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395" r:id="rId3"/>
    <p:sldId id="383" r:id="rId4"/>
    <p:sldId id="396" r:id="rId5"/>
    <p:sldId id="401" r:id="rId6"/>
    <p:sldId id="402" r:id="rId7"/>
    <p:sldId id="405" r:id="rId8"/>
    <p:sldId id="399" r:id="rId9"/>
    <p:sldId id="369" r:id="rId10"/>
    <p:sldId id="367" r:id="rId11"/>
    <p:sldId id="379" r:id="rId12"/>
    <p:sldId id="378" r:id="rId13"/>
    <p:sldId id="380" r:id="rId14"/>
    <p:sldId id="387" r:id="rId15"/>
    <p:sldId id="403" r:id="rId16"/>
    <p:sldId id="385" r:id="rId17"/>
    <p:sldId id="388" r:id="rId18"/>
    <p:sldId id="404" r:id="rId19"/>
    <p:sldId id="389" r:id="rId20"/>
    <p:sldId id="391" r:id="rId21"/>
    <p:sldId id="400" r:id="rId22"/>
    <p:sldId id="3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THAM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CC99FF"/>
    <a:srgbClr val="FFCCFF"/>
    <a:srgbClr val="CCCCFF"/>
    <a:srgbClr val="9999FF"/>
    <a:srgbClr val="00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p:scale>
          <a:sx n="69" d="100"/>
          <a:sy n="69" d="100"/>
        </p:scale>
        <p:origin x="564" y="40"/>
      </p:cViewPr>
      <p:guideLst/>
    </p:cSldViewPr>
  </p:slideViewPr>
  <p:notesTextViewPr>
    <p:cViewPr>
      <p:scale>
        <a:sx n="1" d="1"/>
        <a:sy n="1" d="1"/>
      </p:scale>
      <p:origin x="0" y="0"/>
    </p:cViewPr>
  </p:notesTextViewPr>
  <p:sorterViewPr>
    <p:cViewPr>
      <p:scale>
        <a:sx n="182" d="100"/>
        <a:sy n="182" d="100"/>
      </p:scale>
      <p:origin x="0" y="-61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thama Matsitsi" userId="411bc1daca481b4d" providerId="LiveId" clId="{8AFBD88D-9604-404B-8AA5-417A15EB2D60}"/>
    <pc:docChg chg="custSel addSld delSld modSld sldOrd delMainMaster">
      <pc:chgData name="Muthama Matsitsi" userId="411bc1daca481b4d" providerId="LiveId" clId="{8AFBD88D-9604-404B-8AA5-417A15EB2D60}" dt="2023-02-13T18:46:50.726" v="432" actId="14100"/>
      <pc:docMkLst>
        <pc:docMk/>
      </pc:docMkLst>
      <pc:sldChg chg="addSp delSp modSp del mod">
        <pc:chgData name="Muthama Matsitsi" userId="411bc1daca481b4d" providerId="LiveId" clId="{8AFBD88D-9604-404B-8AA5-417A15EB2D60}" dt="2023-02-13T12:42:35.514" v="167" actId="47"/>
        <pc:sldMkLst>
          <pc:docMk/>
          <pc:sldMk cId="2522931240" sldId="256"/>
        </pc:sldMkLst>
        <pc:spChg chg="add del mod">
          <ac:chgData name="Muthama Matsitsi" userId="411bc1daca481b4d" providerId="LiveId" clId="{8AFBD88D-9604-404B-8AA5-417A15EB2D60}" dt="2023-02-13T12:33:19.818" v="26" actId="478"/>
          <ac:spMkLst>
            <pc:docMk/>
            <pc:sldMk cId="2522931240" sldId="256"/>
            <ac:spMk id="4" creationId="{7E0FA352-B70B-D3E3-CFDD-35E556E1E473}"/>
          </ac:spMkLst>
        </pc:spChg>
      </pc:sldChg>
      <pc:sldChg chg="modSp add del mod ord">
        <pc:chgData name="Muthama Matsitsi" userId="411bc1daca481b4d" providerId="LiveId" clId="{8AFBD88D-9604-404B-8AA5-417A15EB2D60}" dt="2023-02-13T12:25:12.530" v="17" actId="1076"/>
        <pc:sldMkLst>
          <pc:docMk/>
          <pc:sldMk cId="1496382403" sldId="257"/>
        </pc:sldMkLst>
        <pc:spChg chg="mod">
          <ac:chgData name="Muthama Matsitsi" userId="411bc1daca481b4d" providerId="LiveId" clId="{8AFBD88D-9604-404B-8AA5-417A15EB2D60}" dt="2023-02-13T12:23:41.811" v="15" actId="207"/>
          <ac:spMkLst>
            <pc:docMk/>
            <pc:sldMk cId="1496382403" sldId="257"/>
            <ac:spMk id="7" creationId="{00000000-0000-0000-0000-000000000000}"/>
          </ac:spMkLst>
        </pc:spChg>
        <pc:spChg chg="mod">
          <ac:chgData name="Muthama Matsitsi" userId="411bc1daca481b4d" providerId="LiveId" clId="{8AFBD88D-9604-404B-8AA5-417A15EB2D60}" dt="2023-02-13T12:25:12.530" v="17" actId="1076"/>
          <ac:spMkLst>
            <pc:docMk/>
            <pc:sldMk cId="1496382403" sldId="257"/>
            <ac:spMk id="8" creationId="{00000000-0000-0000-0000-000000000000}"/>
          </ac:spMkLst>
        </pc:spChg>
        <pc:picChg chg="mod">
          <ac:chgData name="Muthama Matsitsi" userId="411bc1daca481b4d" providerId="LiveId" clId="{8AFBD88D-9604-404B-8AA5-417A15EB2D60}" dt="2023-02-13T12:21:52.122" v="12" actId="1076"/>
          <ac:picMkLst>
            <pc:docMk/>
            <pc:sldMk cId="1496382403" sldId="257"/>
            <ac:picMk id="4" creationId="{00000000-0000-0000-0000-000000000000}"/>
          </ac:picMkLst>
        </pc:picChg>
      </pc:sldChg>
      <pc:sldChg chg="addSp delSp modSp add mod">
        <pc:chgData name="Muthama Matsitsi" userId="411bc1daca481b4d" providerId="LiveId" clId="{8AFBD88D-9604-404B-8AA5-417A15EB2D60}" dt="2023-02-13T17:36:37.856" v="299" actId="20577"/>
        <pc:sldMkLst>
          <pc:docMk/>
          <pc:sldMk cId="1518209062" sldId="258"/>
        </pc:sldMkLst>
        <pc:spChg chg="add mod">
          <ac:chgData name="Muthama Matsitsi" userId="411bc1daca481b4d" providerId="LiveId" clId="{8AFBD88D-9604-404B-8AA5-417A15EB2D60}" dt="2023-02-13T17:36:37.856" v="299" actId="20577"/>
          <ac:spMkLst>
            <pc:docMk/>
            <pc:sldMk cId="1518209062" sldId="258"/>
            <ac:spMk id="2" creationId="{5CE06C98-5BB9-189B-19D6-390E64A4A5E3}"/>
          </ac:spMkLst>
        </pc:spChg>
        <pc:spChg chg="del">
          <ac:chgData name="Muthama Matsitsi" userId="411bc1daca481b4d" providerId="LiveId" clId="{8AFBD88D-9604-404B-8AA5-417A15EB2D60}" dt="2023-02-13T12:32:54.386" v="21" actId="478"/>
          <ac:spMkLst>
            <pc:docMk/>
            <pc:sldMk cId="1518209062" sldId="258"/>
            <ac:spMk id="7" creationId="{00000000-0000-0000-0000-000000000000}"/>
          </ac:spMkLst>
        </pc:spChg>
        <pc:spChg chg="del">
          <ac:chgData name="Muthama Matsitsi" userId="411bc1daca481b4d" providerId="LiveId" clId="{8AFBD88D-9604-404B-8AA5-417A15EB2D60}" dt="2023-02-13T12:32:52.381" v="20" actId="478"/>
          <ac:spMkLst>
            <pc:docMk/>
            <pc:sldMk cId="1518209062" sldId="258"/>
            <ac:spMk id="8" creationId="{00000000-0000-0000-0000-000000000000}"/>
          </ac:spMkLst>
        </pc:spChg>
        <pc:picChg chg="add mod">
          <ac:chgData name="Muthama Matsitsi" userId="411bc1daca481b4d" providerId="LiveId" clId="{8AFBD88D-9604-404B-8AA5-417A15EB2D60}" dt="2023-02-13T17:36:02.752" v="295" actId="14100"/>
          <ac:picMkLst>
            <pc:docMk/>
            <pc:sldMk cId="1518209062" sldId="258"/>
            <ac:picMk id="3" creationId="{2090F17C-55CA-8589-B66C-81F19B9615D2}"/>
          </ac:picMkLst>
        </pc:picChg>
        <pc:picChg chg="del">
          <ac:chgData name="Muthama Matsitsi" userId="411bc1daca481b4d" providerId="LiveId" clId="{8AFBD88D-9604-404B-8AA5-417A15EB2D60}" dt="2023-02-13T12:42:43.804" v="168" actId="478"/>
          <ac:picMkLst>
            <pc:docMk/>
            <pc:sldMk cId="1518209062" sldId="258"/>
            <ac:picMk id="4" creationId="{00000000-0000-0000-0000-000000000000}"/>
          </ac:picMkLst>
        </pc:picChg>
      </pc:sldChg>
      <pc:sldChg chg="addSp delSp modSp add mod">
        <pc:chgData name="Muthama Matsitsi" userId="411bc1daca481b4d" providerId="LiveId" clId="{8AFBD88D-9604-404B-8AA5-417A15EB2D60}" dt="2023-02-13T18:07:27.278" v="411" actId="20577"/>
        <pc:sldMkLst>
          <pc:docMk/>
          <pc:sldMk cId="757433257" sldId="259"/>
        </pc:sldMkLst>
        <pc:spChg chg="del mod">
          <ac:chgData name="Muthama Matsitsi" userId="411bc1daca481b4d" providerId="LiveId" clId="{8AFBD88D-9604-404B-8AA5-417A15EB2D60}" dt="2023-02-13T17:37:01.750" v="302" actId="478"/>
          <ac:spMkLst>
            <pc:docMk/>
            <pc:sldMk cId="757433257" sldId="259"/>
            <ac:spMk id="2" creationId="{5CE06C98-5BB9-189B-19D6-390E64A4A5E3}"/>
          </ac:spMkLst>
        </pc:spChg>
        <pc:spChg chg="add mod">
          <ac:chgData name="Muthama Matsitsi" userId="411bc1daca481b4d" providerId="LiveId" clId="{8AFBD88D-9604-404B-8AA5-417A15EB2D60}" dt="2023-02-13T18:07:27.278" v="411" actId="20577"/>
          <ac:spMkLst>
            <pc:docMk/>
            <pc:sldMk cId="757433257" sldId="259"/>
            <ac:spMk id="5" creationId="{83236F8E-58D6-C729-CBE7-A6D430684D3C}"/>
          </ac:spMkLst>
        </pc:spChg>
        <pc:picChg chg="del">
          <ac:chgData name="Muthama Matsitsi" userId="411bc1daca481b4d" providerId="LiveId" clId="{8AFBD88D-9604-404B-8AA5-417A15EB2D60}" dt="2023-02-13T17:36:55.876" v="300" actId="478"/>
          <ac:picMkLst>
            <pc:docMk/>
            <pc:sldMk cId="757433257" sldId="259"/>
            <ac:picMk id="4" creationId="{00000000-0000-0000-0000-000000000000}"/>
          </ac:picMkLst>
        </pc:picChg>
      </pc:sldChg>
      <pc:sldChg chg="modSp add mod">
        <pc:chgData name="Muthama Matsitsi" userId="411bc1daca481b4d" providerId="LiveId" clId="{8AFBD88D-9604-404B-8AA5-417A15EB2D60}" dt="2023-02-13T18:46:50.726" v="432" actId="14100"/>
        <pc:sldMkLst>
          <pc:docMk/>
          <pc:sldMk cId="931631416" sldId="260"/>
        </pc:sldMkLst>
        <pc:spChg chg="mod">
          <ac:chgData name="Muthama Matsitsi" userId="411bc1daca481b4d" providerId="LiveId" clId="{8AFBD88D-9604-404B-8AA5-417A15EB2D60}" dt="2023-02-13T18:46:50.726" v="432" actId="14100"/>
          <ac:spMkLst>
            <pc:docMk/>
            <pc:sldMk cId="931631416" sldId="260"/>
            <ac:spMk id="5" creationId="{83236F8E-58D6-C729-CBE7-A6D430684D3C}"/>
          </ac:spMkLst>
        </pc:spChg>
      </pc:sldChg>
      <pc:sldMasterChg chg="del delSldLayout">
        <pc:chgData name="Muthama Matsitsi" userId="411bc1daca481b4d" providerId="LiveId" clId="{8AFBD88D-9604-404B-8AA5-417A15EB2D60}" dt="2023-02-13T12:42:35.514" v="167" actId="47"/>
        <pc:sldMasterMkLst>
          <pc:docMk/>
          <pc:sldMasterMk cId="233810050" sldId="2147483648"/>
        </pc:sldMasterMkLst>
        <pc:sldLayoutChg chg="del">
          <pc:chgData name="Muthama Matsitsi" userId="411bc1daca481b4d" providerId="LiveId" clId="{8AFBD88D-9604-404B-8AA5-417A15EB2D60}" dt="2023-02-13T12:42:35.514" v="167" actId="47"/>
          <pc:sldLayoutMkLst>
            <pc:docMk/>
            <pc:sldMasterMk cId="233810050" sldId="2147483648"/>
            <pc:sldLayoutMk cId="4141168396" sldId="2147483649"/>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1515881687" sldId="2147483650"/>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600341231" sldId="2147483651"/>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3708340557" sldId="2147483652"/>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866231037" sldId="2147483653"/>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22592747" sldId="2147483654"/>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651713780" sldId="2147483655"/>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618631314" sldId="2147483656"/>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389548604" sldId="2147483657"/>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2786437069" sldId="2147483658"/>
          </pc:sldLayoutMkLst>
        </pc:sldLayoutChg>
        <pc:sldLayoutChg chg="del">
          <pc:chgData name="Muthama Matsitsi" userId="411bc1daca481b4d" providerId="LiveId" clId="{8AFBD88D-9604-404B-8AA5-417A15EB2D60}" dt="2023-02-13T12:42:35.514" v="167" actId="47"/>
          <pc:sldLayoutMkLst>
            <pc:docMk/>
            <pc:sldMasterMk cId="233810050" sldId="2147483648"/>
            <pc:sldLayoutMk cId="3392740624"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6EEBF-2F88-4A41-A67F-3B40FE6D0B5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B1407BC5-C7A1-4DFC-A886-002E99B5311E}" type="pres">
      <dgm:prSet presAssocID="{5106EEBF-2F88-4A41-A67F-3B40FE6D0B5B}" presName="diagram" presStyleCnt="0">
        <dgm:presLayoutVars>
          <dgm:dir/>
          <dgm:resizeHandles val="exact"/>
        </dgm:presLayoutVars>
      </dgm:prSet>
      <dgm:spPr/>
      <dgm:t>
        <a:bodyPr/>
        <a:lstStyle/>
        <a:p>
          <a:endParaRPr lang="en-US"/>
        </a:p>
      </dgm:t>
    </dgm:pt>
  </dgm:ptLst>
  <dgm:cxnLst>
    <dgm:cxn modelId="{12E145A3-9398-4A17-9275-C685579893B3}" type="presOf" srcId="{5106EEBF-2F88-4A41-A67F-3B40FE6D0B5B}" destId="{B1407BC5-C7A1-4DFC-A886-002E99B5311E}"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1766C-FFF4-4057-8466-54879299A2DB}"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3112F-07B5-4C20-BB13-06AA4246196E}" type="slidenum">
              <a:rPr lang="en-US" smtClean="0"/>
              <a:t>‹#›</a:t>
            </a:fld>
            <a:endParaRPr lang="en-US"/>
          </a:p>
        </p:txBody>
      </p:sp>
    </p:spTree>
    <p:extLst>
      <p:ext uri="{BB962C8B-B14F-4D97-AF65-F5344CB8AC3E}">
        <p14:creationId xmlns:p14="http://schemas.microsoft.com/office/powerpoint/2010/main" val="93192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25E9A-8420-421C-AC4A-432A50F0DFD5}" type="slidenum">
              <a:rPr lang="en-GB" smtClean="0"/>
              <a:t>2</a:t>
            </a:fld>
            <a:endParaRPr lang="en-GB"/>
          </a:p>
        </p:txBody>
      </p:sp>
    </p:spTree>
    <p:extLst>
      <p:ext uri="{BB962C8B-B14F-4D97-AF65-F5344CB8AC3E}">
        <p14:creationId xmlns:p14="http://schemas.microsoft.com/office/powerpoint/2010/main" val="156320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3112F-07B5-4C20-BB13-06AA4246196E}" type="slidenum">
              <a:rPr lang="en-US" smtClean="0"/>
              <a:t>8</a:t>
            </a:fld>
            <a:endParaRPr lang="en-US"/>
          </a:p>
        </p:txBody>
      </p:sp>
    </p:spTree>
    <p:extLst>
      <p:ext uri="{BB962C8B-B14F-4D97-AF65-F5344CB8AC3E}">
        <p14:creationId xmlns:p14="http://schemas.microsoft.com/office/powerpoint/2010/main" val="241176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Usage:</a:t>
            </a:r>
            <a:r>
              <a:rPr lang="en-US" dirty="0" smtClean="0"/>
              <a:t> TLD cards are generally used for short-term measurements of radiation levels in specific areas. TLD badges are used for longer-term monitoring of individual radiation exposure, particularly in occupational settings.</a:t>
            </a:r>
          </a:p>
          <a:p>
            <a:endParaRPr lang="en-US" dirty="0" smtClean="0"/>
          </a:p>
          <a:p>
            <a:r>
              <a:rPr lang="en-US" b="1" dirty="0" smtClean="0"/>
              <a:t>Application:</a:t>
            </a:r>
            <a:r>
              <a:rPr lang="en-US" dirty="0" smtClean="0"/>
              <a:t> TLD cards are often used for area monitoring, where they are placed in specific locations to measure radiation levels in those areas. TLD badges are worn by individuals to monitor their personal radiation exposure over a defined period.</a:t>
            </a:r>
          </a:p>
          <a:p>
            <a:endParaRPr lang="en-US" dirty="0" smtClean="0"/>
          </a:p>
          <a:p>
            <a:r>
              <a:rPr lang="en-US" dirty="0" smtClean="0"/>
              <a:t>A TLD card is a small, flat dosimeter that contains one or more </a:t>
            </a:r>
            <a:r>
              <a:rPr lang="en-US" dirty="0" err="1" smtClean="0"/>
              <a:t>thermoluminescent</a:t>
            </a:r>
            <a:r>
              <a:rPr lang="en-US" dirty="0" smtClean="0"/>
              <a:t> crystals. These crystals are sensitive to ionizing radiation. When the TLD card is exposed to radiation, the energy from the radiation is trapped within the crystal lattice. During readout, the card is heated, and the trapped energy is released in the form of visible light (</a:t>
            </a:r>
            <a:r>
              <a:rPr lang="en-US" dirty="0" err="1" smtClean="0"/>
              <a:t>thermoluminescence</a:t>
            </a:r>
            <a:r>
              <a:rPr lang="en-US" dirty="0" smtClean="0"/>
              <a:t>). The intensity of the emitted light is proportional to the amount of radiation exposure.</a:t>
            </a:r>
          </a:p>
          <a:p>
            <a:r>
              <a:rPr lang="en-US" b="1" dirty="0" smtClean="0"/>
              <a:t>TLD Badge:</a:t>
            </a:r>
            <a:r>
              <a:rPr lang="en-US" dirty="0" smtClean="0"/>
              <a:t> A TLD badge is a dosimeter that is worn like a badge or attached to clothing. It consists of a small container that holds one or more TLD chips (crystals). The badge is designed to be worn by individuals who are potentially exposed to radiation in occupational settings, such as nuclear power plants, medical facilities, and research labs. TLD badges are typically used to monitor the radiation exposure of workers over a specified period, often a month. At the end of the monitoring period, the badges are collected, and the TLD chips are read using specialized equipment. The accumulated radiation exposure is then calculated based on the measured </a:t>
            </a:r>
            <a:r>
              <a:rPr lang="en-US" dirty="0" err="1" smtClean="0"/>
              <a:t>thermoluminescence</a:t>
            </a:r>
            <a:r>
              <a:rPr lang="en-US" dirty="0" smtClean="0"/>
              <a:t>.</a:t>
            </a:r>
          </a:p>
          <a:p>
            <a:endParaRPr lang="en-US" dirty="0"/>
          </a:p>
        </p:txBody>
      </p:sp>
      <p:sp>
        <p:nvSpPr>
          <p:cNvPr id="4" name="Slide Number Placeholder 3"/>
          <p:cNvSpPr>
            <a:spLocks noGrp="1"/>
          </p:cNvSpPr>
          <p:nvPr>
            <p:ph type="sldNum" sz="quarter" idx="10"/>
          </p:nvPr>
        </p:nvSpPr>
        <p:spPr/>
        <p:txBody>
          <a:bodyPr/>
          <a:lstStyle/>
          <a:p>
            <a:fld id="{95B3112F-07B5-4C20-BB13-06AA4246196E}" type="slidenum">
              <a:rPr lang="en-US" smtClean="0"/>
              <a:t>10</a:t>
            </a:fld>
            <a:endParaRPr lang="en-US"/>
          </a:p>
        </p:txBody>
      </p:sp>
    </p:spTree>
    <p:extLst>
      <p:ext uri="{BB962C8B-B14F-4D97-AF65-F5344CB8AC3E}">
        <p14:creationId xmlns:p14="http://schemas.microsoft.com/office/powerpoint/2010/main" val="183513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CC3095-F86C-42D2-83DF-7FCEABDF1321}" type="datetime1">
              <a:rPr lang="en-US" smtClean="0"/>
              <a:t>5/21/2026</a:t>
            </a:fld>
            <a:endParaRPr lang="en-US"/>
          </a:p>
        </p:txBody>
      </p:sp>
      <p:sp>
        <p:nvSpPr>
          <p:cNvPr id="6" name="Slide Number Placeholder 5"/>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249246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E9303-8EA7-4B2A-AECF-13872D37998E}"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97459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B6A62-8821-403B-B20C-B51C2B2B2B4C}"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155060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219200" y="4419600"/>
            <a:ext cx="9855200" cy="1752600"/>
          </a:xfrm>
        </p:spPr>
        <p:txBody>
          <a:bodyPr/>
          <a:lstStyle>
            <a:lvl1pPr algn="ctr">
              <a:defRPr>
                <a:solidFill>
                  <a:srgbClr val="003756"/>
                </a:solidFill>
              </a:defRPr>
            </a:lvl1pPr>
          </a:lstStyle>
          <a:p>
            <a:r>
              <a:rPr lang="en-US"/>
              <a:t>Click to Edit Master Subtitle Style</a:t>
            </a:r>
          </a:p>
        </p:txBody>
      </p:sp>
    </p:spTree>
    <p:extLst>
      <p:ext uri="{BB962C8B-B14F-4D97-AF65-F5344CB8AC3E}">
        <p14:creationId xmlns:p14="http://schemas.microsoft.com/office/powerpoint/2010/main" val="4074064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06A519-5DE4-4229-86AD-C6FFDD305794}"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1085823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DF881-3624-4399-9946-D61E6B5F7A58}" type="datetime1">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2974077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19E21D-51FC-4324-92B0-FFB38950A44A}" type="datetime1">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241873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24945B-CBEF-45F1-B498-6AD86D42B31E}" type="datetime1">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400710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B949C-DBC9-46E3-849E-998A084B525D}" type="datetime1">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4190286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DD30E-9614-467D-A01C-665126C165A6}" type="datetime1">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93394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9FE60-E93E-41D0-B973-A5F8746A7209}" type="datetime1">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277149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40AF56-D58E-4633-8F83-1CDCB8F25D7F}" type="datetime1">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ACD47F-8EA4-4792-ADAE-862F5A09A7F7}" type="slidenum">
              <a:rPr lang="en-US" smtClean="0"/>
              <a:pPr/>
              <a:t>‹#›</a:t>
            </a:fld>
            <a:endParaRPr lang="en-US"/>
          </a:p>
        </p:txBody>
      </p:sp>
    </p:spTree>
    <p:extLst>
      <p:ext uri="{BB962C8B-B14F-4D97-AF65-F5344CB8AC3E}">
        <p14:creationId xmlns:p14="http://schemas.microsoft.com/office/powerpoint/2010/main" val="1517206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0187"/>
            <a:ext cx="2743200" cy="365125"/>
          </a:xfrm>
          <a:prstGeom prst="rect">
            <a:avLst/>
          </a:prstGeom>
        </p:spPr>
        <p:txBody>
          <a:bodyPr vert="horz" lIns="91440" tIns="45720" rIns="91440" bIns="45720" rtlCol="0" anchor="ctr"/>
          <a:lstStyle>
            <a:lvl1pPr algn="l">
              <a:defRPr sz="1800">
                <a:solidFill>
                  <a:schemeClr val="tx1">
                    <a:tint val="75000"/>
                  </a:schemeClr>
                </a:solidFill>
                <a:effectLst>
                  <a:outerShdw blurRad="38100" dist="38100" dir="2700000" algn="tl">
                    <a:srgbClr val="000000">
                      <a:alpha val="43137"/>
                    </a:srgbClr>
                  </a:outerShdw>
                </a:effectLst>
              </a:defRPr>
            </a:lvl1pPr>
          </a:lstStyle>
          <a:p>
            <a:pPr algn="ctr"/>
            <a:fld id="{78E9C52C-CAE1-4683-ADFE-9623F0AF6AF1}" type="datetime1">
              <a:rPr lang="en-US" smtClean="0"/>
              <a:t>5/21/2026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ffectLst>
                  <a:outerShdw blurRad="38100" dist="38100" dir="2700000" algn="tl">
                    <a:srgbClr val="000000">
                      <a:alpha val="43137"/>
                    </a:srgbClr>
                  </a:outerShdw>
                </a:effectLst>
              </a:defRPr>
            </a:lvl1pPr>
          </a:lstStyle>
          <a:p>
            <a:endParaRPr lang="en-US" dirty="0"/>
          </a:p>
        </p:txBody>
      </p:sp>
      <p:sp>
        <p:nvSpPr>
          <p:cNvPr id="8" name="Date Placeholder 3"/>
          <p:cNvSpPr txBox="1">
            <a:spLocks/>
          </p:cNvSpPr>
          <p:nvPr/>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9" name="Footer Placeholder 4"/>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effectLst>
                  <a:outerShdw blurRad="38100" dist="38100" dir="2700000" algn="tl">
                    <a:srgbClr val="000000">
                      <a:alpha val="43137"/>
                    </a:srgbClr>
                  </a:outerShdw>
                </a:effectLst>
              </a:rPr>
              <a:t> ISO 2009:2015 CERTIFIED</a:t>
            </a:r>
          </a:p>
        </p:txBody>
      </p:sp>
      <p:sp>
        <p:nvSpPr>
          <p:cNvPr id="10" name="Slide Number Placeholder 5"/>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10" descr="kebs logo"/>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0461" y="6380101"/>
            <a:ext cx="394446" cy="3413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29655" y="6368635"/>
            <a:ext cx="448616" cy="3528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7" cstate="print"/>
          <a:srcRect/>
          <a:stretch>
            <a:fillRect/>
          </a:stretch>
        </p:blipFill>
        <p:spPr bwMode="auto">
          <a:xfrm>
            <a:off x="0" y="53816"/>
            <a:ext cx="838200" cy="618537"/>
          </a:xfrm>
          <a:prstGeom prst="rect">
            <a:avLst/>
          </a:prstGeom>
          <a:noFill/>
          <a:ln w="9525">
            <a:noFill/>
            <a:miter lim="800000"/>
            <a:headEnd/>
            <a:tailEnd/>
          </a:ln>
        </p:spPr>
      </p:pic>
      <p:sp>
        <p:nvSpPr>
          <p:cNvPr id="16" name="Rectangle 15"/>
          <p:cNvSpPr/>
          <p:nvPr/>
        </p:nvSpPr>
        <p:spPr>
          <a:xfrm>
            <a:off x="8153400" y="6345980"/>
            <a:ext cx="4038600" cy="369332"/>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FFC000"/>
                </a:solidFill>
              </a:rPr>
              <a:t>Arid to Green…Transforming Lives</a:t>
            </a:r>
            <a:endParaRPr lang="en-US" sz="1800" dirty="0"/>
          </a:p>
        </p:txBody>
      </p:sp>
      <p:sp>
        <p:nvSpPr>
          <p:cNvPr id="17" name="Rectangle 16"/>
          <p:cNvSpPr/>
          <p:nvPr/>
        </p:nvSpPr>
        <p:spPr>
          <a:xfrm>
            <a:off x="4083" y="6240463"/>
            <a:ext cx="449593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a:solidFill>
                  <a:schemeClr val="bg1"/>
                </a:solidFill>
                <a:effectLst>
                  <a:outerShdw blurRad="38100" dist="38100" dir="2700000" algn="tl">
                    <a:srgbClr val="000000">
                      <a:alpha val="43137"/>
                    </a:srgbClr>
                  </a:outerShdw>
                </a:effectLst>
              </a:rPr>
              <a:t>South Eastern Kenya University</a:t>
            </a:r>
          </a:p>
        </p:txBody>
      </p:sp>
    </p:spTree>
    <p:extLst>
      <p:ext uri="{BB962C8B-B14F-4D97-AF65-F5344CB8AC3E}">
        <p14:creationId xmlns:p14="http://schemas.microsoft.com/office/powerpoint/2010/main" val="3866393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ndico.tlabs.ac.za/event/13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Diagonal Corner Rectangle 20"/>
          <p:cNvSpPr/>
          <p:nvPr/>
        </p:nvSpPr>
        <p:spPr>
          <a:xfrm>
            <a:off x="8158219" y="4402970"/>
            <a:ext cx="3937278" cy="1508628"/>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onstantia" panose="02030602050306030303" pitchFamily="18" charset="0"/>
            </a:endParaRPr>
          </a:p>
        </p:txBody>
      </p:sp>
      <p:sp>
        <p:nvSpPr>
          <p:cNvPr id="19" name="Round Diagonal Corner Rectangle 18"/>
          <p:cNvSpPr/>
          <p:nvPr/>
        </p:nvSpPr>
        <p:spPr>
          <a:xfrm>
            <a:off x="3980186" y="4406006"/>
            <a:ext cx="3865925" cy="1505592"/>
          </a:xfrm>
          <a:prstGeom prst="round2Diag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onstantia" panose="02030602050306030303" pitchFamily="18" charset="0"/>
            </a:endParaRPr>
          </a:p>
        </p:txBody>
      </p:sp>
      <p:sp>
        <p:nvSpPr>
          <p:cNvPr id="17" name="Round Diagonal Corner Rectangle 16"/>
          <p:cNvSpPr/>
          <p:nvPr/>
        </p:nvSpPr>
        <p:spPr>
          <a:xfrm>
            <a:off x="200641" y="4406006"/>
            <a:ext cx="3489320" cy="1508628"/>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ZoneTexte 14">
            <a:extLst>
              <a:ext uri="{FF2B5EF4-FFF2-40B4-BE49-F238E27FC236}">
                <a16:creationId xmlns:a16="http://schemas.microsoft.com/office/drawing/2014/main" id="{1B1C1C37-16C5-0AAB-2E49-ED58662A65F7}"/>
              </a:ext>
            </a:extLst>
          </p:cNvPr>
          <p:cNvSpPr txBox="1"/>
          <p:nvPr/>
        </p:nvSpPr>
        <p:spPr>
          <a:xfrm>
            <a:off x="75467" y="1641946"/>
            <a:ext cx="11942417" cy="1143070"/>
          </a:xfrm>
          <a:prstGeom prst="rect">
            <a:avLst/>
          </a:prstGeom>
          <a:noFill/>
        </p:spPr>
        <p:txBody>
          <a:bodyPr wrap="square" rtlCol="0">
            <a:spAutoFit/>
          </a:bodyPr>
          <a:lstStyle/>
          <a:p>
            <a:pPr lvl="0" algn="ctr">
              <a:lnSpc>
                <a:spcPct val="150000"/>
              </a:lnSpc>
              <a:defRPr/>
            </a:pPr>
            <a:r>
              <a:rPr lang="en-US" sz="2400" b="1" dirty="0">
                <a:latin typeface="Constantia" panose="02030602050306030303" pitchFamily="18" charset="0"/>
              </a:rPr>
              <a:t>Monte Carlo-Based Assessment of Occupational Radiation Protection in a Diagnostic Radiology Facility at </a:t>
            </a:r>
            <a:r>
              <a:rPr lang="en-US" sz="2400" b="1" dirty="0" err="1">
                <a:latin typeface="Constantia" panose="02030602050306030303" pitchFamily="18" charset="0"/>
              </a:rPr>
              <a:t>Kitui</a:t>
            </a:r>
            <a:r>
              <a:rPr lang="en-US" sz="2400" b="1" dirty="0">
                <a:latin typeface="Constantia" panose="02030602050306030303" pitchFamily="18" charset="0"/>
              </a:rPr>
              <a:t> County Level V Hospital, Kenya</a:t>
            </a:r>
            <a:endParaRPr lang="en-US" sz="2400" b="1" dirty="0">
              <a:latin typeface="Constantia" panose="02030602050306030303" pitchFamily="18" charset="0"/>
              <a:ea typeface="Noto Sans" panose="020B0502040504020204" pitchFamily="34"/>
              <a:cs typeface="Noto Sans" panose="020B0502040504020204" pitchFamily="34"/>
            </a:endParaRPr>
          </a:p>
        </p:txBody>
      </p:sp>
      <p:sp>
        <p:nvSpPr>
          <p:cNvPr id="13" name="Rectangle 12"/>
          <p:cNvSpPr/>
          <p:nvPr/>
        </p:nvSpPr>
        <p:spPr>
          <a:xfrm>
            <a:off x="3689961" y="3163996"/>
            <a:ext cx="3987710" cy="504625"/>
          </a:xfrm>
          <a:prstGeom prst="rect">
            <a:avLst/>
          </a:prstGeom>
        </p:spPr>
        <p:txBody>
          <a:bodyPr wrap="square">
            <a:spAutoFit/>
          </a:bodyPr>
          <a:lstStyle/>
          <a:p>
            <a:pPr marL="0" marR="0" algn="ctr">
              <a:lnSpc>
                <a:spcPct val="150000"/>
              </a:lnSpc>
              <a:spcBef>
                <a:spcPts val="600"/>
              </a:spcBef>
              <a:spcAft>
                <a:spcPts val="6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MUTHAMA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MATSITSI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4693074" y="3750125"/>
            <a:ext cx="2560320" cy="461665"/>
          </a:xfrm>
          <a:prstGeom prst="rect">
            <a:avLst/>
          </a:prstGeom>
          <a:noFill/>
        </p:spPr>
        <p:txBody>
          <a:bodyPr wrap="square" rtlCol="0">
            <a:spAutoFit/>
          </a:bodyPr>
          <a:lstStyle/>
          <a:p>
            <a:r>
              <a:rPr lang="en-US" sz="2400" b="1" dirty="0" smtClean="0">
                <a:latin typeface="Constantia" panose="02030602050306030303" pitchFamily="18" charset="0"/>
              </a:rPr>
              <a:t>Supervisors</a:t>
            </a:r>
            <a:endParaRPr lang="en-US" sz="2400" b="1" dirty="0">
              <a:latin typeface="Constantia" panose="02030602050306030303" pitchFamily="18" charset="0"/>
            </a:endParaRPr>
          </a:p>
        </p:txBody>
      </p:sp>
      <p:sp>
        <p:nvSpPr>
          <p:cNvPr id="16" name="Round Diagonal Corner Rectangle 15"/>
          <p:cNvSpPr/>
          <p:nvPr/>
        </p:nvSpPr>
        <p:spPr>
          <a:xfrm>
            <a:off x="116095" y="4307380"/>
            <a:ext cx="3489319" cy="150862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Constantia" panose="02030602050306030303" pitchFamily="18" charset="0"/>
              </a:rPr>
              <a:t>Dr. James. M. </a:t>
            </a:r>
            <a:r>
              <a:rPr lang="en-US" b="1" dirty="0" err="1">
                <a:solidFill>
                  <a:schemeClr val="tx1"/>
                </a:solidFill>
                <a:latin typeface="Constantia" panose="02030602050306030303" pitchFamily="18" charset="0"/>
              </a:rPr>
              <a:t>Linturi</a:t>
            </a:r>
            <a:endParaRPr lang="en-US" b="1" dirty="0">
              <a:solidFill>
                <a:schemeClr val="tx1"/>
              </a:solidFill>
              <a:latin typeface="Constantia" panose="02030602050306030303" pitchFamily="18" charset="0"/>
            </a:endParaRPr>
          </a:p>
          <a:p>
            <a:pPr algn="just"/>
            <a:r>
              <a:rPr lang="en-US" dirty="0">
                <a:solidFill>
                  <a:schemeClr val="tx1"/>
                </a:solidFill>
                <a:latin typeface="Constantia" panose="02030602050306030303" pitchFamily="18" charset="0"/>
              </a:rPr>
              <a:t>South Eastern Kenya University</a:t>
            </a:r>
          </a:p>
          <a:p>
            <a:pPr algn="just"/>
            <a:r>
              <a:rPr lang="en-US" dirty="0">
                <a:solidFill>
                  <a:schemeClr val="tx1"/>
                </a:solidFill>
                <a:latin typeface="Constantia" panose="02030602050306030303" pitchFamily="18" charset="0"/>
              </a:rPr>
              <a:t>P.O Box 170-90200</a:t>
            </a:r>
          </a:p>
          <a:p>
            <a:pPr algn="just"/>
            <a:r>
              <a:rPr lang="en-US" dirty="0">
                <a:solidFill>
                  <a:schemeClr val="tx1"/>
                </a:solidFill>
                <a:latin typeface="Constantia" panose="02030602050306030303" pitchFamily="18" charset="0"/>
              </a:rPr>
              <a:t>Kitui</a:t>
            </a:r>
            <a:r>
              <a:rPr lang="en-US" dirty="0" smtClean="0">
                <a:solidFill>
                  <a:schemeClr val="tx1"/>
                </a:solidFill>
                <a:latin typeface="Constantia" panose="02030602050306030303" pitchFamily="18" charset="0"/>
              </a:rPr>
              <a:t>.</a:t>
            </a:r>
          </a:p>
          <a:p>
            <a:pPr algn="just"/>
            <a:endParaRPr lang="en-US" dirty="0">
              <a:solidFill>
                <a:schemeClr val="tx1"/>
              </a:solidFill>
              <a:latin typeface="Constantia" panose="02030602050306030303" pitchFamily="18" charset="0"/>
            </a:endParaRPr>
          </a:p>
        </p:txBody>
      </p:sp>
      <p:sp>
        <p:nvSpPr>
          <p:cNvPr id="18" name="Round Diagonal Corner Rectangle 17"/>
          <p:cNvSpPr/>
          <p:nvPr/>
        </p:nvSpPr>
        <p:spPr>
          <a:xfrm>
            <a:off x="8073672" y="4307380"/>
            <a:ext cx="3933953" cy="150862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Constantia" panose="02030602050306030303" pitchFamily="18" charset="0"/>
              </a:rPr>
              <a:t>Dr. Felix O. </a:t>
            </a:r>
            <a:r>
              <a:rPr lang="en-US" b="1" dirty="0" err="1" smtClean="0">
                <a:solidFill>
                  <a:schemeClr val="tx1"/>
                </a:solidFill>
                <a:latin typeface="Constantia" panose="02030602050306030303" pitchFamily="18" charset="0"/>
              </a:rPr>
              <a:t>Wanjala</a:t>
            </a:r>
            <a:endParaRPr lang="en-US" b="1" dirty="0">
              <a:solidFill>
                <a:schemeClr val="tx1"/>
              </a:solidFill>
              <a:latin typeface="Constantia" panose="02030602050306030303" pitchFamily="18" charset="0"/>
            </a:endParaRPr>
          </a:p>
          <a:p>
            <a:pPr algn="just"/>
            <a:r>
              <a:rPr lang="en-US" dirty="0">
                <a:solidFill>
                  <a:schemeClr val="tx1"/>
                </a:solidFill>
                <a:latin typeface="Constantia" panose="02030602050306030303" pitchFamily="18" charset="0"/>
              </a:rPr>
              <a:t>International Atomic Energy Agency </a:t>
            </a:r>
            <a:endParaRPr lang="en-US" dirty="0" smtClean="0">
              <a:solidFill>
                <a:schemeClr val="tx1"/>
              </a:solidFill>
              <a:latin typeface="Constantia" panose="02030602050306030303" pitchFamily="18" charset="0"/>
            </a:endParaRPr>
          </a:p>
          <a:p>
            <a:pPr algn="just"/>
            <a:r>
              <a:rPr lang="en-US" dirty="0" smtClean="0">
                <a:solidFill>
                  <a:schemeClr val="tx1"/>
                </a:solidFill>
                <a:latin typeface="Constantia" panose="02030602050306030303" pitchFamily="18" charset="0"/>
              </a:rPr>
              <a:t>P.O Box 100</a:t>
            </a:r>
            <a:endParaRPr lang="en-US" dirty="0">
              <a:solidFill>
                <a:schemeClr val="tx1"/>
              </a:solidFill>
              <a:latin typeface="Constantia" panose="02030602050306030303" pitchFamily="18" charset="0"/>
            </a:endParaRPr>
          </a:p>
          <a:p>
            <a:pPr algn="just"/>
            <a:r>
              <a:rPr lang="en-US" dirty="0" err="1" smtClean="0">
                <a:solidFill>
                  <a:schemeClr val="tx1"/>
                </a:solidFill>
                <a:latin typeface="Constantia" panose="02030602050306030303" pitchFamily="18" charset="0"/>
              </a:rPr>
              <a:t>Viena</a:t>
            </a:r>
            <a:r>
              <a:rPr lang="en-US" dirty="0" smtClean="0">
                <a:solidFill>
                  <a:schemeClr val="tx1"/>
                </a:solidFill>
                <a:latin typeface="Constantia" panose="02030602050306030303" pitchFamily="18" charset="0"/>
              </a:rPr>
              <a:t>- Austria</a:t>
            </a:r>
          </a:p>
          <a:p>
            <a:pPr algn="just"/>
            <a:endParaRPr lang="en-US" dirty="0">
              <a:solidFill>
                <a:schemeClr val="tx1"/>
              </a:solidFill>
              <a:latin typeface="Constantia" panose="02030602050306030303" pitchFamily="18" charset="0"/>
            </a:endParaRPr>
          </a:p>
        </p:txBody>
      </p:sp>
      <p:sp>
        <p:nvSpPr>
          <p:cNvPr id="20" name="Round Diagonal Corner Rectangle 19"/>
          <p:cNvSpPr/>
          <p:nvPr/>
        </p:nvSpPr>
        <p:spPr>
          <a:xfrm>
            <a:off x="3980187" y="4307380"/>
            <a:ext cx="3803259" cy="1508628"/>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Constantia" panose="02030602050306030303" pitchFamily="18" charset="0"/>
              </a:rPr>
              <a:t>Dr. Jeremiah M. </a:t>
            </a:r>
            <a:r>
              <a:rPr lang="en-US" b="1" dirty="0" err="1">
                <a:solidFill>
                  <a:schemeClr val="tx1"/>
                </a:solidFill>
                <a:latin typeface="Constantia" panose="02030602050306030303" pitchFamily="18" charset="0"/>
              </a:rPr>
              <a:t>Kebwaro</a:t>
            </a:r>
            <a:endParaRPr lang="en-US" b="1" dirty="0">
              <a:solidFill>
                <a:schemeClr val="tx1"/>
              </a:solidFill>
              <a:latin typeface="Constantia" panose="02030602050306030303" pitchFamily="18" charset="0"/>
            </a:endParaRPr>
          </a:p>
          <a:p>
            <a:pPr algn="just"/>
            <a:r>
              <a:rPr lang="en-US" dirty="0" err="1">
                <a:solidFill>
                  <a:schemeClr val="tx1"/>
                </a:solidFill>
                <a:latin typeface="Constantia" panose="02030602050306030303" pitchFamily="18" charset="0"/>
              </a:rPr>
              <a:t>Karatina</a:t>
            </a:r>
            <a:r>
              <a:rPr lang="en-US" dirty="0">
                <a:solidFill>
                  <a:schemeClr val="tx1"/>
                </a:solidFill>
                <a:latin typeface="Constantia" panose="02030602050306030303" pitchFamily="18" charset="0"/>
              </a:rPr>
              <a:t> University</a:t>
            </a:r>
          </a:p>
          <a:p>
            <a:pPr algn="just"/>
            <a:r>
              <a:rPr lang="en-US" dirty="0">
                <a:solidFill>
                  <a:schemeClr val="tx1"/>
                </a:solidFill>
                <a:latin typeface="Constantia" panose="02030602050306030303" pitchFamily="18" charset="0"/>
              </a:rPr>
              <a:t>P.O BOX </a:t>
            </a:r>
            <a:r>
              <a:rPr lang="en-US" dirty="0" smtClean="0">
                <a:solidFill>
                  <a:schemeClr val="tx1"/>
                </a:solidFill>
                <a:latin typeface="Constantia" panose="02030602050306030303" pitchFamily="18" charset="0"/>
              </a:rPr>
              <a:t>1957-10101</a:t>
            </a:r>
          </a:p>
          <a:p>
            <a:pPr algn="just"/>
            <a:r>
              <a:rPr lang="en-US" dirty="0" err="1" smtClean="0">
                <a:solidFill>
                  <a:schemeClr val="tx1"/>
                </a:solidFill>
                <a:latin typeface="Constantia" panose="02030602050306030303" pitchFamily="18" charset="0"/>
              </a:rPr>
              <a:t>Kerugoya</a:t>
            </a:r>
            <a:endParaRPr lang="en-US" dirty="0" smtClean="0">
              <a:solidFill>
                <a:schemeClr val="tx1"/>
              </a:solidFill>
              <a:latin typeface="Constantia" panose="02030602050306030303" pitchFamily="18" charset="0"/>
            </a:endParaRPr>
          </a:p>
          <a:p>
            <a:pPr algn="just"/>
            <a:endParaRPr lang="en-US" dirty="0">
              <a:solidFill>
                <a:schemeClr val="tx1"/>
              </a:solidFill>
              <a:latin typeface="Constantia" panose="02030602050306030303" pitchFamily="18" charset="0"/>
            </a:endParaRPr>
          </a:p>
        </p:txBody>
      </p:sp>
      <p:cxnSp>
        <p:nvCxnSpPr>
          <p:cNvPr id="25" name="Straight Connector 24"/>
          <p:cNvCxnSpPr/>
          <p:nvPr/>
        </p:nvCxnSpPr>
        <p:spPr>
          <a:xfrm>
            <a:off x="12028144" y="1118832"/>
            <a:ext cx="41541" cy="502208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6" name="Flèche : pentagone 10">
            <a:extLst>
              <a:ext uri="{FF2B5EF4-FFF2-40B4-BE49-F238E27FC236}">
                <a16:creationId xmlns:a16="http://schemas.microsoft.com/office/drawing/2014/main" id="{827936D0-7E0D-3FBF-4A38-40CA0FD40E3F}"/>
              </a:ext>
            </a:extLst>
          </p:cNvPr>
          <p:cNvSpPr/>
          <p:nvPr/>
        </p:nvSpPr>
        <p:spPr>
          <a:xfrm>
            <a:off x="0" y="1139"/>
            <a:ext cx="1841500" cy="310855"/>
          </a:xfrm>
          <a:prstGeom prst="homePlate">
            <a:avLst/>
          </a:prstGeom>
          <a:solidFill>
            <a:srgbClr val="00CC00"/>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spc="50" dirty="0" smtClean="0">
                <a:ln w="0"/>
                <a:solidFill>
                  <a:schemeClr val="tx1"/>
                </a:solidFill>
                <a:effectLst>
                  <a:innerShdw blurRad="63500" dist="50800" dir="13500000">
                    <a:srgbClr val="000000">
                      <a:alpha val="50000"/>
                    </a:srgbClr>
                  </a:innerShdw>
                </a:effectLst>
              </a:rPr>
              <a:t>SEKU</a:t>
            </a:r>
            <a:endParaRPr lang="fr-FR" sz="2800" b="1" spc="50" dirty="0">
              <a:ln w="0"/>
              <a:solidFill>
                <a:schemeClr val="tx1"/>
              </a:solidFill>
              <a:effectLst>
                <a:innerShdw blurRad="63500" dist="50800" dir="13500000">
                  <a:srgbClr val="000000">
                    <a:alpha val="50000"/>
                  </a:srgbClr>
                </a:innerShdw>
              </a:effectLst>
            </a:endParaRPr>
          </a:p>
        </p:txBody>
      </p:sp>
      <p:cxnSp>
        <p:nvCxnSpPr>
          <p:cNvPr id="27" name="Straight Connector 26"/>
          <p:cNvCxnSpPr/>
          <p:nvPr/>
        </p:nvCxnSpPr>
        <p:spPr>
          <a:xfrm flipH="1">
            <a:off x="12815" y="284865"/>
            <a:ext cx="12700" cy="391710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1654415" y="156565"/>
            <a:ext cx="9329147"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9745" y="298430"/>
            <a:ext cx="12700" cy="3917106"/>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30" name="ZoneTexte 14">
            <a:extLst>
              <a:ext uri="{FF2B5EF4-FFF2-40B4-BE49-F238E27FC236}">
                <a16:creationId xmlns:a16="http://schemas.microsoft.com/office/drawing/2014/main" id="{1B1C1C37-16C5-0AAB-2E49-ED58662A65F7}"/>
              </a:ext>
            </a:extLst>
          </p:cNvPr>
          <p:cNvSpPr txBox="1"/>
          <p:nvPr/>
        </p:nvSpPr>
        <p:spPr>
          <a:xfrm>
            <a:off x="694317" y="1118832"/>
            <a:ext cx="11047182" cy="461665"/>
          </a:xfrm>
          <a:prstGeom prst="rect">
            <a:avLst/>
          </a:prstGeom>
          <a:noFill/>
        </p:spPr>
        <p:txBody>
          <a:bodyPr wrap="square" rtlCol="0">
            <a:spAutoFit/>
          </a:bodyPr>
          <a:lstStyle/>
          <a:p>
            <a:r>
              <a:rPr lang="en-US" sz="2400" b="1" dirty="0">
                <a:latin typeface="Constantia" panose="02030602050306030303" pitchFamily="18" charset="0"/>
                <a:hlinkClick r:id="rId2"/>
              </a:rPr>
              <a:t>Advanced Nuclear Science and Technology Techniques Workshop (ANSTT 6)</a:t>
            </a:r>
            <a:endParaRPr lang="en-US" sz="2400" b="1" dirty="0">
              <a:latin typeface="Constantia" panose="0203060205030603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089" y="1281"/>
            <a:ext cx="3137911" cy="1165782"/>
          </a:xfrm>
          <a:prstGeom prst="rect">
            <a:avLst/>
          </a:prstGeom>
        </p:spPr>
      </p:pic>
    </p:spTree>
    <p:extLst>
      <p:ext uri="{BB962C8B-B14F-4D97-AF65-F5344CB8AC3E}">
        <p14:creationId xmlns:p14="http://schemas.microsoft.com/office/powerpoint/2010/main" val="149638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134222"/>
            <a:ext cx="12191999" cy="1938992"/>
          </a:xfrm>
          <a:prstGeom prst="rect">
            <a:avLst/>
          </a:prstGeom>
          <a:noFill/>
        </p:spPr>
        <p:txBody>
          <a:bodyPr wrap="square" rtlCol="0">
            <a:spAutoFit/>
          </a:bodyPr>
          <a:lstStyle/>
          <a:p>
            <a:pPr algn="just"/>
            <a:r>
              <a:rPr lang="en-US" sz="2000" dirty="0">
                <a:latin typeface="Constantia" panose="02030602050306030303" pitchFamily="18" charset="0"/>
              </a:rPr>
              <a:t>The NT6102 portable radiation dosimeter (Shanghai </a:t>
            </a:r>
            <a:r>
              <a:rPr lang="en-US" sz="2000" dirty="0" err="1">
                <a:latin typeface="Constantia" panose="02030602050306030303" pitchFamily="18" charset="0"/>
              </a:rPr>
              <a:t>Minghe</a:t>
            </a:r>
            <a:r>
              <a:rPr lang="en-US" sz="2000" dirty="0">
                <a:latin typeface="Constantia" panose="02030602050306030303" pitchFamily="18" charset="0"/>
              </a:rPr>
              <a:t>, China) </a:t>
            </a:r>
            <a:endParaRPr lang="en-US" sz="2000" dirty="0" smtClean="0">
              <a:latin typeface="Constantia" panose="02030602050306030303" pitchFamily="18" charset="0"/>
            </a:endParaRPr>
          </a:p>
          <a:p>
            <a:pPr algn="just"/>
            <a:r>
              <a:rPr lang="en-US" sz="2000" dirty="0">
                <a:latin typeface="Constantia" panose="02030602050306030303" pitchFamily="18" charset="0"/>
              </a:rPr>
              <a:t>P</a:t>
            </a:r>
            <a:r>
              <a:rPr lang="en-US" sz="2000" dirty="0" smtClean="0">
                <a:latin typeface="Constantia" panose="02030602050306030303" pitchFamily="18" charset="0"/>
              </a:rPr>
              <a:t>rovides </a:t>
            </a:r>
            <a:r>
              <a:rPr lang="en-US" sz="2000" dirty="0">
                <a:latin typeface="Constantia" panose="02030602050306030303" pitchFamily="18" charset="0"/>
              </a:rPr>
              <a:t>real-time monitoring of </a:t>
            </a:r>
            <a:r>
              <a:rPr lang="en-US" sz="2000" dirty="0" smtClean="0">
                <a:latin typeface="Constantia" panose="02030602050306030303" pitchFamily="18" charset="0"/>
              </a:rPr>
              <a:t>X–γ </a:t>
            </a:r>
            <a:r>
              <a:rPr lang="en-US" sz="2000" dirty="0">
                <a:latin typeface="Constantia" panose="02030602050306030303" pitchFamily="18" charset="0"/>
              </a:rPr>
              <a:t>radiation dose </a:t>
            </a:r>
            <a:r>
              <a:rPr lang="en-US" sz="2000" dirty="0" smtClean="0">
                <a:latin typeface="Constantia" panose="02030602050306030303" pitchFamily="18" charset="0"/>
              </a:rPr>
              <a:t>rates.</a:t>
            </a:r>
          </a:p>
          <a:p>
            <a:pPr algn="just"/>
            <a:r>
              <a:rPr lang="en-US" sz="2000" dirty="0" smtClean="0">
                <a:latin typeface="Constantia" panose="02030602050306030303" pitchFamily="18" charset="0"/>
              </a:rPr>
              <a:t>It incorporates </a:t>
            </a:r>
            <a:r>
              <a:rPr lang="en-US" sz="2000" dirty="0">
                <a:latin typeface="Constantia" panose="02030602050306030303" pitchFamily="18" charset="0"/>
              </a:rPr>
              <a:t>battery-status indication and programmable alarm functions. </a:t>
            </a:r>
            <a:endParaRPr lang="en-US" sz="2000" dirty="0" smtClean="0">
              <a:latin typeface="Constantia" panose="02030602050306030303" pitchFamily="18" charset="0"/>
            </a:endParaRPr>
          </a:p>
          <a:p>
            <a:pPr algn="just"/>
            <a:r>
              <a:rPr lang="en-US" sz="2000" dirty="0" smtClean="0">
                <a:latin typeface="Constantia" panose="02030602050306030303" pitchFamily="18" charset="0"/>
              </a:rPr>
              <a:t>The </a:t>
            </a:r>
            <a:r>
              <a:rPr lang="en-US" sz="2000" dirty="0">
                <a:latin typeface="Constantia" panose="02030602050306030303" pitchFamily="18" charset="0"/>
              </a:rPr>
              <a:t>instrument </a:t>
            </a:r>
            <a:r>
              <a:rPr lang="en-US" sz="2000" dirty="0" smtClean="0">
                <a:latin typeface="Constantia" panose="02030602050306030303" pitchFamily="18" charset="0"/>
              </a:rPr>
              <a:t>has an </a:t>
            </a:r>
            <a:r>
              <a:rPr lang="en-US" sz="2000" dirty="0">
                <a:latin typeface="Constantia" panose="02030602050306030303" pitchFamily="18" charset="0"/>
              </a:rPr>
              <a:t>energy range of </a:t>
            </a:r>
            <a:r>
              <a:rPr lang="en-US" sz="2000" b="1" dirty="0">
                <a:latin typeface="Constantia" panose="02030602050306030303" pitchFamily="18" charset="0"/>
              </a:rPr>
              <a:t>40 </a:t>
            </a:r>
            <a:r>
              <a:rPr lang="en-US" sz="2000" b="1" dirty="0" err="1">
                <a:latin typeface="Constantia" panose="02030602050306030303" pitchFamily="18" charset="0"/>
              </a:rPr>
              <a:t>keV</a:t>
            </a:r>
            <a:r>
              <a:rPr lang="en-US" sz="2000" b="1" dirty="0">
                <a:latin typeface="Constantia" panose="02030602050306030303" pitchFamily="18" charset="0"/>
              </a:rPr>
              <a:t> to 3 MeV, </a:t>
            </a:r>
            <a:r>
              <a:rPr lang="en-US" sz="2000" dirty="0">
                <a:latin typeface="Constantia" panose="02030602050306030303" pitchFamily="18" charset="0"/>
              </a:rPr>
              <a:t>with a dose-rate detection range of </a:t>
            </a:r>
            <a:r>
              <a:rPr lang="en-US" sz="2000" b="1" dirty="0">
                <a:latin typeface="Constantia" panose="02030602050306030303" pitchFamily="18" charset="0"/>
              </a:rPr>
              <a:t>0.01–10000 μSv·h⁻¹</a:t>
            </a:r>
            <a:r>
              <a:rPr lang="en-US" sz="2000" b="1" dirty="0" smtClean="0">
                <a:latin typeface="Constantia" panose="02030602050306030303" pitchFamily="18" charset="0"/>
              </a:rPr>
              <a:t>.</a:t>
            </a:r>
          </a:p>
          <a:p>
            <a:pPr algn="just"/>
            <a:r>
              <a:rPr lang="en-US" sz="2000" dirty="0" smtClean="0">
                <a:latin typeface="Constantia" panose="02030602050306030303" pitchFamily="18" charset="0"/>
              </a:rPr>
              <a:t>Measurements </a:t>
            </a:r>
            <a:r>
              <a:rPr lang="en-US" sz="2000" dirty="0">
                <a:latin typeface="Constantia" panose="02030602050306030303" pitchFamily="18" charset="0"/>
              </a:rPr>
              <a:t>were acquired using a </a:t>
            </a:r>
            <a:r>
              <a:rPr lang="en-US" sz="2000" b="1" dirty="0">
                <a:latin typeface="Constantia" panose="02030602050306030303" pitchFamily="18" charset="0"/>
              </a:rPr>
              <a:t>30-minute</a:t>
            </a:r>
            <a:r>
              <a:rPr lang="en-US" sz="2000" dirty="0">
                <a:latin typeface="Constantia" panose="02030602050306030303" pitchFamily="18" charset="0"/>
              </a:rPr>
              <a:t> sampling interval to improve statistical reliability.</a:t>
            </a:r>
            <a:endParaRPr lang="en-US" sz="2000" dirty="0">
              <a:latin typeface="Constantia" panose="02030602050306030303" pitchFamily="18"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CCACD47F-8EA4-4792-ADAE-862F5A09A7F7}" type="slidenum">
              <a:rPr lang="en-US" smtClean="0"/>
              <a:pPr/>
              <a:t>10</a:t>
            </a:fld>
            <a:endParaRPr lang="en-US"/>
          </a:p>
        </p:txBody>
      </p:sp>
      <p:pic>
        <p:nvPicPr>
          <p:cNvPr id="8" name="Picture 7" descr="C:\Users\EMITEX\Pictures\Screenshots\Screenshot (232).png"/>
          <p:cNvPicPr/>
          <p:nvPr/>
        </p:nvPicPr>
        <p:blipFill rotWithShape="1">
          <a:blip r:embed="rId3" cstate="print">
            <a:extLst>
              <a:ext uri="{28A0092B-C50C-407E-A947-70E740481C1C}">
                <a14:useLocalDpi xmlns:a14="http://schemas.microsoft.com/office/drawing/2010/main" val="0"/>
              </a:ext>
            </a:extLst>
          </a:blip>
          <a:srcRect l="29357" t="33516" r="29502" b="6584"/>
          <a:stretch/>
        </p:blipFill>
        <p:spPr bwMode="auto">
          <a:xfrm>
            <a:off x="7719663" y="430550"/>
            <a:ext cx="3437866" cy="322964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729261" y="61218"/>
            <a:ext cx="4371710" cy="369332"/>
          </a:xfrm>
          <a:prstGeom prst="rect">
            <a:avLst/>
          </a:prstGeom>
        </p:spPr>
        <p:txBody>
          <a:bodyPr wrap="none">
            <a:spAutoFit/>
          </a:bodyPr>
          <a:lstStyle/>
          <a:p>
            <a:r>
              <a:rPr lang="en-US" b="1" kern="0" dirty="0">
                <a:solidFill>
                  <a:srgbClr val="0000FF"/>
                </a:solidFill>
                <a:latin typeface="Times New Roman" pitchFamily="18" charset="0"/>
                <a:cs typeface="Times New Roman" pitchFamily="18" charset="0"/>
              </a:rPr>
              <a:t>MATERIALS AND METHODS (CONT,.)</a:t>
            </a:r>
            <a:endParaRPr lang="en-US" dirty="0"/>
          </a:p>
        </p:txBody>
      </p:sp>
      <p:sp>
        <p:nvSpPr>
          <p:cNvPr id="4" name="Rectangle 3"/>
          <p:cNvSpPr/>
          <p:nvPr/>
        </p:nvSpPr>
        <p:spPr>
          <a:xfrm>
            <a:off x="60816" y="3729611"/>
            <a:ext cx="4404219" cy="369332"/>
          </a:xfrm>
          <a:prstGeom prst="rect">
            <a:avLst/>
          </a:prstGeom>
        </p:spPr>
        <p:txBody>
          <a:bodyPr wrap="none">
            <a:spAutoFit/>
          </a:bodyPr>
          <a:lstStyle/>
          <a:p>
            <a:r>
              <a:rPr lang="en-US" b="1" dirty="0" smtClean="0">
                <a:latin typeface="Constantia" panose="02030602050306030303" pitchFamily="18" charset="0"/>
                <a:ea typeface="Calibri" panose="020F0502020204030204" pitchFamily="34" charset="0"/>
              </a:rPr>
              <a:t>Model </a:t>
            </a:r>
            <a:r>
              <a:rPr lang="en-US" b="1" dirty="0">
                <a:latin typeface="Constantia" panose="02030602050306030303" pitchFamily="18" charset="0"/>
                <a:ea typeface="Calibri" panose="020F0502020204030204" pitchFamily="34" charset="0"/>
              </a:rPr>
              <a:t>NT6102 </a:t>
            </a:r>
            <a:r>
              <a:rPr lang="en-US" b="1" dirty="0" smtClean="0">
                <a:latin typeface="Constantia" panose="02030602050306030303" pitchFamily="18" charset="0"/>
                <a:ea typeface="Calibri" panose="020F0502020204030204" pitchFamily="34" charset="0"/>
                <a:cs typeface="Times New Roman" panose="02020603050405020304" pitchFamily="18" charset="0"/>
              </a:rPr>
              <a:t>Shanghai </a:t>
            </a:r>
            <a:r>
              <a:rPr lang="en-US" b="1" dirty="0" err="1" smtClean="0">
                <a:latin typeface="Constantia" panose="02030602050306030303" pitchFamily="18" charset="0"/>
                <a:ea typeface="Calibri" panose="020F0502020204030204" pitchFamily="34" charset="0"/>
                <a:cs typeface="Times New Roman" panose="02020603050405020304" pitchFamily="18" charset="0"/>
              </a:rPr>
              <a:t>Minghe</a:t>
            </a:r>
            <a:r>
              <a:rPr lang="en-US" b="1" dirty="0" smtClean="0">
                <a:latin typeface="Constantia" panose="02030602050306030303" pitchFamily="18" charset="0"/>
                <a:ea typeface="Calibri" panose="020F0502020204030204" pitchFamily="34" charset="0"/>
                <a:cs typeface="Times New Roman" panose="02020603050405020304" pitchFamily="18" charset="0"/>
              </a:rPr>
              <a:t> China </a:t>
            </a:r>
            <a:endParaRPr lang="en-US" b="1" dirty="0"/>
          </a:p>
        </p:txBody>
      </p:sp>
      <p:pic>
        <p:nvPicPr>
          <p:cNvPr id="15" name="Picture 14" descr="C:\Users\EMITEX\Pictures\Screenshots\Screenshot (233).png"/>
          <p:cNvPicPr/>
          <p:nvPr/>
        </p:nvPicPr>
        <p:blipFill rotWithShape="1">
          <a:blip r:embed="rId4" cstate="print">
            <a:extLst>
              <a:ext uri="{28A0092B-C50C-407E-A947-70E740481C1C}">
                <a14:useLocalDpi xmlns:a14="http://schemas.microsoft.com/office/drawing/2010/main" val="0"/>
              </a:ext>
            </a:extLst>
          </a:blip>
          <a:srcRect l="29296" t="32497" r="31664" b="8188"/>
          <a:stretch/>
        </p:blipFill>
        <p:spPr bwMode="auto">
          <a:xfrm>
            <a:off x="780923" y="361949"/>
            <a:ext cx="3297383" cy="3436263"/>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6949581" y="3747251"/>
            <a:ext cx="4404219" cy="369332"/>
          </a:xfrm>
          <a:prstGeom prst="rect">
            <a:avLst/>
          </a:prstGeom>
        </p:spPr>
        <p:txBody>
          <a:bodyPr wrap="none">
            <a:spAutoFit/>
          </a:bodyPr>
          <a:lstStyle/>
          <a:p>
            <a:r>
              <a:rPr lang="en-US" b="1" dirty="0" smtClean="0">
                <a:latin typeface="Constantia" panose="02030602050306030303" pitchFamily="18" charset="0"/>
                <a:ea typeface="Calibri" panose="020F0502020204030204" pitchFamily="34" charset="0"/>
              </a:rPr>
              <a:t>Model </a:t>
            </a:r>
            <a:r>
              <a:rPr lang="en-US" b="1" dirty="0">
                <a:latin typeface="Constantia" panose="02030602050306030303" pitchFamily="18" charset="0"/>
                <a:ea typeface="Calibri" panose="020F0502020204030204" pitchFamily="34" charset="0"/>
              </a:rPr>
              <a:t>NT6102 </a:t>
            </a:r>
            <a:r>
              <a:rPr lang="en-US" b="1" dirty="0" smtClean="0">
                <a:latin typeface="Constantia" panose="02030602050306030303" pitchFamily="18" charset="0"/>
                <a:ea typeface="Calibri" panose="020F0502020204030204" pitchFamily="34" charset="0"/>
                <a:cs typeface="Times New Roman" panose="02020603050405020304" pitchFamily="18" charset="0"/>
              </a:rPr>
              <a:t>Shanghai </a:t>
            </a:r>
            <a:r>
              <a:rPr lang="en-US" b="1" dirty="0" err="1" smtClean="0">
                <a:latin typeface="Constantia" panose="02030602050306030303" pitchFamily="18" charset="0"/>
                <a:ea typeface="Calibri" panose="020F0502020204030204" pitchFamily="34" charset="0"/>
                <a:cs typeface="Times New Roman" panose="02020603050405020304" pitchFamily="18" charset="0"/>
              </a:rPr>
              <a:t>Minghe</a:t>
            </a:r>
            <a:r>
              <a:rPr lang="en-US" b="1" dirty="0" smtClean="0">
                <a:latin typeface="Constantia" panose="02030602050306030303" pitchFamily="18" charset="0"/>
                <a:ea typeface="Calibri" panose="020F0502020204030204" pitchFamily="34" charset="0"/>
                <a:cs typeface="Times New Roman" panose="02020603050405020304" pitchFamily="18" charset="0"/>
              </a:rPr>
              <a:t> China </a:t>
            </a:r>
            <a:endParaRPr lang="en-US" b="1" dirty="0"/>
          </a:p>
        </p:txBody>
      </p:sp>
    </p:spTree>
    <p:extLst>
      <p:ext uri="{BB962C8B-B14F-4D97-AF65-F5344CB8AC3E}">
        <p14:creationId xmlns:p14="http://schemas.microsoft.com/office/powerpoint/2010/main" val="746595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11</a:t>
            </a:fld>
            <a:endParaRPr lang="en-US"/>
          </a:p>
        </p:txBody>
      </p:sp>
      <p:grpSp>
        <p:nvGrpSpPr>
          <p:cNvPr id="3" name="Group 2"/>
          <p:cNvGrpSpPr/>
          <p:nvPr/>
        </p:nvGrpSpPr>
        <p:grpSpPr>
          <a:xfrm>
            <a:off x="-21928" y="648278"/>
            <a:ext cx="8448823" cy="5403845"/>
            <a:chOff x="119283" y="0"/>
            <a:chExt cx="6345121" cy="4173429"/>
          </a:xfrm>
        </p:grpSpPr>
        <p:grpSp>
          <p:nvGrpSpPr>
            <p:cNvPr id="4" name="Group 3"/>
            <p:cNvGrpSpPr/>
            <p:nvPr/>
          </p:nvGrpSpPr>
          <p:grpSpPr>
            <a:xfrm>
              <a:off x="119283" y="0"/>
              <a:ext cx="6345121" cy="4173429"/>
              <a:chOff x="119283" y="0"/>
              <a:chExt cx="6345121" cy="4173429"/>
            </a:xfrm>
          </p:grpSpPr>
          <p:sp>
            <p:nvSpPr>
              <p:cNvPr id="9" name="Text Box 15"/>
              <p:cNvSpPr txBox="1"/>
              <p:nvPr/>
            </p:nvSpPr>
            <p:spPr>
              <a:xfrm rot="18821543">
                <a:off x="2465365" y="2825641"/>
                <a:ext cx="522605" cy="354965"/>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2.6 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roup 9"/>
              <p:cNvGrpSpPr/>
              <p:nvPr/>
            </p:nvGrpSpPr>
            <p:grpSpPr>
              <a:xfrm>
                <a:off x="119283" y="0"/>
                <a:ext cx="6345121" cy="4173429"/>
                <a:chOff x="119283" y="0"/>
                <a:chExt cx="6345121" cy="4173429"/>
              </a:xfrm>
            </p:grpSpPr>
            <p:grpSp>
              <p:nvGrpSpPr>
                <p:cNvPr id="11" name="Group 10"/>
                <p:cNvGrpSpPr/>
                <p:nvPr/>
              </p:nvGrpSpPr>
              <p:grpSpPr>
                <a:xfrm>
                  <a:off x="119283" y="0"/>
                  <a:ext cx="6345121" cy="4173429"/>
                  <a:chOff x="340788" y="-55606"/>
                  <a:chExt cx="6345121" cy="4173429"/>
                </a:xfrm>
              </p:grpSpPr>
              <p:sp>
                <p:nvSpPr>
                  <p:cNvPr id="14" name="Text Box 1384440505"/>
                  <p:cNvSpPr txBox="1"/>
                  <p:nvPr/>
                </p:nvSpPr>
                <p:spPr>
                  <a:xfrm>
                    <a:off x="1158211" y="3305084"/>
                    <a:ext cx="1141110" cy="36258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Operators </a:t>
                    </a:r>
                    <a:r>
                      <a:rPr lang="en-US" sz="1600" dirty="0">
                        <a:ln>
                          <a:noFill/>
                        </a:ln>
                        <a:effectLst/>
                        <a:latin typeface="Times New Roman" panose="02020603050405020304" pitchFamily="18" charset="0"/>
                        <a:ea typeface="Calibri" panose="020F0502020204030204" pitchFamily="34" charset="0"/>
                        <a:cs typeface="Times New Roman" panose="02020603050405020304" pitchFamily="18" charset="0"/>
                      </a:rPr>
                      <a:t>room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5" name="Group 14"/>
                  <p:cNvGrpSpPr/>
                  <p:nvPr/>
                </p:nvGrpSpPr>
                <p:grpSpPr>
                  <a:xfrm>
                    <a:off x="340788" y="-55606"/>
                    <a:ext cx="6345121" cy="4173429"/>
                    <a:chOff x="340788" y="-55606"/>
                    <a:chExt cx="6345121" cy="4173429"/>
                  </a:xfrm>
                </p:grpSpPr>
                <p:grpSp>
                  <p:nvGrpSpPr>
                    <p:cNvPr id="16" name="Group 15"/>
                    <p:cNvGrpSpPr/>
                    <p:nvPr/>
                  </p:nvGrpSpPr>
                  <p:grpSpPr>
                    <a:xfrm>
                      <a:off x="484049" y="-55606"/>
                      <a:ext cx="6201860" cy="4173429"/>
                      <a:chOff x="143659" y="523427"/>
                      <a:chExt cx="6202181" cy="4173511"/>
                    </a:xfrm>
                  </p:grpSpPr>
                  <p:sp>
                    <p:nvSpPr>
                      <p:cNvPr id="19" name="Text Box 1384440147"/>
                      <p:cNvSpPr txBox="1"/>
                      <p:nvPr/>
                    </p:nvSpPr>
                    <p:spPr>
                      <a:xfrm>
                        <a:off x="4086206" y="1702353"/>
                        <a:ext cx="2259634" cy="29945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b="1" u="sng" dirty="0">
                            <a:effectLst/>
                            <a:latin typeface="Times New Roman" panose="02020603050405020304" pitchFamily="18" charset="0"/>
                            <a:ea typeface="Calibri" panose="020F0502020204030204" pitchFamily="34" charset="0"/>
                            <a:cs typeface="Times New Roman" panose="02020603050405020304" pitchFamily="18" charset="0"/>
                          </a:rPr>
                          <a:t>Key Components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A-Operators representation</a:t>
                        </a:r>
                      </a:p>
                      <a:p>
                        <a:pPr marL="0" marR="0" algn="just">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B-Operators room door</a:t>
                        </a:r>
                      </a:p>
                      <a:p>
                        <a:pPr marL="0" marR="0" algn="just">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C-Main rooms door </a:t>
                        </a:r>
                      </a:p>
                      <a:p>
                        <a:pPr marL="0" marR="0" algn="just">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D-Shared window</a:t>
                        </a:r>
                      </a:p>
                      <a:p>
                        <a:pPr marL="0" marR="0" algn="just">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E-Main Room’s Window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a:t>
                        </a:r>
                      </a:p>
                      <a:p>
                        <a:pPr algn="just">
                          <a:spcBef>
                            <a:spcPts val="600"/>
                          </a:spcBef>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F-Main Room’s Window </a:t>
                        </a:r>
                        <a:r>
                          <a:rPr lang="en-US" dirty="0" smtClean="0">
                            <a:latin typeface="Times New Roman" panose="02020603050405020304" pitchFamily="18" charset="0"/>
                            <a:ea typeface="Calibri" panose="020F0502020204030204" pitchFamily="34" charset="0"/>
                            <a:cs typeface="Times New Roman" panose="02020603050405020304" pitchFamily="18" charset="0"/>
                          </a:rPr>
                          <a:t>F</a:t>
                        </a:r>
                      </a:p>
                      <a:p>
                        <a:pPr algn="just">
                          <a:spcBef>
                            <a:spcPts val="600"/>
                          </a:spcBef>
                          <a:spcAft>
                            <a:spcPts val="6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G- X-ray tube support system</a:t>
                        </a:r>
                      </a:p>
                      <a:p>
                        <a:pPr algn="just">
                          <a:spcBef>
                            <a:spcPts val="600"/>
                          </a:spcBef>
                          <a:spcAft>
                            <a:spcPts val="6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H-Collimation box</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endParaRPr lang="en-US"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600"/>
                          </a:spcBef>
                          <a:spcAft>
                            <a:spcPts val="6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600"/>
                          </a:spcBef>
                          <a:spcAft>
                            <a:spcPts val="6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20" name="Group 19"/>
                      <p:cNvGrpSpPr/>
                      <p:nvPr/>
                    </p:nvGrpSpPr>
                    <p:grpSpPr>
                      <a:xfrm>
                        <a:off x="143659" y="523427"/>
                        <a:ext cx="4137847" cy="3478240"/>
                        <a:chOff x="143659" y="511852"/>
                        <a:chExt cx="4137847" cy="3478240"/>
                      </a:xfrm>
                    </p:grpSpPr>
                    <p:grpSp>
                      <p:nvGrpSpPr>
                        <p:cNvPr id="23" name="Group 22"/>
                        <p:cNvGrpSpPr/>
                        <p:nvPr/>
                      </p:nvGrpSpPr>
                      <p:grpSpPr>
                        <a:xfrm>
                          <a:off x="143659" y="511852"/>
                          <a:ext cx="4137847" cy="3478240"/>
                          <a:chOff x="16996" y="-65167"/>
                          <a:chExt cx="4628612" cy="4076234"/>
                        </a:xfrm>
                      </p:grpSpPr>
                      <p:grpSp>
                        <p:nvGrpSpPr>
                          <p:cNvPr id="25" name="Group 24"/>
                          <p:cNvGrpSpPr/>
                          <p:nvPr/>
                        </p:nvGrpSpPr>
                        <p:grpSpPr>
                          <a:xfrm>
                            <a:off x="16996" y="-65167"/>
                            <a:ext cx="4628612" cy="4076234"/>
                            <a:chOff x="16996" y="-65167"/>
                            <a:chExt cx="4628612" cy="4076234"/>
                          </a:xfrm>
                        </p:grpSpPr>
                        <p:grpSp>
                          <p:nvGrpSpPr>
                            <p:cNvPr id="27" name="Group 26"/>
                            <p:cNvGrpSpPr/>
                            <p:nvPr/>
                          </p:nvGrpSpPr>
                          <p:grpSpPr>
                            <a:xfrm>
                              <a:off x="16996" y="-65167"/>
                              <a:ext cx="4628612" cy="4076234"/>
                              <a:chOff x="33556" y="-65167"/>
                              <a:chExt cx="4628612" cy="4076234"/>
                            </a:xfrm>
                          </p:grpSpPr>
                          <p:grpSp>
                            <p:nvGrpSpPr>
                              <p:cNvPr id="32" name="Group 31"/>
                              <p:cNvGrpSpPr/>
                              <p:nvPr/>
                            </p:nvGrpSpPr>
                            <p:grpSpPr>
                              <a:xfrm>
                                <a:off x="33556" y="-65167"/>
                                <a:ext cx="4628612" cy="4076234"/>
                                <a:chOff x="33556" y="-65169"/>
                                <a:chExt cx="4628623" cy="4076344"/>
                              </a:xfrm>
                            </p:grpSpPr>
                            <p:grpSp>
                              <p:nvGrpSpPr>
                                <p:cNvPr id="39" name="Group 38"/>
                                <p:cNvGrpSpPr/>
                                <p:nvPr/>
                              </p:nvGrpSpPr>
                              <p:grpSpPr>
                                <a:xfrm>
                                  <a:off x="33556" y="3296"/>
                                  <a:ext cx="4182660" cy="2988871"/>
                                  <a:chOff x="-3813" y="-53172"/>
                                  <a:chExt cx="4810763" cy="3606800"/>
                                </a:xfrm>
                              </p:grpSpPr>
                              <p:sp>
                                <p:nvSpPr>
                                  <p:cNvPr id="47" name="Cube 46"/>
                                  <p:cNvSpPr/>
                                  <p:nvPr/>
                                </p:nvSpPr>
                                <p:spPr>
                                  <a:xfrm>
                                    <a:off x="-3813" y="-53172"/>
                                    <a:ext cx="4802505" cy="3606800"/>
                                  </a:xfrm>
                                  <a:prstGeom prst="cube">
                                    <a:avLst>
                                      <a:gd name="adj" fmla="val 48348"/>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8" name="Group 47"/>
                                  <p:cNvGrpSpPr/>
                                  <p:nvPr/>
                                </p:nvGrpSpPr>
                                <p:grpSpPr>
                                  <a:xfrm>
                                    <a:off x="0" y="-19050"/>
                                    <a:ext cx="4806950" cy="3569069"/>
                                    <a:chOff x="0" y="-19050"/>
                                    <a:chExt cx="4806950" cy="3569069"/>
                                  </a:xfrm>
                                </p:grpSpPr>
                                <p:cxnSp>
                                  <p:nvCxnSpPr>
                                    <p:cNvPr id="49" name="Straight Connector 48"/>
                                    <p:cNvCxnSpPr/>
                                    <p:nvPr/>
                                  </p:nvCxnSpPr>
                                  <p:spPr>
                                    <a:xfrm flipH="1">
                                      <a:off x="1598835" y="-19050"/>
                                      <a:ext cx="0" cy="1873250"/>
                                    </a:xfrm>
                                    <a:prstGeom prst="line">
                                      <a:avLst/>
                                    </a:prstGeom>
                                    <a:noFill/>
                                    <a:ln w="9525" cap="flat" cmpd="sng" algn="ctr">
                                      <a:solidFill>
                                        <a:sysClr val="windowText" lastClr="000000"/>
                                      </a:solidFill>
                                      <a:prstDash val="dash"/>
                                      <a:miter lim="800000"/>
                                    </a:ln>
                                    <a:effectLst/>
                                  </p:spPr>
                                </p:cxnSp>
                                <p:cxnSp>
                                  <p:nvCxnSpPr>
                                    <p:cNvPr id="50" name="Straight Connector 49"/>
                                    <p:cNvCxnSpPr/>
                                    <p:nvPr/>
                                  </p:nvCxnSpPr>
                                  <p:spPr>
                                    <a:xfrm flipH="1">
                                      <a:off x="0" y="1816469"/>
                                      <a:ext cx="1727200" cy="1733550"/>
                                    </a:xfrm>
                                    <a:prstGeom prst="line">
                                      <a:avLst/>
                                    </a:prstGeom>
                                    <a:noFill/>
                                    <a:ln w="9525" cap="flat" cmpd="sng" algn="ctr">
                                      <a:solidFill>
                                        <a:sysClr val="windowText" lastClr="000000"/>
                                      </a:solidFill>
                                      <a:prstDash val="dash"/>
                                      <a:miter lim="800000"/>
                                    </a:ln>
                                    <a:effectLst/>
                                  </p:spPr>
                                </p:cxnSp>
                                <p:cxnSp>
                                  <p:nvCxnSpPr>
                                    <p:cNvPr id="51" name="Straight Connector 50"/>
                                    <p:cNvCxnSpPr/>
                                    <p:nvPr/>
                                  </p:nvCxnSpPr>
                                  <p:spPr>
                                    <a:xfrm flipV="1">
                                      <a:off x="1727200" y="1816100"/>
                                      <a:ext cx="3079750" cy="38100"/>
                                    </a:xfrm>
                                    <a:prstGeom prst="line">
                                      <a:avLst/>
                                    </a:prstGeom>
                                    <a:noFill/>
                                    <a:ln w="9525" cap="flat" cmpd="sng" algn="ctr">
                                      <a:solidFill>
                                        <a:sysClr val="windowText" lastClr="000000"/>
                                      </a:solidFill>
                                      <a:prstDash val="dash"/>
                                      <a:miter lim="800000"/>
                                    </a:ln>
                                    <a:effectLst/>
                                  </p:spPr>
                                </p:cxnSp>
                              </p:grpSp>
                            </p:grpSp>
                            <p:grpSp>
                              <p:nvGrpSpPr>
                                <p:cNvPr id="40" name="Group 39"/>
                                <p:cNvGrpSpPr/>
                                <p:nvPr/>
                              </p:nvGrpSpPr>
                              <p:grpSpPr>
                                <a:xfrm>
                                  <a:off x="1085464" y="-65169"/>
                                  <a:ext cx="3576715" cy="4076344"/>
                                  <a:chOff x="1248467" y="-97063"/>
                                  <a:chExt cx="4113823" cy="4919102"/>
                                </a:xfrm>
                              </p:grpSpPr>
                              <p:sp>
                                <p:nvSpPr>
                                  <p:cNvPr id="41" name="Text Box 1384440190"/>
                                  <p:cNvSpPr txBox="1"/>
                                  <p:nvPr/>
                                </p:nvSpPr>
                                <p:spPr>
                                  <a:xfrm>
                                    <a:off x="1248467" y="4319406"/>
                                    <a:ext cx="673101" cy="502633"/>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3.0 m</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Text Box 1384440222"/>
                                  <p:cNvSpPr txBox="1"/>
                                  <p:nvPr/>
                                </p:nvSpPr>
                                <p:spPr>
                                  <a:xfrm rot="18846217">
                                    <a:off x="3961529" y="2692049"/>
                                    <a:ext cx="734144" cy="443192"/>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4.8 m</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3" name="Group 42"/>
                                  <p:cNvGrpSpPr/>
                                  <p:nvPr/>
                                </p:nvGrpSpPr>
                                <p:grpSpPr>
                                  <a:xfrm rot="16200000">
                                    <a:off x="4146229" y="658459"/>
                                    <a:ext cx="1971583" cy="460539"/>
                                    <a:chOff x="-151966" y="43363"/>
                                    <a:chExt cx="3419093" cy="460539"/>
                                  </a:xfrm>
                                </p:grpSpPr>
                                <p:sp>
                                  <p:nvSpPr>
                                    <p:cNvPr id="44" name="Text Box 1384440243"/>
                                    <p:cNvSpPr txBox="1"/>
                                    <p:nvPr/>
                                  </p:nvSpPr>
                                  <p:spPr>
                                    <a:xfrm>
                                      <a:off x="677823" y="43363"/>
                                      <a:ext cx="1600021" cy="460539"/>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  2.7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5" name="Straight Arrow Connector 44"/>
                                    <p:cNvCxnSpPr/>
                                    <p:nvPr/>
                                  </p:nvCxnSpPr>
                                  <p:spPr>
                                    <a:xfrm flipH="1">
                                      <a:off x="-151966" y="103507"/>
                                      <a:ext cx="1200150" cy="0"/>
                                    </a:xfrm>
                                    <a:prstGeom prst="straightConnector1">
                                      <a:avLst/>
                                    </a:prstGeom>
                                    <a:noFill/>
                                    <a:ln w="6350" cap="flat" cmpd="sng" algn="ctr">
                                      <a:solidFill>
                                        <a:srgbClr val="5B9BD5"/>
                                      </a:solidFill>
                                      <a:prstDash val="solid"/>
                                      <a:miter lim="800000"/>
                                      <a:tailEnd type="triangle"/>
                                    </a:ln>
                                    <a:effectLst/>
                                  </p:spPr>
                                </p:cxnSp>
                                <p:cxnSp>
                                  <p:nvCxnSpPr>
                                    <p:cNvPr id="46" name="Straight Arrow Connector 45"/>
                                    <p:cNvCxnSpPr/>
                                    <p:nvPr/>
                                  </p:nvCxnSpPr>
                                  <p:spPr>
                                    <a:xfrm rot="5400000" flipV="1">
                                      <a:off x="2600350" y="-563264"/>
                                      <a:ext cx="0" cy="1333554"/>
                                    </a:xfrm>
                                    <a:prstGeom prst="straightConnector1">
                                      <a:avLst/>
                                    </a:prstGeom>
                                    <a:noFill/>
                                    <a:ln w="6350" cap="flat" cmpd="sng" algn="ctr">
                                      <a:solidFill>
                                        <a:srgbClr val="5B9BD5"/>
                                      </a:solidFill>
                                      <a:prstDash val="solid"/>
                                      <a:miter lim="800000"/>
                                      <a:tailEnd type="triangle"/>
                                    </a:ln>
                                    <a:effectLst/>
                                  </p:spPr>
                                </p:cxnSp>
                              </p:grpSp>
                            </p:grpSp>
                          </p:grpSp>
                          <p:grpSp>
                            <p:nvGrpSpPr>
                              <p:cNvPr id="33" name="Group 32"/>
                              <p:cNvGrpSpPr/>
                              <p:nvPr/>
                            </p:nvGrpSpPr>
                            <p:grpSpPr>
                              <a:xfrm>
                                <a:off x="33556" y="1450787"/>
                                <a:ext cx="2825856" cy="2088858"/>
                                <a:chOff x="0" y="-509"/>
                                <a:chExt cx="2825856" cy="2088858"/>
                              </a:xfrm>
                            </p:grpSpPr>
                            <p:sp>
                              <p:nvSpPr>
                                <p:cNvPr id="34" name="Cube 33"/>
                                <p:cNvSpPr/>
                                <p:nvPr/>
                              </p:nvSpPr>
                              <p:spPr>
                                <a:xfrm>
                                  <a:off x="702052" y="-509"/>
                                  <a:ext cx="2123804" cy="2088858"/>
                                </a:xfrm>
                                <a:prstGeom prst="cube">
                                  <a:avLst>
                                    <a:gd name="adj" fmla="val 2583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5" name="Group 34"/>
                                <p:cNvGrpSpPr/>
                                <p:nvPr/>
                              </p:nvGrpSpPr>
                              <p:grpSpPr>
                                <a:xfrm>
                                  <a:off x="0" y="8389"/>
                                  <a:ext cx="2726143" cy="2079960"/>
                                  <a:chOff x="0" y="0"/>
                                  <a:chExt cx="2726143" cy="2079960"/>
                                </a:xfrm>
                              </p:grpSpPr>
                              <p:cxnSp>
                                <p:nvCxnSpPr>
                                  <p:cNvPr id="36" name="Straight Connector 35"/>
                                  <p:cNvCxnSpPr/>
                                  <p:nvPr/>
                                </p:nvCxnSpPr>
                                <p:spPr>
                                  <a:xfrm>
                                    <a:off x="0" y="1518407"/>
                                    <a:ext cx="272614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694872" y="1518267"/>
                                    <a:ext cx="437633" cy="56169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1132514" y="0"/>
                                    <a:ext cx="0" cy="152679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grpSp>
                          <p:nvGrpSpPr>
                            <p:cNvPr id="28" name="Group 27"/>
                            <p:cNvGrpSpPr/>
                            <p:nvPr/>
                          </p:nvGrpSpPr>
                          <p:grpSpPr>
                            <a:xfrm>
                              <a:off x="19456" y="155611"/>
                              <a:ext cx="3627529" cy="2830225"/>
                              <a:chOff x="42408" y="-498209"/>
                              <a:chExt cx="4172370" cy="3415961"/>
                            </a:xfrm>
                          </p:grpSpPr>
                          <p:sp>
                            <p:nvSpPr>
                              <p:cNvPr id="29" name="Rectangle 28"/>
                              <p:cNvSpPr/>
                              <p:nvPr/>
                            </p:nvSpPr>
                            <p:spPr>
                              <a:xfrm>
                                <a:off x="42408" y="2015683"/>
                                <a:ext cx="438150" cy="902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60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30" name="Rectangle 29"/>
                              <p:cNvSpPr/>
                              <p:nvPr/>
                            </p:nvSpPr>
                            <p:spPr>
                              <a:xfrm>
                                <a:off x="1890868" y="-498209"/>
                                <a:ext cx="1015999" cy="304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0"/>
                                  </a:spcBef>
                                  <a:spcAft>
                                    <a:spcPts val="0"/>
                                  </a:spcAft>
                                </a:pPr>
                                <a:r>
                                  <a:rPr lang="en-US" sz="2400" baseline="300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30"/>
                              <p:cNvSpPr/>
                              <p:nvPr/>
                            </p:nvSpPr>
                            <p:spPr>
                              <a:xfrm>
                                <a:off x="3303114" y="-495513"/>
                                <a:ext cx="911664" cy="301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0"/>
                                  </a:spcBef>
                                  <a:spcAft>
                                    <a:spcPts val="0"/>
                                  </a:spcAft>
                                </a:pP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F</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sp>
                        <p:nvSpPr>
                          <p:cNvPr id="26" name="Rectangle 25"/>
                          <p:cNvSpPr/>
                          <p:nvPr/>
                        </p:nvSpPr>
                        <p:spPr>
                          <a:xfrm>
                            <a:off x="1358050" y="2170828"/>
                            <a:ext cx="700393" cy="3999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600"/>
                              </a:spcBef>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a:t>
                            </a:r>
                          </a:p>
                        </p:txBody>
                      </p:sp>
                    </p:grpSp>
                    <p:sp>
                      <p:nvSpPr>
                        <p:cNvPr id="22" name="Rectangle 21"/>
                        <p:cNvSpPr/>
                        <p:nvPr/>
                      </p:nvSpPr>
                      <p:spPr>
                        <a:xfrm>
                          <a:off x="838830" y="2478704"/>
                          <a:ext cx="222391" cy="943257"/>
                        </a:xfrm>
                        <a:custGeom>
                          <a:avLst/>
                          <a:gdLst>
                            <a:gd name="connsiteX0" fmla="*/ 0 w 222250"/>
                            <a:gd name="connsiteY0" fmla="*/ 0 h 637540"/>
                            <a:gd name="connsiteX1" fmla="*/ 222250 w 222250"/>
                            <a:gd name="connsiteY1" fmla="*/ 0 h 637540"/>
                            <a:gd name="connsiteX2" fmla="*/ 222250 w 222250"/>
                            <a:gd name="connsiteY2" fmla="*/ 637540 h 637540"/>
                            <a:gd name="connsiteX3" fmla="*/ 0 w 222250"/>
                            <a:gd name="connsiteY3" fmla="*/ 637540 h 637540"/>
                            <a:gd name="connsiteX4" fmla="*/ 0 w 222250"/>
                            <a:gd name="connsiteY4" fmla="*/ 0 h 637540"/>
                            <a:gd name="connsiteX0" fmla="*/ 0 w 222315"/>
                            <a:gd name="connsiteY0" fmla="*/ 0 h 637540"/>
                            <a:gd name="connsiteX1" fmla="*/ 222250 w 222315"/>
                            <a:gd name="connsiteY1" fmla="*/ 0 h 637540"/>
                            <a:gd name="connsiteX2" fmla="*/ 222315 w 222315"/>
                            <a:gd name="connsiteY2" fmla="*/ 569527 h 637540"/>
                            <a:gd name="connsiteX3" fmla="*/ 0 w 222315"/>
                            <a:gd name="connsiteY3" fmla="*/ 637540 h 637540"/>
                            <a:gd name="connsiteX4" fmla="*/ 0 w 222315"/>
                            <a:gd name="connsiteY4" fmla="*/ 0 h 637540"/>
                            <a:gd name="connsiteX0" fmla="*/ 0 w 222315"/>
                            <a:gd name="connsiteY0" fmla="*/ 0 h 733032"/>
                            <a:gd name="connsiteX1" fmla="*/ 222250 w 222315"/>
                            <a:gd name="connsiteY1" fmla="*/ 0 h 733032"/>
                            <a:gd name="connsiteX2" fmla="*/ 222315 w 222315"/>
                            <a:gd name="connsiteY2" fmla="*/ 569527 h 733032"/>
                            <a:gd name="connsiteX3" fmla="*/ 0 w 222315"/>
                            <a:gd name="connsiteY3" fmla="*/ 733032 h 733032"/>
                            <a:gd name="connsiteX4" fmla="*/ 0 w 222315"/>
                            <a:gd name="connsiteY4" fmla="*/ 0 h 733032"/>
                            <a:gd name="connsiteX0" fmla="*/ 0 w 222321"/>
                            <a:gd name="connsiteY0" fmla="*/ 105477 h 838509"/>
                            <a:gd name="connsiteX1" fmla="*/ 222315 w 222321"/>
                            <a:gd name="connsiteY1" fmla="*/ 0 h 838509"/>
                            <a:gd name="connsiteX2" fmla="*/ 222315 w 222321"/>
                            <a:gd name="connsiteY2" fmla="*/ 675004 h 838509"/>
                            <a:gd name="connsiteX3" fmla="*/ 0 w 222321"/>
                            <a:gd name="connsiteY3" fmla="*/ 838509 h 838509"/>
                            <a:gd name="connsiteX4" fmla="*/ 0 w 222321"/>
                            <a:gd name="connsiteY4" fmla="*/ 105477 h 838509"/>
                            <a:gd name="connsiteX0" fmla="*/ 0 w 222326"/>
                            <a:gd name="connsiteY0" fmla="*/ 167094 h 900126"/>
                            <a:gd name="connsiteX1" fmla="*/ 222321 w 222326"/>
                            <a:gd name="connsiteY1" fmla="*/ 0 h 900126"/>
                            <a:gd name="connsiteX2" fmla="*/ 222315 w 222326"/>
                            <a:gd name="connsiteY2" fmla="*/ 736621 h 900126"/>
                            <a:gd name="connsiteX3" fmla="*/ 0 w 222326"/>
                            <a:gd name="connsiteY3" fmla="*/ 900126 h 900126"/>
                            <a:gd name="connsiteX4" fmla="*/ 0 w 222326"/>
                            <a:gd name="connsiteY4" fmla="*/ 167094 h 900126"/>
                            <a:gd name="connsiteX0" fmla="*/ 0 w 222326"/>
                            <a:gd name="connsiteY0" fmla="*/ 167094 h 900126"/>
                            <a:gd name="connsiteX1" fmla="*/ 222321 w 222326"/>
                            <a:gd name="connsiteY1" fmla="*/ 0 h 900126"/>
                            <a:gd name="connsiteX2" fmla="*/ 222315 w 222326"/>
                            <a:gd name="connsiteY2" fmla="*/ 736621 h 900126"/>
                            <a:gd name="connsiteX3" fmla="*/ 0 w 222326"/>
                            <a:gd name="connsiteY3" fmla="*/ 900126 h 900126"/>
                            <a:gd name="connsiteX4" fmla="*/ 0 w 222326"/>
                            <a:gd name="connsiteY4" fmla="*/ 167094 h 900126"/>
                            <a:gd name="connsiteX0" fmla="*/ 0 w 222326"/>
                            <a:gd name="connsiteY0" fmla="*/ 167094 h 980407"/>
                            <a:gd name="connsiteX1" fmla="*/ 222321 w 222326"/>
                            <a:gd name="connsiteY1" fmla="*/ 0 h 980407"/>
                            <a:gd name="connsiteX2" fmla="*/ 222315 w 222326"/>
                            <a:gd name="connsiteY2" fmla="*/ 736621 h 980407"/>
                            <a:gd name="connsiteX3" fmla="*/ 0 w 222326"/>
                            <a:gd name="connsiteY3" fmla="*/ 980407 h 980407"/>
                            <a:gd name="connsiteX4" fmla="*/ 0 w 222326"/>
                            <a:gd name="connsiteY4" fmla="*/ 167094 h 980407"/>
                            <a:gd name="connsiteX0" fmla="*/ 0 w 222326"/>
                            <a:gd name="connsiteY0" fmla="*/ 167094 h 942623"/>
                            <a:gd name="connsiteX1" fmla="*/ 222321 w 222326"/>
                            <a:gd name="connsiteY1" fmla="*/ 0 h 942623"/>
                            <a:gd name="connsiteX2" fmla="*/ 222315 w 222326"/>
                            <a:gd name="connsiteY2" fmla="*/ 736621 h 942623"/>
                            <a:gd name="connsiteX3" fmla="*/ 0 w 222326"/>
                            <a:gd name="connsiteY3" fmla="*/ 942623 h 942623"/>
                            <a:gd name="connsiteX4" fmla="*/ 0 w 222326"/>
                            <a:gd name="connsiteY4" fmla="*/ 167094 h 9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26" h="942623">
                              <a:moveTo>
                                <a:pt x="0" y="167094"/>
                              </a:moveTo>
                              <a:lnTo>
                                <a:pt x="222321" y="0"/>
                              </a:lnTo>
                              <a:cubicBezTo>
                                <a:pt x="222343" y="189842"/>
                                <a:pt x="222293" y="546779"/>
                                <a:pt x="222315" y="736621"/>
                              </a:cubicBezTo>
                              <a:lnTo>
                                <a:pt x="0" y="942623"/>
                              </a:lnTo>
                              <a:lnTo>
                                <a:pt x="0" y="16709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600"/>
                            </a:spcBef>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a:t>
                          </a:r>
                        </a:p>
                      </p:txBody>
                    </p:sp>
                  </p:grpSp>
                </p:grpSp>
                <p:sp>
                  <p:nvSpPr>
                    <p:cNvPr id="17" name="Text Box 1384440028"/>
                    <p:cNvSpPr txBox="1"/>
                    <p:nvPr/>
                  </p:nvSpPr>
                  <p:spPr>
                    <a:xfrm rot="18962794">
                      <a:off x="340788" y="262796"/>
                      <a:ext cx="1299677" cy="35461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Bef>
                          <a:spcPts val="60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Main</a:t>
                      </a:r>
                      <a:r>
                        <a:rPr lang="en-US" sz="1400" dirty="0">
                          <a:latin typeface="Times New Roman" panose="02020603050405020304" pitchFamily="18" charset="0"/>
                          <a:ea typeface="Calibri" panose="020F0502020204030204" pitchFamily="34" charset="0"/>
                          <a:cs typeface="Times New Roman" panose="02020603050405020304" pitchFamily="18" charset="0"/>
                        </a:rPr>
                        <a:t> X-ray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Room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flipV="1">
                      <a:off x="3120855" y="1363407"/>
                      <a:ext cx="1180066" cy="1214915"/>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cxnSp>
              <p:nvCxnSpPr>
                <p:cNvPr id="12" name="Straight Arrow Connector 11"/>
                <p:cNvCxnSpPr/>
                <p:nvPr/>
              </p:nvCxnSpPr>
              <p:spPr>
                <a:xfrm flipH="1">
                  <a:off x="2394158" y="2676166"/>
                  <a:ext cx="467883" cy="487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67562" y="3143667"/>
                  <a:ext cx="14950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2350026" y="773647"/>
              <a:ext cx="806114" cy="1460416"/>
              <a:chOff x="11207" y="-70903"/>
              <a:chExt cx="806114" cy="1460416"/>
            </a:xfrm>
          </p:grpSpPr>
          <p:sp>
            <p:nvSpPr>
              <p:cNvPr id="6" name="Flowchart: Magnetic Disk 5"/>
              <p:cNvSpPr/>
              <p:nvPr/>
            </p:nvSpPr>
            <p:spPr>
              <a:xfrm flipH="1">
                <a:off x="11207" y="60740"/>
                <a:ext cx="70407" cy="1429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Cube 6"/>
              <p:cNvSpPr/>
              <p:nvPr/>
            </p:nvSpPr>
            <p:spPr>
              <a:xfrm>
                <a:off x="607671" y="34724"/>
                <a:ext cx="209650" cy="135478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G</a:t>
                </a:r>
              </a:p>
            </p:txBody>
          </p:sp>
          <p:sp>
            <p:nvSpPr>
              <p:cNvPr id="8" name="Cube 7"/>
              <p:cNvSpPr/>
              <p:nvPr/>
            </p:nvSpPr>
            <p:spPr>
              <a:xfrm>
                <a:off x="11575" y="-70903"/>
                <a:ext cx="805746" cy="17359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52" name="Cube 51"/>
          <p:cNvSpPr/>
          <p:nvPr/>
        </p:nvSpPr>
        <p:spPr>
          <a:xfrm>
            <a:off x="2763600" y="1982398"/>
            <a:ext cx="304049" cy="27048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grpSp>
        <p:nvGrpSpPr>
          <p:cNvPr id="59" name="Group 58"/>
          <p:cNvGrpSpPr/>
          <p:nvPr/>
        </p:nvGrpSpPr>
        <p:grpSpPr>
          <a:xfrm>
            <a:off x="1956373" y="3629306"/>
            <a:ext cx="221086" cy="825096"/>
            <a:chOff x="6438649" y="3098153"/>
            <a:chExt cx="304800" cy="1193155"/>
          </a:xfrm>
          <a:solidFill>
            <a:schemeClr val="accent2"/>
          </a:solidFill>
        </p:grpSpPr>
        <p:sp>
          <p:nvSpPr>
            <p:cNvPr id="54" name="Oval 53"/>
            <p:cNvSpPr/>
            <p:nvPr/>
          </p:nvSpPr>
          <p:spPr>
            <a:xfrm>
              <a:off x="6438649" y="3098153"/>
              <a:ext cx="304800" cy="28223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flipH="1">
              <a:off x="6671512" y="3880794"/>
              <a:ext cx="45719" cy="41051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56401" y="3906982"/>
              <a:ext cx="45719" cy="38432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456399" y="3406728"/>
              <a:ext cx="262599" cy="5002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grpSp>
      <p:grpSp>
        <p:nvGrpSpPr>
          <p:cNvPr id="60" name="Group 59"/>
          <p:cNvGrpSpPr/>
          <p:nvPr/>
        </p:nvGrpSpPr>
        <p:grpSpPr>
          <a:xfrm>
            <a:off x="8148895" y="1242555"/>
            <a:ext cx="3949722" cy="3020695"/>
            <a:chOff x="0" y="0"/>
            <a:chExt cx="5222140" cy="3584970"/>
          </a:xfrm>
        </p:grpSpPr>
        <p:grpSp>
          <p:nvGrpSpPr>
            <p:cNvPr id="61" name="Group 60"/>
            <p:cNvGrpSpPr/>
            <p:nvPr/>
          </p:nvGrpSpPr>
          <p:grpSpPr>
            <a:xfrm>
              <a:off x="0" y="0"/>
              <a:ext cx="1745614" cy="3584970"/>
              <a:chOff x="0" y="0"/>
              <a:chExt cx="1745614" cy="3584970"/>
            </a:xfrm>
          </p:grpSpPr>
          <p:grpSp>
            <p:nvGrpSpPr>
              <p:cNvPr id="74" name="Group 73"/>
              <p:cNvGrpSpPr/>
              <p:nvPr/>
            </p:nvGrpSpPr>
            <p:grpSpPr>
              <a:xfrm>
                <a:off x="0" y="0"/>
                <a:ext cx="1745614" cy="3584970"/>
                <a:chOff x="0" y="0"/>
                <a:chExt cx="1745614" cy="3584970"/>
              </a:xfrm>
            </p:grpSpPr>
            <p:grpSp>
              <p:nvGrpSpPr>
                <p:cNvPr id="77" name="Group 76"/>
                <p:cNvGrpSpPr/>
                <p:nvPr/>
              </p:nvGrpSpPr>
              <p:grpSpPr>
                <a:xfrm>
                  <a:off x="0" y="0"/>
                  <a:ext cx="1745614" cy="2755083"/>
                  <a:chOff x="-343" y="-49"/>
                  <a:chExt cx="1746704" cy="2625723"/>
                </a:xfrm>
              </p:grpSpPr>
              <p:sp>
                <p:nvSpPr>
                  <p:cNvPr id="79" name="Rectangle 78"/>
                  <p:cNvSpPr/>
                  <p:nvPr/>
                </p:nvSpPr>
                <p:spPr>
                  <a:xfrm>
                    <a:off x="-343" y="-49"/>
                    <a:ext cx="1746704" cy="2625723"/>
                  </a:xfrm>
                  <a:prstGeom prst="rect">
                    <a:avLst/>
                  </a:prstGeom>
                  <a:noFill/>
                  <a:ln w="571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50000"/>
                      </a:lnSpc>
                      <a:spcBef>
                        <a:spcPts val="600"/>
                      </a:spcBef>
                      <a:spcAft>
                        <a:spcPts val="6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0" name="Rectangle 79"/>
                  <p:cNvSpPr/>
                  <p:nvPr/>
                </p:nvSpPr>
                <p:spPr>
                  <a:xfrm>
                    <a:off x="566300" y="820833"/>
                    <a:ext cx="572764" cy="1401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50000"/>
                      </a:lnSpc>
                      <a:spcBef>
                        <a:spcPts val="600"/>
                      </a:spcBef>
                      <a:spcAft>
                        <a:spcPts val="6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78" name="Text Box 1384440013"/>
                <p:cNvSpPr txBox="1"/>
                <p:nvPr/>
              </p:nvSpPr>
              <p:spPr>
                <a:xfrm>
                  <a:off x="566039" y="2751862"/>
                  <a:ext cx="1179327" cy="833108"/>
                </a:xfrm>
                <a:prstGeom prst="rect">
                  <a:avLst/>
                </a:prstGeom>
                <a:solidFill>
                  <a:schemeClr val="lt1"/>
                </a:solidFill>
                <a:ln w="571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5" name="Rectangle 74"/>
              <p:cNvSpPr/>
              <p:nvPr/>
            </p:nvSpPr>
            <p:spPr>
              <a:xfrm>
                <a:off x="984068" y="2960914"/>
                <a:ext cx="252549" cy="3483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600"/>
                  </a:spcBef>
                  <a:spcAft>
                    <a:spcPts val="600"/>
                  </a:spcAft>
                </a:pPr>
                <a:r>
                  <a:rPr lang="en-US">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6" name="Flowchart: Connector 75"/>
              <p:cNvSpPr/>
              <p:nvPr/>
            </p:nvSpPr>
            <p:spPr>
              <a:xfrm>
                <a:off x="653143" y="1341120"/>
                <a:ext cx="460647" cy="5399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50000"/>
                  </a:lnSpc>
                  <a:spcBef>
                    <a:spcPts val="600"/>
                  </a:spcBef>
                  <a:spcAft>
                    <a:spcPts val="600"/>
                  </a:spcAft>
                </a:pPr>
                <a:r>
                  <a:rPr lang="en-US" sz="2400" b="1" baseline="30000">
                    <a:effectLst/>
                    <a:latin typeface="Times New Roman" panose="02020603050405020304" pitchFamily="18" charset="0"/>
                    <a:ea typeface="Calibri" panose="020F0502020204030204" pitchFamily="34" charset="0"/>
                    <a:cs typeface="Times New Roman" panose="02020603050405020304" pitchFamily="18" charset="0"/>
                  </a:rPr>
                  <a:t> </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62" name="Group 61"/>
            <p:cNvGrpSpPr/>
            <p:nvPr/>
          </p:nvGrpSpPr>
          <p:grpSpPr>
            <a:xfrm>
              <a:off x="1140823" y="457721"/>
              <a:ext cx="1019904" cy="2668656"/>
              <a:chOff x="0" y="-12542"/>
              <a:chExt cx="1019904" cy="2668656"/>
            </a:xfrm>
          </p:grpSpPr>
          <p:cxnSp>
            <p:nvCxnSpPr>
              <p:cNvPr id="69" name="Straight Arrow Connector 68"/>
              <p:cNvCxnSpPr/>
              <p:nvPr/>
            </p:nvCxnSpPr>
            <p:spPr>
              <a:xfrm flipV="1">
                <a:off x="95794" y="2638936"/>
                <a:ext cx="757873" cy="17178"/>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0" y="1740786"/>
                <a:ext cx="889753" cy="1834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0" y="1164679"/>
                <a:ext cx="904980" cy="2269"/>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09600" y="594297"/>
                <a:ext cx="410304" cy="24011"/>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87085" y="-12542"/>
                <a:ext cx="802668" cy="125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955573" y="156669"/>
              <a:ext cx="3266567" cy="3064472"/>
              <a:chOff x="-979215" y="-113296"/>
              <a:chExt cx="3266567" cy="3064472"/>
            </a:xfrm>
          </p:grpSpPr>
          <p:sp>
            <p:nvSpPr>
              <p:cNvPr id="64" name="Text Box 1384440471"/>
              <p:cNvSpPr txBox="1"/>
              <p:nvPr/>
            </p:nvSpPr>
            <p:spPr>
              <a:xfrm>
                <a:off x="-979215" y="2507039"/>
                <a:ext cx="3266567" cy="44413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Operators representation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5" name="Text Box 1384440472"/>
              <p:cNvSpPr txBox="1"/>
              <p:nvPr/>
            </p:nvSpPr>
            <p:spPr>
              <a:xfrm>
                <a:off x="-979215" y="1032190"/>
                <a:ext cx="2991356" cy="422396"/>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Linac</a:t>
                </a:r>
                <a:r>
                  <a:rPr lang="en-US" dirty="0">
                    <a:effectLst/>
                    <a:latin typeface="Times New Roman" panose="02020603050405020304" pitchFamily="18" charset="0"/>
                    <a:ea typeface="Calibri" panose="020F0502020204030204" pitchFamily="34" charset="0"/>
                    <a:cs typeface="Times New Roman" panose="02020603050405020304" pitchFamily="18" charset="0"/>
                  </a:rPr>
                  <a:t> System Gantry</a:t>
                </a:r>
              </a:p>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6" name="Text Box 1384440473"/>
              <p:cNvSpPr txBox="1"/>
              <p:nvPr/>
            </p:nvSpPr>
            <p:spPr>
              <a:xfrm>
                <a:off x="-888985" y="-113296"/>
                <a:ext cx="2811360" cy="37674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dirty="0">
                    <a:ln>
                      <a:noFill/>
                    </a:ln>
                    <a:effectLst/>
                    <a:latin typeface="Times New Roman" panose="02020603050405020304" pitchFamily="18" charset="0"/>
                    <a:ea typeface="Calibri" panose="020F0502020204030204" pitchFamily="34" charset="0"/>
                    <a:cs typeface="Times New Roman" panose="02020603050405020304" pitchFamily="18" charset="0"/>
                  </a:rPr>
                  <a:t>Main rooms air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1600" dirty="0">
                    <a:ln>
                      <a:noFill/>
                    </a:ln>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 Box 1384440474"/>
              <p:cNvSpPr txBox="1"/>
              <p:nvPr/>
            </p:nvSpPr>
            <p:spPr>
              <a:xfrm>
                <a:off x="-888985" y="477319"/>
                <a:ext cx="2098766" cy="40930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Main room</a:t>
                </a:r>
              </a:p>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8" name="Text Box 1384440475"/>
              <p:cNvSpPr txBox="1"/>
              <p:nvPr/>
            </p:nvSpPr>
            <p:spPr>
              <a:xfrm>
                <a:off x="-979215" y="1621291"/>
                <a:ext cx="2098766" cy="40930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Patients Coach</a:t>
                </a:r>
              </a:p>
              <a:p>
                <a:pPr marL="0" marR="0" algn="just">
                  <a:lnSpc>
                    <a:spcPct val="150000"/>
                  </a:lnSpc>
                  <a:spcBef>
                    <a:spcPts val="600"/>
                  </a:spcBef>
                  <a:spcAft>
                    <a:spcPts val="6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1382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8525" y="386853"/>
            <a:ext cx="5879592" cy="369332"/>
          </a:xfrm>
          <a:prstGeom prst="rect">
            <a:avLst/>
          </a:prstGeom>
          <a:noFill/>
        </p:spPr>
        <p:txBody>
          <a:bodyPr wrap="square" rtlCol="0">
            <a:spAutoFit/>
          </a:bodyPr>
          <a:lstStyle/>
          <a:p>
            <a:pPr algn="ctr"/>
            <a:r>
              <a:rPr lang="en-US" b="1" u="sng" dirty="0" smtClean="0">
                <a:latin typeface="Constantia" panose="02030602050306030303" pitchFamily="18" charset="0"/>
              </a:rPr>
              <a:t>GEANT4 INSTALLATION</a:t>
            </a:r>
            <a:endParaRPr lang="en-US" b="1" u="sng" dirty="0">
              <a:latin typeface="Constantia" panose="02030602050306030303" pitchFamily="18" charset="0"/>
            </a:endParaRPr>
          </a:p>
        </p:txBody>
      </p:sp>
      <p:graphicFrame>
        <p:nvGraphicFramePr>
          <p:cNvPr id="9" name="Diagram 8"/>
          <p:cNvGraphicFramePr/>
          <p:nvPr>
            <p:extLst>
              <p:ext uri="{D42A27DB-BD31-4B8C-83A1-F6EECF244321}">
                <p14:modId xmlns:p14="http://schemas.microsoft.com/office/powerpoint/2010/main" val="2497727400"/>
              </p:ext>
            </p:extLst>
          </p:nvPr>
        </p:nvGraphicFramePr>
        <p:xfrm>
          <a:off x="0" y="922866"/>
          <a:ext cx="12192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84480" y="839216"/>
            <a:ext cx="3708400" cy="629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nstantia" panose="02030602050306030303" pitchFamily="18" charset="0"/>
              </a:rPr>
              <a:t>UBUNTU</a:t>
            </a:r>
            <a:endParaRPr lang="en-US" sz="2800" b="1" dirty="0">
              <a:latin typeface="Constantia" panose="02030602050306030303" pitchFamily="18" charset="0"/>
            </a:endParaRPr>
          </a:p>
        </p:txBody>
      </p:sp>
      <p:sp>
        <p:nvSpPr>
          <p:cNvPr id="13" name="Rectangle 12"/>
          <p:cNvSpPr/>
          <p:nvPr/>
        </p:nvSpPr>
        <p:spPr>
          <a:xfrm>
            <a:off x="284480" y="2179659"/>
            <a:ext cx="3667760" cy="579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nstantia" panose="02030602050306030303" pitchFamily="18" charset="0"/>
              </a:rPr>
              <a:t>LIBRARIES</a:t>
            </a:r>
            <a:r>
              <a:rPr lang="en-US" sz="2800" b="1" dirty="0" smtClean="0">
                <a:latin typeface="Constantia" panose="02030602050306030303" pitchFamily="18" charset="0"/>
              </a:rPr>
              <a:t> </a:t>
            </a:r>
            <a:endParaRPr lang="en-US" sz="2800" b="1" dirty="0">
              <a:latin typeface="Constantia" panose="02030602050306030303" pitchFamily="18" charset="0"/>
            </a:endParaRPr>
          </a:p>
        </p:txBody>
      </p:sp>
      <p:sp>
        <p:nvSpPr>
          <p:cNvPr id="14" name="Rectangle 13"/>
          <p:cNvSpPr/>
          <p:nvPr/>
        </p:nvSpPr>
        <p:spPr>
          <a:xfrm>
            <a:off x="284480" y="3499274"/>
            <a:ext cx="3708400" cy="59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nstantia" panose="02030602050306030303" pitchFamily="18" charset="0"/>
              </a:rPr>
              <a:t>GEANT4</a:t>
            </a:r>
            <a:endParaRPr lang="en-US" sz="2400" b="1" dirty="0">
              <a:latin typeface="Constantia" panose="02030602050306030303" pitchFamily="18" charset="0"/>
            </a:endParaRPr>
          </a:p>
        </p:txBody>
      </p:sp>
      <p:sp>
        <p:nvSpPr>
          <p:cNvPr id="15" name="Rectangle 14"/>
          <p:cNvSpPr/>
          <p:nvPr/>
        </p:nvSpPr>
        <p:spPr>
          <a:xfrm>
            <a:off x="284480" y="4724400"/>
            <a:ext cx="366776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nstantia" panose="02030602050306030303" pitchFamily="18" charset="0"/>
              </a:rPr>
              <a:t>SOURCING</a:t>
            </a:r>
            <a:endParaRPr lang="en-US" sz="2000" b="1" dirty="0">
              <a:latin typeface="Constantia" panose="02030602050306030303" pitchFamily="18" charset="0"/>
            </a:endParaRPr>
          </a:p>
        </p:txBody>
      </p:sp>
      <p:cxnSp>
        <p:nvCxnSpPr>
          <p:cNvPr id="19" name="Elbow Connector 18"/>
          <p:cNvCxnSpPr/>
          <p:nvPr/>
        </p:nvCxnSpPr>
        <p:spPr>
          <a:xfrm flipV="1">
            <a:off x="4004564" y="1069086"/>
            <a:ext cx="4194556" cy="393471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251444" y="3352800"/>
            <a:ext cx="366776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nstantia" panose="02030602050306030303" pitchFamily="18" charset="0"/>
              </a:rPr>
              <a:t>OUTPUT</a:t>
            </a:r>
            <a:endParaRPr lang="en-US" sz="2400" dirty="0">
              <a:latin typeface="Constantia" panose="02030602050306030303" pitchFamily="18" charset="0"/>
            </a:endParaRPr>
          </a:p>
        </p:txBody>
      </p:sp>
      <p:sp>
        <p:nvSpPr>
          <p:cNvPr id="34" name="Rectangle 33"/>
          <p:cNvSpPr/>
          <p:nvPr/>
        </p:nvSpPr>
        <p:spPr>
          <a:xfrm>
            <a:off x="8239760" y="839216"/>
            <a:ext cx="366776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onstantia" panose="02030602050306030303" pitchFamily="18" charset="0"/>
              </a:rPr>
              <a:t>TEST INSTALLATION</a:t>
            </a:r>
            <a:endParaRPr lang="en-US" sz="2400" b="1" dirty="0">
              <a:latin typeface="Constantia" panose="02030602050306030303" pitchFamily="18" charset="0"/>
            </a:endParaRPr>
          </a:p>
        </p:txBody>
      </p:sp>
      <p:sp>
        <p:nvSpPr>
          <p:cNvPr id="35" name="Rectangle 34"/>
          <p:cNvSpPr/>
          <p:nvPr/>
        </p:nvSpPr>
        <p:spPr>
          <a:xfrm>
            <a:off x="8239760" y="2037080"/>
            <a:ext cx="3667760"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Constantia" panose="02030602050306030303" pitchFamily="18" charset="0"/>
              </a:rPr>
              <a:t>EXAMPLE B1</a:t>
            </a:r>
            <a:endParaRPr lang="en-US" sz="2400" b="1" dirty="0">
              <a:latin typeface="Constantia" panose="02030602050306030303" pitchFamily="18" charset="0"/>
            </a:endParaRPr>
          </a:p>
        </p:txBody>
      </p:sp>
      <p:sp>
        <p:nvSpPr>
          <p:cNvPr id="38" name="Down Arrow 37"/>
          <p:cNvSpPr/>
          <p:nvPr/>
        </p:nvSpPr>
        <p:spPr>
          <a:xfrm>
            <a:off x="1943100" y="1489964"/>
            <a:ext cx="271780" cy="689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1922780" y="2789259"/>
            <a:ext cx="292100" cy="679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1922780" y="4129194"/>
            <a:ext cx="292100" cy="595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10073640" y="1398016"/>
            <a:ext cx="254000" cy="639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10056796" y="2641860"/>
            <a:ext cx="254000" cy="680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4480" y="5368134"/>
            <a:ext cx="7914640" cy="646331"/>
          </a:xfrm>
          <a:prstGeom prst="rect">
            <a:avLst/>
          </a:prstGeom>
        </p:spPr>
        <p:txBody>
          <a:bodyPr wrap="square">
            <a:spAutoFit/>
          </a:bodyPr>
          <a:lstStyle/>
          <a:p>
            <a:pPr algn="just"/>
            <a:r>
              <a:rPr lang="en-US" i="1" dirty="0">
                <a:latin typeface="Times New Roman" panose="02020603050405020304" pitchFamily="18" charset="0"/>
                <a:ea typeface="Times New Roman" panose="02020603050405020304" pitchFamily="18" charset="0"/>
              </a:rPr>
              <a:t>Figure 4.1: Typical workflow of software hosting hierarchy for setting up Geant4 simulation environment.</a:t>
            </a:r>
            <a:endParaRPr lang="en-US" dirty="0">
              <a:latin typeface="Times New Roman" panose="02020603050405020304" pitchFamily="18" charset="0"/>
              <a:ea typeface="Times New Roman" panose="02020603050405020304" pitchFamily="18" charset="0"/>
            </a:endParaRPr>
          </a:p>
        </p:txBody>
      </p:sp>
      <p:sp>
        <p:nvSpPr>
          <p:cNvPr id="20" name="Title 1"/>
          <p:cNvSpPr txBox="1">
            <a:spLocks/>
          </p:cNvSpPr>
          <p:nvPr/>
        </p:nvSpPr>
        <p:spPr>
          <a:xfrm>
            <a:off x="0" y="-20552"/>
            <a:ext cx="12192000" cy="4895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kern="0" dirty="0">
                <a:solidFill>
                  <a:srgbClr val="0000FF"/>
                </a:solidFill>
                <a:latin typeface="Times New Roman" pitchFamily="18" charset="0"/>
                <a:cs typeface="Times New Roman" pitchFamily="18" charset="0"/>
              </a:rPr>
              <a:t>MATERIALS AND METHODS (CONT,.)</a:t>
            </a:r>
            <a:endParaRPr lang="en-US" sz="2400" b="1" u="sng"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912" y="4125679"/>
            <a:ext cx="3647608" cy="1998923"/>
          </a:xfrm>
          <a:prstGeom prst="rect">
            <a:avLst/>
          </a:prstGeom>
        </p:spPr>
      </p:pic>
    </p:spTree>
    <p:extLst>
      <p:ext uri="{BB962C8B-B14F-4D97-AF65-F5344CB8AC3E}">
        <p14:creationId xmlns:p14="http://schemas.microsoft.com/office/powerpoint/2010/main" val="415740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5181" y="745250"/>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b="1" dirty="0">
                <a:latin typeface="Constantia" panose="02030602050306030303" pitchFamily="18" charset="0"/>
              </a:rPr>
              <a:t>Simulation Environment </a:t>
            </a:r>
            <a:endParaRPr lang="en-US" sz="2400" dirty="0">
              <a:latin typeface="Constantia" panose="02030602050306030303" pitchFamily="18" charset="0"/>
            </a:endParaRPr>
          </a:p>
        </p:txBody>
      </p:sp>
      <p:sp>
        <p:nvSpPr>
          <p:cNvPr id="11" name="TextBox 10"/>
          <p:cNvSpPr txBox="1"/>
          <p:nvPr/>
        </p:nvSpPr>
        <p:spPr>
          <a:xfrm>
            <a:off x="2855182" y="1701751"/>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latin typeface="Constantia" panose="02030602050306030303" pitchFamily="18" charset="0"/>
              </a:rPr>
              <a:t>Core Modules</a:t>
            </a:r>
            <a:endParaRPr lang="en-US" sz="2400" dirty="0">
              <a:latin typeface="Constantia" panose="02030602050306030303" pitchFamily="18" charset="0"/>
            </a:endParaRPr>
          </a:p>
        </p:txBody>
      </p:sp>
      <p:sp>
        <p:nvSpPr>
          <p:cNvPr id="12" name="TextBox 11"/>
          <p:cNvSpPr txBox="1"/>
          <p:nvPr/>
        </p:nvSpPr>
        <p:spPr>
          <a:xfrm>
            <a:off x="2855182" y="2535799"/>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latin typeface="Constantia" panose="02030602050306030303" pitchFamily="18" charset="0"/>
              </a:rPr>
              <a:t>Geometry | Physics | Source</a:t>
            </a:r>
            <a:endParaRPr lang="en-US" sz="2400" dirty="0">
              <a:latin typeface="Constantia" panose="02030602050306030303" pitchFamily="18" charset="0"/>
            </a:endParaRPr>
          </a:p>
        </p:txBody>
      </p:sp>
      <p:sp>
        <p:nvSpPr>
          <p:cNvPr id="13" name="TextBox 12"/>
          <p:cNvSpPr txBox="1"/>
          <p:nvPr/>
        </p:nvSpPr>
        <p:spPr>
          <a:xfrm>
            <a:off x="2855182" y="3455543"/>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latin typeface="Constantia" panose="02030602050306030303" pitchFamily="18" charset="0"/>
              </a:rPr>
              <a:t>Control &amp; Transport</a:t>
            </a:r>
            <a:endParaRPr lang="en-US" sz="2400" dirty="0">
              <a:latin typeface="Constantia" panose="02030602050306030303" pitchFamily="18" charset="0"/>
            </a:endParaRPr>
          </a:p>
        </p:txBody>
      </p:sp>
      <p:sp>
        <p:nvSpPr>
          <p:cNvPr id="15" name="TextBox 14"/>
          <p:cNvSpPr txBox="1"/>
          <p:nvPr/>
        </p:nvSpPr>
        <p:spPr>
          <a:xfrm>
            <a:off x="2894430" y="4495014"/>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latin typeface="Constantia" panose="02030602050306030303" pitchFamily="18" charset="0"/>
              </a:rPr>
              <a:t>Dosimetry</a:t>
            </a:r>
            <a:endParaRPr lang="en-US" sz="2400" dirty="0">
              <a:latin typeface="Constantia" panose="02030602050306030303" pitchFamily="18" charset="0"/>
            </a:endParaRPr>
          </a:p>
        </p:txBody>
      </p:sp>
      <p:sp>
        <p:nvSpPr>
          <p:cNvPr id="16" name="TextBox 15"/>
          <p:cNvSpPr txBox="1"/>
          <p:nvPr/>
        </p:nvSpPr>
        <p:spPr>
          <a:xfrm>
            <a:off x="2894430" y="5469171"/>
            <a:ext cx="5691913"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2400" dirty="0">
                <a:latin typeface="Constantia" panose="02030602050306030303" pitchFamily="18" charset="0"/>
              </a:rPr>
              <a:t>Output &amp; Analysis</a:t>
            </a:r>
            <a:endParaRPr lang="en-US" sz="2400" dirty="0">
              <a:latin typeface="Constantia" panose="02030602050306030303" pitchFamily="18" charset="0"/>
            </a:endParaRPr>
          </a:p>
        </p:txBody>
      </p:sp>
      <p:sp>
        <p:nvSpPr>
          <p:cNvPr id="6" name="Down Arrow 5"/>
          <p:cNvSpPr/>
          <p:nvPr/>
        </p:nvSpPr>
        <p:spPr>
          <a:xfrm>
            <a:off x="5615695" y="1313889"/>
            <a:ext cx="249382" cy="3878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nstantia" panose="02030602050306030303" pitchFamily="18" charset="0"/>
            </a:endParaRPr>
          </a:p>
        </p:txBody>
      </p:sp>
      <p:sp>
        <p:nvSpPr>
          <p:cNvPr id="17" name="Down Arrow 16"/>
          <p:cNvSpPr/>
          <p:nvPr/>
        </p:nvSpPr>
        <p:spPr>
          <a:xfrm>
            <a:off x="5615695" y="2124899"/>
            <a:ext cx="249382" cy="3878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nstantia" panose="02030602050306030303" pitchFamily="18" charset="0"/>
            </a:endParaRPr>
          </a:p>
        </p:txBody>
      </p:sp>
      <p:sp>
        <p:nvSpPr>
          <p:cNvPr id="18" name="Down Arrow 17"/>
          <p:cNvSpPr/>
          <p:nvPr/>
        </p:nvSpPr>
        <p:spPr>
          <a:xfrm>
            <a:off x="5596064" y="3029001"/>
            <a:ext cx="249382" cy="3878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nstantia" panose="02030602050306030303" pitchFamily="18" charset="0"/>
            </a:endParaRPr>
          </a:p>
        </p:txBody>
      </p:sp>
      <p:sp>
        <p:nvSpPr>
          <p:cNvPr id="19" name="Down Arrow 18"/>
          <p:cNvSpPr/>
          <p:nvPr/>
        </p:nvSpPr>
        <p:spPr>
          <a:xfrm>
            <a:off x="5576447" y="4029691"/>
            <a:ext cx="249382" cy="3878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nstantia" panose="02030602050306030303" pitchFamily="18" charset="0"/>
            </a:endParaRPr>
          </a:p>
        </p:txBody>
      </p:sp>
      <p:sp>
        <p:nvSpPr>
          <p:cNvPr id="20" name="Down Arrow 19"/>
          <p:cNvSpPr/>
          <p:nvPr/>
        </p:nvSpPr>
        <p:spPr>
          <a:xfrm>
            <a:off x="5615695" y="5060074"/>
            <a:ext cx="249382" cy="3878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onstantia" panose="02030602050306030303" pitchFamily="18" charset="0"/>
            </a:endParaRPr>
          </a:p>
        </p:txBody>
      </p:sp>
      <p:sp>
        <p:nvSpPr>
          <p:cNvPr id="21" name="Rectangle 20"/>
          <p:cNvSpPr/>
          <p:nvPr/>
        </p:nvSpPr>
        <p:spPr>
          <a:xfrm>
            <a:off x="4207081" y="28099"/>
            <a:ext cx="3485441" cy="584775"/>
          </a:xfrm>
          <a:prstGeom prst="rect">
            <a:avLst/>
          </a:prstGeom>
        </p:spPr>
        <p:txBody>
          <a:bodyPr wrap="none">
            <a:spAutoFit/>
          </a:bodyPr>
          <a:lstStyle/>
          <a:p>
            <a:r>
              <a:rPr lang="en-US" sz="3200" b="1" u="sng" dirty="0">
                <a:latin typeface="Constantia" panose="02030602050306030303" pitchFamily="18" charset="0"/>
              </a:rPr>
              <a:t>Project Structure</a:t>
            </a:r>
            <a:endParaRPr lang="en-US" sz="3200" b="1" u="sng" dirty="0">
              <a:latin typeface="Constantia" panose="02030602050306030303" pitchFamily="18" charset="0"/>
            </a:endParaRPr>
          </a:p>
        </p:txBody>
      </p:sp>
      <p:pic>
        <p:nvPicPr>
          <p:cNvPr id="22" name="Picture 21" descr="D:\myPhDword\Screenshots\Screenshot from 2025-11-04 22-57-27.png"/>
          <p:cNvPicPr/>
          <p:nvPr/>
        </p:nvPicPr>
        <p:blipFill rotWithShape="1">
          <a:blip r:embed="rId2">
            <a:extLst>
              <a:ext uri="{28A0092B-C50C-407E-A947-70E740481C1C}">
                <a14:useLocalDpi xmlns:a14="http://schemas.microsoft.com/office/drawing/2010/main" val="0"/>
              </a:ext>
            </a:extLst>
          </a:blip>
          <a:srcRect t="-1" b="4260"/>
          <a:stretch/>
        </p:blipFill>
        <p:spPr bwMode="auto">
          <a:xfrm>
            <a:off x="9088610" y="588484"/>
            <a:ext cx="2658110" cy="1677035"/>
          </a:xfrm>
          <a:prstGeom prst="rect">
            <a:avLst/>
          </a:prstGeom>
          <a:noFill/>
          <a:ln>
            <a:noFill/>
          </a:ln>
          <a:extLst>
            <a:ext uri="{53640926-AAD7-44D8-BBD7-CCE9431645EC}">
              <a14:shadowObscured xmlns:a14="http://schemas.microsoft.com/office/drawing/2010/main"/>
            </a:ext>
          </a:extLst>
        </p:spPr>
      </p:pic>
      <p:pic>
        <p:nvPicPr>
          <p:cNvPr id="23" name="Picture 22" descr="D:\myPhDword\Screenshots\Screenshot from 2025-11-05 09-08-40.png"/>
          <p:cNvPicPr/>
          <p:nvPr/>
        </p:nvPicPr>
        <p:blipFill rotWithShape="1">
          <a:blip r:embed="rId3" cstate="print">
            <a:extLst>
              <a:ext uri="{28A0092B-C50C-407E-A947-70E740481C1C}">
                <a14:useLocalDpi xmlns:a14="http://schemas.microsoft.com/office/drawing/2010/main" val="0"/>
              </a:ext>
            </a:extLst>
          </a:blip>
          <a:srcRect b="3333"/>
          <a:stretch/>
        </p:blipFill>
        <p:spPr bwMode="auto">
          <a:xfrm>
            <a:off x="9496915" y="3535680"/>
            <a:ext cx="2249805" cy="1615440"/>
          </a:xfrm>
          <a:prstGeom prst="rect">
            <a:avLst/>
          </a:prstGeom>
          <a:noFill/>
          <a:ln>
            <a:noFill/>
          </a:ln>
          <a:extLst>
            <a:ext uri="{53640926-AAD7-44D8-BBD7-CCE9431645EC}">
              <a14:shadowObscured xmlns:a14="http://schemas.microsoft.com/office/drawing/2010/main"/>
            </a:ext>
          </a:extLst>
        </p:spPr>
      </p:pic>
      <p:sp>
        <p:nvSpPr>
          <p:cNvPr id="26" name="Text Box 65"/>
          <p:cNvSpPr txBox="1"/>
          <p:nvPr/>
        </p:nvSpPr>
        <p:spPr>
          <a:xfrm rot="2008587">
            <a:off x="9829209" y="596555"/>
            <a:ext cx="1115060" cy="23304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Tube head</a:t>
            </a:r>
            <a:endParaRPr lang="en-US" sz="2400" dirty="0">
              <a:effectLst/>
              <a:latin typeface="Times New Roman" panose="02020603050405020304" pitchFamily="18" charset="0"/>
              <a:ea typeface="Calibri" panose="020F0502020204030204" pitchFamily="34" charset="0"/>
              <a:cs typeface="F"/>
            </a:endParaRPr>
          </a:p>
        </p:txBody>
      </p:sp>
      <p:sp>
        <p:nvSpPr>
          <p:cNvPr id="27" name="Text Box 4"/>
          <p:cNvSpPr txBox="1"/>
          <p:nvPr/>
        </p:nvSpPr>
        <p:spPr>
          <a:xfrm>
            <a:off x="9943183" y="2267194"/>
            <a:ext cx="1689647" cy="27845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Collimator box</a:t>
            </a:r>
            <a:endParaRPr lang="en-US" sz="2400">
              <a:effectLst/>
              <a:latin typeface="Times New Roman" panose="02020603050405020304" pitchFamily="18" charset="0"/>
              <a:ea typeface="Calibri" panose="020F0502020204030204" pitchFamily="34" charset="0"/>
              <a:cs typeface="F"/>
            </a:endParaRPr>
          </a:p>
        </p:txBody>
      </p:sp>
      <p:sp>
        <p:nvSpPr>
          <p:cNvPr id="28" name="Text Box 13"/>
          <p:cNvSpPr txBox="1"/>
          <p:nvPr/>
        </p:nvSpPr>
        <p:spPr>
          <a:xfrm>
            <a:off x="8980342" y="5201200"/>
            <a:ext cx="1696894" cy="43298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Collimator jaws</a:t>
            </a:r>
            <a:endParaRPr lang="en-US" sz="2400">
              <a:effectLst/>
              <a:latin typeface="Times New Roman" panose="02020603050405020304" pitchFamily="18" charset="0"/>
              <a:ea typeface="Calibri" panose="020F0502020204030204" pitchFamily="34" charset="0"/>
              <a:cs typeface="F"/>
            </a:endParaRPr>
          </a:p>
        </p:txBody>
      </p:sp>
      <p:cxnSp>
        <p:nvCxnSpPr>
          <p:cNvPr id="30" name="Straight Connector 29"/>
          <p:cNvCxnSpPr/>
          <p:nvPr/>
        </p:nvCxnSpPr>
        <p:spPr>
          <a:xfrm flipH="1">
            <a:off x="9496915" y="4417553"/>
            <a:ext cx="672321" cy="8009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Box 67"/>
          <p:cNvSpPr txBox="1"/>
          <p:nvPr/>
        </p:nvSpPr>
        <p:spPr>
          <a:xfrm rot="20508484">
            <a:off x="10938041" y="4553481"/>
            <a:ext cx="901831" cy="44757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Oil layer</a:t>
            </a:r>
            <a:endParaRPr lang="en-US" sz="2000">
              <a:effectLst/>
              <a:latin typeface="Times New Roman" panose="02020603050405020304" pitchFamily="18" charset="0"/>
              <a:ea typeface="Calibri" panose="020F0502020204030204" pitchFamily="34" charset="0"/>
              <a:cs typeface="F"/>
            </a:endParaRPr>
          </a:p>
        </p:txBody>
      </p:sp>
      <p:cxnSp>
        <p:nvCxnSpPr>
          <p:cNvPr id="33" name="Straight Connector 32"/>
          <p:cNvCxnSpPr/>
          <p:nvPr/>
        </p:nvCxnSpPr>
        <p:spPr>
          <a:xfrm>
            <a:off x="11079808" y="4417553"/>
            <a:ext cx="0" cy="283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1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14</a:t>
            </a:fld>
            <a:endParaRPr lang="en-US"/>
          </a:p>
        </p:txBody>
      </p:sp>
      <p:pic>
        <p:nvPicPr>
          <p:cNvPr id="3" name="Picture 2" descr="D:\myPhDword\Screenshots\Screenshot from 2025-11-05 09-20-42.png"/>
          <p:cNvPicPr/>
          <p:nvPr/>
        </p:nvPicPr>
        <p:blipFill>
          <a:blip r:embed="rId2">
            <a:extLst>
              <a:ext uri="{28A0092B-C50C-407E-A947-70E740481C1C}">
                <a14:useLocalDpi xmlns:a14="http://schemas.microsoft.com/office/drawing/2010/main" val="0"/>
              </a:ext>
            </a:extLst>
          </a:blip>
          <a:srcRect/>
          <a:stretch>
            <a:fillRect/>
          </a:stretch>
        </p:blipFill>
        <p:spPr bwMode="auto">
          <a:xfrm>
            <a:off x="3335676" y="0"/>
            <a:ext cx="8856324" cy="6049451"/>
          </a:xfrm>
          <a:prstGeom prst="rect">
            <a:avLst/>
          </a:prstGeom>
          <a:noFill/>
          <a:ln>
            <a:noFill/>
          </a:ln>
        </p:spPr>
      </p:pic>
      <p:grpSp>
        <p:nvGrpSpPr>
          <p:cNvPr id="4" name="Group 3"/>
          <p:cNvGrpSpPr/>
          <p:nvPr/>
        </p:nvGrpSpPr>
        <p:grpSpPr>
          <a:xfrm>
            <a:off x="3661219" y="715550"/>
            <a:ext cx="8115851" cy="5051285"/>
            <a:chOff x="103668" y="25379"/>
            <a:chExt cx="5879216" cy="3219858"/>
          </a:xfrm>
        </p:grpSpPr>
        <p:grpSp>
          <p:nvGrpSpPr>
            <p:cNvPr id="5" name="Group 4"/>
            <p:cNvGrpSpPr/>
            <p:nvPr/>
          </p:nvGrpSpPr>
          <p:grpSpPr>
            <a:xfrm>
              <a:off x="103668" y="25379"/>
              <a:ext cx="4838079" cy="3174358"/>
              <a:chOff x="103668" y="25379"/>
              <a:chExt cx="4838079" cy="3174358"/>
            </a:xfrm>
          </p:grpSpPr>
          <p:sp>
            <p:nvSpPr>
              <p:cNvPr id="12" name="Text Box 1384440533"/>
              <p:cNvSpPr txBox="1"/>
              <p:nvPr/>
            </p:nvSpPr>
            <p:spPr>
              <a:xfrm>
                <a:off x="3717104" y="25379"/>
                <a:ext cx="1224643" cy="233680"/>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Operator’s door</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t>
                </a:r>
              </a:p>
            </p:txBody>
          </p:sp>
          <p:sp>
            <p:nvSpPr>
              <p:cNvPr id="13" name="Text Box 1384440534"/>
              <p:cNvSpPr txBox="1"/>
              <p:nvPr/>
            </p:nvSpPr>
            <p:spPr>
              <a:xfrm>
                <a:off x="448181" y="2079692"/>
                <a:ext cx="686213" cy="230107"/>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X-ray system</a:t>
                </a:r>
              </a:p>
            </p:txBody>
          </p:sp>
          <p:sp>
            <p:nvSpPr>
              <p:cNvPr id="14" name="Text Box 1384440535"/>
              <p:cNvSpPr txBox="1"/>
              <p:nvPr/>
            </p:nvSpPr>
            <p:spPr>
              <a:xfrm>
                <a:off x="463213" y="1434013"/>
                <a:ext cx="866456" cy="292439"/>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Lead glass window</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t>
                </a:r>
              </a:p>
            </p:txBody>
          </p:sp>
          <p:sp>
            <p:nvSpPr>
              <p:cNvPr id="15" name="Text Box 1384440536"/>
              <p:cNvSpPr txBox="1"/>
              <p:nvPr/>
            </p:nvSpPr>
            <p:spPr>
              <a:xfrm>
                <a:off x="492730" y="662118"/>
                <a:ext cx="918556" cy="231975"/>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Operator’s phantom</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6" name="Text Box 1384440537"/>
              <p:cNvSpPr txBox="1"/>
              <p:nvPr/>
            </p:nvSpPr>
            <p:spPr>
              <a:xfrm>
                <a:off x="103668" y="2726810"/>
                <a:ext cx="1115604" cy="472927"/>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 Main room’s window</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p:txBody>
          </p:sp>
        </p:grpSp>
        <p:grpSp>
          <p:nvGrpSpPr>
            <p:cNvPr id="6" name="Group 5"/>
            <p:cNvGrpSpPr/>
            <p:nvPr/>
          </p:nvGrpSpPr>
          <p:grpSpPr>
            <a:xfrm>
              <a:off x="3647770" y="398217"/>
              <a:ext cx="2335114" cy="2847020"/>
              <a:chOff x="512684" y="126074"/>
              <a:chExt cx="2335114" cy="2847020"/>
            </a:xfrm>
          </p:grpSpPr>
          <p:sp>
            <p:nvSpPr>
              <p:cNvPr id="7" name="Text Box 1384440553"/>
              <p:cNvSpPr txBox="1"/>
              <p:nvPr/>
            </p:nvSpPr>
            <p:spPr>
              <a:xfrm>
                <a:off x="1403690" y="2457451"/>
                <a:ext cx="1016816" cy="233680"/>
              </a:xfrm>
              <a:prstGeom prst="rect">
                <a:avLst/>
              </a:prstGeom>
              <a:solidFill>
                <a:schemeClr val="tx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Patient’s Table</a:t>
                </a:r>
              </a:p>
            </p:txBody>
          </p:sp>
          <p:sp>
            <p:nvSpPr>
              <p:cNvPr id="8" name="Text Box 1384440554"/>
              <p:cNvSpPr txBox="1"/>
              <p:nvPr/>
            </p:nvSpPr>
            <p:spPr>
              <a:xfrm>
                <a:off x="1473074" y="1817404"/>
                <a:ext cx="1224099" cy="234043"/>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l">
                  <a:spcBef>
                    <a:spcPts val="0"/>
                  </a:spcBef>
                  <a:spcAft>
                    <a:spcPts val="0"/>
                  </a:spcAft>
                </a:pPr>
                <a:r>
                  <a:rPr lang="en-US" sz="160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Patient’s phantom</a:t>
                </a:r>
                <a:endParaRPr lang="en-US" sz="160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t>
                </a:r>
              </a:p>
            </p:txBody>
          </p:sp>
          <p:sp>
            <p:nvSpPr>
              <p:cNvPr id="9" name="Text Box 1384440555"/>
              <p:cNvSpPr txBox="1"/>
              <p:nvPr/>
            </p:nvSpPr>
            <p:spPr>
              <a:xfrm>
                <a:off x="1448984" y="126074"/>
                <a:ext cx="1398814" cy="233680"/>
              </a:xfrm>
              <a:prstGeom prst="rect">
                <a:avLst/>
              </a:prstGeom>
              <a:solidFill>
                <a:schemeClr val="tx1"/>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Examination room door</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0" name="Text Box 1384440556"/>
              <p:cNvSpPr txBox="1"/>
              <p:nvPr/>
            </p:nvSpPr>
            <p:spPr>
              <a:xfrm>
                <a:off x="512684" y="2739414"/>
                <a:ext cx="908957" cy="233680"/>
              </a:xfrm>
              <a:prstGeom prst="rect">
                <a:avLst/>
              </a:prstGeom>
              <a:solidFill>
                <a:schemeClr val="tx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1600" dirty="0">
                    <a:solidFill>
                      <a:schemeClr val="bg1"/>
                    </a:solidFill>
                    <a:effectLst/>
                    <a:latin typeface="Constantia" panose="02030602050306030303" pitchFamily="18" charset="0"/>
                    <a:ea typeface="Times New Roman" panose="02020603050405020304" pitchFamily="18" charset="0"/>
                    <a:cs typeface="Times New Roman" panose="02020603050405020304" pitchFamily="18" charset="0"/>
                  </a:rPr>
                  <a:t> Chest Bucky</a:t>
                </a:r>
                <a:endPar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11" name="Text Box 1384440557"/>
              <p:cNvSpPr txBox="1"/>
              <p:nvPr/>
            </p:nvSpPr>
            <p:spPr>
              <a:xfrm>
                <a:off x="1339998" y="1313358"/>
                <a:ext cx="1357176" cy="355802"/>
              </a:xfrm>
              <a:prstGeom prst="rect">
                <a:avLst/>
              </a:prstGeom>
              <a:solidFill>
                <a:schemeClr val="tx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Spherical dosimeters</a:t>
                </a:r>
              </a:p>
            </p:txBody>
          </p:sp>
        </p:grpSp>
      </p:grpSp>
      <p:grpSp>
        <p:nvGrpSpPr>
          <p:cNvPr id="17" name="Group 16"/>
          <p:cNvGrpSpPr/>
          <p:nvPr/>
        </p:nvGrpSpPr>
        <p:grpSpPr>
          <a:xfrm>
            <a:off x="5149820" y="954682"/>
            <a:ext cx="4828853" cy="4677513"/>
            <a:chOff x="0" y="0"/>
            <a:chExt cx="3140438" cy="3019196"/>
          </a:xfrm>
        </p:grpSpPr>
        <p:cxnSp>
          <p:nvCxnSpPr>
            <p:cNvPr id="18" name="Straight Connector 17"/>
            <p:cNvCxnSpPr/>
            <p:nvPr/>
          </p:nvCxnSpPr>
          <p:spPr>
            <a:xfrm flipH="1">
              <a:off x="1888671" y="0"/>
              <a:ext cx="429986" cy="598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667000" y="332014"/>
              <a:ext cx="429986" cy="598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6200" y="1475014"/>
              <a:ext cx="995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1828800"/>
              <a:ext cx="1398814" cy="1955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6200" y="751114"/>
              <a:ext cx="1120140" cy="71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32214" y="1600200"/>
              <a:ext cx="12082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00023" y="2534781"/>
              <a:ext cx="495300" cy="484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7214" y="2645228"/>
              <a:ext cx="897346" cy="27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25386" y="2019300"/>
              <a:ext cx="1267913" cy="5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671" y="2084614"/>
              <a:ext cx="1159329" cy="560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29" name="Table 28"/>
          <p:cNvGraphicFramePr>
            <a:graphicFrameLocks noGrp="1"/>
          </p:cNvGraphicFramePr>
          <p:nvPr>
            <p:extLst>
              <p:ext uri="{D42A27DB-BD31-4B8C-83A1-F6EECF244321}">
                <p14:modId xmlns:p14="http://schemas.microsoft.com/office/powerpoint/2010/main" val="1855581677"/>
              </p:ext>
            </p:extLst>
          </p:nvPr>
        </p:nvGraphicFramePr>
        <p:xfrm>
          <a:off x="18410" y="1085979"/>
          <a:ext cx="3251512" cy="1310640"/>
        </p:xfrm>
        <a:graphic>
          <a:graphicData uri="http://schemas.openxmlformats.org/drawingml/2006/table">
            <a:tbl>
              <a:tblPr firstRow="1" firstCol="1" bandRow="1">
                <a:tableStyleId>{9D7B26C5-4107-4FEC-AEDC-1716B250A1EF}</a:tableStyleId>
              </a:tblPr>
              <a:tblGrid>
                <a:gridCol w="1643962">
                  <a:extLst>
                    <a:ext uri="{9D8B030D-6E8A-4147-A177-3AD203B41FA5}">
                      <a16:colId xmlns:a16="http://schemas.microsoft.com/office/drawing/2014/main" val="2266656449"/>
                    </a:ext>
                  </a:extLst>
                </a:gridCol>
                <a:gridCol w="1607550">
                  <a:extLst>
                    <a:ext uri="{9D8B030D-6E8A-4147-A177-3AD203B41FA5}">
                      <a16:colId xmlns:a16="http://schemas.microsoft.com/office/drawing/2014/main" val="3740207276"/>
                    </a:ext>
                  </a:extLst>
                </a:gridCol>
              </a:tblGrid>
              <a:tr h="0">
                <a:tc>
                  <a:txBody>
                    <a:bodyPr/>
                    <a:lstStyle/>
                    <a:p>
                      <a:pPr marL="0" marR="0" algn="just">
                        <a:lnSpc>
                          <a:spcPct val="100000"/>
                        </a:lnSpc>
                        <a:spcBef>
                          <a:spcPts val="0"/>
                        </a:spcBef>
                        <a:spcAft>
                          <a:spcPts val="0"/>
                        </a:spcAft>
                      </a:pPr>
                      <a:r>
                        <a:rPr lang="en-US" sz="1400" dirty="0">
                          <a:effectLst/>
                        </a:rPr>
                        <a:t>Parameter</a:t>
                      </a:r>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400" dirty="0">
                          <a:effectLst/>
                        </a:rPr>
                        <a:t>Description</a:t>
                      </a:r>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195767"/>
                  </a:ext>
                </a:extLst>
              </a:tr>
              <a:tr h="0">
                <a:tc>
                  <a:txBody>
                    <a:bodyPr/>
                    <a:lstStyle/>
                    <a:p>
                      <a:pPr marL="0" marR="0" algn="just">
                        <a:lnSpc>
                          <a:spcPct val="100000"/>
                        </a:lnSpc>
                        <a:spcBef>
                          <a:spcPts val="0"/>
                        </a:spcBef>
                        <a:spcAft>
                          <a:spcPts val="0"/>
                        </a:spcAft>
                      </a:pPr>
                      <a:r>
                        <a:rPr lang="en-US" sz="1200">
                          <a:effectLst/>
                        </a:rPr>
                        <a:t>Model</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Manual Collimator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725566"/>
                  </a:ext>
                </a:extLst>
              </a:tr>
              <a:tr h="0">
                <a:tc>
                  <a:txBody>
                    <a:bodyPr/>
                    <a:lstStyle/>
                    <a:p>
                      <a:pPr marL="0" marR="0" algn="just">
                        <a:lnSpc>
                          <a:spcPct val="100000"/>
                        </a:lnSpc>
                        <a:spcBef>
                          <a:spcPts val="0"/>
                        </a:spcBef>
                        <a:spcAft>
                          <a:spcPts val="0"/>
                        </a:spcAft>
                      </a:pPr>
                      <a:r>
                        <a:rPr lang="en-US" sz="1200">
                          <a:effectLst/>
                        </a:rPr>
                        <a:t>Equivalent Filtration</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1.5 mm Al @ 100 kVp</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202984"/>
                  </a:ext>
                </a:extLst>
              </a:tr>
              <a:tr h="0">
                <a:tc>
                  <a:txBody>
                    <a:bodyPr/>
                    <a:lstStyle/>
                    <a:p>
                      <a:pPr marL="0" marR="0" algn="just">
                        <a:lnSpc>
                          <a:spcPct val="100000"/>
                        </a:lnSpc>
                        <a:spcBef>
                          <a:spcPts val="0"/>
                        </a:spcBef>
                        <a:spcAft>
                          <a:spcPts val="0"/>
                        </a:spcAft>
                      </a:pPr>
                      <a:r>
                        <a:rPr lang="en-US" sz="1200">
                          <a:effectLst/>
                        </a:rPr>
                        <a:t>Input rating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24V DC 6A</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190735"/>
                  </a:ext>
                </a:extLst>
              </a:tr>
              <a:tr h="0">
                <a:tc>
                  <a:txBody>
                    <a:bodyPr/>
                    <a:lstStyle/>
                    <a:p>
                      <a:pPr marL="0" marR="0" algn="just">
                        <a:lnSpc>
                          <a:spcPct val="100000"/>
                        </a:lnSpc>
                        <a:spcBef>
                          <a:spcPts val="0"/>
                        </a:spcBef>
                        <a:spcAft>
                          <a:spcPts val="0"/>
                        </a:spcAft>
                      </a:pPr>
                      <a:r>
                        <a:rPr lang="en-US" sz="1200" dirty="0">
                          <a:effectLst/>
                        </a:rPr>
                        <a:t>Serial Number</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134730HL1</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3958325"/>
                  </a:ext>
                </a:extLst>
              </a:tr>
              <a:tr h="0">
                <a:tc>
                  <a:txBody>
                    <a:bodyPr/>
                    <a:lstStyle/>
                    <a:p>
                      <a:pPr marL="0" marR="0" algn="just">
                        <a:lnSpc>
                          <a:spcPct val="100000"/>
                        </a:lnSpc>
                        <a:spcBef>
                          <a:spcPts val="0"/>
                        </a:spcBef>
                        <a:spcAft>
                          <a:spcPts val="0"/>
                        </a:spcAft>
                      </a:pPr>
                      <a:r>
                        <a:rPr lang="en-US" sz="1200">
                          <a:effectLst/>
                        </a:rPr>
                        <a:t>Date of manufacture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February 2016</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3187182"/>
                  </a:ext>
                </a:extLst>
              </a:tr>
              <a:tr h="0">
                <a:tc>
                  <a:txBody>
                    <a:bodyPr/>
                    <a:lstStyle/>
                    <a:p>
                      <a:pPr marL="0" marR="0" algn="just">
                        <a:lnSpc>
                          <a:spcPct val="100000"/>
                        </a:lnSpc>
                        <a:spcBef>
                          <a:spcPts val="0"/>
                        </a:spcBef>
                        <a:spcAft>
                          <a:spcPts val="0"/>
                        </a:spcAft>
                      </a:pPr>
                      <a:r>
                        <a:rPr lang="en-US" sz="1200">
                          <a:effectLst/>
                        </a:rPr>
                        <a:t>Max KV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150 	</a:t>
                      </a:r>
                      <a:r>
                        <a:rPr lang="en-US" sz="1200" dirty="0" err="1">
                          <a:effectLst/>
                        </a:rPr>
                        <a:t>kVp</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8088996"/>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1661157493"/>
              </p:ext>
            </p:extLst>
          </p:nvPr>
        </p:nvGraphicFramePr>
        <p:xfrm>
          <a:off x="35226" y="2916155"/>
          <a:ext cx="3234696" cy="2225040"/>
        </p:xfrm>
        <a:graphic>
          <a:graphicData uri="http://schemas.openxmlformats.org/drawingml/2006/table">
            <a:tbl>
              <a:tblPr firstRow="1" firstCol="1" bandRow="1">
                <a:tableStyleId>{9D7B26C5-4107-4FEC-AEDC-1716B250A1EF}</a:tableStyleId>
              </a:tblPr>
              <a:tblGrid>
                <a:gridCol w="1930207">
                  <a:extLst>
                    <a:ext uri="{9D8B030D-6E8A-4147-A177-3AD203B41FA5}">
                      <a16:colId xmlns:a16="http://schemas.microsoft.com/office/drawing/2014/main" val="1471657311"/>
                    </a:ext>
                  </a:extLst>
                </a:gridCol>
                <a:gridCol w="1304489">
                  <a:extLst>
                    <a:ext uri="{9D8B030D-6E8A-4147-A177-3AD203B41FA5}">
                      <a16:colId xmlns:a16="http://schemas.microsoft.com/office/drawing/2014/main" val="1232488434"/>
                    </a:ext>
                  </a:extLst>
                </a:gridCol>
              </a:tblGrid>
              <a:tr h="0">
                <a:tc>
                  <a:txBody>
                    <a:bodyPr/>
                    <a:lstStyle/>
                    <a:p>
                      <a:pPr marL="0" marR="0" algn="just">
                        <a:lnSpc>
                          <a:spcPct val="100000"/>
                        </a:lnSpc>
                        <a:spcBef>
                          <a:spcPts val="0"/>
                        </a:spcBef>
                        <a:spcAft>
                          <a:spcPts val="0"/>
                        </a:spcAft>
                      </a:pPr>
                      <a:r>
                        <a:rPr lang="en-US" sz="1400" dirty="0">
                          <a:effectLst/>
                        </a:rPr>
                        <a:t>Part </a:t>
                      </a:r>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400" dirty="0">
                          <a:effectLst/>
                        </a:rPr>
                        <a:t>Dimension (m)</a:t>
                      </a:r>
                      <a:endParaRPr lang="en-US" sz="14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208739"/>
                  </a:ext>
                </a:extLst>
              </a:tr>
              <a:tr h="0">
                <a:tc>
                  <a:txBody>
                    <a:bodyPr/>
                    <a:lstStyle/>
                    <a:p>
                      <a:pPr marL="0" marR="0" algn="just">
                        <a:lnSpc>
                          <a:spcPct val="100000"/>
                        </a:lnSpc>
                        <a:spcBef>
                          <a:spcPts val="0"/>
                        </a:spcBef>
                        <a:spcAft>
                          <a:spcPts val="0"/>
                        </a:spcAft>
                      </a:pPr>
                      <a:r>
                        <a:rPr lang="en-US" sz="1200" dirty="0">
                          <a:effectLst/>
                        </a:rPr>
                        <a:t>Main room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4.8  x 3.6  x 2.7 m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546511"/>
                  </a:ext>
                </a:extLst>
              </a:tr>
              <a:tr h="0">
                <a:tc>
                  <a:txBody>
                    <a:bodyPr/>
                    <a:lstStyle/>
                    <a:p>
                      <a:pPr marL="0" marR="0" algn="just">
                        <a:lnSpc>
                          <a:spcPct val="100000"/>
                        </a:lnSpc>
                        <a:spcBef>
                          <a:spcPts val="0"/>
                        </a:spcBef>
                        <a:spcAft>
                          <a:spcPts val="0"/>
                        </a:spcAft>
                      </a:pPr>
                      <a:r>
                        <a:rPr lang="en-US" sz="1200" dirty="0">
                          <a:effectLst/>
                        </a:rPr>
                        <a:t>Operator Room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3.0 x 2.7x 2.5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2973150"/>
                  </a:ext>
                </a:extLst>
              </a:tr>
              <a:tr h="0">
                <a:tc>
                  <a:txBody>
                    <a:bodyPr/>
                    <a:lstStyle/>
                    <a:p>
                      <a:pPr marL="0" marR="0" algn="just">
                        <a:lnSpc>
                          <a:spcPct val="100000"/>
                        </a:lnSpc>
                        <a:spcBef>
                          <a:spcPts val="0"/>
                        </a:spcBef>
                        <a:spcAft>
                          <a:spcPts val="0"/>
                        </a:spcAft>
                      </a:pPr>
                      <a:r>
                        <a:rPr lang="en-US" sz="1200" dirty="0">
                          <a:effectLst/>
                        </a:rPr>
                        <a:t>Ceiling and floor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0.20 m</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0393416"/>
                  </a:ext>
                </a:extLst>
              </a:tr>
              <a:tr h="0">
                <a:tc>
                  <a:txBody>
                    <a:bodyPr/>
                    <a:lstStyle/>
                    <a:p>
                      <a:pPr marL="0" marR="0" algn="just">
                        <a:lnSpc>
                          <a:spcPct val="100000"/>
                        </a:lnSpc>
                        <a:spcBef>
                          <a:spcPts val="0"/>
                        </a:spcBef>
                        <a:spcAft>
                          <a:spcPts val="0"/>
                        </a:spcAft>
                      </a:pPr>
                      <a:r>
                        <a:rPr lang="en-US" sz="1200" dirty="0">
                          <a:effectLst/>
                        </a:rPr>
                        <a:t>Operator dimensions</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0.4 x 0.3 x 0.6 m</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946149"/>
                  </a:ext>
                </a:extLst>
              </a:tr>
              <a:tr h="0">
                <a:tc>
                  <a:txBody>
                    <a:bodyPr/>
                    <a:lstStyle/>
                    <a:p>
                      <a:pPr marL="0" marR="0" algn="just">
                        <a:lnSpc>
                          <a:spcPct val="100000"/>
                        </a:lnSpc>
                        <a:spcBef>
                          <a:spcPts val="0"/>
                        </a:spcBef>
                        <a:spcAft>
                          <a:spcPts val="0"/>
                        </a:spcAft>
                      </a:pPr>
                      <a:r>
                        <a:rPr lang="en-US" sz="1200" dirty="0" smtClean="0">
                          <a:effectLst/>
                        </a:rPr>
                        <a:t>Doors</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0.8 x 2.1 m</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9638418"/>
                  </a:ext>
                </a:extLst>
              </a:tr>
              <a:tr h="0">
                <a:tc>
                  <a:txBody>
                    <a:bodyPr/>
                    <a:lstStyle/>
                    <a:p>
                      <a:pPr marL="0" marR="0" algn="just">
                        <a:lnSpc>
                          <a:spcPct val="100000"/>
                        </a:lnSpc>
                        <a:spcBef>
                          <a:spcPts val="0"/>
                        </a:spcBef>
                        <a:spcAft>
                          <a:spcPts val="0"/>
                        </a:spcAft>
                      </a:pPr>
                      <a:r>
                        <a:rPr lang="en-US" sz="1200" dirty="0">
                          <a:effectLst/>
                        </a:rPr>
                        <a:t>Windows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0.2 x 1.4 m</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950174"/>
                  </a:ext>
                </a:extLst>
              </a:tr>
              <a:tr h="0">
                <a:tc>
                  <a:txBody>
                    <a:bodyPr/>
                    <a:lstStyle/>
                    <a:p>
                      <a:pPr marL="0" marR="0" algn="just">
                        <a:lnSpc>
                          <a:spcPct val="100000"/>
                        </a:lnSpc>
                        <a:spcBef>
                          <a:spcPts val="0"/>
                        </a:spcBef>
                        <a:spcAft>
                          <a:spcPts val="0"/>
                        </a:spcAft>
                      </a:pPr>
                      <a:r>
                        <a:rPr lang="en-US" sz="1200">
                          <a:effectLst/>
                        </a:rPr>
                        <a:t>Wall thickness </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0.26 m</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988184"/>
                  </a:ext>
                </a:extLst>
              </a:tr>
              <a:tr h="0">
                <a:tc>
                  <a:txBody>
                    <a:bodyPr/>
                    <a:lstStyle/>
                    <a:p>
                      <a:pPr marL="0" marR="0" algn="just">
                        <a:lnSpc>
                          <a:spcPct val="100000"/>
                        </a:lnSpc>
                        <a:spcBef>
                          <a:spcPts val="0"/>
                        </a:spcBef>
                        <a:spcAft>
                          <a:spcPts val="0"/>
                        </a:spcAft>
                      </a:pPr>
                      <a:r>
                        <a:rPr lang="en-US" sz="1200">
                          <a:effectLst/>
                        </a:rPr>
                        <a:t>Patient Coach</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2.5 x 1.9 x 1. 6 m</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839107"/>
                  </a:ext>
                </a:extLst>
              </a:tr>
              <a:tr h="0">
                <a:tc>
                  <a:txBody>
                    <a:bodyPr/>
                    <a:lstStyle/>
                    <a:p>
                      <a:pPr marL="0" marR="0" algn="just">
                        <a:lnSpc>
                          <a:spcPct val="100000"/>
                        </a:lnSpc>
                        <a:spcBef>
                          <a:spcPts val="0"/>
                        </a:spcBef>
                        <a:spcAft>
                          <a:spcPts val="0"/>
                        </a:spcAft>
                      </a:pPr>
                      <a:r>
                        <a:rPr lang="en-US" sz="1200" dirty="0">
                          <a:effectLst/>
                        </a:rPr>
                        <a:t>Patient coach </a:t>
                      </a:r>
                      <a:r>
                        <a:rPr lang="en-US" sz="1200" dirty="0" smtClean="0">
                          <a:effectLst/>
                        </a:rPr>
                        <a:t>height</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0.7 m</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693144"/>
                  </a:ext>
                </a:extLst>
              </a:tr>
              <a:tr h="0">
                <a:tc>
                  <a:txBody>
                    <a:bodyPr/>
                    <a:lstStyle/>
                    <a:p>
                      <a:pPr marL="0" marR="0" algn="just">
                        <a:lnSpc>
                          <a:spcPct val="100000"/>
                        </a:lnSpc>
                        <a:spcBef>
                          <a:spcPts val="0"/>
                        </a:spcBef>
                        <a:spcAft>
                          <a:spcPts val="0"/>
                        </a:spcAft>
                      </a:pPr>
                      <a:r>
                        <a:rPr lang="en-US" sz="1200">
                          <a:effectLst/>
                        </a:rPr>
                        <a:t>Shared window</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a:effectLst/>
                        </a:rPr>
                        <a:t>1.3 x 0.78</a:t>
                      </a:r>
                      <a:endParaRPr lang="en-US" sz="120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222089"/>
                  </a:ext>
                </a:extLst>
              </a:tr>
              <a:tr h="0">
                <a:tc>
                  <a:txBody>
                    <a:bodyPr/>
                    <a:lstStyle/>
                    <a:p>
                      <a:pPr marL="0" marR="0" algn="just">
                        <a:lnSpc>
                          <a:spcPct val="100000"/>
                        </a:lnSpc>
                        <a:spcBef>
                          <a:spcPts val="0"/>
                        </a:spcBef>
                        <a:spcAft>
                          <a:spcPts val="0"/>
                        </a:spcAft>
                      </a:pPr>
                      <a:r>
                        <a:rPr lang="en-US" sz="1200" dirty="0">
                          <a:effectLst/>
                        </a:rPr>
                        <a:t>Shared window height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0000"/>
                        </a:lnSpc>
                        <a:spcBef>
                          <a:spcPts val="0"/>
                        </a:spcBef>
                        <a:spcAft>
                          <a:spcPts val="0"/>
                        </a:spcAft>
                      </a:pPr>
                      <a:r>
                        <a:rPr lang="en-US" sz="1200" dirty="0">
                          <a:effectLst/>
                        </a:rPr>
                        <a:t>0.8 </a:t>
                      </a:r>
                      <a:endParaRPr lang="en-US" sz="120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0982139"/>
                  </a:ext>
                </a:extLst>
              </a:tr>
            </a:tbl>
          </a:graphicData>
        </a:graphic>
      </p:graphicFrame>
      <p:sp>
        <p:nvSpPr>
          <p:cNvPr id="31" name="Rectangle 30"/>
          <p:cNvSpPr/>
          <p:nvPr/>
        </p:nvSpPr>
        <p:spPr>
          <a:xfrm>
            <a:off x="-18528" y="641545"/>
            <a:ext cx="3163558" cy="369332"/>
          </a:xfrm>
          <a:prstGeom prst="rect">
            <a:avLst/>
          </a:prstGeom>
        </p:spPr>
        <p:txBody>
          <a:bodyPr wrap="none">
            <a:spAutoFit/>
          </a:bodyPr>
          <a:lstStyle/>
          <a:p>
            <a:pPr algn="ctr"/>
            <a:r>
              <a:rPr lang="en-US" b="1" dirty="0" err="1">
                <a:latin typeface="Constantia" panose="02030602050306030303" pitchFamily="18" charset="0"/>
              </a:rPr>
              <a:t>Proximus</a:t>
            </a:r>
            <a:r>
              <a:rPr lang="en-US" b="1" dirty="0">
                <a:latin typeface="Constantia" panose="02030602050306030303" pitchFamily="18" charset="0"/>
              </a:rPr>
              <a:t> made from China</a:t>
            </a:r>
          </a:p>
        </p:txBody>
      </p:sp>
      <p:sp>
        <p:nvSpPr>
          <p:cNvPr id="32" name="Rectangle 31"/>
          <p:cNvSpPr/>
          <p:nvPr/>
        </p:nvSpPr>
        <p:spPr>
          <a:xfrm>
            <a:off x="35225" y="5256953"/>
            <a:ext cx="3219646" cy="338554"/>
          </a:xfrm>
          <a:prstGeom prst="rect">
            <a:avLst/>
          </a:prstGeom>
        </p:spPr>
        <p:txBody>
          <a:bodyPr wrap="square">
            <a:spAutoFit/>
          </a:bodyPr>
          <a:lstStyle/>
          <a:p>
            <a:r>
              <a:rPr lang="en-US" sz="1600" b="1" dirty="0">
                <a:latin typeface="Constantia" panose="02030602050306030303" pitchFamily="18" charset="0"/>
              </a:rPr>
              <a:t>Natural </a:t>
            </a:r>
            <a:r>
              <a:rPr lang="en-US" sz="1600" b="1" dirty="0" smtClean="0">
                <a:latin typeface="Constantia" panose="02030602050306030303" pitchFamily="18" charset="0"/>
              </a:rPr>
              <a:t>sources </a:t>
            </a:r>
            <a:r>
              <a:rPr lang="en-US" sz="1400" b="1" dirty="0" smtClean="0">
                <a:latin typeface="Constantia" panose="02030602050306030303" pitchFamily="18" charset="0"/>
              </a:rPr>
              <a:t>(NIST Library)</a:t>
            </a:r>
            <a:endParaRPr lang="en-US" sz="1400" b="1" dirty="0">
              <a:latin typeface="Constantia" panose="02030602050306030303" pitchFamily="18" charset="0"/>
            </a:endParaRPr>
          </a:p>
        </p:txBody>
      </p:sp>
      <p:sp>
        <p:nvSpPr>
          <p:cNvPr id="33" name="Rectangle 32"/>
          <p:cNvSpPr/>
          <p:nvPr/>
        </p:nvSpPr>
        <p:spPr>
          <a:xfrm>
            <a:off x="0" y="6099858"/>
            <a:ext cx="12192000" cy="7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latin typeface="Constantia" panose="02030602050306030303" pitchFamily="18" charset="0"/>
              </a:rPr>
              <a:t>Tube voltage: 120 </a:t>
            </a:r>
            <a:r>
              <a:rPr lang="fr-FR" sz="2000" b="1" dirty="0" err="1" smtClean="0">
                <a:latin typeface="Constantia" panose="02030602050306030303" pitchFamily="18" charset="0"/>
              </a:rPr>
              <a:t>kVp</a:t>
            </a:r>
            <a:r>
              <a:rPr lang="fr-FR" sz="2000" b="1" dirty="0" smtClean="0">
                <a:latin typeface="Constantia" panose="02030602050306030303" pitchFamily="18" charset="0"/>
              </a:rPr>
              <a:t> ; Tube </a:t>
            </a:r>
            <a:r>
              <a:rPr lang="fr-FR" sz="2000" b="1" dirty="0" err="1">
                <a:latin typeface="Constantia" panose="02030602050306030303" pitchFamily="18" charset="0"/>
              </a:rPr>
              <a:t>current</a:t>
            </a:r>
            <a:r>
              <a:rPr lang="fr-FR" sz="2000" b="1" dirty="0">
                <a:latin typeface="Constantia" panose="02030602050306030303" pitchFamily="18" charset="0"/>
              </a:rPr>
              <a:t>: 5 </a:t>
            </a:r>
            <a:r>
              <a:rPr lang="fr-FR" sz="2000" b="1" dirty="0" smtClean="0">
                <a:latin typeface="Constantia" panose="02030602050306030303" pitchFamily="18" charset="0"/>
              </a:rPr>
              <a:t>mA; </a:t>
            </a:r>
            <a:r>
              <a:rPr lang="en-US" sz="2000" b="1" dirty="0">
                <a:latin typeface="Constantia" panose="02030602050306030303" pitchFamily="18" charset="0"/>
              </a:rPr>
              <a:t>total of 5 × 10⁷ primary photons were </a:t>
            </a:r>
            <a:r>
              <a:rPr lang="en-US" sz="2000" b="1" dirty="0" smtClean="0">
                <a:latin typeface="Constantia" panose="02030602050306030303" pitchFamily="18" charset="0"/>
              </a:rPr>
              <a:t>simulated </a:t>
            </a:r>
            <a:r>
              <a:rPr lang="fr-FR" sz="2000" b="1" dirty="0" smtClean="0">
                <a:latin typeface="Constantia" panose="02030602050306030303" pitchFamily="18" charset="0"/>
              </a:rPr>
              <a:t> </a:t>
            </a:r>
            <a:endParaRPr lang="en-US" sz="2000" b="1" dirty="0">
              <a:latin typeface="Constantia" panose="02030602050306030303" pitchFamily="18" charset="0"/>
            </a:endParaRPr>
          </a:p>
        </p:txBody>
      </p:sp>
    </p:spTree>
    <p:extLst>
      <p:ext uri="{BB962C8B-B14F-4D97-AF65-F5344CB8AC3E}">
        <p14:creationId xmlns:p14="http://schemas.microsoft.com/office/powerpoint/2010/main" val="358974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15</a:t>
            </a:fld>
            <a:endParaRPr lang="en-US"/>
          </a:p>
        </p:txBody>
      </p:sp>
      <p:sp>
        <p:nvSpPr>
          <p:cNvPr id="5" name="Rectangle 2"/>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264816" y="337461"/>
                <a:ext cx="11927184" cy="5849037"/>
              </a:xfrm>
              <a:prstGeom prst="rect">
                <a:avLst/>
              </a:prstGeom>
            </p:spPr>
            <p:txBody>
              <a:bodyPr wrap="square">
                <a:spAutoFit/>
              </a:bodyPr>
              <a:lstStyle/>
              <a:p>
                <a:pPr algn="just">
                  <a:spcBef>
                    <a:spcPts val="600"/>
                  </a:spcBef>
                  <a:spcAft>
                    <a:spcPts val="600"/>
                  </a:spcAft>
                </a:pPr>
                <a:r>
                  <a:rPr lang="en-US" sz="2000" b="1" dirty="0" smtClean="0">
                    <a:latin typeface="Constantia" panose="02030602050306030303" pitchFamily="18" charset="0"/>
                    <a:ea typeface="Calibri" panose="020F0502020204030204" pitchFamily="34" charset="0"/>
                    <a:cs typeface="Times New Roman" panose="02020603050405020304" pitchFamily="18" charset="0"/>
                  </a:rPr>
                  <a:t> </a:t>
                </a:r>
                <a:r>
                  <a:rPr lang="en-US" sz="2000" b="1" dirty="0" err="1">
                    <a:latin typeface="Constantia" panose="02030602050306030303" pitchFamily="18" charset="0"/>
                    <a:ea typeface="Calibri" panose="020F0502020204030204" pitchFamily="34" charset="0"/>
                    <a:cs typeface="Times New Roman" panose="02020603050405020304" pitchFamily="18" charset="0"/>
                  </a:rPr>
                  <a:t>Kerma</a:t>
                </a:r>
                <a:r>
                  <a:rPr lang="en-US" sz="2000" b="1" dirty="0">
                    <a:latin typeface="Constantia" panose="02030602050306030303" pitchFamily="18" charset="0"/>
                    <a:ea typeface="Calibri" panose="020F0502020204030204" pitchFamily="34" charset="0"/>
                    <a:cs typeface="Times New Roman" panose="02020603050405020304" pitchFamily="18" charset="0"/>
                  </a:rPr>
                  <a:t>–Area Product (</a:t>
                </a:r>
                <a:r>
                  <a:rPr lang="en-US" sz="2000" b="1" dirty="0" smtClean="0">
                    <a:latin typeface="Constantia" panose="02030602050306030303" pitchFamily="18" charset="0"/>
                    <a:ea typeface="Calibri" panose="020F0502020204030204" pitchFamily="34" charset="0"/>
                    <a:cs typeface="Times New Roman" panose="02020603050405020304" pitchFamily="18" charset="0"/>
                  </a:rPr>
                  <a:t>KAP)	</a:t>
                </a:r>
                <a:r>
                  <a:rPr lang="en-US" sz="2000" dirty="0" smtClean="0">
                    <a:latin typeface="Constantia" panose="02030602050306030303" pitchFamily="18" charset="0"/>
                    <a:ea typeface="Calibri" panose="020F0502020204030204" pitchFamily="34" charset="0"/>
                    <a:cs typeface="Times New Roman" panose="02020603050405020304" pitchFamily="18" charset="0"/>
                  </a:rPr>
                  <a:t>		</a:t>
                </a:r>
                <a:r>
                  <a:rPr lang="en-US" sz="2000" dirty="0" smtClean="0">
                    <a:latin typeface="Constantia" panose="02030602050306030303" pitchFamily="18" charset="0"/>
                    <a:ea typeface="Times New Roman" panose="02020603050405020304" pitchFamily="18" charset="0"/>
                    <a:cs typeface="Times New Roman" panose="02020603050405020304" pitchFamily="18" charset="0"/>
                  </a:rPr>
                  <a:t>The </a:t>
                </a:r>
                <a:r>
                  <a:rPr lang="en-US" sz="2000" dirty="0">
                    <a:latin typeface="Constantia" panose="02030602050306030303" pitchFamily="18" charset="0"/>
                    <a:ea typeface="Times New Roman" panose="02020603050405020304" pitchFamily="18" charset="0"/>
                    <a:cs typeface="Times New Roman" panose="02020603050405020304" pitchFamily="18" charset="0"/>
                  </a:rPr>
                  <a:t>KAP plane measures beam output</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spcBef>
                    <a:spcPts val="600"/>
                  </a:spcBef>
                  <a:spcAft>
                    <a:spcPts val="6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𝐾𝐴𝑃</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𝐾</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𝑎𝑖𝑟</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Gy</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oMath>
                </a14:m>
                <a:r>
                  <a:rPr lang="en-US" sz="2000" dirty="0" smtClean="0">
                    <a:latin typeface="Constantia" panose="02030602050306030303" pitchFamily="18" charset="0"/>
                    <a:ea typeface="Times New Roman" panose="02020603050405020304" pitchFamily="18" charset="0"/>
                    <a:cs typeface="Times New Roman" panose="02020603050405020304" pitchFamily="18" charset="0"/>
                  </a:rPr>
                  <a:t>]</a:t>
                </a:r>
                <a:r>
                  <a:rPr lang="en-US" sz="2000" dirty="0">
                    <a:latin typeface="Constantia" panose="02030602050306030303" pitchFamily="18" charset="0"/>
                    <a:ea typeface="Times New Roman" panose="02020603050405020304" pitchFamily="18" charset="0"/>
                    <a:cs typeface="Times New Roman" panose="02020603050405020304" pitchFamily="18" charset="0"/>
                  </a:rPr>
                  <a:t>	</a:t>
                </a:r>
                <a:r>
                  <a:rPr lang="en-US" sz="2000" dirty="0" smtClean="0">
                    <a:latin typeface="Constantia" panose="02030602050306030303" pitchFamily="18" charset="0"/>
                    <a:ea typeface="Times New Roman" panose="02020603050405020304" pitchFamily="18" charset="0"/>
                    <a:cs typeface="Times New Roman" panose="02020603050405020304" pitchFamily="18" charset="0"/>
                  </a:rPr>
                  <a:t>	</a:t>
                </a:r>
                <a:r>
                  <a:rPr lang="en-US" sz="2000" dirty="0">
                    <a:latin typeface="Constantia" panose="02030602050306030303"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𝐾</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𝑎𝑖𝑟</m:t>
                        </m:r>
                      </m:sub>
                    </m:sSub>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 air </a:t>
                </a:r>
                <a:r>
                  <a:rPr lang="en-US" sz="2000" dirty="0" err="1">
                    <a:latin typeface="Constantia" panose="02030602050306030303" pitchFamily="18" charset="0"/>
                    <a:ea typeface="Times New Roman" panose="02020603050405020304" pitchFamily="18" charset="0"/>
                    <a:cs typeface="Times New Roman" panose="02020603050405020304" pitchFamily="18" charset="0"/>
                  </a:rPr>
                  <a:t>kerma</a:t>
                </a:r>
                <a:r>
                  <a:rPr lang="en-US" sz="2000" dirty="0">
                    <a:latin typeface="Constantia" panose="02030602050306030303" pitchFamily="18" charset="0"/>
                    <a:ea typeface="Times New Roman" panose="02020603050405020304" pitchFamily="18" charset="0"/>
                    <a:cs typeface="Times New Roman" panose="02020603050405020304" pitchFamily="18" charset="0"/>
                  </a:rPr>
                  <a:t> (</a:t>
                </a:r>
                <a:r>
                  <a:rPr lang="en-US" sz="2000" dirty="0" err="1">
                    <a:latin typeface="Constantia" panose="02030602050306030303" pitchFamily="18" charset="0"/>
                    <a:ea typeface="Times New Roman" panose="02020603050405020304" pitchFamily="18" charset="0"/>
                    <a:cs typeface="Times New Roman" panose="02020603050405020304" pitchFamily="18" charset="0"/>
                  </a:rPr>
                  <a:t>Gy</a:t>
                </a:r>
                <a:r>
                  <a:rPr lang="en-US" sz="2000" dirty="0">
                    <a:latin typeface="Constantia" panose="02030602050306030303" pitchFamily="18" charset="0"/>
                    <a:ea typeface="Times New Roman" panose="02020603050405020304" pitchFamily="18" charset="0"/>
                    <a:cs typeface="Times New Roman" panose="02020603050405020304" pitchFamily="18" charset="0"/>
                  </a:rPr>
                  <a:t>) &amp; </a:t>
                </a:r>
                <a14:m>
                  <m:oMath xmlns:m="http://schemas.openxmlformats.org/officeDocument/2006/math">
                    <m:r>
                      <a:rPr lang="en-US" sz="2000" i="1">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beam area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Gy</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oMath>
                </a14:m>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000" b="1" dirty="0" smtClean="0">
                    <a:latin typeface="Constantia" panose="02030602050306030303" pitchFamily="18" charset="0"/>
                    <a:ea typeface="Calibri" panose="020F0502020204030204" pitchFamily="34" charset="0"/>
                    <a:cs typeface="Times New Roman" panose="02020603050405020304" pitchFamily="18" charset="0"/>
                  </a:rPr>
                  <a:t>Score </a:t>
                </a:r>
                <a:r>
                  <a:rPr lang="en-US" sz="2000" b="1" dirty="0">
                    <a:latin typeface="Constantia" panose="02030602050306030303" pitchFamily="18" charset="0"/>
                    <a:ea typeface="Calibri" panose="020F0502020204030204" pitchFamily="34" charset="0"/>
                    <a:cs typeface="Times New Roman" panose="02020603050405020304" pitchFamily="18" charset="0"/>
                  </a:rPr>
                  <a:t>Scatter Photon </a:t>
                </a:r>
                <a:r>
                  <a:rPr lang="en-US" sz="2000" b="1" dirty="0" err="1">
                    <a:latin typeface="Constantia" panose="02030602050306030303" pitchFamily="18" charset="0"/>
                    <a:ea typeface="Calibri" panose="020F0502020204030204" pitchFamily="34" charset="0"/>
                    <a:cs typeface="Times New Roman" panose="02020603050405020304" pitchFamily="18" charset="0"/>
                  </a:rPr>
                  <a:t>Fluence</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14:m>
                  <m:oMath xmlns:m="http://schemas.openxmlformats.org/officeDocument/2006/math">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Φ</m:t>
                    </m:r>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𝑑𝑁</m:t>
                        </m:r>
                      </m:num>
                      <m:den>
                        <m:r>
                          <a:rPr lang="en-US" sz="2000" i="1">
                            <a:latin typeface="Cambria Math" panose="02040503050406030204" pitchFamily="18" charset="0"/>
                            <a:ea typeface="Calibri" panose="020F0502020204030204" pitchFamily="34" charset="0"/>
                            <a:cs typeface="Times New Roman" panose="02020603050405020304" pitchFamily="18" charset="0"/>
                          </a:rPr>
                          <m:t>𝑑𝐴</m:t>
                        </m:r>
                      </m:den>
                    </m:f>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a:t>
                </a:r>
                <a:r>
                  <a:rPr lang="en-US" sz="2000" dirty="0">
                    <a:latin typeface="Constantia" panose="02030602050306030303" pitchFamily="18" charset="0"/>
                    <a:ea typeface="Calibri" panose="020F0502020204030204" pitchFamily="34" charset="0"/>
                    <a:cs typeface="Times New Roman" panose="02020603050405020304" pitchFamily="18" charset="0"/>
                  </a:rPr>
                  <a:t>photons</a:t>
                </a:r>
                <a:r>
                  <a:rPr lang="en-US" sz="2000" dirty="0">
                    <a:latin typeface="Constantia" panose="02030602050306030303" pitchFamily="18" charset="0"/>
                    <a:ea typeface="Calibri" panose="020F0502020204030204" pitchFamily="34" charset="0"/>
                    <a:cs typeface="Cambria Math" panose="02040503050406030204" pitchFamily="18" charset="0"/>
                  </a:rPr>
                  <a:t>⋅</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oMath>
                </a14:m>
                <a:r>
                  <a:rPr lang="en-US" sz="2000" dirty="0" smtClean="0">
                    <a:latin typeface="Constantia" panose="02030602050306030303"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𝑑𝑁</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 = detector area and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𝑑𝐴</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 number of photons </a:t>
                </a:r>
              </a:p>
              <a:p>
                <a:pPr algn="just">
                  <a:spcBef>
                    <a:spcPts val="600"/>
                  </a:spcBef>
                  <a:spcAft>
                    <a:spcPts val="600"/>
                  </a:spcAft>
                </a:pPr>
                <a:r>
                  <a:rPr lang="en-US" sz="2000" b="1" dirty="0">
                    <a:latin typeface="Constantia" panose="02030602050306030303" pitchFamily="18" charset="0"/>
                    <a:ea typeface="Calibri" panose="020F0502020204030204" pitchFamily="34" charset="0"/>
                    <a:cs typeface="Times New Roman" panose="02020603050405020304" pitchFamily="18" charset="0"/>
                  </a:rPr>
                  <a:t>Energy-dependent </a:t>
                </a:r>
                <a:r>
                  <a:rPr lang="en-US" sz="2000" b="1" dirty="0" err="1">
                    <a:latin typeface="Constantia" panose="02030602050306030303" pitchFamily="18" charset="0"/>
                    <a:ea typeface="Calibri" panose="020F0502020204030204" pitchFamily="34" charset="0"/>
                    <a:cs typeface="Times New Roman" panose="02020603050405020304" pitchFamily="18" charset="0"/>
                  </a:rPr>
                  <a:t>fluence</a:t>
                </a:r>
                <a:r>
                  <a:rPr lang="en-US" sz="2000" b="1" dirty="0">
                    <a:latin typeface="Constantia" panose="02030602050306030303" pitchFamily="18" charset="0"/>
                    <a:ea typeface="Calibri" panose="020F0502020204030204" pitchFamily="34" charset="0"/>
                    <a:cs typeface="Times New Roman" panose="02020603050405020304" pitchFamily="18" charset="0"/>
                  </a:rPr>
                  <a:t> becomes</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14:m>
                  <m:oMath xmlns:m="http://schemas.openxmlformats.org/officeDocument/2006/math">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Φ</m:t>
                    </m:r>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𝑑𝑁</m:t>
                        </m:r>
                      </m:num>
                      <m:den>
                        <m:r>
                          <a:rPr lang="en-US" sz="2000" i="1">
                            <a:latin typeface="Cambria Math" panose="02040503050406030204" pitchFamily="18" charset="0"/>
                            <a:ea typeface="Calibri" panose="020F0502020204030204" pitchFamily="34" charset="0"/>
                            <a:cs typeface="Times New Roman" panose="02020603050405020304" pitchFamily="18" charset="0"/>
                          </a:rPr>
                          <m:t>𝑑𝐴𝑑𝐸</m:t>
                        </m:r>
                      </m:den>
                    </m:f>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 [</a:t>
                </a:r>
                <a:r>
                  <a:rPr lang="en-US" sz="2000" dirty="0">
                    <a:latin typeface="Constantia" panose="02030602050306030303" pitchFamily="18" charset="0"/>
                    <a:ea typeface="Calibri" panose="020F0502020204030204" pitchFamily="34" charset="0"/>
                    <a:cs typeface="Times New Roman" panose="02020603050405020304" pitchFamily="18" charset="0"/>
                  </a:rPr>
                  <a:t>photons</a:t>
                </a:r>
                <a:r>
                  <a:rPr lang="en-US" sz="2000" dirty="0">
                    <a:latin typeface="Constantia" panose="02030602050306030303" pitchFamily="18" charset="0"/>
                    <a:ea typeface="Calibri" panose="020F0502020204030204" pitchFamily="34" charset="0"/>
                    <a:cs typeface="Cambria Math" panose="02040503050406030204" pitchFamily="18" charset="0"/>
                  </a:rPr>
                  <a:t>⋅</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oMath>
                </a14:m>
                <a:r>
                  <a:rPr lang="en-US" sz="2000" dirty="0">
                    <a:latin typeface="Constantia" panose="02030602050306030303" pitchFamily="18" charset="0"/>
                    <a:ea typeface="Calibri" panose="020F0502020204030204" pitchFamily="34" charset="0"/>
                    <a:cs typeface="Cambria Math" panose="02040503050406030204" pitchFamily="18" charset="0"/>
                  </a:rPr>
                  <a:t>⋅</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keV</m:t>
                        </m:r>
                      </m:e>
                      <m:sup>
                        <m:r>
                          <a:rPr lang="en-US" sz="2000" i="1">
                            <a:latin typeface="Cambria Math" panose="02040503050406030204" pitchFamily="18" charset="0"/>
                            <a:ea typeface="Calibri" panose="020F0502020204030204" pitchFamily="34" charset="0"/>
                            <a:cs typeface="Cambria Math" panose="02040503050406030204" pitchFamily="18" charset="0"/>
                          </a:rPr>
                          <m:t>−1</m:t>
                        </m:r>
                      </m:sup>
                    </m:sSup>
                  </m:oMath>
                </a14:m>
                <a:r>
                  <a:rPr lang="en-US" sz="2000" dirty="0" smtClean="0">
                    <a:latin typeface="Constantia" panose="02030602050306030303" pitchFamily="18" charset="0"/>
                    <a:ea typeface="Times New Roman" panose="02020603050405020304" pitchFamily="18" charset="0"/>
                    <a:cs typeface="Cambria Math" panose="020405030504060302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𝑑𝑁</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 = detector </a:t>
                </a:r>
                <a:r>
                  <a:rPr lang="en-US" sz="2000" dirty="0" smtClean="0">
                    <a:latin typeface="Constantia" panose="02030602050306030303" pitchFamily="18" charset="0"/>
                    <a:ea typeface="Calibri" panose="020F0502020204030204" pitchFamily="34" charset="0"/>
                    <a:cs typeface="Times New Roman" panose="02020603050405020304" pitchFamily="18" charset="0"/>
                  </a:rPr>
                  <a:t>area,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𝑑𝐴</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smtClean="0">
                    <a:latin typeface="Constantia" panose="02030602050306030303" pitchFamily="18" charset="0"/>
                    <a:ea typeface="Calibri" panose="020F0502020204030204" pitchFamily="34" charset="0"/>
                    <a:cs typeface="Times New Roman" panose="02020603050405020304" pitchFamily="18" charset="0"/>
                  </a:rPr>
                  <a:t> </a:t>
                </a:r>
                <a:r>
                  <a:rPr lang="en-US" sz="2000" dirty="0">
                    <a:latin typeface="Constantia" panose="02030602050306030303" pitchFamily="18" charset="0"/>
                    <a:ea typeface="Calibri" panose="020F0502020204030204" pitchFamily="34" charset="0"/>
                    <a:cs typeface="Times New Roman" panose="02020603050405020304" pitchFamily="18" charset="0"/>
                  </a:rPr>
                  <a:t>of photons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𝑑𝐸</m:t>
                    </m:r>
                  </m:oMath>
                </a14:m>
                <a:r>
                  <a:rPr lang="en-US" sz="2000" dirty="0" smtClean="0">
                    <a:latin typeface="Constantia" panose="02030602050306030303" pitchFamily="18" charset="0"/>
                    <a:ea typeface="Calibri" panose="020F0502020204030204" pitchFamily="34" charset="0"/>
                    <a:cs typeface="Times New Roman" panose="02020603050405020304" pitchFamily="18" charset="0"/>
                  </a:rPr>
                  <a:t>= is the energy</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000" b="1" dirty="0" smtClean="0">
                    <a:latin typeface="Constantia" panose="02030602050306030303" pitchFamily="18" charset="0"/>
                    <a:ea typeface="Calibri" panose="020F0502020204030204" pitchFamily="34" charset="0"/>
                    <a:cs typeface="Times New Roman" panose="02020603050405020304" pitchFamily="18" charset="0"/>
                  </a:rPr>
                  <a:t>Normalize </a:t>
                </a:r>
                <a:r>
                  <a:rPr lang="en-US" sz="2000" b="1" dirty="0" err="1">
                    <a:latin typeface="Constantia" panose="02030602050306030303" pitchFamily="18" charset="0"/>
                    <a:ea typeface="Calibri" panose="020F0502020204030204" pitchFamily="34" charset="0"/>
                    <a:cs typeface="Times New Roman" panose="02020603050405020304" pitchFamily="18" charset="0"/>
                  </a:rPr>
                  <a:t>Fluence</a:t>
                </a:r>
                <a:r>
                  <a:rPr lang="en-US" sz="2000" b="1" dirty="0">
                    <a:latin typeface="Constantia" panose="02030602050306030303" pitchFamily="18" charset="0"/>
                    <a:ea typeface="Calibri" panose="020F0502020204030204" pitchFamily="34" charset="0"/>
                    <a:cs typeface="Times New Roman" panose="02020603050405020304" pitchFamily="18" charset="0"/>
                  </a:rPr>
                  <a:t> to </a:t>
                </a:r>
                <a:r>
                  <a:rPr lang="en-US" sz="2000" b="1" dirty="0" smtClean="0">
                    <a:latin typeface="Constantia" panose="02030602050306030303" pitchFamily="18" charset="0"/>
                    <a:ea typeface="Calibri" panose="020F0502020204030204" pitchFamily="34" charset="0"/>
                    <a:cs typeface="Times New Roman" panose="02020603050405020304" pitchFamily="18" charset="0"/>
                  </a:rPr>
                  <a:t>KAP</a:t>
                </a:r>
                <a:r>
                  <a:rPr lang="en-US" sz="2000" dirty="0" smtClean="0">
                    <a:latin typeface="Constantia" panose="02030602050306030303" pitchFamily="18" charset="0"/>
                    <a:ea typeface="Calibri" panose="020F0502020204030204" pitchFamily="34" charset="0"/>
                    <a:cs typeface="Times New Roman" panose="02020603050405020304" pitchFamily="18" charset="0"/>
                  </a:rPr>
                  <a:t>			The </a:t>
                </a:r>
                <a:r>
                  <a:rPr lang="en-US" sz="2000" dirty="0" err="1">
                    <a:latin typeface="Constantia" panose="02030602050306030303" pitchFamily="18" charset="0"/>
                    <a:ea typeface="Calibri" panose="020F0502020204030204" pitchFamily="34" charset="0"/>
                    <a:cs typeface="Times New Roman" panose="02020603050405020304" pitchFamily="18" charset="0"/>
                  </a:rPr>
                  <a:t>fluence</a:t>
                </a:r>
                <a:r>
                  <a:rPr lang="en-US" sz="2000" dirty="0">
                    <a:latin typeface="Constantia" panose="02030602050306030303" pitchFamily="18" charset="0"/>
                    <a:ea typeface="Calibri" panose="020F0502020204030204" pitchFamily="34" charset="0"/>
                    <a:cs typeface="Times New Roman" panose="02020603050405020304" pitchFamily="18" charset="0"/>
                  </a:rPr>
                  <a:t> is normalized using the KAP value:</a:t>
                </a:r>
              </a:p>
              <a:p>
                <a:pPr algn="just">
                  <a:spcBef>
                    <a:spcPts val="600"/>
                  </a:spcBef>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Φ</m:t>
                        </m:r>
                      </m:e>
                      <m:sub>
                        <m:r>
                          <a:rPr lang="en-US" sz="2000" i="1">
                            <a:latin typeface="Cambria Math" panose="02040503050406030204" pitchFamily="18" charset="0"/>
                            <a:ea typeface="Calibri" panose="020F0502020204030204" pitchFamily="34" charset="0"/>
                            <a:cs typeface="Times New Roman" panose="02020603050405020304" pitchFamily="18" charset="0"/>
                          </a:rPr>
                          <m:t>𝑛𝑜𝑟𝑚</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Φ</m:t>
                        </m:r>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num>
                      <m:den>
                        <m:r>
                          <a:rPr lang="en-US" sz="2000" i="1">
                            <a:latin typeface="Cambria Math" panose="02040503050406030204" pitchFamily="18" charset="0"/>
                            <a:ea typeface="Calibri" panose="020F0502020204030204" pitchFamily="34" charset="0"/>
                            <a:cs typeface="Times New Roman" panose="02020603050405020304" pitchFamily="18" charset="0"/>
                          </a:rPr>
                          <m:t>𝐾𝐴𝑃</m:t>
                        </m:r>
                      </m:den>
                    </m:f>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a:latin typeface="Cambria Math" panose="02040503050406030204" pitchFamily="18" charset="0"/>
                            <a:ea typeface="Calibri" panose="020F0502020204030204" pitchFamily="34" charset="0"/>
                            <a:cs typeface="Times New Roman" panose="02020603050405020304" pitchFamily="18" charset="0"/>
                          </a:rPr>
                          <m:t>photons</m:t>
                        </m:r>
                        <m:r>
                          <a:rPr lang="en-US" sz="2000">
                            <a:latin typeface="Cambria Math" panose="02040503050406030204" pitchFamily="18" charset="0"/>
                            <a:ea typeface="Calibri" panose="020F0502020204030204" pitchFamily="34" charset="0"/>
                            <a:cs typeface="Cambria Math" panose="020405030504060302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cm</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2</m:t>
                        </m:r>
                        <m:r>
                          <a:rPr lang="en-US" sz="2000">
                            <a:latin typeface="Cambria Math" panose="02040503050406030204" pitchFamily="18" charset="0"/>
                            <a:ea typeface="Calibri" panose="020F0502020204030204" pitchFamily="34" charset="0"/>
                            <a:cs typeface="Cambria Math" panose="020405030504060302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keV</m:t>
                        </m:r>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Gy</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den>
                    </m:f>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US" sz="2000" b="1" dirty="0" smtClean="0">
                    <a:latin typeface="Constantia" panose="02030602050306030303" pitchFamily="18" charset="0"/>
                    <a:ea typeface="Calibri" panose="020F0502020204030204" pitchFamily="34" charset="0"/>
                    <a:cs typeface="Times New Roman" panose="02020603050405020304" pitchFamily="18" charset="0"/>
                  </a:rPr>
                  <a:t>Apply </a:t>
                </a:r>
                <a:r>
                  <a:rPr lang="en-US" sz="2000" b="1" dirty="0">
                    <a:latin typeface="Constantia" panose="02030602050306030303" pitchFamily="18" charset="0"/>
                    <a:ea typeface="Calibri" panose="020F0502020204030204" pitchFamily="34" charset="0"/>
                    <a:cs typeface="Times New Roman" panose="02020603050405020304" pitchFamily="18" charset="0"/>
                  </a:rPr>
                  <a:t>ICRP Conversion </a:t>
                </a:r>
                <a:r>
                  <a:rPr lang="en-US" sz="2000" b="1" dirty="0" smtClean="0">
                    <a:latin typeface="Constantia" panose="02030602050306030303" pitchFamily="18" charset="0"/>
                    <a:ea typeface="Calibri" panose="020F0502020204030204" pitchFamily="34" charset="0"/>
                    <a:cs typeface="Times New Roman" panose="02020603050405020304" pitchFamily="18" charset="0"/>
                  </a:rPr>
                  <a:t>Coefficient		</a:t>
                </a:r>
                <a:r>
                  <a:rPr lang="en-US" sz="2000" dirty="0" smtClean="0">
                    <a:latin typeface="Constantia" panose="02030602050306030303" pitchFamily="18" charset="0"/>
                    <a:ea typeface="Calibri" panose="020F0502020204030204" pitchFamily="34" charset="0"/>
                    <a:cs typeface="Times New Roman" panose="02020603050405020304" pitchFamily="18" charset="0"/>
                  </a:rPr>
                  <a:t>ICRP </a:t>
                </a:r>
                <a:r>
                  <a:rPr lang="en-US" sz="2000" dirty="0">
                    <a:latin typeface="Constantia" panose="02030602050306030303" pitchFamily="18" charset="0"/>
                    <a:ea typeface="Calibri" panose="020F0502020204030204" pitchFamily="34" charset="0"/>
                    <a:cs typeface="Times New Roman" panose="02020603050405020304" pitchFamily="18" charset="0"/>
                  </a:rPr>
                  <a:t>Publication</a:t>
                </a:r>
                <a:r>
                  <a:rPr lang="en-US" sz="2000" b="1" dirty="0">
                    <a:latin typeface="Constantia" panose="02030602050306030303" pitchFamily="18" charset="0"/>
                    <a:ea typeface="Calibri" panose="020F0502020204030204" pitchFamily="34" charset="0"/>
                    <a:cs typeface="Times New Roman" panose="02020603050405020304" pitchFamily="18" charset="0"/>
                  </a:rPr>
                  <a:t> 116 </a:t>
                </a:r>
                <a:r>
                  <a:rPr lang="en-US" sz="2000" dirty="0" smtClean="0">
                    <a:latin typeface="Constantia" panose="02030602050306030303" pitchFamily="18" charset="0"/>
                    <a:ea typeface="Calibri" panose="020F0502020204030204" pitchFamily="34" charset="0"/>
                    <a:cs typeface="Times New Roman" panose="02020603050405020304" pitchFamily="18" charset="0"/>
                  </a:rPr>
                  <a:t>coefficients</a:t>
                </a:r>
                <a:endParaRPr lang="en-US" sz="2000" dirty="0">
                  <a:latin typeface="Constantia" panose="02030602050306030303" pitchFamily="18" charset="0"/>
                  <a:ea typeface="Calibri" panose="020F0502020204030204" pitchFamily="34" charset="0"/>
                  <a:cs typeface="Times New Roman" panose="02020603050405020304" pitchFamily="18" charset="0"/>
                </a:endParaRPr>
              </a:p>
              <a:p>
                <a:pPr algn="just">
                  <a:spcBef>
                    <a:spcPts val="600"/>
                  </a:spcBef>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latin typeface="Cambria Math" panose="02040503050406030204" pitchFamily="18" charset="0"/>
                            <a:ea typeface="Calibri" panose="020F0502020204030204" pitchFamily="34" charset="0"/>
                            <a:cs typeface="Times New Roman" panose="02020603050405020304" pitchFamily="18" charset="0"/>
                          </a:rPr>
                          <m:t>𝑝</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i="1">
                            <a:latin typeface="Cambria Math" panose="02040503050406030204" pitchFamily="18" charset="0"/>
                            <a:ea typeface="Calibri" panose="020F0502020204030204" pitchFamily="34" charset="0"/>
                            <a:cs typeface="Times New Roman" panose="02020603050405020304" pitchFamily="18" charset="0"/>
                          </a:rPr>
                          <m:t>10</m:t>
                        </m:r>
                      </m:e>
                    </m:d>
                    <m:r>
                      <a:rPr lang="en-US" sz="2000" i="1">
                        <a:latin typeface="Cambria Math" panose="02040503050406030204" pitchFamily="18" charset="0"/>
                        <a:ea typeface="Calibri" panose="020F0502020204030204" pitchFamily="34" charset="0"/>
                        <a:cs typeface="Times New Roman" panose="02020603050405020304" pitchFamily="18" charset="0"/>
                      </a:rPr>
                      <m:t>=</m:t>
                    </m:r>
                    <m:nary>
                      <m:naryPr>
                        <m:limLoc m:val="undOvr"/>
                        <m:subHide m:val="on"/>
                        <m:sup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naryPr>
                      <m:sub/>
                      <m:sup/>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Φ</m:t>
                            </m:r>
                          </m:e>
                          <m:sub>
                            <m:r>
                              <a:rPr lang="en-US" sz="2000" i="1">
                                <a:latin typeface="Cambria Math" panose="02040503050406030204" pitchFamily="18" charset="0"/>
                                <a:ea typeface="Calibri" panose="020F0502020204030204" pitchFamily="34" charset="0"/>
                                <a:cs typeface="Times New Roman" panose="02020603050405020304" pitchFamily="18" charset="0"/>
                              </a:rPr>
                              <m:t>𝑛𝑜𝑟𝑚</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h</m:t>
                            </m:r>
                          </m:e>
                          <m:sub>
                            <m:r>
                              <a:rPr lang="en-US" sz="2000" i="1">
                                <a:latin typeface="Cambria Math" panose="02040503050406030204" pitchFamily="18" charset="0"/>
                                <a:ea typeface="Calibri" panose="020F0502020204030204" pitchFamily="34" charset="0"/>
                                <a:cs typeface="Times New Roman" panose="02020603050405020304" pitchFamily="18" charset="0"/>
                              </a:rPr>
                              <m:t>𝑝</m:t>
                            </m:r>
                          </m:sub>
                        </m:sSub>
                        <m:r>
                          <a:rPr lang="en-US" sz="2000">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dE</m:t>
                        </m:r>
                      </m:e>
                    </m:nary>
                  </m:oMath>
                </a14:m>
                <a:r>
                  <a:rPr lang="en-US" sz="2000" dirty="0">
                    <a:latin typeface="Constantia" panose="02030602050306030303"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Cambria Math" panose="02040503050406030204" pitchFamily="18" charset="0"/>
                          </a:rPr>
                        </m:ctrlPr>
                      </m:sSup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Sv</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Cambria Math" panose="02040503050406030204" pitchFamily="18" charset="0"/>
                          </a:rPr>
                          <m:t>𝑐𝑚</m:t>
                        </m:r>
                      </m:e>
                      <m:sup>
                        <m:r>
                          <a:rPr lang="en-US" sz="2000" i="1">
                            <a:latin typeface="Cambria Math" panose="02040503050406030204" pitchFamily="18" charset="0"/>
                            <a:ea typeface="Calibri" panose="020F0502020204030204" pitchFamily="34" charset="0"/>
                            <a:cs typeface="Cambria Math" panose="02040503050406030204" pitchFamily="18" charset="0"/>
                          </a:rPr>
                          <m:t>−2</m:t>
                        </m:r>
                      </m:sup>
                    </m:sSup>
                  </m:oMath>
                </a14:m>
                <a:r>
                  <a:rPr lang="en-US" sz="2000" dirty="0" smtClean="0">
                    <a:latin typeface="Constantia" panose="02030602050306030303" pitchFamily="18" charset="0"/>
                    <a:ea typeface="Times New Roman" panose="02020603050405020304" pitchFamily="18" charset="0"/>
                    <a:cs typeface="Times New Roman" panose="02020603050405020304" pitchFamily="18" charset="0"/>
                  </a:rPr>
                  <a:t>]	</a:t>
                </a:r>
                <a:r>
                  <a:rPr lang="en-US" sz="2000" dirty="0" smtClean="0">
                    <a:latin typeface="Constantia" panose="02030602050306030303" pitchFamily="18" charset="0"/>
                    <a:ea typeface="Calibri" panose="020F0502020204030204" pitchFamily="34" charset="0"/>
                    <a:cs typeface="Times New Roman" panose="02020603050405020304" pitchFamily="18" charset="0"/>
                  </a:rPr>
                  <a:t>Where: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h</m:t>
                        </m:r>
                      </m:e>
                      <m:sub>
                        <m:r>
                          <a:rPr lang="en-US" sz="2000" i="1">
                            <a:latin typeface="Cambria Math" panose="02040503050406030204" pitchFamily="18" charset="0"/>
                            <a:ea typeface="Calibri" panose="020F0502020204030204" pitchFamily="34" charset="0"/>
                            <a:cs typeface="Times New Roman" panose="02020603050405020304" pitchFamily="18" charset="0"/>
                          </a:rPr>
                          <m:t>𝑝</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r>
                      <a:rPr lang="en-US" sz="2000">
                        <a:latin typeface="Cambria Math" panose="02040503050406030204" pitchFamily="18" charset="0"/>
                        <a:ea typeface="Calibri" panose="020F0502020204030204" pitchFamily="34" charset="0"/>
                        <a:cs typeface="Times New Roman" panose="02020603050405020304" pitchFamily="18" charset="0"/>
                      </a:rPr>
                      <m:t>​(10,</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E</m:t>
                    </m:r>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 = </a:t>
                </a:r>
                <a:r>
                  <a:rPr lang="en-US" sz="2000" dirty="0" err="1">
                    <a:latin typeface="Constantia" panose="02030602050306030303" pitchFamily="18" charset="0"/>
                    <a:ea typeface="Calibri" panose="020F0502020204030204" pitchFamily="34" charset="0"/>
                    <a:cs typeface="Times New Roman" panose="02020603050405020304" pitchFamily="18" charset="0"/>
                  </a:rPr>
                  <a:t>fluence</a:t>
                </a:r>
                <a:r>
                  <a:rPr lang="en-US" sz="2000" dirty="0">
                    <a:latin typeface="Constantia" panose="02030602050306030303" pitchFamily="18" charset="0"/>
                    <a:ea typeface="Calibri" panose="020F0502020204030204" pitchFamily="34" charset="0"/>
                    <a:cs typeface="Times New Roman" panose="02020603050405020304" pitchFamily="18" charset="0"/>
                  </a:rPr>
                  <a:t>-to-dose conversion coefficient. </a:t>
                </a:r>
              </a:p>
              <a:p>
                <a:pPr algn="just">
                  <a:spcBef>
                    <a:spcPts val="600"/>
                  </a:spcBef>
                  <a:spcAft>
                    <a:spcPts val="600"/>
                  </a:spcAft>
                </a:pPr>
                <a:r>
                  <a:rPr lang="en-US" sz="2000" dirty="0">
                    <a:latin typeface="Constantia" panose="02030602050306030303" pitchFamily="18" charset="0"/>
                    <a:ea typeface="Calibri" panose="020F0502020204030204" pitchFamily="34" charset="0"/>
                    <a:cs typeface="Times New Roman" panose="02020603050405020304" pitchFamily="18" charset="0"/>
                  </a:rPr>
                  <a:t>After integration: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latin typeface="Cambria Math" panose="02040503050406030204" pitchFamily="18" charset="0"/>
                            <a:ea typeface="Calibri" panose="020F0502020204030204" pitchFamily="34" charset="0"/>
                            <a:cs typeface="Times New Roman" panose="02020603050405020304" pitchFamily="18" charset="0"/>
                          </a:rPr>
                          <m:t>𝑝</m:t>
                        </m:r>
                      </m:sub>
                    </m:sSub>
                    <m:r>
                      <a:rPr lang="en-US" sz="2000" i="1">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latin typeface="Constantia" panose="02030602050306030303" pitchFamily="18" charset="0"/>
                    <a:ea typeface="Calibri" panose="020F0502020204030204" pitchFamily="34" charset="0"/>
                    <a:cs typeface="Times New Roman" panose="02020603050405020304" pitchFamily="18" charset="0"/>
                  </a:rPr>
                  <a:t>(10)----------</a:t>
                </a:r>
                <a:r>
                  <a:rPr lang="en-US" sz="2000" dirty="0">
                    <a:latin typeface="Constantia" panose="02030602050306030303" pitchFamily="18" charset="0"/>
                    <a:ea typeface="Calibri" panose="020F0502020204030204" pitchFamily="34" charset="0"/>
                    <a:cs typeface="Times New Roman" panose="02020603050405020304" pitchFamily="18" charset="0"/>
                    <a:sym typeface="Wingdings" panose="05000000000000000000" pitchFamily="2" charset="2"/>
                  </a:rPr>
                  <a:t></a:t>
                </a:r>
                <a:r>
                  <a:rPr lang="en-US" sz="2000" dirty="0" err="1">
                    <a:latin typeface="Constantia" panose="02030602050306030303" pitchFamily="18" charset="0"/>
                    <a:ea typeface="Calibri" panose="020F0502020204030204" pitchFamily="34" charset="0"/>
                    <a:cs typeface="Times New Roman" panose="02020603050405020304" pitchFamily="18" charset="0"/>
                  </a:rPr>
                  <a:t>Sv</a:t>
                </a:r>
                <a:r>
                  <a:rPr lang="en-US" sz="2000" dirty="0">
                    <a:latin typeface="Constantia" panose="02030602050306030303" pitchFamily="18" charset="0"/>
                    <a:ea typeface="Calibri" panose="020F0502020204030204" pitchFamily="34" charset="0"/>
                    <a:cs typeface="Times New Roman" panose="02020603050405020304" pitchFamily="18" charset="0"/>
                  </a:rPr>
                  <a:t> </a:t>
                </a:r>
                <a:r>
                  <a:rPr lang="en-US" sz="2000" dirty="0" smtClean="0">
                    <a:latin typeface="Constantia" panose="02030602050306030303"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rPr>
                      <m:t>𝐻</m:t>
                    </m:r>
                    <m:r>
                      <a:rPr lang="en-US" sz="2000" i="1">
                        <a:latin typeface="Cambria Math" panose="02040503050406030204" pitchFamily="18" charset="0"/>
                        <a:ea typeface="Times New Roman" panose="02020603050405020304" pitchFamily="18" charset="0"/>
                      </a:rPr>
                      <m:t>=</m:t>
                    </m:r>
                    <m:r>
                      <a:rPr lang="en-US" sz="2000" i="1">
                        <a:latin typeface="Cambria Math" panose="02040503050406030204" pitchFamily="18" charset="0"/>
                        <a:ea typeface="Times New Roman" panose="02020603050405020304" pitchFamily="18" charset="0"/>
                      </a:rPr>
                      <m:t>𝐷</m:t>
                    </m:r>
                    <m:r>
                      <a:rPr lang="en-US" sz="2000" i="1">
                        <a:latin typeface="Cambria Math" panose="02040503050406030204" pitchFamily="18" charset="0"/>
                        <a:ea typeface="Times New Roman" panose="02020603050405020304" pitchFamily="18" charset="0"/>
                      </a:rPr>
                      <m:t>×</m:t>
                    </m:r>
                    <m:r>
                      <a:rPr lang="en-US" sz="2000" i="1">
                        <a:latin typeface="Cambria Math" panose="02040503050406030204" pitchFamily="18" charset="0"/>
                        <a:ea typeface="Times New Roman" panose="02020603050405020304" pitchFamily="18" charset="0"/>
                      </a:rPr>
                      <m:t>𝑤𝑅</m:t>
                    </m:r>
                  </m:oMath>
                </a14:m>
                <a:r>
                  <a:rPr lang="en-US" sz="2000" dirty="0">
                    <a:latin typeface="Constantia" panose="02030602050306030303" pitchFamily="18" charset="0"/>
                    <a:ea typeface="Times New Roman" panose="02020603050405020304" pitchFamily="18" charset="0"/>
                  </a:rPr>
                  <a:t> But </a:t>
                </a:r>
                <a14:m>
                  <m:oMath xmlns:m="http://schemas.openxmlformats.org/officeDocument/2006/math">
                    <m:r>
                      <a:rPr lang="en-US" sz="2000" i="1">
                        <a:latin typeface="Cambria Math" panose="02040503050406030204" pitchFamily="18" charset="0"/>
                        <a:ea typeface="Times New Roman" panose="02020603050405020304" pitchFamily="18" charset="0"/>
                      </a:rPr>
                      <m:t>𝑤𝑅</m:t>
                    </m:r>
                    <m:r>
                      <a:rPr lang="en-US" sz="2000" i="1">
                        <a:latin typeface="Cambria Math" panose="02040503050406030204" pitchFamily="18" charset="0"/>
                        <a:ea typeface="Times New Roman" panose="02020603050405020304" pitchFamily="18" charset="0"/>
                      </a:rPr>
                      <m:t>=1</m:t>
                    </m:r>
                  </m:oMath>
                </a14:m>
                <a:r>
                  <a:rPr lang="en-US" sz="2000" dirty="0">
                    <a:latin typeface="Constantia" panose="02030602050306030303" pitchFamily="18" charset="0"/>
                    <a:ea typeface="Times New Roman" panose="02020603050405020304" pitchFamily="18" charset="0"/>
                  </a:rPr>
                  <a:t> for X-rays D≈H</a:t>
                </a:r>
              </a:p>
            </p:txBody>
          </p:sp>
        </mc:Choice>
        <mc:Fallback>
          <p:sp>
            <p:nvSpPr>
              <p:cNvPr id="4" name="Rectangle 3"/>
              <p:cNvSpPr>
                <a:spLocks noRot="1" noChangeAspect="1" noMove="1" noResize="1" noEditPoints="1" noAdjustHandles="1" noChangeArrowheads="1" noChangeShapeType="1" noTextEdit="1"/>
              </p:cNvSpPr>
              <p:nvPr/>
            </p:nvSpPr>
            <p:spPr>
              <a:xfrm>
                <a:off x="264816" y="337461"/>
                <a:ext cx="11927184" cy="5849037"/>
              </a:xfrm>
              <a:prstGeom prst="rect">
                <a:avLst/>
              </a:prstGeom>
              <a:blipFill>
                <a:blip r:embed="rId2"/>
                <a:stretch>
                  <a:fillRect l="-511" t="-521" r="-511" b="-833"/>
                </a:stretch>
              </a:blipFill>
            </p:spPr>
            <p:txBody>
              <a:bodyPr/>
              <a:lstStyle/>
              <a:p>
                <a:r>
                  <a:rPr lang="en-US">
                    <a:noFill/>
                  </a:rPr>
                  <a:t> </a:t>
                </a:r>
              </a:p>
            </p:txBody>
          </p:sp>
        </mc:Fallback>
      </mc:AlternateContent>
    </p:spTree>
    <p:extLst>
      <p:ext uri="{BB962C8B-B14F-4D97-AF65-F5344CB8AC3E}">
        <p14:creationId xmlns:p14="http://schemas.microsoft.com/office/powerpoint/2010/main" val="3946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16</a:t>
            </a:fld>
            <a:endParaRPr lang="en-US"/>
          </a:p>
        </p:txBody>
      </p:sp>
      <p:pic>
        <p:nvPicPr>
          <p:cNvPr id="30" name="Picture 29" descr="D:\myPhDword\Manuscript\Final Volumes\Screenshots\Screenshot from 2025-11-06 00-38-33.png"/>
          <p:cNvPicPr/>
          <p:nvPr/>
        </p:nvPicPr>
        <p:blipFill>
          <a:blip r:embed="rId2">
            <a:extLst>
              <a:ext uri="{28A0092B-C50C-407E-A947-70E740481C1C}">
                <a14:useLocalDpi xmlns:a14="http://schemas.microsoft.com/office/drawing/2010/main" val="0"/>
              </a:ext>
            </a:extLst>
          </a:blip>
          <a:srcRect/>
          <a:stretch>
            <a:fillRect/>
          </a:stretch>
        </p:blipFill>
        <p:spPr bwMode="auto">
          <a:xfrm>
            <a:off x="820448" y="395893"/>
            <a:ext cx="3280497" cy="3260436"/>
          </a:xfrm>
          <a:prstGeom prst="rect">
            <a:avLst/>
          </a:prstGeom>
          <a:noFill/>
          <a:ln>
            <a:noFill/>
          </a:ln>
        </p:spPr>
      </p:pic>
      <p:pic>
        <p:nvPicPr>
          <p:cNvPr id="32" name="Image2"/>
          <p:cNvPicPr/>
          <p:nvPr/>
        </p:nvPicPr>
        <p:blipFill>
          <a:blip r:embed="rId3">
            <a:lum/>
            <a:alphaModFix/>
          </a:blip>
          <a:srcRect l="30970" t="13636" r="11029" b="9032"/>
          <a:stretch>
            <a:fillRect/>
          </a:stretch>
        </p:blipFill>
        <p:spPr>
          <a:xfrm>
            <a:off x="7989454" y="1355716"/>
            <a:ext cx="2258290" cy="3483380"/>
          </a:xfrm>
          <a:prstGeom prst="rect">
            <a:avLst/>
          </a:prstGeom>
          <a:noFill/>
          <a:ln>
            <a:noFill/>
            <a:prstDash/>
          </a:ln>
        </p:spPr>
      </p:pic>
      <p:sp>
        <p:nvSpPr>
          <p:cNvPr id="33" name="Text Box 119"/>
          <p:cNvSpPr txBox="1"/>
          <p:nvPr/>
        </p:nvSpPr>
        <p:spPr>
          <a:xfrm rot="16200000">
            <a:off x="9622325" y="1756293"/>
            <a:ext cx="2909251" cy="553699"/>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400" dirty="0">
                <a:effectLst/>
                <a:latin typeface="Constantia" panose="02030602050306030303" pitchFamily="18" charset="0"/>
                <a:ea typeface="Calibri" panose="020F0502020204030204" pitchFamily="34" charset="0"/>
                <a:cs typeface="Times New Roman" panose="02020603050405020304" pitchFamily="18" charset="0"/>
              </a:rPr>
              <a:t>Gamma radiometer</a:t>
            </a:r>
            <a:endParaRPr lang="en-US" sz="4400" dirty="0">
              <a:effectLst/>
              <a:latin typeface="Constantia" panose="02030602050306030303" pitchFamily="18" charset="0"/>
              <a:ea typeface="Calibri" panose="020F0502020204030204" pitchFamily="34" charset="0"/>
              <a:cs typeface="Times New Roman" panose="02020603050405020304" pitchFamily="18" charset="0"/>
            </a:endParaRPr>
          </a:p>
        </p:txBody>
      </p:sp>
      <p:sp>
        <p:nvSpPr>
          <p:cNvPr id="34" name="Text Box 95"/>
          <p:cNvSpPr txBox="1"/>
          <p:nvPr/>
        </p:nvSpPr>
        <p:spPr>
          <a:xfrm>
            <a:off x="6620538" y="5234442"/>
            <a:ext cx="2737832" cy="446319"/>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latin typeface="Constantia" panose="02030602050306030303" pitchFamily="18" charset="0"/>
              </a:rPr>
              <a:t>Android Phone</a:t>
            </a:r>
          </a:p>
        </p:txBody>
      </p:sp>
      <p:sp>
        <p:nvSpPr>
          <p:cNvPr id="35" name="Text Box 1384440573"/>
          <p:cNvSpPr txBox="1"/>
          <p:nvPr/>
        </p:nvSpPr>
        <p:spPr>
          <a:xfrm rot="16200000">
            <a:off x="2700810" y="1091707"/>
            <a:ext cx="1902693" cy="24447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400" dirty="0">
                <a:effectLst/>
                <a:latin typeface="Constantia" panose="02030602050306030303" pitchFamily="18" charset="0"/>
                <a:ea typeface="Calibri" panose="020F0502020204030204" pitchFamily="34" charset="0"/>
                <a:cs typeface="Times New Roman" panose="02020603050405020304" pitchFamily="18" charset="0"/>
              </a:rPr>
              <a:t>Spherical Dosimeters</a:t>
            </a:r>
          </a:p>
        </p:txBody>
      </p:sp>
      <p:sp>
        <p:nvSpPr>
          <p:cNvPr id="36" name="Text Box 83"/>
          <p:cNvSpPr txBox="1"/>
          <p:nvPr/>
        </p:nvSpPr>
        <p:spPr>
          <a:xfrm rot="16200000">
            <a:off x="2492238" y="3833284"/>
            <a:ext cx="2498634" cy="24447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400" dirty="0">
                <a:effectLst/>
                <a:latin typeface="Constantia" panose="02030602050306030303" pitchFamily="18" charset="0"/>
                <a:ea typeface="Calibri" panose="020F0502020204030204" pitchFamily="34" charset="0"/>
                <a:cs typeface="Times New Roman" panose="02020603050405020304" pitchFamily="18" charset="0"/>
              </a:rPr>
              <a:t>Patient Table</a:t>
            </a:r>
          </a:p>
        </p:txBody>
      </p:sp>
      <p:sp>
        <p:nvSpPr>
          <p:cNvPr id="37" name="Text Box 81"/>
          <p:cNvSpPr txBox="1"/>
          <p:nvPr/>
        </p:nvSpPr>
        <p:spPr>
          <a:xfrm rot="16200000">
            <a:off x="-545051" y="3033057"/>
            <a:ext cx="2491795" cy="70084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50000"/>
              </a:lnSpc>
              <a:spcBef>
                <a:spcPts val="0"/>
              </a:spcBef>
              <a:spcAft>
                <a:spcPts val="0"/>
              </a:spcAft>
            </a:pPr>
            <a:r>
              <a:rPr lang="en-US" sz="2400" dirty="0">
                <a:effectLst/>
                <a:latin typeface="Constantia" panose="02030602050306030303" pitchFamily="18" charset="0"/>
                <a:ea typeface="Calibri" panose="020F0502020204030204" pitchFamily="34" charset="0"/>
                <a:cs typeface="Times New Roman" panose="02020603050405020304" pitchFamily="18" charset="0"/>
              </a:rPr>
              <a:t>Patient Phantom</a:t>
            </a:r>
            <a:endParaRPr lang="en-US" sz="3600" dirty="0">
              <a:effectLst/>
              <a:latin typeface="Constantia" panose="02030602050306030303" pitchFamily="18" charset="0"/>
              <a:ea typeface="Calibri" panose="020F0502020204030204" pitchFamily="34" charset="0"/>
              <a:cs typeface="Times New Roman" panose="02020603050405020304" pitchFamily="18" charset="0"/>
            </a:endParaRPr>
          </a:p>
        </p:txBody>
      </p:sp>
      <p:cxnSp>
        <p:nvCxnSpPr>
          <p:cNvPr id="29" name="Straight Arrow Connector 28"/>
          <p:cNvCxnSpPr/>
          <p:nvPr/>
        </p:nvCxnSpPr>
        <p:spPr>
          <a:xfrm flipH="1" flipV="1">
            <a:off x="3205018" y="2235200"/>
            <a:ext cx="4692074" cy="8795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38000" y="2476072"/>
            <a:ext cx="1527798" cy="71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2819226" y="3114733"/>
            <a:ext cx="895927" cy="746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3112655" y="575353"/>
            <a:ext cx="602498" cy="818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909695" y="14880"/>
            <a:ext cx="3421685" cy="461665"/>
          </a:xfrm>
          <a:prstGeom prst="rect">
            <a:avLst/>
          </a:prstGeom>
          <a:noFill/>
        </p:spPr>
        <p:txBody>
          <a:bodyPr wrap="square" rtlCol="0">
            <a:spAutoFit/>
          </a:bodyPr>
          <a:lstStyle/>
          <a:p>
            <a:r>
              <a:rPr lang="en-US" sz="2400" b="1" u="sng" dirty="0" smtClean="0">
                <a:latin typeface="Constantia" panose="02030602050306030303" pitchFamily="18" charset="0"/>
              </a:rPr>
              <a:t>VALIDATION SET UP</a:t>
            </a:r>
            <a:endParaRPr lang="en-US" sz="2400" b="1" u="sng" dirty="0">
              <a:latin typeface="Constantia" panose="02030602050306030303" pitchFamily="18" charset="0"/>
            </a:endParaRPr>
          </a:p>
        </p:txBody>
      </p:sp>
      <p:cxnSp>
        <p:nvCxnSpPr>
          <p:cNvPr id="4" name="Straight Connector 3"/>
          <p:cNvCxnSpPr/>
          <p:nvPr/>
        </p:nvCxnSpPr>
        <p:spPr>
          <a:xfrm flipH="1" flipV="1">
            <a:off x="9358370" y="2165291"/>
            <a:ext cx="1729015" cy="176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989454" y="4411362"/>
            <a:ext cx="857984" cy="823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92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17</a:t>
            </a:fld>
            <a:endParaRPr lang="en-US"/>
          </a:p>
        </p:txBody>
      </p:sp>
      <p:pic>
        <p:nvPicPr>
          <p:cNvPr id="6" name="Picture 5" descr="D:\myPhDword\Manuscript\Final Volumes\Final Sub\ARI\Model Validation.png"/>
          <p:cNvPicPr/>
          <p:nvPr/>
        </p:nvPicPr>
        <p:blipFill>
          <a:blip r:embed="rId2">
            <a:extLst>
              <a:ext uri="{28A0092B-C50C-407E-A947-70E740481C1C}">
                <a14:useLocalDpi xmlns:a14="http://schemas.microsoft.com/office/drawing/2010/main" val="0"/>
              </a:ext>
            </a:extLst>
          </a:blip>
          <a:srcRect/>
          <a:stretch>
            <a:fillRect/>
          </a:stretch>
        </p:blipFill>
        <p:spPr bwMode="auto">
          <a:xfrm>
            <a:off x="0" y="405359"/>
            <a:ext cx="5928189" cy="4331028"/>
          </a:xfrm>
          <a:prstGeom prst="rect">
            <a:avLst/>
          </a:prstGeom>
          <a:noFill/>
          <a:ln>
            <a:noFill/>
          </a:ln>
        </p:spPr>
      </p:pic>
      <p:sp>
        <p:nvSpPr>
          <p:cNvPr id="5" name="Rectangle 4"/>
          <p:cNvSpPr/>
          <p:nvPr/>
        </p:nvSpPr>
        <p:spPr>
          <a:xfrm>
            <a:off x="0" y="4664894"/>
            <a:ext cx="6339155" cy="923330"/>
          </a:xfrm>
          <a:prstGeom prst="rect">
            <a:avLst/>
          </a:prstGeom>
        </p:spPr>
        <p:txBody>
          <a:bodyPr wrap="square">
            <a:spAutoFit/>
          </a:bodyPr>
          <a:lstStyle/>
          <a:p>
            <a:pPr>
              <a:lnSpc>
                <a:spcPct val="150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Experimental and simulated Hp(10) dose-rate variation along the operator axis at 120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kVp</a:t>
            </a:r>
            <a:r>
              <a:rPr lang="en-US" b="1" dirty="0">
                <a:latin typeface="Times New Roman" panose="02020603050405020304" pitchFamily="18" charset="0"/>
                <a:ea typeface="Times New Roman" panose="02020603050405020304" pitchFamily="18" charset="0"/>
                <a:cs typeface="Times New Roman" panose="02020603050405020304" pitchFamily="18" charset="0"/>
              </a:rPr>
              <a:t> and 4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mAs</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p>
        </p:txBody>
      </p:sp>
      <p:sp>
        <p:nvSpPr>
          <p:cNvPr id="7" name="Rectangle 6"/>
          <p:cNvSpPr/>
          <p:nvPr/>
        </p:nvSpPr>
        <p:spPr>
          <a:xfrm>
            <a:off x="5229768" y="-56306"/>
            <a:ext cx="2449517" cy="461665"/>
          </a:xfrm>
          <a:prstGeom prst="rect">
            <a:avLst/>
          </a:prstGeom>
        </p:spPr>
        <p:txBody>
          <a:bodyPr wrap="none">
            <a:spAutoFit/>
          </a:bodyPr>
          <a:lstStyle/>
          <a:p>
            <a:r>
              <a:rPr lang="en-US" sz="2400" b="1" u="sng" dirty="0">
                <a:latin typeface="Times New Roman" panose="02020603050405020304" pitchFamily="18" charset="0"/>
                <a:ea typeface="Calibri" panose="020F0502020204030204" pitchFamily="34" charset="0"/>
              </a:rPr>
              <a:t>Model Validation</a:t>
            </a:r>
            <a:endParaRPr lang="en-US" sz="2400" b="1" u="sng" dirty="0"/>
          </a:p>
        </p:txBody>
      </p:sp>
      <p:sp>
        <p:nvSpPr>
          <p:cNvPr id="10" name="Rectangle 9"/>
          <p:cNvSpPr/>
          <p:nvPr/>
        </p:nvSpPr>
        <p:spPr>
          <a:xfrm>
            <a:off x="6000110" y="405359"/>
            <a:ext cx="6191890" cy="4247317"/>
          </a:xfrm>
          <a:prstGeom prst="rect">
            <a:avLst/>
          </a:prstGeom>
        </p:spPr>
        <p:txBody>
          <a:bodyPr wrap="square">
            <a:spAutoFit/>
          </a:bodyPr>
          <a:lstStyle/>
          <a:p>
            <a:pPr marL="285750" lvl="0" indent="-285750" algn="just" eaLnBrk="0" fontAlgn="base" hangingPunct="0">
              <a:lnSpc>
                <a:spcPct val="150000"/>
              </a:lnSpc>
              <a:spcBef>
                <a:spcPct val="0"/>
              </a:spcBef>
              <a:spcAft>
                <a:spcPct val="0"/>
              </a:spcAft>
              <a:buFont typeface="Arial" panose="020B0604020202020204" pitchFamily="34" charset="0"/>
              <a:buChar char="•"/>
            </a:pPr>
            <a:r>
              <a:rPr lang="en-US" altLang="en-US" dirty="0" smtClean="0">
                <a:latin typeface="Constantia" panose="02030602050306030303" pitchFamily="18" charset="0"/>
              </a:rPr>
              <a:t>Experimental </a:t>
            </a:r>
            <a:r>
              <a:rPr lang="en-US" altLang="en-US" dirty="0">
                <a:latin typeface="Constantia" panose="02030602050306030303" pitchFamily="18" charset="0"/>
              </a:rPr>
              <a:t>and simulated uncertainties were estimated at ±5%. </a:t>
            </a:r>
            <a:endParaRPr lang="en-US" altLang="en-US" dirty="0">
              <a:latin typeface="Constantia" panose="02030602050306030303" pitchFamily="18" charset="0"/>
            </a:endParaRPr>
          </a:p>
          <a:p>
            <a:pPr marL="285750" lvl="0" indent="-285750" algn="just" eaLnBrk="0" fontAlgn="base" hangingPunct="0">
              <a:lnSpc>
                <a:spcPct val="150000"/>
              </a:lnSpc>
              <a:spcBef>
                <a:spcPct val="0"/>
              </a:spcBef>
              <a:spcAft>
                <a:spcPct val="0"/>
              </a:spcAft>
              <a:buFont typeface="Arial" panose="020B0604020202020204" pitchFamily="34" charset="0"/>
              <a:buChar char="•"/>
            </a:pPr>
            <a:endParaRPr lang="en-US" altLang="en-US" dirty="0">
              <a:latin typeface="Constantia" panose="02030602050306030303" pitchFamily="18" charset="0"/>
            </a:endParaRPr>
          </a:p>
          <a:p>
            <a:pPr marL="285750" lvl="0" indent="-285750" algn="just" eaLnBrk="0" fontAlgn="base" hangingPunct="0">
              <a:lnSpc>
                <a:spcPct val="150000"/>
              </a:lnSpc>
              <a:spcBef>
                <a:spcPct val="0"/>
              </a:spcBef>
              <a:spcAft>
                <a:spcPct val="0"/>
              </a:spcAft>
              <a:buFont typeface="Arial" panose="020B0604020202020204" pitchFamily="34" charset="0"/>
              <a:buChar char="•"/>
            </a:pPr>
            <a:r>
              <a:rPr lang="en-US" altLang="en-US" dirty="0" smtClean="0">
                <a:latin typeface="Constantia" panose="02030602050306030303" pitchFamily="18" charset="0"/>
              </a:rPr>
              <a:t>Most deviations between measured and simulated dose rates were below 5%, with all points remaining within the accepted ≤10% validation range.</a:t>
            </a:r>
          </a:p>
          <a:p>
            <a:pPr marL="285750" lvl="0" indent="-285750" algn="just" eaLnBrk="0" fontAlgn="base" hangingPunct="0">
              <a:lnSpc>
                <a:spcPct val="150000"/>
              </a:lnSpc>
              <a:spcBef>
                <a:spcPct val="0"/>
              </a:spcBef>
              <a:spcAft>
                <a:spcPct val="0"/>
              </a:spcAft>
              <a:buFont typeface="Arial" panose="020B0604020202020204" pitchFamily="34" charset="0"/>
              <a:buChar char="•"/>
            </a:pPr>
            <a:endParaRPr lang="en-US" altLang="en-US" dirty="0" smtClean="0">
              <a:latin typeface="Constantia" panose="02030602050306030303" pitchFamily="18" charset="0"/>
            </a:endParaRPr>
          </a:p>
          <a:p>
            <a:pPr marL="285750" lvl="0" indent="-285750" algn="just" eaLnBrk="0" fontAlgn="base" hangingPunct="0">
              <a:lnSpc>
                <a:spcPct val="150000"/>
              </a:lnSpc>
              <a:spcBef>
                <a:spcPct val="0"/>
              </a:spcBef>
              <a:spcAft>
                <a:spcPct val="0"/>
              </a:spcAft>
              <a:buFont typeface="Arial" panose="020B0604020202020204" pitchFamily="34" charset="0"/>
              <a:buChar char="•"/>
            </a:pPr>
            <a:r>
              <a:rPr lang="en-US" altLang="en-US" dirty="0" smtClean="0">
                <a:latin typeface="Constantia" panose="02030602050306030303" pitchFamily="18" charset="0"/>
              </a:rPr>
              <a:t>The agreement is consistent with published Monte Carlo validation studies in diagnostic X-ray scatter dosimetry </a:t>
            </a:r>
            <a:r>
              <a:rPr lang="en-US" dirty="0" smtClean="0">
                <a:latin typeface="Constantia" panose="02030602050306030303" pitchFamily="18" charset="0"/>
              </a:rPr>
              <a:t>(e.g., </a:t>
            </a:r>
            <a:r>
              <a:rPr lang="en-US" dirty="0" err="1" smtClean="0">
                <a:latin typeface="Constantia" panose="02030602050306030303" pitchFamily="18" charset="0"/>
              </a:rPr>
              <a:t>Jarry</a:t>
            </a:r>
            <a:r>
              <a:rPr lang="en-US" dirty="0" smtClean="0">
                <a:latin typeface="Constantia" panose="02030602050306030303" pitchFamily="18" charset="0"/>
              </a:rPr>
              <a:t> et al., 2022; </a:t>
            </a:r>
            <a:r>
              <a:rPr lang="en-US" dirty="0" err="1" smtClean="0">
                <a:latin typeface="Constantia" panose="02030602050306030303" pitchFamily="18" charset="0"/>
              </a:rPr>
              <a:t>Alnewaini</a:t>
            </a:r>
            <a:r>
              <a:rPr lang="en-US" dirty="0" smtClean="0">
                <a:latin typeface="Constantia" panose="02030602050306030303" pitchFamily="18" charset="0"/>
              </a:rPr>
              <a:t> et al., 2017).</a:t>
            </a:r>
            <a:endParaRPr lang="en-US" dirty="0">
              <a:latin typeface="Constantia" panose="02030602050306030303" pitchFamily="18" charset="0"/>
            </a:endParaRPr>
          </a:p>
        </p:txBody>
      </p:sp>
    </p:spTree>
    <p:extLst>
      <p:ext uri="{BB962C8B-B14F-4D97-AF65-F5344CB8AC3E}">
        <p14:creationId xmlns:p14="http://schemas.microsoft.com/office/powerpoint/2010/main" val="120331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18</a:t>
            </a:fld>
            <a:endParaRPr lang="en-US"/>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2" descr="tttt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02036" cy="47105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600" y="4710545"/>
            <a:ext cx="5800436" cy="923330"/>
          </a:xfrm>
          <a:prstGeom prst="rect">
            <a:avLst/>
          </a:prstGeom>
        </p:spPr>
        <p:txBody>
          <a:bodyPr wrap="square">
            <a:spAutoFit/>
          </a:bodyPr>
          <a:lstStyle/>
          <a:p>
            <a:pPr algn="just"/>
            <a:r>
              <a:rPr lang="en-US" b="1" dirty="0" smtClean="0">
                <a:latin typeface="Constantia" panose="02030602050306030303" pitchFamily="18" charset="0"/>
              </a:rPr>
              <a:t>Two-dimensional </a:t>
            </a:r>
            <a:r>
              <a:rPr lang="en-US" b="1" dirty="0">
                <a:latin typeface="Constantia" panose="02030602050306030303" pitchFamily="18" charset="0"/>
              </a:rPr>
              <a:t>color-coded map of normalized scatter dose distribution within the radiography room. </a:t>
            </a:r>
            <a:endParaRPr lang="en-US" dirty="0">
              <a:latin typeface="Constantia" panose="02030602050306030303" pitchFamily="18" charset="0"/>
            </a:endParaRPr>
          </a:p>
        </p:txBody>
      </p:sp>
      <p:sp>
        <p:nvSpPr>
          <p:cNvPr id="6" name="Rectangle 5"/>
          <p:cNvSpPr/>
          <p:nvPr/>
        </p:nvSpPr>
        <p:spPr>
          <a:xfrm>
            <a:off x="5999018" y="0"/>
            <a:ext cx="6096000" cy="2585323"/>
          </a:xfrm>
          <a:prstGeom prst="rect">
            <a:avLst/>
          </a:prstGeom>
        </p:spPr>
        <p:txBody>
          <a:bodyPr>
            <a:spAutoFit/>
          </a:bodyPr>
          <a:lstStyle/>
          <a:p>
            <a:pPr algn="just"/>
            <a:r>
              <a:rPr lang="en-US" dirty="0">
                <a:latin typeface="Constantia" panose="02030602050306030303" pitchFamily="18" charset="0"/>
              </a:rPr>
              <a:t>Warmer colors indicate higher scatter dose regions, with peak </a:t>
            </a:r>
            <a:r>
              <a:rPr lang="en-US" dirty="0" smtClean="0">
                <a:latin typeface="Constantia" panose="02030602050306030303" pitchFamily="18" charset="0"/>
              </a:rPr>
              <a:t>intensities.</a:t>
            </a:r>
          </a:p>
          <a:p>
            <a:pPr algn="just"/>
            <a:endParaRPr lang="en-US" dirty="0" smtClean="0">
              <a:latin typeface="Constantia" panose="02030602050306030303" pitchFamily="18" charset="0"/>
            </a:endParaRPr>
          </a:p>
          <a:p>
            <a:pPr algn="just"/>
            <a:endParaRPr lang="en-US" dirty="0">
              <a:latin typeface="Constantia" panose="02030602050306030303" pitchFamily="18" charset="0"/>
            </a:endParaRPr>
          </a:p>
          <a:p>
            <a:pPr algn="just"/>
            <a:r>
              <a:rPr lang="en-US" dirty="0" smtClean="0">
                <a:latin typeface="Constantia" panose="02030602050306030303" pitchFamily="18" charset="0"/>
              </a:rPr>
              <a:t>No distinct zones, but </a:t>
            </a:r>
            <a:r>
              <a:rPr lang="en-US" dirty="0" smtClean="0">
                <a:latin typeface="Constantia" panose="02030602050306030303" pitchFamily="18" charset="0"/>
              </a:rPr>
              <a:t>near </a:t>
            </a:r>
            <a:r>
              <a:rPr lang="en-US" dirty="0">
                <a:latin typeface="Constantia" panose="02030602050306030303" pitchFamily="18" charset="0"/>
              </a:rPr>
              <a:t>the patient position </a:t>
            </a:r>
            <a:endParaRPr lang="en-US" dirty="0" smtClean="0">
              <a:latin typeface="Constantia" panose="02030602050306030303" pitchFamily="18" charset="0"/>
            </a:endParaRPr>
          </a:p>
          <a:p>
            <a:pPr algn="just"/>
            <a:endParaRPr lang="en-US" dirty="0" smtClean="0">
              <a:latin typeface="Constantia" panose="02030602050306030303" pitchFamily="18" charset="0"/>
            </a:endParaRPr>
          </a:p>
          <a:p>
            <a:pPr algn="just"/>
            <a:endParaRPr lang="en-US" dirty="0">
              <a:latin typeface="Constantia" panose="02030602050306030303" pitchFamily="18" charset="0"/>
            </a:endParaRPr>
          </a:p>
          <a:p>
            <a:pPr algn="just"/>
            <a:r>
              <a:rPr lang="en-US" dirty="0">
                <a:latin typeface="Constantia" panose="02030602050306030303" pitchFamily="18" charset="0"/>
              </a:rPr>
              <a:t>P</a:t>
            </a:r>
            <a:r>
              <a:rPr lang="en-US" dirty="0" smtClean="0">
                <a:latin typeface="Constantia" panose="02030602050306030303" pitchFamily="18" charset="0"/>
              </a:rPr>
              <a:t>rogressively </a:t>
            </a:r>
            <a:r>
              <a:rPr lang="en-US" dirty="0">
                <a:latin typeface="Constantia" panose="02030602050306030303" pitchFamily="18" charset="0"/>
              </a:rPr>
              <a:t>lower intensities at increasing distances, </a:t>
            </a:r>
            <a:r>
              <a:rPr lang="en-US" dirty="0" smtClean="0">
                <a:latin typeface="Constantia" panose="02030602050306030303" pitchFamily="18" charset="0"/>
              </a:rPr>
              <a:t>suggesting </a:t>
            </a:r>
            <a:r>
              <a:rPr lang="en-US" dirty="0">
                <a:latin typeface="Constantia" panose="02030602050306030303" pitchFamily="18" charset="0"/>
              </a:rPr>
              <a:t>safer operator zones</a:t>
            </a:r>
          </a:p>
        </p:txBody>
      </p:sp>
    </p:spTree>
    <p:extLst>
      <p:ext uri="{BB962C8B-B14F-4D97-AF65-F5344CB8AC3E}">
        <p14:creationId xmlns:p14="http://schemas.microsoft.com/office/powerpoint/2010/main" val="1263188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19</a:t>
            </a:fld>
            <a:endParaRPr lang="en-US"/>
          </a:p>
        </p:txBody>
      </p:sp>
      <p:pic>
        <p:nvPicPr>
          <p:cNvPr id="3" name="Picture 2" descr="D:\myPhDword\Manuscript\Final Volumes\Final Sub\ARI\fig.png"/>
          <p:cNvPicPr/>
          <p:nvPr/>
        </p:nvPicPr>
        <p:blipFill>
          <a:blip r:embed="rId2">
            <a:extLst>
              <a:ext uri="{28A0092B-C50C-407E-A947-70E740481C1C}">
                <a14:useLocalDpi xmlns:a14="http://schemas.microsoft.com/office/drawing/2010/main" val="0"/>
              </a:ext>
            </a:extLst>
          </a:blip>
          <a:srcRect/>
          <a:stretch>
            <a:fillRect/>
          </a:stretch>
        </p:blipFill>
        <p:spPr bwMode="auto">
          <a:xfrm>
            <a:off x="1267" y="244707"/>
            <a:ext cx="5227782" cy="3225932"/>
          </a:xfrm>
          <a:prstGeom prst="rect">
            <a:avLst/>
          </a:prstGeom>
          <a:noFill/>
          <a:ln>
            <a:noFill/>
          </a:ln>
        </p:spPr>
      </p:pic>
      <p:sp>
        <p:nvSpPr>
          <p:cNvPr id="6" name="Rectangle 5"/>
          <p:cNvSpPr/>
          <p:nvPr/>
        </p:nvSpPr>
        <p:spPr>
          <a:xfrm>
            <a:off x="1" y="3289261"/>
            <a:ext cx="6096000" cy="3139321"/>
          </a:xfrm>
          <a:prstGeom prst="rect">
            <a:avLst/>
          </a:prstGeom>
        </p:spPr>
        <p:txBody>
          <a:bodyPr>
            <a:spAutoFit/>
          </a:bodyPr>
          <a:lstStyle/>
          <a:p>
            <a:r>
              <a:rPr lang="en-US" dirty="0">
                <a:latin typeface="Constantia" panose="02030602050306030303" pitchFamily="18" charset="0"/>
              </a:rPr>
              <a:t>Scatter dose decreases by approximately 76% from (1.51 to 0.36) µSv·h⁻¹  between (</a:t>
            </a:r>
            <a:r>
              <a:rPr lang="en-US" b="1" dirty="0">
                <a:latin typeface="Constantia" panose="02030602050306030303" pitchFamily="18" charset="0"/>
              </a:rPr>
              <a:t>0.25 to 2.00</a:t>
            </a:r>
            <a:r>
              <a:rPr lang="en-US" dirty="0">
                <a:latin typeface="Constantia" panose="02030602050306030303" pitchFamily="18" charset="0"/>
              </a:rPr>
              <a:t>) </a:t>
            </a:r>
            <a:r>
              <a:rPr lang="en-US" dirty="0" smtClean="0">
                <a:latin typeface="Constantia" panose="02030602050306030303" pitchFamily="18" charset="0"/>
              </a:rPr>
              <a:t>m.</a:t>
            </a:r>
          </a:p>
          <a:p>
            <a:r>
              <a:rPr lang="en-US" dirty="0" smtClean="0">
                <a:latin typeface="Constantia" panose="02030602050306030303" pitchFamily="18" charset="0"/>
              </a:rPr>
              <a:t>The </a:t>
            </a:r>
            <a:r>
              <a:rPr lang="en-US" b="1" i="1" dirty="0">
                <a:latin typeface="Constantia" panose="02030602050306030303" pitchFamily="18" charset="0"/>
              </a:rPr>
              <a:t>steepest</a:t>
            </a:r>
            <a:r>
              <a:rPr lang="en-US" dirty="0">
                <a:latin typeface="Constantia" panose="02030602050306030303" pitchFamily="18" charset="0"/>
              </a:rPr>
              <a:t> drop; the near-field between (0.25 - 0.75) m where </a:t>
            </a:r>
            <a:r>
              <a:rPr lang="en-US" dirty="0" smtClean="0">
                <a:latin typeface="Constantia" panose="02030602050306030303" pitchFamily="18" charset="0"/>
              </a:rPr>
              <a:t>the dose </a:t>
            </a:r>
            <a:r>
              <a:rPr lang="en-US" dirty="0">
                <a:latin typeface="Constantia" panose="02030602050306030303" pitchFamily="18" charset="0"/>
              </a:rPr>
              <a:t>fall from (</a:t>
            </a:r>
            <a:r>
              <a:rPr lang="en-US" b="1" dirty="0">
                <a:latin typeface="Constantia" panose="02030602050306030303" pitchFamily="18" charset="0"/>
              </a:rPr>
              <a:t>1.51 - 0.73 µSv·h⁻¹</a:t>
            </a:r>
            <a:r>
              <a:rPr lang="en-US" b="1" dirty="0" smtClean="0">
                <a:latin typeface="Constantia" panose="02030602050306030303" pitchFamily="18" charset="0"/>
              </a:rPr>
              <a:t>).</a:t>
            </a:r>
            <a:r>
              <a:rPr lang="en-US" dirty="0">
                <a:latin typeface="Constantia" panose="02030602050306030303" pitchFamily="18" charset="0"/>
              </a:rPr>
              <a:t> &gt; strong forward angle and minimal geometric </a:t>
            </a:r>
            <a:r>
              <a:rPr lang="en-US" dirty="0" smtClean="0">
                <a:latin typeface="Constantia" panose="02030602050306030303" pitchFamily="18" charset="0"/>
              </a:rPr>
              <a:t>dispersions</a:t>
            </a:r>
            <a:endParaRPr lang="en-US" b="1" dirty="0">
              <a:latin typeface="Constantia" panose="02030602050306030303" pitchFamily="18" charset="0"/>
            </a:endParaRPr>
          </a:p>
          <a:p>
            <a:r>
              <a:rPr lang="en-US" dirty="0">
                <a:latin typeface="Constantia" panose="02030602050306030303" pitchFamily="18" charset="0"/>
              </a:rPr>
              <a:t>A</a:t>
            </a:r>
            <a:r>
              <a:rPr lang="en-US" b="1" dirty="0">
                <a:latin typeface="Constantia" panose="02030602050306030303" pitchFamily="18" charset="0"/>
              </a:rPr>
              <a:t> </a:t>
            </a:r>
            <a:r>
              <a:rPr lang="en-US" b="1" i="1" dirty="0">
                <a:latin typeface="Constantia" panose="02030602050306030303" pitchFamily="18" charset="0"/>
              </a:rPr>
              <a:t>transition region </a:t>
            </a:r>
            <a:r>
              <a:rPr lang="en-US" dirty="0">
                <a:latin typeface="Constantia" panose="02030602050306030303" pitchFamily="18" charset="0"/>
              </a:rPr>
              <a:t>between </a:t>
            </a:r>
            <a:r>
              <a:rPr lang="en-US" dirty="0" smtClean="0">
                <a:latin typeface="Constantia" panose="02030602050306030303" pitchFamily="18" charset="0"/>
              </a:rPr>
              <a:t>(0.75–1.25) </a:t>
            </a:r>
            <a:r>
              <a:rPr lang="en-US" dirty="0">
                <a:latin typeface="Constantia" panose="02030602050306030303" pitchFamily="18" charset="0"/>
              </a:rPr>
              <a:t>m shows a slower dose decrease from 0.73 to 0.57 µSv·h⁻¹ due to wider-angle and multiple-scatter </a:t>
            </a:r>
            <a:r>
              <a:rPr lang="en-US" dirty="0" smtClean="0">
                <a:latin typeface="Constantia" panose="02030602050306030303" pitchFamily="18" charset="0"/>
              </a:rPr>
              <a:t>contributions</a:t>
            </a:r>
          </a:p>
          <a:p>
            <a:r>
              <a:rPr lang="en-US" dirty="0" smtClean="0">
                <a:latin typeface="Constantia" panose="02030602050306030303" pitchFamily="18" charset="0"/>
              </a:rPr>
              <a:t>A </a:t>
            </a:r>
            <a:r>
              <a:rPr lang="en-US" b="1" i="1" dirty="0">
                <a:latin typeface="Constantia" panose="02030602050306030303" pitchFamily="18" charset="0"/>
              </a:rPr>
              <a:t>low-intensity</a:t>
            </a:r>
            <a:r>
              <a:rPr lang="en-US" dirty="0">
                <a:latin typeface="Constantia" panose="02030602050306030303" pitchFamily="18" charset="0"/>
              </a:rPr>
              <a:t> tail (</a:t>
            </a:r>
            <a:r>
              <a:rPr lang="en-US" b="1" dirty="0">
                <a:latin typeface="Constantia" panose="02030602050306030303" pitchFamily="18" charset="0"/>
              </a:rPr>
              <a:t>beyond 1.25 m) dose fall </a:t>
            </a:r>
            <a:r>
              <a:rPr lang="en-US" dirty="0">
                <a:latin typeface="Constantia" panose="02030602050306030303" pitchFamily="18" charset="0"/>
              </a:rPr>
              <a:t> </a:t>
            </a:r>
            <a:r>
              <a:rPr lang="en-US" b="1" dirty="0">
                <a:latin typeface="Constantia" panose="02030602050306030303" pitchFamily="18" charset="0"/>
              </a:rPr>
              <a:t>0.54 - 0.36 µSv·h⁻¹ </a:t>
            </a:r>
            <a:r>
              <a:rPr lang="en-US" dirty="0" smtClean="0">
                <a:latin typeface="Constantia" panose="02030602050306030303" pitchFamily="18" charset="0"/>
              </a:rPr>
              <a:t>. Distance </a:t>
            </a:r>
            <a:r>
              <a:rPr lang="en-US" dirty="0">
                <a:latin typeface="Constantia" panose="02030602050306030303" pitchFamily="18" charset="0"/>
              </a:rPr>
              <a:t>is a </a:t>
            </a:r>
            <a:r>
              <a:rPr lang="en-US" b="1" dirty="0">
                <a:latin typeface="Constantia" panose="02030602050306030303" pitchFamily="18" charset="0"/>
              </a:rPr>
              <a:t>primary ALARA control</a:t>
            </a:r>
            <a:endParaRPr lang="en-US" dirty="0">
              <a:latin typeface="Constantia" panose="02030602050306030303" pitchFamily="18" charset="0"/>
            </a:endParaRPr>
          </a:p>
          <a:p>
            <a:endParaRPr lang="en-US" dirty="0">
              <a:latin typeface="Constantia" panose="02030602050306030303" pitchFamily="18" charset="0"/>
            </a:endParaRPr>
          </a:p>
        </p:txBody>
      </p:sp>
      <p:sp>
        <p:nvSpPr>
          <p:cNvPr id="7" name="Rectangle 6"/>
          <p:cNvSpPr/>
          <p:nvPr/>
        </p:nvSpPr>
        <p:spPr>
          <a:xfrm>
            <a:off x="848520" y="-97751"/>
            <a:ext cx="3352200" cy="400110"/>
          </a:xfrm>
          <a:prstGeom prst="rect">
            <a:avLst/>
          </a:prstGeom>
        </p:spPr>
        <p:txBody>
          <a:bodyPr wrap="none">
            <a:spAutoFit/>
          </a:bodyPr>
          <a:lstStyle/>
          <a:p>
            <a:r>
              <a:rPr lang="en-US" sz="2000" b="1" u="sng" dirty="0" smtClean="0">
                <a:latin typeface="Constantia" panose="02030602050306030303" pitchFamily="18" charset="0"/>
                <a:ea typeface="Times New Roman" panose="02020603050405020304" pitchFamily="18" charset="0"/>
              </a:rPr>
              <a:t>Operator-Source-Distance</a:t>
            </a:r>
            <a:endParaRPr lang="en-US" sz="2000" u="sng" dirty="0">
              <a:latin typeface="Constantia" panose="02030602050306030303" pitchFamily="18" charset="0"/>
            </a:endParaRPr>
          </a:p>
        </p:txBody>
      </p:sp>
      <p:pic>
        <p:nvPicPr>
          <p:cNvPr id="8" name="Picture 7" descr="D:\myPhDword\Manuscript\tube.png"/>
          <p:cNvPicPr/>
          <p:nvPr/>
        </p:nvPicPr>
        <p:blipFill rotWithShape="1">
          <a:blip r:embed="rId3">
            <a:extLst>
              <a:ext uri="{28A0092B-C50C-407E-A947-70E740481C1C}">
                <a14:useLocalDpi xmlns:a14="http://schemas.microsoft.com/office/drawing/2010/main" val="0"/>
              </a:ext>
            </a:extLst>
          </a:blip>
          <a:srcRect t="6522"/>
          <a:stretch/>
        </p:blipFill>
        <p:spPr bwMode="auto">
          <a:xfrm>
            <a:off x="6375503" y="244707"/>
            <a:ext cx="5698733" cy="3044554"/>
          </a:xfrm>
          <a:prstGeom prst="rect">
            <a:avLst/>
          </a:prstGeom>
          <a:noFill/>
          <a:ln>
            <a:noFill/>
          </a:ln>
        </p:spPr>
      </p:pic>
      <p:sp>
        <p:nvSpPr>
          <p:cNvPr id="9" name="Rectangle 8"/>
          <p:cNvSpPr/>
          <p:nvPr/>
        </p:nvSpPr>
        <p:spPr>
          <a:xfrm>
            <a:off x="6858399" y="-48847"/>
            <a:ext cx="3860993" cy="369332"/>
          </a:xfrm>
          <a:prstGeom prst="rect">
            <a:avLst/>
          </a:prstGeom>
        </p:spPr>
        <p:txBody>
          <a:bodyPr wrap="none">
            <a:spAutoFit/>
          </a:bodyPr>
          <a:lstStyle/>
          <a:p>
            <a:r>
              <a:rPr lang="en-US" b="1" dirty="0" smtClean="0">
                <a:latin typeface="Times New Roman" panose="02020603050405020304" pitchFamily="18" charset="0"/>
                <a:ea typeface="Times New Roman" panose="02020603050405020304" pitchFamily="18" charset="0"/>
              </a:rPr>
              <a:t>Operational </a:t>
            </a:r>
            <a:r>
              <a:rPr lang="en-US" b="1" dirty="0">
                <a:latin typeface="Times New Roman" panose="02020603050405020304" pitchFamily="18" charset="0"/>
                <a:ea typeface="Times New Roman" panose="02020603050405020304" pitchFamily="18" charset="0"/>
              </a:rPr>
              <a:t>potential v</a:t>
            </a:r>
            <a:r>
              <a:rPr lang="en-US" b="1" dirty="0" smtClean="0">
                <a:latin typeface="Times New Roman" panose="02020603050405020304" pitchFamily="18" charset="0"/>
                <a:ea typeface="Times New Roman" panose="02020603050405020304" pitchFamily="18" charset="0"/>
              </a:rPr>
              <a:t>s Scatter Dose</a:t>
            </a:r>
            <a:endParaRPr lang="en-US" dirty="0"/>
          </a:p>
        </p:txBody>
      </p:sp>
      <p:sp>
        <p:nvSpPr>
          <p:cNvPr id="10" name="Rectangle 9"/>
          <p:cNvSpPr/>
          <p:nvPr/>
        </p:nvSpPr>
        <p:spPr>
          <a:xfrm>
            <a:off x="6375502" y="2966095"/>
            <a:ext cx="5816498" cy="3139321"/>
          </a:xfrm>
          <a:prstGeom prst="rect">
            <a:avLst/>
          </a:prstGeom>
        </p:spPr>
        <p:txBody>
          <a:bodyPr wrap="square">
            <a:spAutoFit/>
          </a:bodyPr>
          <a:lstStyle/>
          <a:p>
            <a:pPr lvl="0" eaLnBrk="0" fontAlgn="base" hangingPunct="0">
              <a:spcBef>
                <a:spcPct val="0"/>
              </a:spcBef>
              <a:spcAft>
                <a:spcPct val="0"/>
              </a:spcAft>
            </a:pPr>
            <a:endParaRPr lang="en-US" altLang="en-US" dirty="0">
              <a:latin typeface="Constantia" panose="02030602050306030303" pitchFamily="18" charset="0"/>
            </a:endParaRPr>
          </a:p>
          <a:p>
            <a:pPr lvl="0" eaLnBrk="0" fontAlgn="base" hangingPunct="0">
              <a:spcBef>
                <a:spcPct val="0"/>
              </a:spcBef>
              <a:spcAft>
                <a:spcPct val="0"/>
              </a:spcAft>
              <a:buFontTx/>
              <a:buChar char="•"/>
            </a:pPr>
            <a:r>
              <a:rPr lang="en-US" altLang="en-US" dirty="0">
                <a:latin typeface="Constantia" panose="02030602050306030303" pitchFamily="18" charset="0"/>
              </a:rPr>
              <a:t>Low </a:t>
            </a:r>
            <a:r>
              <a:rPr lang="en-US" altLang="en-US" dirty="0" err="1">
                <a:latin typeface="Constantia" panose="02030602050306030303" pitchFamily="18" charset="0"/>
              </a:rPr>
              <a:t>kVp</a:t>
            </a:r>
            <a:r>
              <a:rPr lang="en-US" altLang="en-US" dirty="0">
                <a:latin typeface="Constantia" panose="02030602050306030303" pitchFamily="18" charset="0"/>
              </a:rPr>
              <a:t> (</a:t>
            </a:r>
            <a:r>
              <a:rPr lang="en-US" altLang="en-US" b="1" dirty="0">
                <a:latin typeface="Constantia" panose="02030602050306030303" pitchFamily="18" charset="0"/>
              </a:rPr>
              <a:t>30–40</a:t>
            </a:r>
            <a:r>
              <a:rPr lang="en-US" altLang="en-US" dirty="0">
                <a:latin typeface="Constantia" panose="02030602050306030303" pitchFamily="18" charset="0"/>
              </a:rPr>
              <a:t> </a:t>
            </a:r>
            <a:r>
              <a:rPr lang="en-US" altLang="en-US" dirty="0" err="1">
                <a:latin typeface="Constantia" panose="02030602050306030303" pitchFamily="18" charset="0"/>
              </a:rPr>
              <a:t>kVp</a:t>
            </a:r>
            <a:r>
              <a:rPr lang="en-US" altLang="en-US" dirty="0">
                <a:latin typeface="Constantia" panose="02030602050306030303" pitchFamily="18" charset="0"/>
              </a:rPr>
              <a:t>) produced intense localized backscatter that attenuated rapidly with distance. </a:t>
            </a:r>
            <a:endParaRPr lang="en-US" altLang="en-US" dirty="0" smtClean="0">
              <a:latin typeface="Constantia" panose="02030602050306030303" pitchFamily="18" charset="0"/>
            </a:endParaRPr>
          </a:p>
          <a:p>
            <a:pPr lvl="0" eaLnBrk="0" fontAlgn="base" hangingPunct="0">
              <a:spcBef>
                <a:spcPct val="0"/>
              </a:spcBef>
              <a:spcAft>
                <a:spcPct val="0"/>
              </a:spcAft>
              <a:buFontTx/>
              <a:buChar char="•"/>
            </a:pPr>
            <a:endParaRPr lang="en-US" altLang="en-US" dirty="0">
              <a:latin typeface="Constantia" panose="02030602050306030303" pitchFamily="18" charset="0"/>
            </a:endParaRPr>
          </a:p>
          <a:p>
            <a:pPr lvl="0" eaLnBrk="0" fontAlgn="base" hangingPunct="0">
              <a:spcBef>
                <a:spcPct val="0"/>
              </a:spcBef>
              <a:spcAft>
                <a:spcPct val="0"/>
              </a:spcAft>
              <a:buFontTx/>
              <a:buChar char="•"/>
            </a:pPr>
            <a:r>
              <a:rPr lang="en-US" altLang="en-US" dirty="0">
                <a:latin typeface="Constantia" panose="02030602050306030303" pitchFamily="18" charset="0"/>
              </a:rPr>
              <a:t>Intermediate </a:t>
            </a:r>
            <a:r>
              <a:rPr lang="en-US" altLang="en-US" dirty="0" err="1">
                <a:latin typeface="Constantia" panose="02030602050306030303" pitchFamily="18" charset="0"/>
              </a:rPr>
              <a:t>kVp</a:t>
            </a:r>
            <a:r>
              <a:rPr lang="en-US" altLang="en-US" dirty="0">
                <a:latin typeface="Constantia" panose="02030602050306030303" pitchFamily="18" charset="0"/>
              </a:rPr>
              <a:t> (</a:t>
            </a:r>
            <a:r>
              <a:rPr lang="en-US" altLang="en-US" b="1" dirty="0">
                <a:latin typeface="Constantia" panose="02030602050306030303" pitchFamily="18" charset="0"/>
              </a:rPr>
              <a:t>50 </a:t>
            </a:r>
            <a:r>
              <a:rPr lang="en-US" altLang="en-US" b="1" dirty="0" err="1">
                <a:latin typeface="Constantia" panose="02030602050306030303" pitchFamily="18" charset="0"/>
              </a:rPr>
              <a:t>kVp</a:t>
            </a:r>
            <a:r>
              <a:rPr lang="en-US" altLang="en-US" dirty="0">
                <a:latin typeface="Constantia" panose="02030602050306030303" pitchFamily="18" charset="0"/>
              </a:rPr>
              <a:t>) produced maximum near-field scatter, likely due to enhanced Compton interactions. </a:t>
            </a:r>
            <a:endParaRPr lang="en-US" altLang="en-US" dirty="0" smtClean="0">
              <a:latin typeface="Constantia" panose="02030602050306030303" pitchFamily="18" charset="0"/>
            </a:endParaRPr>
          </a:p>
          <a:p>
            <a:pPr lvl="0" eaLnBrk="0" fontAlgn="base" hangingPunct="0">
              <a:spcBef>
                <a:spcPct val="0"/>
              </a:spcBef>
              <a:spcAft>
                <a:spcPct val="0"/>
              </a:spcAft>
              <a:buFontTx/>
              <a:buChar char="•"/>
            </a:pPr>
            <a:endParaRPr lang="en-US" altLang="en-US" dirty="0">
              <a:latin typeface="Constantia" panose="02030602050306030303" pitchFamily="18" charset="0"/>
            </a:endParaRPr>
          </a:p>
          <a:p>
            <a:pPr lvl="0" eaLnBrk="0" fontAlgn="base" hangingPunct="0">
              <a:spcBef>
                <a:spcPct val="0"/>
              </a:spcBef>
              <a:spcAft>
                <a:spcPct val="0"/>
              </a:spcAft>
              <a:buFontTx/>
              <a:buChar char="•"/>
            </a:pPr>
            <a:r>
              <a:rPr lang="en-US" altLang="en-US" dirty="0">
                <a:latin typeface="Constantia" panose="02030602050306030303" pitchFamily="18" charset="0"/>
              </a:rPr>
              <a:t>High </a:t>
            </a:r>
            <a:r>
              <a:rPr lang="en-US" altLang="en-US" dirty="0" err="1">
                <a:latin typeface="Constantia" panose="02030602050306030303" pitchFamily="18" charset="0"/>
              </a:rPr>
              <a:t>kVp</a:t>
            </a:r>
            <a:r>
              <a:rPr lang="en-US" altLang="en-US" dirty="0">
                <a:latin typeface="Constantia" panose="02030602050306030303" pitchFamily="18" charset="0"/>
              </a:rPr>
              <a:t> (</a:t>
            </a:r>
            <a:r>
              <a:rPr lang="en-US" altLang="en-US" b="1" dirty="0">
                <a:latin typeface="Constantia" panose="02030602050306030303" pitchFamily="18" charset="0"/>
              </a:rPr>
              <a:t>90–130 </a:t>
            </a:r>
            <a:r>
              <a:rPr lang="en-US" altLang="en-US" b="1" dirty="0" err="1">
                <a:latin typeface="Constantia" panose="02030602050306030303" pitchFamily="18" charset="0"/>
              </a:rPr>
              <a:t>kVp</a:t>
            </a:r>
            <a:r>
              <a:rPr lang="en-US" altLang="en-US" dirty="0">
                <a:latin typeface="Constantia" panose="02030602050306030303" pitchFamily="18" charset="0"/>
              </a:rPr>
              <a:t>) generated more penetrating forward scatter, maintaining dose at larger distances. </a:t>
            </a:r>
          </a:p>
          <a:p>
            <a:pPr algn="just"/>
            <a:r>
              <a:rPr lang="en-US" dirty="0" err="1" smtClean="0">
                <a:latin typeface="Constantia" panose="02030602050306030303" pitchFamily="18" charset="0"/>
              </a:rPr>
              <a:t>kVp</a:t>
            </a:r>
            <a:r>
              <a:rPr lang="en-US" dirty="0" smtClean="0">
                <a:latin typeface="Constantia" panose="02030602050306030303" pitchFamily="18" charset="0"/>
              </a:rPr>
              <a:t> </a:t>
            </a:r>
            <a:r>
              <a:rPr lang="en-US" dirty="0">
                <a:latin typeface="Constantia" panose="02030602050306030303" pitchFamily="18" charset="0"/>
              </a:rPr>
              <a:t>controls </a:t>
            </a:r>
            <a:r>
              <a:rPr lang="en-US" b="1" dirty="0">
                <a:latin typeface="Constantia" panose="02030602050306030303" pitchFamily="18" charset="0"/>
              </a:rPr>
              <a:t>scatter distribution</a:t>
            </a:r>
            <a:r>
              <a:rPr lang="en-US" dirty="0">
                <a:latin typeface="Constantia" panose="02030602050306030303" pitchFamily="18" charset="0"/>
              </a:rPr>
              <a:t>, not just magnitude.</a:t>
            </a:r>
          </a:p>
        </p:txBody>
      </p:sp>
      <p:sp>
        <p:nvSpPr>
          <p:cNvPr id="4"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6697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12"/>
          </p:nvPr>
        </p:nvSpPr>
        <p:spPr/>
        <p:txBody>
          <a:bodyPr/>
          <a:lstStyle/>
          <a:p>
            <a:fld id="{97B5E8DF-58F0-4F1A-9C8E-35C36CDA2C44}" type="slidenum">
              <a:rPr lang="en-GB" sz="2800" smtClean="0">
                <a:latin typeface="Constantia" panose="02030602050306030303" pitchFamily="18" charset="0"/>
              </a:rPr>
              <a:pPr/>
              <a:t>2</a:t>
            </a:fld>
            <a:endParaRPr lang="en-GB" sz="2800" dirty="0">
              <a:latin typeface="Constantia" panose="02030602050306030303" pitchFamily="18" charset="0"/>
            </a:endParaRPr>
          </a:p>
        </p:txBody>
      </p:sp>
      <p:sp>
        <p:nvSpPr>
          <p:cNvPr id="15" name="Rectangle 13"/>
          <p:cNvSpPr>
            <a:spLocks noChangeArrowheads="1"/>
          </p:cNvSpPr>
          <p:nvPr/>
        </p:nvSpPr>
        <p:spPr bwMode="auto">
          <a:xfrm>
            <a:off x="3803352" y="81927"/>
            <a:ext cx="4278466" cy="381000"/>
          </a:xfrm>
          <a:prstGeom prst="rect">
            <a:avLst/>
          </a:prstGeom>
          <a:noFill/>
          <a:ln w="9525">
            <a:noFill/>
            <a:miter lim="800000"/>
            <a:headEnd/>
            <a:tailEnd/>
          </a:ln>
        </p:spPr>
        <p:txBody>
          <a:bodyPr anchor="ctr"/>
          <a:lstStyle/>
          <a:p>
            <a:endParaRPr lang="en-US" sz="2800" b="1" i="1" dirty="0">
              <a:latin typeface="Constantia" panose="02030602050306030303" pitchFamily="18" charset="0"/>
            </a:endParaRPr>
          </a:p>
        </p:txBody>
      </p:sp>
      <p:sp>
        <p:nvSpPr>
          <p:cNvPr id="6" name="TextBox 5"/>
          <p:cNvSpPr txBox="1"/>
          <p:nvPr/>
        </p:nvSpPr>
        <p:spPr>
          <a:xfrm>
            <a:off x="-34125" y="1545756"/>
            <a:ext cx="4898867" cy="1815882"/>
          </a:xfrm>
          <a:prstGeom prst="rect">
            <a:avLst/>
          </a:prstGeom>
          <a:noFill/>
        </p:spPr>
        <p:txBody>
          <a:bodyPr wrap="square" rtlCol="0">
            <a:spAutoFit/>
          </a:bodyPr>
          <a:lstStyle/>
          <a:p>
            <a:pPr algn="just"/>
            <a:r>
              <a:rPr lang="en-US" sz="2800" b="1" dirty="0" smtClean="0">
                <a:latin typeface="Constantia" panose="02030602050306030303" pitchFamily="18" charset="0"/>
              </a:rPr>
              <a:t>Sources- </a:t>
            </a:r>
            <a:r>
              <a:rPr lang="en-US" sz="2800" dirty="0" smtClean="0">
                <a:latin typeface="Constantia" panose="02030602050306030303" pitchFamily="18" charset="0"/>
              </a:rPr>
              <a:t>Natural and artificial</a:t>
            </a:r>
          </a:p>
          <a:p>
            <a:pPr algn="just"/>
            <a:endParaRPr lang="en-US" sz="2800" dirty="0">
              <a:latin typeface="Constantia" panose="02030602050306030303" pitchFamily="18" charset="0"/>
            </a:endParaRPr>
          </a:p>
          <a:p>
            <a:pPr algn="just"/>
            <a:r>
              <a:rPr lang="en-US" sz="2800" dirty="0" smtClean="0">
                <a:latin typeface="Constantia" panose="02030602050306030303" pitchFamily="18" charset="0"/>
              </a:rPr>
              <a:t>Variation based on several factors.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308" y="1354463"/>
            <a:ext cx="6982691" cy="477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737600" y="5218545"/>
            <a:ext cx="794940" cy="814018"/>
          </a:xfrm>
          <a:prstGeom prst="ellipse">
            <a:avLst/>
          </a:prstGeom>
          <a:noFill/>
          <a:ln>
            <a:solidFill>
              <a:srgbClr val="FF5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Constantia" panose="02030602050306030303" pitchFamily="18" charset="0"/>
            </a:endParaRPr>
          </a:p>
        </p:txBody>
      </p:sp>
      <p:sp>
        <p:nvSpPr>
          <p:cNvPr id="3" name="Action Button: Go Forward or Next 2">
            <a:hlinkClick r:id="" action="ppaction://noaction" highlightClick="1"/>
            <a:extLst>
              <a:ext uri="{FF2B5EF4-FFF2-40B4-BE49-F238E27FC236}">
                <a16:creationId xmlns:a16="http://schemas.microsoft.com/office/drawing/2014/main" id="{CF90898E-BD56-4F2B-A305-F984408CFACF}"/>
              </a:ext>
            </a:extLst>
          </p:cNvPr>
          <p:cNvSpPr/>
          <p:nvPr/>
        </p:nvSpPr>
        <p:spPr>
          <a:xfrm>
            <a:off x="10723986" y="5625554"/>
            <a:ext cx="422481" cy="38878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Constantia" panose="02030602050306030303" pitchFamily="18" charset="0"/>
            </a:endParaRPr>
          </a:p>
        </p:txBody>
      </p:sp>
      <p:cxnSp>
        <p:nvCxnSpPr>
          <p:cNvPr id="5" name="Straight Arrow Connector 4">
            <a:extLst>
              <a:ext uri="{FF2B5EF4-FFF2-40B4-BE49-F238E27FC236}">
                <a16:creationId xmlns:a16="http://schemas.microsoft.com/office/drawing/2014/main" id="{E510EF8E-12BC-427E-B2B1-5AFCDDE759C2}"/>
              </a:ext>
            </a:extLst>
          </p:cNvPr>
          <p:cNvCxnSpPr>
            <a:cxnSpLocks/>
          </p:cNvCxnSpPr>
          <p:nvPr/>
        </p:nvCxnSpPr>
        <p:spPr>
          <a:xfrm>
            <a:off x="9440983" y="5938412"/>
            <a:ext cx="1283003" cy="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8335" y="3691845"/>
            <a:ext cx="4830618" cy="1815882"/>
          </a:xfrm>
          <a:prstGeom prst="rect">
            <a:avLst/>
          </a:prstGeom>
        </p:spPr>
        <p:txBody>
          <a:bodyPr wrap="square">
            <a:spAutoFit/>
          </a:bodyPr>
          <a:lstStyle/>
          <a:p>
            <a:pPr algn="just"/>
            <a:r>
              <a:rPr lang="en-US" sz="2800" b="1" dirty="0" smtClean="0">
                <a:latin typeface="Constantia" panose="02030602050306030303" pitchFamily="18" charset="0"/>
              </a:rPr>
              <a:t>Indoor radiation</a:t>
            </a:r>
            <a:r>
              <a:rPr lang="en-US" sz="2800" dirty="0" smtClean="0">
                <a:latin typeface="Constantia" panose="02030602050306030303" pitchFamily="18" charset="0"/>
              </a:rPr>
              <a:t>; </a:t>
            </a:r>
            <a:r>
              <a:rPr lang="en-US" sz="2800" dirty="0">
                <a:latin typeface="Constantia" panose="02030602050306030303" pitchFamily="18" charset="0"/>
              </a:rPr>
              <a:t>r</a:t>
            </a:r>
            <a:r>
              <a:rPr lang="en-US" sz="2800" dirty="0" smtClean="0">
                <a:latin typeface="Constantia" panose="02030602050306030303" pitchFamily="18" charset="0"/>
              </a:rPr>
              <a:t>adiation </a:t>
            </a:r>
            <a:r>
              <a:rPr lang="en-US" sz="2800" dirty="0">
                <a:latin typeface="Constantia" panose="02030602050306030303" pitchFamily="18" charset="0"/>
              </a:rPr>
              <a:t>within enclosed spaces (</a:t>
            </a:r>
            <a:r>
              <a:rPr lang="en-US" sz="2800" dirty="0" smtClean="0">
                <a:latin typeface="Constantia" panose="02030602050306030303" pitchFamily="18" charset="0"/>
              </a:rPr>
              <a:t>building) – constitute indoor exposure.</a:t>
            </a:r>
            <a:endParaRPr lang="en-US" sz="2800" dirty="0">
              <a:latin typeface="Constantia" panose="02030602050306030303" pitchFamily="18" charset="0"/>
            </a:endParaRPr>
          </a:p>
        </p:txBody>
      </p:sp>
      <p:sp>
        <p:nvSpPr>
          <p:cNvPr id="16" name="Rectangle 15"/>
          <p:cNvSpPr/>
          <p:nvPr/>
        </p:nvSpPr>
        <p:spPr>
          <a:xfrm>
            <a:off x="3600277" y="49898"/>
            <a:ext cx="4347472" cy="523220"/>
          </a:xfrm>
          <a:prstGeom prst="rect">
            <a:avLst/>
          </a:prstGeom>
        </p:spPr>
        <p:txBody>
          <a:bodyPr wrap="none">
            <a:spAutoFit/>
          </a:bodyPr>
          <a:lstStyle/>
          <a:p>
            <a:r>
              <a:rPr lang="en-US" sz="2800" b="1" u="sng" dirty="0" smtClean="0">
                <a:latin typeface="Constantia" panose="02030602050306030303" pitchFamily="18" charset="0"/>
              </a:rPr>
              <a:t>Background to </a:t>
            </a:r>
            <a:r>
              <a:rPr lang="en-US" sz="2800" b="1" u="sng" dirty="0">
                <a:latin typeface="Constantia" panose="02030602050306030303" pitchFamily="18" charset="0"/>
              </a:rPr>
              <a:t>t</a:t>
            </a:r>
            <a:r>
              <a:rPr lang="en-US" sz="2800" b="1" u="sng" dirty="0" smtClean="0">
                <a:latin typeface="Constantia" panose="02030602050306030303" pitchFamily="18" charset="0"/>
              </a:rPr>
              <a:t>he Study</a:t>
            </a:r>
            <a:endParaRPr lang="en-US" sz="2800" b="1" u="sng" dirty="0">
              <a:latin typeface="Constantia" panose="02030602050306030303" pitchFamily="18" charset="0"/>
            </a:endParaRPr>
          </a:p>
        </p:txBody>
      </p:sp>
      <p:sp>
        <p:nvSpPr>
          <p:cNvPr id="17" name="Rectangle 16"/>
          <p:cNvSpPr/>
          <p:nvPr/>
        </p:nvSpPr>
        <p:spPr>
          <a:xfrm>
            <a:off x="-49142" y="674814"/>
            <a:ext cx="11983453" cy="523220"/>
          </a:xfrm>
          <a:prstGeom prst="rect">
            <a:avLst/>
          </a:prstGeom>
        </p:spPr>
        <p:txBody>
          <a:bodyPr wrap="square">
            <a:spAutoFit/>
          </a:bodyPr>
          <a:lstStyle/>
          <a:p>
            <a:pPr algn="just"/>
            <a:r>
              <a:rPr lang="en-US" sz="2800" b="1" dirty="0" smtClean="0">
                <a:latin typeface="Constantia" panose="02030602050306030303" pitchFamily="18" charset="0"/>
              </a:rPr>
              <a:t>Radiation - </a:t>
            </a:r>
            <a:r>
              <a:rPr lang="en-US" sz="2800" dirty="0" smtClean="0">
                <a:latin typeface="Constantia" panose="02030602050306030303" pitchFamily="18" charset="0"/>
              </a:rPr>
              <a:t>form of energy (emitted as particles </a:t>
            </a:r>
            <a:r>
              <a:rPr lang="en-US" sz="2800" dirty="0">
                <a:latin typeface="Constantia" panose="02030602050306030303" pitchFamily="18" charset="0"/>
              </a:rPr>
              <a:t>or electromagnetic waves</a:t>
            </a:r>
            <a:r>
              <a:rPr lang="en-US" sz="2800" dirty="0" smtClean="0">
                <a:latin typeface="Constantia" panose="02030602050306030303" pitchFamily="18" charset="0"/>
              </a:rPr>
              <a:t>)</a:t>
            </a:r>
            <a:endParaRPr lang="en-US" sz="2800" dirty="0">
              <a:latin typeface="Constantia" panose="02030602050306030303" pitchFamily="18" charset="0"/>
            </a:endParaRPr>
          </a:p>
        </p:txBody>
      </p:sp>
    </p:spTree>
    <p:extLst>
      <p:ext uri="{BB962C8B-B14F-4D97-AF65-F5344CB8AC3E}">
        <p14:creationId xmlns:p14="http://schemas.microsoft.com/office/powerpoint/2010/main" val="31193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20</a:t>
            </a:fld>
            <a:endParaRPr lang="en-US"/>
          </a:p>
        </p:txBody>
      </p:sp>
      <p:pic>
        <p:nvPicPr>
          <p:cNvPr id="3" name="Picture 2" descr="D:\myPhDword\Manuscript\Barrier.png"/>
          <p:cNvPicPr/>
          <p:nvPr/>
        </p:nvPicPr>
        <p:blipFill rotWithShape="1">
          <a:blip r:embed="rId2">
            <a:extLst>
              <a:ext uri="{28A0092B-C50C-407E-A947-70E740481C1C}">
                <a14:useLocalDpi xmlns:a14="http://schemas.microsoft.com/office/drawing/2010/main" val="0"/>
              </a:ext>
            </a:extLst>
          </a:blip>
          <a:srcRect t="5873"/>
          <a:stretch/>
        </p:blipFill>
        <p:spPr bwMode="auto">
          <a:xfrm>
            <a:off x="0" y="480292"/>
            <a:ext cx="5745018" cy="3177308"/>
          </a:xfrm>
          <a:prstGeom prst="rect">
            <a:avLst/>
          </a:prstGeom>
          <a:noFill/>
          <a:ln>
            <a:noFill/>
          </a:ln>
        </p:spPr>
      </p:pic>
      <p:sp>
        <p:nvSpPr>
          <p:cNvPr id="6" name="Rectangle 5"/>
          <p:cNvSpPr/>
          <p:nvPr/>
        </p:nvSpPr>
        <p:spPr>
          <a:xfrm>
            <a:off x="21716" y="3657600"/>
            <a:ext cx="5760025" cy="2585323"/>
          </a:xfrm>
          <a:prstGeom prst="rect">
            <a:avLst/>
          </a:prstGeom>
        </p:spPr>
        <p:txBody>
          <a:bodyPr wrap="square">
            <a:spAutoFit/>
          </a:bodyPr>
          <a:lstStyle/>
          <a:p>
            <a:r>
              <a:rPr lang="en-US" dirty="0">
                <a:latin typeface="Constantia" panose="02030602050306030303" pitchFamily="18" charset="0"/>
              </a:rPr>
              <a:t>Dose reduces from </a:t>
            </a:r>
            <a:r>
              <a:rPr lang="en-US" b="1" dirty="0">
                <a:latin typeface="Constantia" panose="02030602050306030303" pitchFamily="18" charset="0"/>
              </a:rPr>
              <a:t>0.60 → 0.54 µSv·h⁻¹ (10%) at 0.25 m</a:t>
            </a:r>
            <a:r>
              <a:rPr lang="en-US" dirty="0">
                <a:latin typeface="Constantia" panose="02030602050306030303" pitchFamily="18" charset="0"/>
              </a:rPr>
              <a:t>, but reaches </a:t>
            </a:r>
            <a:r>
              <a:rPr lang="en-US" b="1" dirty="0">
                <a:latin typeface="Constantia" panose="02030602050306030303" pitchFamily="18" charset="0"/>
              </a:rPr>
              <a:t>90–96% reduction beyond 1.00 m</a:t>
            </a:r>
            <a:r>
              <a:rPr lang="en-US" dirty="0">
                <a:latin typeface="Constantia" panose="02030602050306030303" pitchFamily="18" charset="0"/>
              </a:rPr>
              <a:t> (e.g., </a:t>
            </a:r>
            <a:r>
              <a:rPr lang="en-US" b="1" dirty="0">
                <a:latin typeface="Constantia" panose="02030602050306030303" pitchFamily="18" charset="0"/>
              </a:rPr>
              <a:t>0.12 → 0.012 µSv·h⁻¹ at 1.00 m</a:t>
            </a:r>
            <a:r>
              <a:rPr lang="en-US" dirty="0" smtClean="0">
                <a:latin typeface="Constantia" panose="02030602050306030303" pitchFamily="18" charset="0"/>
              </a:rPr>
              <a:t>).</a:t>
            </a:r>
          </a:p>
          <a:p>
            <a:r>
              <a:rPr lang="en-US" dirty="0" smtClean="0">
                <a:latin typeface="Constantia" panose="02030602050306030303" pitchFamily="18" charset="0"/>
              </a:rPr>
              <a:t>Low </a:t>
            </a:r>
            <a:r>
              <a:rPr lang="en-US" dirty="0">
                <a:latin typeface="Constantia" panose="02030602050306030303" pitchFamily="18" charset="0"/>
              </a:rPr>
              <a:t>near-field efficiency is due to </a:t>
            </a:r>
            <a:r>
              <a:rPr lang="en-US" b="1" dirty="0">
                <a:latin typeface="Constantia" panose="02030602050306030303" pitchFamily="18" charset="0"/>
              </a:rPr>
              <a:t>high fluence and harder scatter</a:t>
            </a:r>
            <a:r>
              <a:rPr lang="en-US" dirty="0">
                <a:latin typeface="Constantia" panose="02030602050306030303" pitchFamily="18" charset="0"/>
              </a:rPr>
              <a:t>, while distance softens the spectrum, improving attenuation</a:t>
            </a:r>
            <a:r>
              <a:rPr lang="en-US" dirty="0" smtClean="0">
                <a:latin typeface="Constantia" panose="02030602050306030303" pitchFamily="18" charset="0"/>
              </a:rPr>
              <a:t>.</a:t>
            </a:r>
            <a:endParaRPr lang="en-US" dirty="0">
              <a:latin typeface="Constantia" panose="02030602050306030303" pitchFamily="18" charset="0"/>
            </a:endParaRPr>
          </a:p>
          <a:p>
            <a:r>
              <a:rPr lang="en-US" dirty="0">
                <a:latin typeface="Constantia" panose="02030602050306030303" pitchFamily="18" charset="0"/>
              </a:rPr>
              <a:t>Consistent with </a:t>
            </a:r>
            <a:r>
              <a:rPr lang="en-US" dirty="0" err="1">
                <a:latin typeface="Constantia" panose="02030602050306030303" pitchFamily="18" charset="0"/>
              </a:rPr>
              <a:t>Rosiak</a:t>
            </a:r>
            <a:r>
              <a:rPr lang="en-US" dirty="0">
                <a:latin typeface="Constantia" panose="02030602050306030303" pitchFamily="18" charset="0"/>
              </a:rPr>
              <a:t> et al. (2022) and Jeon et al. (2024</a:t>
            </a:r>
            <a:r>
              <a:rPr lang="en-US" dirty="0" smtClean="0">
                <a:latin typeface="Constantia" panose="02030602050306030303" pitchFamily="18" charset="0"/>
              </a:rPr>
              <a:t>).</a:t>
            </a:r>
            <a:r>
              <a:rPr lang="en-US" dirty="0">
                <a:latin typeface="Constantia" panose="02030602050306030303" pitchFamily="18" charset="0"/>
              </a:rPr>
              <a:t> </a:t>
            </a:r>
            <a:r>
              <a:rPr lang="en-US" dirty="0" smtClean="0">
                <a:latin typeface="Constantia" panose="02030602050306030303" pitchFamily="18" charset="0"/>
              </a:rPr>
              <a:t>Shielding </a:t>
            </a:r>
            <a:r>
              <a:rPr lang="en-US" dirty="0">
                <a:latin typeface="Constantia" panose="02030602050306030303" pitchFamily="18" charset="0"/>
              </a:rPr>
              <a:t>is </a:t>
            </a:r>
            <a:r>
              <a:rPr lang="en-US" b="1" dirty="0">
                <a:latin typeface="Constantia" panose="02030602050306030303" pitchFamily="18" charset="0"/>
              </a:rPr>
              <a:t>highly effective when combined with distance</a:t>
            </a:r>
            <a:r>
              <a:rPr lang="en-US" dirty="0">
                <a:latin typeface="Constantia" panose="02030602050306030303" pitchFamily="18" charset="0"/>
              </a:rPr>
              <a:t>.</a:t>
            </a:r>
          </a:p>
        </p:txBody>
      </p:sp>
      <p:sp>
        <p:nvSpPr>
          <p:cNvPr id="5" name="Rectangle 4"/>
          <p:cNvSpPr/>
          <p:nvPr/>
        </p:nvSpPr>
        <p:spPr>
          <a:xfrm>
            <a:off x="681081" y="110959"/>
            <a:ext cx="4334841" cy="369332"/>
          </a:xfrm>
          <a:prstGeom prst="rect">
            <a:avLst/>
          </a:prstGeom>
        </p:spPr>
        <p:txBody>
          <a:bodyPr wrap="none">
            <a:spAutoFit/>
          </a:bodyPr>
          <a:lstStyle/>
          <a:p>
            <a:r>
              <a:rPr lang="en-US" b="1" u="sng" dirty="0" smtClean="0">
                <a:latin typeface="Constantia" panose="02030602050306030303" pitchFamily="18" charset="0"/>
                <a:ea typeface="Times New Roman" panose="02020603050405020304" pitchFamily="18" charset="0"/>
              </a:rPr>
              <a:t>Mobile </a:t>
            </a:r>
            <a:r>
              <a:rPr lang="en-US" b="1" u="sng" dirty="0">
                <a:latin typeface="Constantia" panose="02030602050306030303" pitchFamily="18" charset="0"/>
                <a:ea typeface="Times New Roman" panose="02020603050405020304" pitchFamily="18" charset="0"/>
              </a:rPr>
              <a:t>lead shield </a:t>
            </a:r>
            <a:r>
              <a:rPr lang="en-US" b="1" u="sng" dirty="0" smtClean="0">
                <a:latin typeface="Constantia" panose="02030602050306030303" pitchFamily="18" charset="0"/>
                <a:ea typeface="Times New Roman" panose="02020603050405020304" pitchFamily="18" charset="0"/>
              </a:rPr>
              <a:t>Vs Patient distance </a:t>
            </a:r>
            <a:endParaRPr lang="en-US" u="sng" dirty="0">
              <a:latin typeface="Constantia" panose="02030602050306030303" pitchFamily="18" charset="0"/>
            </a:endParaRPr>
          </a:p>
        </p:txBody>
      </p:sp>
      <p:pic>
        <p:nvPicPr>
          <p:cNvPr id="7" name="Picture 6" descr="D:\myPhDword\Manuscript\fieldsizema.png"/>
          <p:cNvPicPr/>
          <p:nvPr/>
        </p:nvPicPr>
        <p:blipFill rotWithShape="1">
          <a:blip r:embed="rId3">
            <a:extLst>
              <a:ext uri="{28A0092B-C50C-407E-A947-70E740481C1C}">
                <a14:useLocalDpi xmlns:a14="http://schemas.microsoft.com/office/drawing/2010/main" val="0"/>
              </a:ext>
            </a:extLst>
          </a:blip>
          <a:srcRect t="5378"/>
          <a:stretch/>
        </p:blipFill>
        <p:spPr bwMode="auto">
          <a:xfrm>
            <a:off x="6426099" y="480291"/>
            <a:ext cx="5692010" cy="3306619"/>
          </a:xfrm>
          <a:prstGeom prst="rect">
            <a:avLst/>
          </a:prstGeom>
          <a:noFill/>
          <a:ln>
            <a:noFill/>
          </a:ln>
        </p:spPr>
      </p:pic>
      <p:sp>
        <p:nvSpPr>
          <p:cNvPr id="8" name="Rectangle 7"/>
          <p:cNvSpPr/>
          <p:nvPr/>
        </p:nvSpPr>
        <p:spPr>
          <a:xfrm>
            <a:off x="6122282" y="3657600"/>
            <a:ext cx="5995827" cy="2308324"/>
          </a:xfrm>
          <a:prstGeom prst="rect">
            <a:avLst/>
          </a:prstGeom>
        </p:spPr>
        <p:txBody>
          <a:bodyPr wrap="square">
            <a:spAutoFit/>
          </a:bodyPr>
          <a:lstStyle/>
          <a:p>
            <a:pPr algn="just"/>
            <a:r>
              <a:rPr lang="en-US" dirty="0">
                <a:latin typeface="Constantia" panose="02030602050306030303" pitchFamily="18" charset="0"/>
              </a:rPr>
              <a:t>Scatter increases with field size: </a:t>
            </a:r>
            <a:r>
              <a:rPr lang="en-US" b="1" dirty="0">
                <a:latin typeface="Constantia" panose="02030602050306030303" pitchFamily="18" charset="0"/>
              </a:rPr>
              <a:t>0.15, 0.60, 1.35 µSv·h⁻¹ (10×10, 20×20, 30×30 cm at 0.25 m)</a:t>
            </a:r>
            <a:r>
              <a:rPr lang="en-US" dirty="0">
                <a:latin typeface="Constantia" panose="02030602050306030303" pitchFamily="18" charset="0"/>
              </a:rPr>
              <a:t> (~4× and 9× scaling with area</a:t>
            </a:r>
            <a:r>
              <a:rPr lang="en-US" dirty="0" smtClean="0">
                <a:latin typeface="Constantia" panose="02030602050306030303" pitchFamily="18" charset="0"/>
              </a:rPr>
              <a:t>). </a:t>
            </a:r>
          </a:p>
          <a:p>
            <a:pPr algn="just"/>
            <a:r>
              <a:rPr lang="en-US" dirty="0" smtClean="0">
                <a:latin typeface="Constantia" panose="02030602050306030303" pitchFamily="18" charset="0"/>
              </a:rPr>
              <a:t>This </a:t>
            </a:r>
            <a:r>
              <a:rPr lang="en-US" dirty="0">
                <a:latin typeface="Constantia" panose="02030602050306030303" pitchFamily="18" charset="0"/>
              </a:rPr>
              <a:t>trend persists at all distances (e.g., </a:t>
            </a:r>
            <a:r>
              <a:rPr lang="en-US" b="1" dirty="0">
                <a:latin typeface="Constantia" panose="02030602050306030303" pitchFamily="18" charset="0"/>
              </a:rPr>
              <a:t>0.006 vs 0.055 µSv·h⁻¹ at 2.00 m</a:t>
            </a:r>
            <a:r>
              <a:rPr lang="en-US" dirty="0">
                <a:latin typeface="Constantia" panose="02030602050306030303" pitchFamily="18" charset="0"/>
              </a:rPr>
              <a:t>), showing field size </a:t>
            </a:r>
            <a:r>
              <a:rPr lang="en-US" dirty="0" smtClean="0">
                <a:latin typeface="Constantia" panose="02030602050306030303" pitchFamily="18" charset="0"/>
              </a:rPr>
              <a:t>controls affects </a:t>
            </a:r>
            <a:r>
              <a:rPr lang="en-US" b="1" dirty="0">
                <a:latin typeface="Constantia" panose="02030602050306030303" pitchFamily="18" charset="0"/>
              </a:rPr>
              <a:t>scatter </a:t>
            </a:r>
            <a:r>
              <a:rPr lang="en-US" b="1" dirty="0" smtClean="0">
                <a:latin typeface="Constantia" panose="02030602050306030303" pitchFamily="18" charset="0"/>
              </a:rPr>
              <a:t>Dose</a:t>
            </a:r>
            <a:r>
              <a:rPr lang="en-US" dirty="0" smtClean="0">
                <a:latin typeface="Constantia" panose="02030602050306030303" pitchFamily="18" charset="0"/>
              </a:rPr>
              <a:t>. </a:t>
            </a:r>
            <a:r>
              <a:rPr lang="en-US" dirty="0" smtClean="0">
                <a:latin typeface="Constantia" panose="02030602050306030303" pitchFamily="18" charset="0"/>
              </a:rPr>
              <a:t>Agrees </a:t>
            </a:r>
            <a:r>
              <a:rPr lang="en-US" dirty="0">
                <a:latin typeface="Constantia" panose="02030602050306030303" pitchFamily="18" charset="0"/>
              </a:rPr>
              <a:t>with </a:t>
            </a:r>
            <a:r>
              <a:rPr lang="en-US" dirty="0" err="1">
                <a:latin typeface="Constantia" panose="02030602050306030303" pitchFamily="18" charset="0"/>
              </a:rPr>
              <a:t>Ylimaula</a:t>
            </a:r>
            <a:r>
              <a:rPr lang="en-US" dirty="0">
                <a:latin typeface="Constantia" panose="02030602050306030303" pitchFamily="18" charset="0"/>
              </a:rPr>
              <a:t> et al. (2023) and Tam et al. (2023</a:t>
            </a:r>
            <a:r>
              <a:rPr lang="en-US" dirty="0" smtClean="0">
                <a:latin typeface="Constantia" panose="02030602050306030303" pitchFamily="18" charset="0"/>
              </a:rPr>
              <a:t>).</a:t>
            </a:r>
          </a:p>
          <a:p>
            <a:pPr algn="just"/>
            <a:r>
              <a:rPr lang="en-US" dirty="0" smtClean="0">
                <a:latin typeface="Constantia" panose="02030602050306030303" pitchFamily="18" charset="0"/>
              </a:rPr>
              <a:t>Collimation </a:t>
            </a:r>
            <a:r>
              <a:rPr lang="en-US" dirty="0">
                <a:latin typeface="Constantia" panose="02030602050306030303" pitchFamily="18" charset="0"/>
              </a:rPr>
              <a:t>is a </a:t>
            </a:r>
            <a:r>
              <a:rPr lang="en-US" b="1" dirty="0">
                <a:latin typeface="Constantia" panose="02030602050306030303" pitchFamily="18" charset="0"/>
              </a:rPr>
              <a:t>high-impact source control</a:t>
            </a:r>
            <a:r>
              <a:rPr lang="en-US" dirty="0">
                <a:latin typeface="Constantia" panose="02030602050306030303" pitchFamily="18" charset="0"/>
              </a:rPr>
              <a:t>.</a:t>
            </a:r>
          </a:p>
        </p:txBody>
      </p:sp>
      <p:sp>
        <p:nvSpPr>
          <p:cNvPr id="9" name="Rectangle 8"/>
          <p:cNvSpPr/>
          <p:nvPr/>
        </p:nvSpPr>
        <p:spPr>
          <a:xfrm>
            <a:off x="6987836" y="110959"/>
            <a:ext cx="5011437" cy="369332"/>
          </a:xfrm>
          <a:prstGeom prst="rect">
            <a:avLst/>
          </a:prstGeom>
        </p:spPr>
        <p:txBody>
          <a:bodyPr wrap="none">
            <a:spAutoFit/>
          </a:bodyPr>
          <a:lstStyle/>
          <a:p>
            <a:r>
              <a:rPr lang="en-US" b="1" u="sng" dirty="0" smtClean="0">
                <a:latin typeface="Constantia" panose="02030602050306030303" pitchFamily="18" charset="0"/>
                <a:ea typeface="Times New Roman" panose="02020603050405020304" pitchFamily="18" charset="0"/>
              </a:rPr>
              <a:t>Effects of Field </a:t>
            </a:r>
            <a:r>
              <a:rPr lang="en-US" b="1" u="sng" dirty="0">
                <a:latin typeface="Constantia" panose="02030602050306030303" pitchFamily="18" charset="0"/>
                <a:ea typeface="Times New Roman" panose="02020603050405020304" pitchFamily="18" charset="0"/>
              </a:rPr>
              <a:t>size variation on scatter dose </a:t>
            </a:r>
            <a:endParaRPr lang="en-US" u="sng" dirty="0">
              <a:latin typeface="Constantia" panose="02030602050306030303" pitchFamily="18" charset="0"/>
            </a:endParaRPr>
          </a:p>
        </p:txBody>
      </p:sp>
    </p:spTree>
    <p:extLst>
      <p:ext uri="{BB962C8B-B14F-4D97-AF65-F5344CB8AC3E}">
        <p14:creationId xmlns:p14="http://schemas.microsoft.com/office/powerpoint/2010/main" val="2892626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ACD47F-8EA4-4792-ADAE-862F5A09A7F7}" type="slidenum">
              <a:rPr lang="en-US" smtClean="0"/>
              <a:pPr/>
              <a:t>21</a:t>
            </a:fld>
            <a:endParaRPr lang="en-US"/>
          </a:p>
        </p:txBody>
      </p:sp>
      <p:sp>
        <p:nvSpPr>
          <p:cNvPr id="5" name="TextBox 4"/>
          <p:cNvSpPr txBox="1"/>
          <p:nvPr/>
        </p:nvSpPr>
        <p:spPr>
          <a:xfrm>
            <a:off x="92364" y="794448"/>
            <a:ext cx="5588000" cy="4339650"/>
          </a:xfrm>
          <a:prstGeom prst="rect">
            <a:avLst/>
          </a:prstGeom>
          <a:noFill/>
        </p:spPr>
        <p:txBody>
          <a:bodyPr wrap="square" rtlCol="0">
            <a:spAutoFit/>
          </a:bodyPr>
          <a:lstStyle/>
          <a:p>
            <a:r>
              <a:rPr lang="en-US" sz="2400" b="1" u="sng" dirty="0" smtClean="0">
                <a:latin typeface="Constantia" panose="02030602050306030303" pitchFamily="18" charset="0"/>
              </a:rPr>
              <a:t>CONCLUSION</a:t>
            </a:r>
          </a:p>
          <a:p>
            <a:pPr lvl="0" eaLnBrk="0" fontAlgn="base" hangingPunct="0">
              <a:spcBef>
                <a:spcPct val="0"/>
              </a:spcBef>
              <a:spcAft>
                <a:spcPct val="0"/>
              </a:spcAft>
            </a:pPr>
            <a:endParaRPr lang="en-US" altLang="en-US" dirty="0">
              <a:latin typeface="Arial" panose="020B0604020202020204" pitchFamily="34" charset="0"/>
            </a:endParaRPr>
          </a:p>
          <a:p>
            <a:pPr lvl="0" algn="just" eaLnBrk="0" fontAlgn="base" hangingPunct="0">
              <a:spcBef>
                <a:spcPct val="0"/>
              </a:spcBef>
              <a:spcAft>
                <a:spcPct val="0"/>
              </a:spcAft>
              <a:buFontTx/>
              <a:buChar char="•"/>
            </a:pPr>
            <a:r>
              <a:rPr lang="en-US" altLang="en-US" dirty="0" smtClean="0">
                <a:latin typeface="Arial" panose="020B0604020202020204" pitchFamily="34" charset="0"/>
              </a:rPr>
              <a:t>Developed and </a:t>
            </a:r>
            <a:r>
              <a:rPr lang="en-US" altLang="en-US" b="1" dirty="0" smtClean="0">
                <a:latin typeface="Arial" panose="020B0604020202020204" pitchFamily="34" charset="0"/>
              </a:rPr>
              <a:t>v</a:t>
            </a:r>
            <a:r>
              <a:rPr lang="en-US" altLang="en-US" b="1" dirty="0" smtClean="0">
                <a:latin typeface="Arial" panose="020B0604020202020204" pitchFamily="34" charset="0"/>
              </a:rPr>
              <a:t>alidated </a:t>
            </a:r>
            <a:r>
              <a:rPr lang="en-US" altLang="en-US" b="1" dirty="0">
                <a:latin typeface="Arial" panose="020B0604020202020204" pitchFamily="34" charset="0"/>
              </a:rPr>
              <a:t>Monte Carlo scatter </a:t>
            </a:r>
            <a:r>
              <a:rPr lang="en-US" altLang="en-US" dirty="0">
                <a:latin typeface="Arial" panose="020B0604020202020204" pitchFamily="34" charset="0"/>
              </a:rPr>
              <a:t>dose </a:t>
            </a:r>
            <a:r>
              <a:rPr lang="en-US" altLang="en-US" dirty="0" smtClean="0">
                <a:latin typeface="Arial" panose="020B0604020202020204" pitchFamily="34" charset="0"/>
              </a:rPr>
              <a:t>model</a:t>
            </a:r>
            <a:r>
              <a:rPr lang="en-US" altLang="en-US" dirty="0">
                <a:latin typeface="Arial" panose="020B0604020202020204" pitchFamily="34" charset="0"/>
              </a:rPr>
              <a:t> </a:t>
            </a:r>
            <a:r>
              <a:rPr lang="en-US" altLang="en-US" dirty="0" smtClean="0">
                <a:latin typeface="Arial" panose="020B0604020202020204" pitchFamily="34" charset="0"/>
              </a:rPr>
              <a:t>with 10% agreement.</a:t>
            </a:r>
          </a:p>
          <a:p>
            <a:pPr lvl="0" algn="just" eaLnBrk="0" fontAlgn="base" hangingPunct="0">
              <a:spcBef>
                <a:spcPct val="0"/>
              </a:spcBef>
              <a:spcAft>
                <a:spcPct val="0"/>
              </a:spcAft>
            </a:pPr>
            <a:endParaRPr lang="en-US" altLang="en-US" dirty="0" smtClean="0">
              <a:latin typeface="Arial" panose="020B0604020202020204" pitchFamily="34" charset="0"/>
            </a:endParaRPr>
          </a:p>
          <a:p>
            <a:pPr lvl="0" algn="just" eaLnBrk="0" fontAlgn="base" hangingPunct="0">
              <a:spcBef>
                <a:spcPct val="0"/>
              </a:spcBef>
              <a:spcAft>
                <a:spcPct val="0"/>
              </a:spcAft>
              <a:buFontTx/>
              <a:buChar char="•"/>
            </a:pPr>
            <a:endParaRPr lang="en-US" altLang="en-US" dirty="0">
              <a:latin typeface="Arial" panose="020B0604020202020204" pitchFamily="34" charset="0"/>
            </a:endParaRPr>
          </a:p>
          <a:p>
            <a:pPr lvl="0" algn="just" eaLnBrk="0" fontAlgn="base" hangingPunct="0">
              <a:spcBef>
                <a:spcPct val="0"/>
              </a:spcBef>
              <a:spcAft>
                <a:spcPct val="0"/>
              </a:spcAft>
              <a:buFontTx/>
              <a:buChar char="•"/>
            </a:pPr>
            <a:r>
              <a:rPr lang="en-US" altLang="en-US" dirty="0">
                <a:latin typeface="Arial" panose="020B0604020202020204" pitchFamily="34" charset="0"/>
              </a:rPr>
              <a:t>Occupational scatter </a:t>
            </a:r>
            <a:r>
              <a:rPr lang="en-US" altLang="en-US" dirty="0" smtClean="0">
                <a:latin typeface="Arial" panose="020B0604020202020204" pitchFamily="34" charset="0"/>
              </a:rPr>
              <a:t>dose: Distance</a:t>
            </a:r>
            <a:r>
              <a:rPr lang="en-US" altLang="en-US" dirty="0">
                <a:latin typeface="Arial" panose="020B0604020202020204" pitchFamily="34" charset="0"/>
              </a:rPr>
              <a:t>, </a:t>
            </a:r>
            <a:r>
              <a:rPr lang="en-US" altLang="en-US" dirty="0" err="1">
                <a:latin typeface="Arial" panose="020B0604020202020204" pitchFamily="34" charset="0"/>
              </a:rPr>
              <a:t>kVp</a:t>
            </a:r>
            <a:r>
              <a:rPr lang="en-US" altLang="en-US" dirty="0" smtClean="0">
                <a:latin typeface="Arial" panose="020B0604020202020204" pitchFamily="34" charset="0"/>
              </a:rPr>
              <a:t>, Mobile </a:t>
            </a:r>
            <a:r>
              <a:rPr lang="en-US" altLang="en-US" dirty="0">
                <a:latin typeface="Arial" panose="020B0604020202020204" pitchFamily="34" charset="0"/>
              </a:rPr>
              <a:t>shielding, and field size. </a:t>
            </a:r>
            <a:endParaRPr lang="en-US" altLang="en-US" dirty="0" smtClean="0">
              <a:latin typeface="Arial" panose="020B0604020202020204" pitchFamily="34" charset="0"/>
            </a:endParaRPr>
          </a:p>
          <a:p>
            <a:pPr lvl="0" algn="just" eaLnBrk="0" fontAlgn="base" hangingPunct="0">
              <a:spcBef>
                <a:spcPct val="0"/>
              </a:spcBef>
              <a:spcAft>
                <a:spcPct val="0"/>
              </a:spcAft>
              <a:buFontTx/>
              <a:buChar char="•"/>
            </a:pPr>
            <a:endParaRPr lang="en-US" altLang="en-US" dirty="0" smtClean="0">
              <a:latin typeface="Arial" panose="020B0604020202020204" pitchFamily="34" charset="0"/>
            </a:endParaRPr>
          </a:p>
          <a:p>
            <a:pPr lvl="0" algn="just" eaLnBrk="0" fontAlgn="base" hangingPunct="0">
              <a:spcBef>
                <a:spcPct val="0"/>
              </a:spcBef>
              <a:spcAft>
                <a:spcPct val="0"/>
              </a:spcAft>
              <a:buFontTx/>
              <a:buChar char="•"/>
            </a:pPr>
            <a:endParaRPr lang="en-US" altLang="en-US" dirty="0">
              <a:latin typeface="Arial" panose="020B0604020202020204" pitchFamily="34" charset="0"/>
            </a:endParaRPr>
          </a:p>
          <a:p>
            <a:pPr lvl="0" algn="just" eaLnBrk="0" fontAlgn="base" hangingPunct="0">
              <a:spcBef>
                <a:spcPct val="0"/>
              </a:spcBef>
              <a:spcAft>
                <a:spcPct val="0"/>
              </a:spcAft>
              <a:buFontTx/>
              <a:buChar char="•"/>
            </a:pPr>
            <a:r>
              <a:rPr lang="en-US" altLang="en-US" dirty="0">
                <a:latin typeface="Arial" panose="020B0604020202020204" pitchFamily="34" charset="0"/>
              </a:rPr>
              <a:t>Geant4 simulation supports optimization of radiation protection. </a:t>
            </a:r>
          </a:p>
          <a:p>
            <a:endParaRPr lang="en-US" dirty="0" smtClean="0"/>
          </a:p>
          <a:p>
            <a:endParaRPr lang="en-US" dirty="0"/>
          </a:p>
          <a:p>
            <a:endParaRPr lang="en-US" dirty="0"/>
          </a:p>
        </p:txBody>
      </p:sp>
      <p:sp>
        <p:nvSpPr>
          <p:cNvPr id="6" name="TextBox 5"/>
          <p:cNvSpPr txBox="1"/>
          <p:nvPr/>
        </p:nvSpPr>
        <p:spPr>
          <a:xfrm>
            <a:off x="6040582" y="674374"/>
            <a:ext cx="6151418" cy="4339650"/>
          </a:xfrm>
          <a:prstGeom prst="rect">
            <a:avLst/>
          </a:prstGeom>
          <a:noFill/>
        </p:spPr>
        <p:txBody>
          <a:bodyPr wrap="square" rtlCol="0">
            <a:spAutoFit/>
          </a:bodyPr>
          <a:lstStyle/>
          <a:p>
            <a:r>
              <a:rPr lang="en-US" sz="2400" b="1" u="sng" dirty="0" smtClean="0">
                <a:latin typeface="Constantia" panose="02030602050306030303" pitchFamily="18" charset="0"/>
              </a:rPr>
              <a:t>RECOMMENDATION</a:t>
            </a: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lnSpc>
                <a:spcPct val="150000"/>
              </a:lnSpc>
              <a:spcBef>
                <a:spcPct val="0"/>
              </a:spcBef>
              <a:spcAft>
                <a:spcPct val="0"/>
              </a:spcAft>
              <a:buFontTx/>
              <a:buChar char="•"/>
            </a:pPr>
            <a:r>
              <a:rPr lang="en-US" altLang="en-US" b="1" dirty="0">
                <a:latin typeface="Arial" panose="020B0604020202020204" pitchFamily="34" charset="0"/>
              </a:rPr>
              <a:t>Optimize distance </a:t>
            </a:r>
            <a:r>
              <a:rPr lang="en-US" altLang="en-US" dirty="0">
                <a:latin typeface="Arial" panose="020B0604020202020204" pitchFamily="34" charset="0"/>
              </a:rPr>
              <a:t>and shielding to reduce occupational scatter dose. </a:t>
            </a:r>
            <a:endParaRPr lang="en-US" altLang="en-US" dirty="0" smtClean="0">
              <a:latin typeface="Arial" panose="020B0604020202020204" pitchFamily="34" charset="0"/>
            </a:endParaRPr>
          </a:p>
          <a:p>
            <a:pPr lvl="0" eaLnBrk="0" fontAlgn="base" hangingPunct="0">
              <a:lnSpc>
                <a:spcPct val="150000"/>
              </a:lnSpc>
              <a:spcBef>
                <a:spcPct val="0"/>
              </a:spcBef>
              <a:spcAft>
                <a:spcPct val="0"/>
              </a:spcAft>
              <a:buFontTx/>
              <a:buChar char="•"/>
            </a:pPr>
            <a:endParaRPr lang="en-US" altLang="en-US" dirty="0">
              <a:latin typeface="Arial" panose="020B0604020202020204" pitchFamily="34" charset="0"/>
            </a:endParaRPr>
          </a:p>
          <a:p>
            <a:pPr lvl="0" eaLnBrk="0" fontAlgn="base" hangingPunct="0">
              <a:lnSpc>
                <a:spcPct val="150000"/>
              </a:lnSpc>
              <a:spcBef>
                <a:spcPct val="0"/>
              </a:spcBef>
              <a:spcAft>
                <a:spcPct val="0"/>
              </a:spcAft>
              <a:buFontTx/>
              <a:buChar char="•"/>
            </a:pPr>
            <a:r>
              <a:rPr lang="en-US" altLang="en-US" dirty="0">
                <a:latin typeface="Arial" panose="020B0604020202020204" pitchFamily="34" charset="0"/>
              </a:rPr>
              <a:t>Maintain strict beam collimation during radiographic procedures. </a:t>
            </a:r>
            <a:endParaRPr lang="en-US" altLang="en-US" dirty="0" smtClean="0">
              <a:latin typeface="Arial" panose="020B0604020202020204" pitchFamily="34" charset="0"/>
            </a:endParaRPr>
          </a:p>
          <a:p>
            <a:pPr lvl="0" eaLnBrk="0" fontAlgn="base" hangingPunct="0">
              <a:lnSpc>
                <a:spcPct val="150000"/>
              </a:lnSpc>
              <a:spcBef>
                <a:spcPct val="0"/>
              </a:spcBef>
              <a:spcAft>
                <a:spcPct val="0"/>
              </a:spcAft>
              <a:buFontTx/>
              <a:buChar char="•"/>
            </a:pPr>
            <a:endParaRPr lang="en-US" altLang="en-US" dirty="0">
              <a:latin typeface="Arial" panose="020B0604020202020204" pitchFamily="34" charset="0"/>
            </a:endParaRPr>
          </a:p>
          <a:p>
            <a:pPr lvl="0" eaLnBrk="0" fontAlgn="base" hangingPunct="0">
              <a:lnSpc>
                <a:spcPct val="150000"/>
              </a:lnSpc>
              <a:spcBef>
                <a:spcPct val="0"/>
              </a:spcBef>
              <a:spcAft>
                <a:spcPct val="0"/>
              </a:spcAft>
              <a:buFontTx/>
              <a:buChar char="•"/>
            </a:pPr>
            <a:r>
              <a:rPr lang="en-US" altLang="en-US" dirty="0">
                <a:latin typeface="Arial" panose="020B0604020202020204" pitchFamily="34" charset="0"/>
              </a:rPr>
              <a:t>Apply Monte Carlo simulation for facility-specific radiation protection planning. </a:t>
            </a:r>
          </a:p>
          <a:p>
            <a:endParaRPr lang="en-US" dirty="0"/>
          </a:p>
        </p:txBody>
      </p:sp>
    </p:spTree>
    <p:extLst>
      <p:ext uri="{BB962C8B-B14F-4D97-AF65-F5344CB8AC3E}">
        <p14:creationId xmlns:p14="http://schemas.microsoft.com/office/powerpoint/2010/main" val="206550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09" y="1874982"/>
            <a:ext cx="9023928" cy="2554545"/>
          </a:xfrm>
          <a:prstGeom prst="rect">
            <a:avLst/>
          </a:prstGeom>
          <a:noFill/>
        </p:spPr>
        <p:txBody>
          <a:bodyPr wrap="square" rtlCol="0">
            <a:spAutoFit/>
          </a:bodyPr>
          <a:lstStyle/>
          <a:p>
            <a:pPr algn="ctr"/>
            <a:r>
              <a:rPr lang="en-US" sz="4000" b="1" dirty="0">
                <a:latin typeface="Constantia" panose="02030602050306030303" pitchFamily="18" charset="0"/>
              </a:rPr>
              <a:t>END OF </a:t>
            </a:r>
            <a:r>
              <a:rPr lang="en-US" sz="4000" b="1" dirty="0" smtClean="0">
                <a:latin typeface="Constantia" panose="02030602050306030303" pitchFamily="18" charset="0"/>
              </a:rPr>
              <a:t>PRESENTATION</a:t>
            </a:r>
          </a:p>
          <a:p>
            <a:pPr algn="ctr"/>
            <a:endParaRPr lang="en-US" sz="4000" b="1" dirty="0">
              <a:latin typeface="Constantia" panose="02030602050306030303" pitchFamily="18" charset="0"/>
            </a:endParaRPr>
          </a:p>
          <a:p>
            <a:pPr algn="ctr"/>
            <a:r>
              <a:rPr lang="en-US" sz="4000" b="1" dirty="0" smtClean="0">
                <a:latin typeface="Constantia" panose="02030602050306030303" pitchFamily="18" charset="0"/>
              </a:rPr>
              <a:t> </a:t>
            </a:r>
            <a:r>
              <a:rPr lang="en-US" sz="4000" b="1" dirty="0">
                <a:latin typeface="Constantia" panose="02030602050306030303" pitchFamily="18" charset="0"/>
              </a:rPr>
              <a:t/>
            </a:r>
            <a:br>
              <a:rPr lang="en-US" sz="4000" b="1" dirty="0">
                <a:latin typeface="Constantia" panose="02030602050306030303" pitchFamily="18" charset="0"/>
              </a:rPr>
            </a:br>
            <a:r>
              <a:rPr lang="en-US" sz="4000" b="1" dirty="0">
                <a:latin typeface="Constantia" panose="02030602050306030303" pitchFamily="18" charset="0"/>
              </a:rPr>
              <a:t>THANK YOU</a:t>
            </a:r>
            <a:endParaRPr lang="en-US" sz="4000" b="1" dirty="0"/>
          </a:p>
        </p:txBody>
      </p:sp>
      <p:sp>
        <p:nvSpPr>
          <p:cNvPr id="5" name="Slide Number Placeholder 4"/>
          <p:cNvSpPr>
            <a:spLocks noGrp="1"/>
          </p:cNvSpPr>
          <p:nvPr>
            <p:ph type="sldNum" sz="quarter" idx="12"/>
          </p:nvPr>
        </p:nvSpPr>
        <p:spPr/>
        <p:txBody>
          <a:bodyPr/>
          <a:lstStyle/>
          <a:p>
            <a:fld id="{CCACD47F-8EA4-4792-ADAE-862F5A09A7F7}" type="slidenum">
              <a:rPr lang="en-US" smtClean="0"/>
              <a:pPr/>
              <a:t>22</a:t>
            </a:fld>
            <a:endParaRPr lang="en-US"/>
          </a:p>
        </p:txBody>
      </p:sp>
    </p:spTree>
    <p:extLst>
      <p:ext uri="{BB962C8B-B14F-4D97-AF65-F5344CB8AC3E}">
        <p14:creationId xmlns:p14="http://schemas.microsoft.com/office/powerpoint/2010/main" val="405181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3</a:t>
            </a:fld>
            <a:endParaRPr lang="en-US"/>
          </a:p>
        </p:txBody>
      </p:sp>
      <p:sp>
        <p:nvSpPr>
          <p:cNvPr id="3" name="TextBox 2"/>
          <p:cNvSpPr txBox="1"/>
          <p:nvPr/>
        </p:nvSpPr>
        <p:spPr>
          <a:xfrm>
            <a:off x="7307182" y="85031"/>
            <a:ext cx="3105780" cy="461665"/>
          </a:xfrm>
          <a:prstGeom prst="rect">
            <a:avLst/>
          </a:prstGeom>
          <a:noFill/>
        </p:spPr>
        <p:txBody>
          <a:bodyPr wrap="square" rtlCol="0">
            <a:spAutoFit/>
          </a:bodyPr>
          <a:lstStyle/>
          <a:p>
            <a:r>
              <a:rPr lang="en-US" sz="2400" b="1" dirty="0" smtClean="0">
                <a:latin typeface="Constantia" panose="02030602050306030303" pitchFamily="18" charset="0"/>
              </a:rPr>
              <a:t>Ionization Process </a:t>
            </a:r>
            <a:endParaRPr lang="en-US" sz="2400" b="1" dirty="0">
              <a:latin typeface="Constantia" panose="02030602050306030303" pitchFamily="18" charset="0"/>
            </a:endParaRPr>
          </a:p>
        </p:txBody>
      </p:sp>
      <p:sp>
        <p:nvSpPr>
          <p:cNvPr id="4" name="TextBox 3"/>
          <p:cNvSpPr txBox="1"/>
          <p:nvPr/>
        </p:nvSpPr>
        <p:spPr>
          <a:xfrm>
            <a:off x="5855657" y="3459814"/>
            <a:ext cx="6336343" cy="2400657"/>
          </a:xfrm>
          <a:prstGeom prst="rect">
            <a:avLst/>
          </a:prstGeom>
          <a:noFill/>
          <a:ln>
            <a:solidFill>
              <a:srgbClr val="FF0000"/>
            </a:solidFill>
          </a:ln>
        </p:spPr>
        <p:txBody>
          <a:bodyPr wrap="square" rtlCol="0">
            <a:spAutoFit/>
          </a:bodyPr>
          <a:lstStyle/>
          <a:p>
            <a:pPr marL="342900" indent="-342900" algn="just">
              <a:spcBef>
                <a:spcPts val="600"/>
              </a:spcBef>
              <a:spcAft>
                <a:spcPts val="600"/>
              </a:spcAft>
              <a:buFont typeface="Wingdings" panose="05000000000000000000" pitchFamily="2" charset="2"/>
              <a:buChar char="ü"/>
            </a:pPr>
            <a:r>
              <a:rPr lang="en-US" sz="2000" i="1" dirty="0" smtClean="0">
                <a:latin typeface="Constantia" panose="02030602050306030303" pitchFamily="18" charset="0"/>
              </a:rPr>
              <a:t>Ionizing </a:t>
            </a:r>
            <a:r>
              <a:rPr lang="en-US" sz="2000" i="1" dirty="0">
                <a:latin typeface="Constantia" panose="02030602050306030303" pitchFamily="18" charset="0"/>
              </a:rPr>
              <a:t>radiation:</a:t>
            </a:r>
            <a:r>
              <a:rPr lang="en-US" sz="2000" dirty="0">
                <a:latin typeface="Constantia" panose="02030602050306030303" pitchFamily="18" charset="0"/>
              </a:rPr>
              <a:t> Energy </a:t>
            </a:r>
            <a:r>
              <a:rPr lang="en-US" sz="2000" dirty="0" smtClean="0">
                <a:latin typeface="Constantia" panose="02030602050306030303" pitchFamily="18" charset="0"/>
              </a:rPr>
              <a:t>&gt;~</a:t>
            </a:r>
            <a:r>
              <a:rPr lang="en-US" sz="2000" b="1" dirty="0">
                <a:latin typeface="Constantia" panose="02030602050306030303" pitchFamily="18" charset="0"/>
              </a:rPr>
              <a:t>10 eV </a:t>
            </a:r>
            <a:r>
              <a:rPr lang="en-US" sz="2000" dirty="0">
                <a:latin typeface="Constantia" panose="02030602050306030303" pitchFamily="18" charset="0"/>
              </a:rPr>
              <a:t>per </a:t>
            </a:r>
            <a:r>
              <a:rPr lang="en-US" sz="2000" dirty="0" smtClean="0">
                <a:latin typeface="Constantia" panose="02030602050306030303" pitchFamily="18" charset="0"/>
              </a:rPr>
              <a:t>interaction.</a:t>
            </a:r>
          </a:p>
          <a:p>
            <a:pPr marL="342900" indent="-342900" algn="just">
              <a:spcBef>
                <a:spcPts val="600"/>
              </a:spcBef>
              <a:spcAft>
                <a:spcPts val="600"/>
              </a:spcAft>
              <a:buFont typeface="Wingdings" panose="05000000000000000000" pitchFamily="2" charset="2"/>
              <a:buChar char="ü"/>
            </a:pPr>
            <a:r>
              <a:rPr lang="en-US" sz="2000" dirty="0" smtClean="0">
                <a:latin typeface="Constantia" panose="02030602050306030303" pitchFamily="18" charset="0"/>
              </a:rPr>
              <a:t>Experimental </a:t>
            </a:r>
            <a:r>
              <a:rPr lang="en-US" sz="2000" dirty="0">
                <a:latin typeface="Constantia" panose="02030602050306030303" pitchFamily="18" charset="0"/>
              </a:rPr>
              <a:t>data: DNA strand breaks occur in the eV–tens of eV range (Kenny, </a:t>
            </a:r>
            <a:r>
              <a:rPr lang="en-US" sz="2000" dirty="0" smtClean="0">
                <a:latin typeface="Constantia" panose="02030602050306030303" pitchFamily="18" charset="0"/>
              </a:rPr>
              <a:t>2022).</a:t>
            </a:r>
          </a:p>
          <a:p>
            <a:pPr marL="342900" indent="-342900" algn="just">
              <a:spcBef>
                <a:spcPts val="600"/>
              </a:spcBef>
              <a:spcAft>
                <a:spcPts val="600"/>
              </a:spcAft>
              <a:buFont typeface="Wingdings" panose="05000000000000000000" pitchFamily="2" charset="2"/>
              <a:buChar char="ü"/>
            </a:pPr>
            <a:r>
              <a:rPr lang="en-US" sz="2000" dirty="0" smtClean="0">
                <a:latin typeface="Constantia" panose="02030602050306030303" pitchFamily="18" charset="0"/>
              </a:rPr>
              <a:t>MC </a:t>
            </a:r>
            <a:r>
              <a:rPr lang="en-US" sz="2000" dirty="0">
                <a:latin typeface="Constantia" panose="02030602050306030303" pitchFamily="18" charset="0"/>
              </a:rPr>
              <a:t>simulation data: DNA damaging energy deposition in the eV range (Youssef, 2022</a:t>
            </a:r>
            <a:r>
              <a:rPr lang="en-US" sz="2000" dirty="0" smtClean="0">
                <a:latin typeface="Constantia" panose="02030602050306030303" pitchFamily="18" charset="0"/>
              </a:rPr>
              <a:t>).</a:t>
            </a:r>
          </a:p>
          <a:p>
            <a:pPr marL="342900" indent="-342900" algn="just">
              <a:spcBef>
                <a:spcPts val="600"/>
              </a:spcBef>
              <a:spcAft>
                <a:spcPts val="600"/>
              </a:spcAft>
              <a:buFont typeface="Wingdings" panose="05000000000000000000" pitchFamily="2" charset="2"/>
              <a:buChar char="ü"/>
            </a:pPr>
            <a:r>
              <a:rPr lang="en-US" sz="2000" dirty="0" smtClean="0">
                <a:latin typeface="Constantia" panose="02030602050306030303" pitchFamily="18" charset="0"/>
              </a:rPr>
              <a:t> examples [</a:t>
            </a:r>
            <a:r>
              <a:rPr lang="el-GR" sz="2000" dirty="0">
                <a:latin typeface="Constantia" panose="02030602050306030303" pitchFamily="18" charset="0"/>
              </a:rPr>
              <a:t>α(⁴₂</a:t>
            </a:r>
            <a:r>
              <a:rPr lang="en-US" sz="2000" dirty="0">
                <a:latin typeface="Constantia" panose="02030602050306030303" pitchFamily="18" charset="0"/>
              </a:rPr>
              <a:t>He), </a:t>
            </a:r>
            <a:r>
              <a:rPr lang="el-GR" sz="2000" dirty="0">
                <a:latin typeface="Constantia" panose="02030602050306030303" pitchFamily="18" charset="0"/>
              </a:rPr>
              <a:t>β(</a:t>
            </a:r>
            <a:r>
              <a:rPr lang="en-US" sz="2000" dirty="0">
                <a:latin typeface="Constantia" panose="02030602050306030303" pitchFamily="18" charset="0"/>
              </a:rPr>
              <a:t>e⁻) &amp; X-ray &amp; </a:t>
            </a:r>
            <a:r>
              <a:rPr lang="el-GR" sz="2000" dirty="0">
                <a:latin typeface="Constantia" panose="02030602050306030303" pitchFamily="18" charset="0"/>
              </a:rPr>
              <a:t>γ] – </a:t>
            </a:r>
            <a:r>
              <a:rPr lang="en-US" sz="2000" dirty="0">
                <a:latin typeface="Constantia" panose="02030602050306030303" pitchFamily="18" charset="0"/>
              </a:rPr>
              <a:t>radiations</a:t>
            </a:r>
            <a:endParaRPr lang="en-US" sz="2000" dirty="0">
              <a:solidFill>
                <a:schemeClr val="tx1"/>
              </a:solidFill>
              <a:latin typeface="Constantia" panose="02030602050306030303" pitchFamily="18" charset="0"/>
            </a:endParaRPr>
          </a:p>
        </p:txBody>
      </p:sp>
      <p:sp>
        <p:nvSpPr>
          <p:cNvPr id="5" name="TextBox 4"/>
          <p:cNvSpPr txBox="1"/>
          <p:nvPr/>
        </p:nvSpPr>
        <p:spPr>
          <a:xfrm>
            <a:off x="860337" y="136758"/>
            <a:ext cx="2895595" cy="461665"/>
          </a:xfrm>
          <a:prstGeom prst="rect">
            <a:avLst/>
          </a:prstGeom>
          <a:noFill/>
        </p:spPr>
        <p:txBody>
          <a:bodyPr wrap="square" rtlCol="0">
            <a:spAutoFit/>
          </a:bodyPr>
          <a:lstStyle/>
          <a:p>
            <a:r>
              <a:rPr lang="en-US" sz="2400" b="1" dirty="0" smtClean="0">
                <a:latin typeface="Constantia" panose="02030602050306030303" pitchFamily="18" charset="0"/>
              </a:rPr>
              <a:t>Excitation Process</a:t>
            </a:r>
            <a:endParaRPr lang="en-US" sz="2400" b="1" dirty="0">
              <a:latin typeface="Constantia" panose="02030602050306030303" pitchFamily="18" charset="0"/>
            </a:endParaRPr>
          </a:p>
        </p:txBody>
      </p:sp>
      <p:pic>
        <p:nvPicPr>
          <p:cNvPr id="6" name="Picture 5"/>
          <p:cNvPicPr>
            <a:picLocks noChangeAspect="1"/>
          </p:cNvPicPr>
          <p:nvPr/>
        </p:nvPicPr>
        <p:blipFill rotWithShape="1">
          <a:blip r:embed="rId2"/>
          <a:srcRect b="36637"/>
          <a:stretch/>
        </p:blipFill>
        <p:spPr>
          <a:xfrm>
            <a:off x="632680" y="588543"/>
            <a:ext cx="4447319" cy="2729391"/>
          </a:xfrm>
          <a:prstGeom prst="rect">
            <a:avLst/>
          </a:prstGeom>
        </p:spPr>
      </p:pic>
      <p:sp>
        <p:nvSpPr>
          <p:cNvPr id="7" name="TextBox 6"/>
          <p:cNvSpPr txBox="1"/>
          <p:nvPr/>
        </p:nvSpPr>
        <p:spPr>
          <a:xfrm>
            <a:off x="0" y="3457618"/>
            <a:ext cx="5726546" cy="2677656"/>
          </a:xfrm>
          <a:prstGeom prst="rect">
            <a:avLst/>
          </a:prstGeom>
          <a:noFill/>
          <a:ln>
            <a:solidFill>
              <a:srgbClr val="FF0000"/>
            </a:solidFill>
          </a:ln>
        </p:spPr>
        <p:txBody>
          <a:bodyPr wrap="square" rtlCol="0">
            <a:spAutoFit/>
          </a:bodyPr>
          <a:lstStyle/>
          <a:p>
            <a:pPr marL="342900" indent="-342900" algn="just">
              <a:buFont typeface="Wingdings" panose="05000000000000000000" pitchFamily="2" charset="2"/>
              <a:buChar char="ü"/>
            </a:pPr>
            <a:r>
              <a:rPr lang="en-US" sz="2400" i="1" dirty="0" smtClean="0">
                <a:latin typeface="Constantia" panose="02030602050306030303" pitchFamily="18" charset="0"/>
              </a:rPr>
              <a:t>Non-ionizing </a:t>
            </a:r>
            <a:r>
              <a:rPr lang="en-US" sz="2400" i="1" dirty="0">
                <a:latin typeface="Constantia" panose="02030602050306030303" pitchFamily="18" charset="0"/>
              </a:rPr>
              <a:t>radiation:</a:t>
            </a:r>
            <a:r>
              <a:rPr lang="en-US" sz="2400" dirty="0">
                <a:latin typeface="Constantia" panose="02030602050306030303" pitchFamily="18" charset="0"/>
              </a:rPr>
              <a:t> has energy below ionization threshold (~</a:t>
            </a:r>
            <a:r>
              <a:rPr lang="en-US" sz="2400" b="1" dirty="0">
                <a:latin typeface="Constantia" panose="02030602050306030303" pitchFamily="18" charset="0"/>
              </a:rPr>
              <a:t>10 </a:t>
            </a:r>
            <a:r>
              <a:rPr lang="en-US" sz="2400" b="1" dirty="0" smtClean="0">
                <a:latin typeface="Constantia" panose="02030602050306030303" pitchFamily="18" charset="0"/>
              </a:rPr>
              <a:t>eV</a:t>
            </a:r>
            <a:r>
              <a:rPr lang="en-US" sz="2400" dirty="0" smtClean="0">
                <a:latin typeface="Constantia" panose="02030602050306030303" pitchFamily="18" charset="0"/>
              </a:rPr>
              <a:t>).</a:t>
            </a:r>
          </a:p>
          <a:p>
            <a:pPr marL="342900" indent="-342900" algn="just">
              <a:buFont typeface="Wingdings" panose="05000000000000000000" pitchFamily="2" charset="2"/>
              <a:buChar char="ü"/>
            </a:pPr>
            <a:r>
              <a:rPr lang="en-US" sz="2400" dirty="0" smtClean="0">
                <a:latin typeface="Constantia" panose="02030602050306030303" pitchFamily="18" charset="0"/>
              </a:rPr>
              <a:t>Causes </a:t>
            </a:r>
            <a:r>
              <a:rPr lang="en-US" sz="2400" dirty="0">
                <a:latin typeface="Constantia" panose="02030602050306030303" pitchFamily="18" charset="0"/>
              </a:rPr>
              <a:t>excitation of atoms and molecules (e.g., </a:t>
            </a:r>
            <a:r>
              <a:rPr lang="en-US" sz="2400" dirty="0" smtClean="0">
                <a:latin typeface="Constantia" panose="02030602050306030303" pitchFamily="18" charset="0"/>
              </a:rPr>
              <a:t>water and </a:t>
            </a:r>
            <a:r>
              <a:rPr lang="en-US" sz="2400" dirty="0">
                <a:latin typeface="Constantia" panose="02030602050306030303" pitchFamily="18" charset="0"/>
              </a:rPr>
              <a:t>biomolecules</a:t>
            </a:r>
            <a:r>
              <a:rPr lang="en-US" sz="2400" dirty="0" smtClean="0">
                <a:latin typeface="Constantia" panose="02030602050306030303" pitchFamily="18" charset="0"/>
              </a:rPr>
              <a:t>)</a:t>
            </a:r>
          </a:p>
          <a:p>
            <a:pPr marL="342900" indent="-342900" algn="just">
              <a:buFont typeface="Wingdings" panose="05000000000000000000" pitchFamily="2" charset="2"/>
              <a:buChar char="ü"/>
            </a:pPr>
            <a:r>
              <a:rPr lang="en-US" sz="2400" dirty="0" smtClean="0">
                <a:latin typeface="Constantia" panose="02030602050306030303" pitchFamily="18" charset="0"/>
              </a:rPr>
              <a:t> </a:t>
            </a:r>
            <a:r>
              <a:rPr lang="en-US" sz="2400" dirty="0">
                <a:latin typeface="Constantia" panose="02030602050306030303" pitchFamily="18" charset="0"/>
              </a:rPr>
              <a:t>(</a:t>
            </a:r>
            <a:r>
              <a:rPr lang="en-US" sz="2400" i="1" dirty="0">
                <a:latin typeface="Constantia" panose="02030602050306030303" pitchFamily="18" charset="0"/>
              </a:rPr>
              <a:t>Infrared, Visible &amp; most Ultraviolet light</a:t>
            </a:r>
            <a:r>
              <a:rPr lang="en-US" sz="2400" dirty="0">
                <a:latin typeface="Constantia" panose="02030602050306030303" pitchFamily="18" charset="0"/>
              </a:rPr>
              <a:t>)</a:t>
            </a:r>
            <a:endParaRPr lang="en-US" sz="2400" dirty="0" smtClean="0">
              <a:latin typeface="Constantia" panose="02030602050306030303" pitchFamily="18" charset="0"/>
            </a:endParaRPr>
          </a:p>
        </p:txBody>
      </p:sp>
      <p:grpSp>
        <p:nvGrpSpPr>
          <p:cNvPr id="9" name="Group 8"/>
          <p:cNvGrpSpPr/>
          <p:nvPr/>
        </p:nvGrpSpPr>
        <p:grpSpPr>
          <a:xfrm>
            <a:off x="6332566" y="432691"/>
            <a:ext cx="5114434" cy="3015261"/>
            <a:chOff x="234416" y="566644"/>
            <a:chExt cx="5391245" cy="3281456"/>
          </a:xfrm>
        </p:grpSpPr>
        <p:grpSp>
          <p:nvGrpSpPr>
            <p:cNvPr id="10" name="Group 9"/>
            <p:cNvGrpSpPr/>
            <p:nvPr/>
          </p:nvGrpSpPr>
          <p:grpSpPr>
            <a:xfrm>
              <a:off x="1423303" y="855904"/>
              <a:ext cx="3016823" cy="2992196"/>
              <a:chOff x="1423303" y="855904"/>
              <a:chExt cx="3016823" cy="2992197"/>
            </a:xfrm>
          </p:grpSpPr>
          <p:grpSp>
            <p:nvGrpSpPr>
              <p:cNvPr id="17" name="Group 16"/>
              <p:cNvGrpSpPr/>
              <p:nvPr/>
            </p:nvGrpSpPr>
            <p:grpSpPr>
              <a:xfrm>
                <a:off x="1423303" y="908346"/>
                <a:ext cx="2957398" cy="2895228"/>
                <a:chOff x="1423303" y="908346"/>
                <a:chExt cx="2957398" cy="2895228"/>
              </a:xfrm>
            </p:grpSpPr>
            <p:sp>
              <p:nvSpPr>
                <p:cNvPr id="38" name="Oval 53"/>
                <p:cNvSpPr>
                  <a:spLocks noChangeArrowheads="1"/>
                </p:cNvSpPr>
                <p:nvPr/>
              </p:nvSpPr>
              <p:spPr bwMode="auto">
                <a:xfrm>
                  <a:off x="1423303" y="908346"/>
                  <a:ext cx="2957398" cy="2895228"/>
                </a:xfrm>
                <a:prstGeom prst="flowChartConnector">
                  <a:avLst/>
                </a:prstGeom>
                <a:solidFill>
                  <a:schemeClr val="bg1"/>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endParaRPr lang="en-US"/>
                </a:p>
              </p:txBody>
            </p:sp>
            <p:sp>
              <p:nvSpPr>
                <p:cNvPr id="39" name="Oval 54"/>
                <p:cNvSpPr>
                  <a:spLocks noChangeArrowheads="1"/>
                </p:cNvSpPr>
                <p:nvPr/>
              </p:nvSpPr>
              <p:spPr bwMode="auto">
                <a:xfrm>
                  <a:off x="2054696" y="1375382"/>
                  <a:ext cx="1830299" cy="1937408"/>
                </a:xfrm>
                <a:prstGeom prst="flowChartConnector">
                  <a:avLst/>
                </a:prstGeom>
                <a:solidFill>
                  <a:schemeClr val="bg1"/>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endParaRPr lang="en-US"/>
                </a:p>
              </p:txBody>
            </p:sp>
            <p:sp>
              <p:nvSpPr>
                <p:cNvPr id="40" name="Oval 55"/>
                <p:cNvSpPr>
                  <a:spLocks noChangeArrowheads="1"/>
                </p:cNvSpPr>
                <p:nvPr/>
              </p:nvSpPr>
              <p:spPr bwMode="auto">
                <a:xfrm>
                  <a:off x="2434523" y="1871114"/>
                  <a:ext cx="986460" cy="976620"/>
                </a:xfrm>
                <a:prstGeom prst="flowChartConnector">
                  <a:avLst/>
                </a:prstGeom>
                <a:solidFill>
                  <a:schemeClr val="bg1"/>
                </a:solidFill>
                <a:ln w="25400">
                  <a:solidFill>
                    <a:schemeClr val="accent6">
                      <a:lumMod val="100000"/>
                      <a:lumOff val="0"/>
                    </a:schemeClr>
                  </a:solidFill>
                  <a:round/>
                  <a:headEnd/>
                  <a:tailEnd/>
                </a:ln>
              </p:spPr>
              <p:txBody>
                <a:bodyPr rot="0" vert="horz" wrap="square" lIns="91440" tIns="45720" rIns="91440" bIns="45720" anchor="ctr" anchorCtr="0" upright="1">
                  <a:noAutofit/>
                </a:bodyPr>
                <a:lstStyle/>
                <a:p>
                  <a:endParaRPr lang="en-US"/>
                </a:p>
              </p:txBody>
            </p:sp>
          </p:grpSp>
          <p:grpSp>
            <p:nvGrpSpPr>
              <p:cNvPr id="18" name="Group 17"/>
              <p:cNvGrpSpPr/>
              <p:nvPr/>
            </p:nvGrpSpPr>
            <p:grpSpPr>
              <a:xfrm>
                <a:off x="1472824" y="855904"/>
                <a:ext cx="2967302" cy="2992197"/>
                <a:chOff x="1472824" y="855904"/>
                <a:chExt cx="2967302" cy="2992197"/>
              </a:xfrm>
            </p:grpSpPr>
            <p:sp>
              <p:nvSpPr>
                <p:cNvPr id="19" name="Oval 56"/>
                <p:cNvSpPr>
                  <a:spLocks noChangeArrowheads="1"/>
                </p:cNvSpPr>
                <p:nvPr/>
              </p:nvSpPr>
              <p:spPr bwMode="auto">
                <a:xfrm>
                  <a:off x="2821778" y="2212485"/>
                  <a:ext cx="211950" cy="294866"/>
                </a:xfrm>
                <a:prstGeom prst="flowChartConnector">
                  <a:avLst/>
                </a:prstGeom>
                <a:solidFill>
                  <a:schemeClr val="bg1"/>
                </a:solidFill>
                <a:ln w="25400">
                  <a:solidFill>
                    <a:schemeClr val="dk1">
                      <a:lumMod val="50000"/>
                      <a:lumOff val="0"/>
                    </a:schemeClr>
                  </a:solidFill>
                  <a:round/>
                  <a:headEnd/>
                  <a:tailEnd/>
                </a:ln>
              </p:spPr>
              <p:txBody>
                <a:bodyPr rot="0" vert="horz" wrap="square" lIns="91440" tIns="45720" rIns="91440" bIns="45720" anchor="ctr" anchorCtr="0" upright="1">
                  <a:noAutofit/>
                </a:bodyPr>
                <a:lstStyle/>
                <a:p>
                  <a:endParaRPr lang="en-US"/>
                </a:p>
              </p:txBody>
            </p:sp>
            <p:sp>
              <p:nvSpPr>
                <p:cNvPr id="20" name="Oval 19"/>
                <p:cNvSpPr>
                  <a:spLocks noChangeArrowheads="1"/>
                </p:cNvSpPr>
                <p:nvPr/>
              </p:nvSpPr>
              <p:spPr bwMode="auto">
                <a:xfrm>
                  <a:off x="3483874" y="1574269"/>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p:cNvSpPr>
                  <a:spLocks noChangeArrowheads="1"/>
                </p:cNvSpPr>
                <p:nvPr/>
              </p:nvSpPr>
              <p:spPr bwMode="auto">
                <a:xfrm>
                  <a:off x="3781496" y="2151137"/>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p:cNvSpPr>
                  <a:spLocks noChangeArrowheads="1"/>
                </p:cNvSpPr>
                <p:nvPr/>
              </p:nvSpPr>
              <p:spPr bwMode="auto">
                <a:xfrm>
                  <a:off x="3621048" y="2802217"/>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p:cNvSpPr>
                  <a:spLocks noChangeArrowheads="1"/>
                </p:cNvSpPr>
                <p:nvPr/>
              </p:nvSpPr>
              <p:spPr bwMode="auto">
                <a:xfrm>
                  <a:off x="2987178" y="3213842"/>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p:cNvSpPr>
                  <a:spLocks noChangeArrowheads="1"/>
                </p:cNvSpPr>
                <p:nvPr/>
              </p:nvSpPr>
              <p:spPr bwMode="auto">
                <a:xfrm>
                  <a:off x="2838119" y="1817681"/>
                  <a:ext cx="141630" cy="141496"/>
                </a:xfrm>
                <a:prstGeom prst="ellipse">
                  <a:avLst/>
                </a:prstGeom>
                <a:solidFill>
                  <a:schemeClr val="bg1"/>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endParaRPr lang="en-US"/>
                </a:p>
              </p:txBody>
            </p:sp>
            <p:sp>
              <p:nvSpPr>
                <p:cNvPr id="25" name="Oval 24"/>
                <p:cNvSpPr>
                  <a:spLocks noChangeArrowheads="1"/>
                </p:cNvSpPr>
                <p:nvPr/>
              </p:nvSpPr>
              <p:spPr bwMode="auto">
                <a:xfrm>
                  <a:off x="2838119" y="2799249"/>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p:cNvSpPr>
                  <a:spLocks noChangeArrowheads="1"/>
                </p:cNvSpPr>
                <p:nvPr/>
              </p:nvSpPr>
              <p:spPr bwMode="auto">
                <a:xfrm>
                  <a:off x="2030431" y="1778102"/>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p:cNvSpPr>
                  <a:spLocks noChangeArrowheads="1"/>
                </p:cNvSpPr>
                <p:nvPr/>
              </p:nvSpPr>
              <p:spPr bwMode="auto">
                <a:xfrm>
                  <a:off x="2729669" y="1301171"/>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p:cNvSpPr>
                  <a:spLocks noChangeArrowheads="1"/>
                </p:cNvSpPr>
                <p:nvPr/>
              </p:nvSpPr>
              <p:spPr bwMode="auto">
                <a:xfrm>
                  <a:off x="1927427" y="2432151"/>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p:cNvSpPr>
                  <a:spLocks noChangeArrowheads="1"/>
                </p:cNvSpPr>
                <p:nvPr/>
              </p:nvSpPr>
              <p:spPr bwMode="auto">
                <a:xfrm>
                  <a:off x="3033728" y="855904"/>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p:cNvSpPr>
                  <a:spLocks noChangeArrowheads="1"/>
                </p:cNvSpPr>
                <p:nvPr/>
              </p:nvSpPr>
              <p:spPr bwMode="auto">
                <a:xfrm>
                  <a:off x="4021178" y="1406056"/>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4298496" y="2292633"/>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p:cNvSpPr>
                  <a:spLocks noChangeArrowheads="1"/>
                </p:cNvSpPr>
                <p:nvPr/>
              </p:nvSpPr>
              <p:spPr bwMode="auto">
                <a:xfrm>
                  <a:off x="3781496" y="3373149"/>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p:cNvSpPr>
                  <a:spLocks noChangeArrowheads="1"/>
                </p:cNvSpPr>
                <p:nvPr/>
              </p:nvSpPr>
              <p:spPr bwMode="auto">
                <a:xfrm>
                  <a:off x="2607847" y="3706605"/>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1472824" y="2870492"/>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Oval 34"/>
                <p:cNvSpPr>
                  <a:spLocks noChangeArrowheads="1"/>
                </p:cNvSpPr>
                <p:nvPr/>
              </p:nvSpPr>
              <p:spPr bwMode="auto">
                <a:xfrm>
                  <a:off x="1472824" y="1751386"/>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6" name="Oval 35"/>
                <p:cNvSpPr>
                  <a:spLocks noChangeArrowheads="1"/>
                </p:cNvSpPr>
                <p:nvPr/>
              </p:nvSpPr>
              <p:spPr bwMode="auto">
                <a:xfrm>
                  <a:off x="2114617" y="997400"/>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Oval 36"/>
                <p:cNvSpPr>
                  <a:spLocks noChangeArrowheads="1"/>
                </p:cNvSpPr>
                <p:nvPr/>
              </p:nvSpPr>
              <p:spPr bwMode="auto">
                <a:xfrm>
                  <a:off x="2270113" y="2967461"/>
                  <a:ext cx="141630" cy="141496"/>
                </a:xfrm>
                <a:prstGeom prst="ellipse">
                  <a:avLst/>
                </a:prstGeom>
                <a:solidFill>
                  <a:schemeClr val="bg1"/>
                </a:solidFill>
                <a:ln w="9525">
                  <a:solidFill>
                    <a:srgbClr val="000000"/>
                  </a:solidFill>
                  <a:round/>
                  <a:headEnd/>
                  <a:tailEnd/>
                </a:ln>
              </p:spPr>
              <p:txBody>
                <a:bodyPr rot="0" vert="horz" wrap="square" lIns="91440" tIns="45720" rIns="91440" bIns="45720" anchor="t" anchorCtr="0" upright="1">
                  <a:noAutofit/>
                </a:bodyPr>
                <a:lstStyle/>
                <a:p>
                  <a:endParaRPr lang="en-US"/>
                </a:p>
              </p:txBody>
            </p:sp>
          </p:grpSp>
        </p:grpSp>
        <p:grpSp>
          <p:nvGrpSpPr>
            <p:cNvPr id="11" name="Group 10"/>
            <p:cNvGrpSpPr/>
            <p:nvPr/>
          </p:nvGrpSpPr>
          <p:grpSpPr>
            <a:xfrm>
              <a:off x="234416" y="566644"/>
              <a:ext cx="5391245" cy="1312224"/>
              <a:chOff x="234416" y="575880"/>
              <a:chExt cx="5391245" cy="1312224"/>
            </a:xfrm>
          </p:grpSpPr>
          <p:sp>
            <p:nvSpPr>
              <p:cNvPr id="12" name="Oval 11"/>
              <p:cNvSpPr>
                <a:spLocks noChangeArrowheads="1"/>
              </p:cNvSpPr>
              <p:nvPr/>
            </p:nvSpPr>
            <p:spPr bwMode="auto">
              <a:xfrm flipV="1">
                <a:off x="5476107" y="575880"/>
                <a:ext cx="149554" cy="123685"/>
              </a:xfrm>
              <a:prstGeom prst="ellipse">
                <a:avLst/>
              </a:prstGeom>
              <a:solidFill>
                <a:schemeClr val="bg1"/>
              </a:solidFill>
              <a:ln w="9525">
                <a:solidFill>
                  <a:schemeClr val="bg1"/>
                </a:solidFill>
                <a:round/>
                <a:headEnd/>
                <a:tailEnd/>
              </a:ln>
            </p:spPr>
            <p:txBody>
              <a:bodyPr rot="0" vert="horz" wrap="square" lIns="91440" tIns="45720" rIns="91440" bIns="45720" anchor="t" anchorCtr="0" upright="1">
                <a:noAutofit/>
              </a:bodyPr>
              <a:lstStyle/>
              <a:p>
                <a:endParaRPr lang="en-US"/>
              </a:p>
            </p:txBody>
          </p:sp>
          <p:grpSp>
            <p:nvGrpSpPr>
              <p:cNvPr id="13" name="Group 12"/>
              <p:cNvGrpSpPr/>
              <p:nvPr/>
            </p:nvGrpSpPr>
            <p:grpSpPr>
              <a:xfrm>
                <a:off x="234416" y="678033"/>
                <a:ext cx="5179574" cy="1210071"/>
                <a:chOff x="234416" y="678033"/>
                <a:chExt cx="5179574" cy="1210071"/>
              </a:xfrm>
            </p:grpSpPr>
            <p:cxnSp>
              <p:nvCxnSpPr>
                <p:cNvPr id="14" name="Straight Connector 13"/>
                <p:cNvCxnSpPr/>
                <p:nvPr/>
              </p:nvCxnSpPr>
              <p:spPr>
                <a:xfrm>
                  <a:off x="2799709" y="1419751"/>
                  <a:ext cx="44139" cy="468353"/>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rot="1070512">
                  <a:off x="234416" y="1277446"/>
                  <a:ext cx="2740529" cy="396895"/>
                </a:xfrm>
                <a:custGeom>
                  <a:avLst/>
                  <a:gdLst>
                    <a:gd name="connsiteX0" fmla="*/ 0 w 5962650"/>
                    <a:gd name="connsiteY0" fmla="*/ 552450 h 558806"/>
                    <a:gd name="connsiteX1" fmla="*/ 425450 w 5962650"/>
                    <a:gd name="connsiteY1" fmla="*/ 19050 h 558806"/>
                    <a:gd name="connsiteX2" fmla="*/ 838200 w 5962650"/>
                    <a:gd name="connsiteY2" fmla="*/ 558800 h 558806"/>
                    <a:gd name="connsiteX3" fmla="*/ 1257300 w 5962650"/>
                    <a:gd name="connsiteY3" fmla="*/ 6350 h 558806"/>
                    <a:gd name="connsiteX4" fmla="*/ 1682750 w 5962650"/>
                    <a:gd name="connsiteY4" fmla="*/ 546100 h 558806"/>
                    <a:gd name="connsiteX5" fmla="*/ 2101850 w 5962650"/>
                    <a:gd name="connsiteY5" fmla="*/ 6350 h 558806"/>
                    <a:gd name="connsiteX6" fmla="*/ 2514600 w 5962650"/>
                    <a:gd name="connsiteY6" fmla="*/ 552450 h 558806"/>
                    <a:gd name="connsiteX7" fmla="*/ 2946400 w 5962650"/>
                    <a:gd name="connsiteY7" fmla="*/ 12700 h 558806"/>
                    <a:gd name="connsiteX8" fmla="*/ 3365500 w 5962650"/>
                    <a:gd name="connsiteY8" fmla="*/ 558800 h 558806"/>
                    <a:gd name="connsiteX9" fmla="*/ 3784600 w 5962650"/>
                    <a:gd name="connsiteY9" fmla="*/ 12700 h 558806"/>
                    <a:gd name="connsiteX10" fmla="*/ 4203700 w 5962650"/>
                    <a:gd name="connsiteY10" fmla="*/ 552450 h 558806"/>
                    <a:gd name="connsiteX11" fmla="*/ 4635500 w 5962650"/>
                    <a:gd name="connsiteY11" fmla="*/ 0 h 558806"/>
                    <a:gd name="connsiteX12" fmla="*/ 5054600 w 5962650"/>
                    <a:gd name="connsiteY12" fmla="*/ 552450 h 558806"/>
                    <a:gd name="connsiteX13" fmla="*/ 5480050 w 5962650"/>
                    <a:gd name="connsiteY13" fmla="*/ 279400 h 558806"/>
                    <a:gd name="connsiteX14" fmla="*/ 5962650 w 5962650"/>
                    <a:gd name="connsiteY14" fmla="*/ 260350 h 558806"/>
                    <a:gd name="connsiteX15" fmla="*/ 5962650 w 5962650"/>
                    <a:gd name="connsiteY15" fmla="*/ 260350 h 558806"/>
                    <a:gd name="connsiteX16" fmla="*/ 5962650 w 5962650"/>
                    <a:gd name="connsiteY16" fmla="*/ 260350 h 55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62650" h="558806">
                      <a:moveTo>
                        <a:pt x="0" y="552450"/>
                      </a:moveTo>
                      <a:cubicBezTo>
                        <a:pt x="142875" y="285221"/>
                        <a:pt x="285750" y="17992"/>
                        <a:pt x="425450" y="19050"/>
                      </a:cubicBezTo>
                      <a:cubicBezTo>
                        <a:pt x="565150" y="20108"/>
                        <a:pt x="699558" y="560917"/>
                        <a:pt x="838200" y="558800"/>
                      </a:cubicBezTo>
                      <a:cubicBezTo>
                        <a:pt x="976842" y="556683"/>
                        <a:pt x="1116542" y="8467"/>
                        <a:pt x="1257300" y="6350"/>
                      </a:cubicBezTo>
                      <a:cubicBezTo>
                        <a:pt x="1398058" y="4233"/>
                        <a:pt x="1541992" y="546100"/>
                        <a:pt x="1682750" y="546100"/>
                      </a:cubicBezTo>
                      <a:cubicBezTo>
                        <a:pt x="1823508" y="546100"/>
                        <a:pt x="1963208" y="5292"/>
                        <a:pt x="2101850" y="6350"/>
                      </a:cubicBezTo>
                      <a:cubicBezTo>
                        <a:pt x="2240492" y="7408"/>
                        <a:pt x="2373842" y="551392"/>
                        <a:pt x="2514600" y="552450"/>
                      </a:cubicBezTo>
                      <a:cubicBezTo>
                        <a:pt x="2655358" y="553508"/>
                        <a:pt x="2804583" y="11642"/>
                        <a:pt x="2946400" y="12700"/>
                      </a:cubicBezTo>
                      <a:cubicBezTo>
                        <a:pt x="3088217" y="13758"/>
                        <a:pt x="3225800" y="558800"/>
                        <a:pt x="3365500" y="558800"/>
                      </a:cubicBezTo>
                      <a:cubicBezTo>
                        <a:pt x="3505200" y="558800"/>
                        <a:pt x="3644900" y="13758"/>
                        <a:pt x="3784600" y="12700"/>
                      </a:cubicBezTo>
                      <a:cubicBezTo>
                        <a:pt x="3924300" y="11642"/>
                        <a:pt x="4061883" y="554567"/>
                        <a:pt x="4203700" y="552450"/>
                      </a:cubicBezTo>
                      <a:cubicBezTo>
                        <a:pt x="4345517" y="550333"/>
                        <a:pt x="4493683" y="0"/>
                        <a:pt x="4635500" y="0"/>
                      </a:cubicBezTo>
                      <a:cubicBezTo>
                        <a:pt x="4777317" y="0"/>
                        <a:pt x="4913842" y="505883"/>
                        <a:pt x="5054600" y="552450"/>
                      </a:cubicBezTo>
                      <a:cubicBezTo>
                        <a:pt x="5195358" y="599017"/>
                        <a:pt x="5328708" y="328083"/>
                        <a:pt x="5480050" y="279400"/>
                      </a:cubicBezTo>
                      <a:cubicBezTo>
                        <a:pt x="5631392" y="230717"/>
                        <a:pt x="5962650" y="260350"/>
                        <a:pt x="5962650" y="260350"/>
                      </a:cubicBezTo>
                      <a:lnTo>
                        <a:pt x="5962650" y="260350"/>
                      </a:lnTo>
                      <a:lnTo>
                        <a:pt x="5962650" y="260350"/>
                      </a:lnTo>
                    </a:path>
                  </a:pathLst>
                </a:custGeom>
                <a:noFill/>
                <a:ln w="44450" cap="flat" cmpd="sng" algn="ctr">
                  <a:solidFill>
                    <a:srgbClr val="FF0000"/>
                  </a:solidFill>
                  <a:prstDash val="solid"/>
                  <a:miter lim="800000"/>
                  <a:tailEnd type="triangl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AutoShape 60"/>
                <p:cNvCxnSpPr>
                  <a:cxnSpLocks noChangeShapeType="1"/>
                </p:cNvCxnSpPr>
                <p:nvPr/>
              </p:nvCxnSpPr>
              <p:spPr bwMode="auto">
                <a:xfrm flipV="1">
                  <a:off x="2917138" y="678033"/>
                  <a:ext cx="2496852" cy="1189359"/>
                </a:xfrm>
                <a:prstGeom prst="straightConnector1">
                  <a:avLst/>
                </a:prstGeom>
                <a:solidFill>
                  <a:schemeClr val="bg1"/>
                </a:solidFill>
                <a:ln w="28575">
                  <a:solidFill>
                    <a:srgbClr val="FF0000"/>
                  </a:solidFill>
                  <a:round/>
                  <a:headEnd/>
                  <a:tailEnd type="triangle" w="med" len="med"/>
                </a:ln>
                <a:extLst/>
              </p:spPr>
            </p:cxnSp>
          </p:grpSp>
        </p:grpSp>
      </p:grpSp>
      <p:sp>
        <p:nvSpPr>
          <p:cNvPr id="41" name="TextBox 40"/>
          <p:cNvSpPr txBox="1"/>
          <p:nvPr/>
        </p:nvSpPr>
        <p:spPr>
          <a:xfrm>
            <a:off x="10630282" y="899438"/>
            <a:ext cx="1712542" cy="646331"/>
          </a:xfrm>
          <a:prstGeom prst="rect">
            <a:avLst/>
          </a:prstGeom>
          <a:noFill/>
        </p:spPr>
        <p:txBody>
          <a:bodyPr wrap="square" rtlCol="0">
            <a:spAutoFit/>
          </a:bodyPr>
          <a:lstStyle/>
          <a:p>
            <a:r>
              <a:rPr lang="en-US" dirty="0" smtClean="0">
                <a:latin typeface="Constantia" panose="02030602050306030303" pitchFamily="18" charset="0"/>
              </a:rPr>
              <a:t>Electron from</a:t>
            </a:r>
          </a:p>
          <a:p>
            <a:r>
              <a:rPr lang="en-US" dirty="0" smtClean="0">
                <a:latin typeface="Constantia" panose="02030602050306030303" pitchFamily="18" charset="0"/>
              </a:rPr>
              <a:t> K shell</a:t>
            </a:r>
            <a:endParaRPr lang="en-US" dirty="0">
              <a:latin typeface="Constantia" panose="02030602050306030303" pitchFamily="18" charset="0"/>
            </a:endParaRPr>
          </a:p>
        </p:txBody>
      </p:sp>
      <p:sp>
        <p:nvSpPr>
          <p:cNvPr id="43" name="Oval 42"/>
          <p:cNvSpPr/>
          <p:nvPr/>
        </p:nvSpPr>
        <p:spPr>
          <a:xfrm flipH="1">
            <a:off x="11298896" y="367590"/>
            <a:ext cx="148104" cy="165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852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a:grpSpLocks/>
          </p:cNvGrpSpPr>
          <p:nvPr/>
        </p:nvGrpSpPr>
        <p:grpSpPr bwMode="auto">
          <a:xfrm>
            <a:off x="6192541" y="3569787"/>
            <a:ext cx="498475" cy="458788"/>
            <a:chOff x="2145" y="2702"/>
            <a:chExt cx="314" cy="313"/>
          </a:xfrm>
        </p:grpSpPr>
        <p:sp useBgFill="1">
          <p:nvSpPr>
            <p:cNvPr id="24" name="Freeform 24"/>
            <p:cNvSpPr>
              <a:spLocks/>
            </p:cNvSpPr>
            <p:nvPr/>
          </p:nvSpPr>
          <p:spPr bwMode="auto">
            <a:xfrm>
              <a:off x="2145" y="2702"/>
              <a:ext cx="314" cy="313"/>
            </a:xfrm>
            <a:custGeom>
              <a:avLst/>
              <a:gdLst>
                <a:gd name="T0" fmla="*/ 196 w 314"/>
                <a:gd name="T1" fmla="*/ 120 h 313"/>
                <a:gd name="T2" fmla="*/ 187 w 314"/>
                <a:gd name="T3" fmla="*/ 63 h 313"/>
                <a:gd name="T4" fmla="*/ 147 w 314"/>
                <a:gd name="T5" fmla="*/ 98 h 313"/>
                <a:gd name="T6" fmla="*/ 84 w 314"/>
                <a:gd name="T7" fmla="*/ 0 h 313"/>
                <a:gd name="T8" fmla="*/ 104 w 314"/>
                <a:gd name="T9" fmla="*/ 91 h 313"/>
                <a:gd name="T10" fmla="*/ 38 w 314"/>
                <a:gd name="T11" fmla="*/ 65 h 313"/>
                <a:gd name="T12" fmla="*/ 65 w 314"/>
                <a:gd name="T13" fmla="*/ 129 h 313"/>
                <a:gd name="T14" fmla="*/ 0 w 314"/>
                <a:gd name="T15" fmla="*/ 131 h 313"/>
                <a:gd name="T16" fmla="*/ 75 w 314"/>
                <a:gd name="T17" fmla="*/ 168 h 313"/>
                <a:gd name="T18" fmla="*/ 39 w 314"/>
                <a:gd name="T19" fmla="*/ 201 h 313"/>
                <a:gd name="T20" fmla="*/ 91 w 314"/>
                <a:gd name="T21" fmla="*/ 202 h 313"/>
                <a:gd name="T22" fmla="*/ 61 w 314"/>
                <a:gd name="T23" fmla="*/ 273 h 313"/>
                <a:gd name="T24" fmla="*/ 132 w 314"/>
                <a:gd name="T25" fmla="*/ 217 h 313"/>
                <a:gd name="T26" fmla="*/ 135 w 314"/>
                <a:gd name="T27" fmla="*/ 291 h 313"/>
                <a:gd name="T28" fmla="*/ 180 w 314"/>
                <a:gd name="T29" fmla="*/ 240 h 313"/>
                <a:gd name="T30" fmla="*/ 209 w 314"/>
                <a:gd name="T31" fmla="*/ 312 h 313"/>
                <a:gd name="T32" fmla="*/ 226 w 314"/>
                <a:gd name="T33" fmla="*/ 246 h 313"/>
                <a:gd name="T34" fmla="*/ 285 w 314"/>
                <a:gd name="T35" fmla="*/ 287 h 313"/>
                <a:gd name="T36" fmla="*/ 253 w 314"/>
                <a:gd name="T37" fmla="*/ 225 h 313"/>
                <a:gd name="T38" fmla="*/ 313 w 314"/>
                <a:gd name="T39" fmla="*/ 227 h 313"/>
                <a:gd name="T40" fmla="*/ 262 w 314"/>
                <a:gd name="T41" fmla="*/ 183 h 313"/>
                <a:gd name="T42" fmla="*/ 303 w 314"/>
                <a:gd name="T43" fmla="*/ 166 h 313"/>
                <a:gd name="T44" fmla="*/ 242 w 314"/>
                <a:gd name="T45" fmla="*/ 142 h 313"/>
                <a:gd name="T46" fmla="*/ 282 w 314"/>
                <a:gd name="T47" fmla="*/ 87 h 313"/>
                <a:gd name="T48" fmla="*/ 196 w 314"/>
                <a:gd name="T49" fmla="*/ 120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313">
                  <a:moveTo>
                    <a:pt x="196" y="120"/>
                  </a:moveTo>
                  <a:lnTo>
                    <a:pt x="187" y="63"/>
                  </a:lnTo>
                  <a:lnTo>
                    <a:pt x="147" y="98"/>
                  </a:lnTo>
                  <a:lnTo>
                    <a:pt x="84" y="0"/>
                  </a:lnTo>
                  <a:lnTo>
                    <a:pt x="104" y="91"/>
                  </a:lnTo>
                  <a:lnTo>
                    <a:pt x="38" y="65"/>
                  </a:lnTo>
                  <a:lnTo>
                    <a:pt x="65" y="129"/>
                  </a:lnTo>
                  <a:lnTo>
                    <a:pt x="0" y="131"/>
                  </a:lnTo>
                  <a:lnTo>
                    <a:pt x="75" y="168"/>
                  </a:lnTo>
                  <a:lnTo>
                    <a:pt x="39" y="201"/>
                  </a:lnTo>
                  <a:lnTo>
                    <a:pt x="91" y="202"/>
                  </a:lnTo>
                  <a:lnTo>
                    <a:pt x="61" y="273"/>
                  </a:lnTo>
                  <a:lnTo>
                    <a:pt x="132" y="217"/>
                  </a:lnTo>
                  <a:lnTo>
                    <a:pt x="135" y="291"/>
                  </a:lnTo>
                  <a:lnTo>
                    <a:pt x="180" y="240"/>
                  </a:lnTo>
                  <a:lnTo>
                    <a:pt x="209" y="312"/>
                  </a:lnTo>
                  <a:lnTo>
                    <a:pt x="226" y="246"/>
                  </a:lnTo>
                  <a:lnTo>
                    <a:pt x="285" y="287"/>
                  </a:lnTo>
                  <a:lnTo>
                    <a:pt x="253" y="225"/>
                  </a:lnTo>
                  <a:lnTo>
                    <a:pt x="313" y="227"/>
                  </a:lnTo>
                  <a:lnTo>
                    <a:pt x="262" y="183"/>
                  </a:lnTo>
                  <a:lnTo>
                    <a:pt x="303" y="166"/>
                  </a:lnTo>
                  <a:lnTo>
                    <a:pt x="242" y="142"/>
                  </a:lnTo>
                  <a:lnTo>
                    <a:pt x="282" y="87"/>
                  </a:lnTo>
                  <a:lnTo>
                    <a:pt x="196" y="120"/>
                  </a:lnTo>
                </a:path>
              </a:pathLst>
            </a:custGeom>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25" name="Rectangle 25"/>
            <p:cNvSpPr>
              <a:spLocks noChangeArrowheads="1"/>
            </p:cNvSpPr>
            <p:nvPr/>
          </p:nvSpPr>
          <p:spPr bwMode="auto">
            <a:xfrm rot="1860000">
              <a:off x="2248" y="2832"/>
              <a:ext cx="117" cy="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grpSp>
      <p:grpSp>
        <p:nvGrpSpPr>
          <p:cNvPr id="28" name="Group 29"/>
          <p:cNvGrpSpPr>
            <a:grpSpLocks/>
          </p:cNvGrpSpPr>
          <p:nvPr/>
        </p:nvGrpSpPr>
        <p:grpSpPr bwMode="auto">
          <a:xfrm>
            <a:off x="6252865" y="1836237"/>
            <a:ext cx="385762" cy="300038"/>
            <a:chOff x="2183" y="1518"/>
            <a:chExt cx="243" cy="206"/>
          </a:xfrm>
        </p:grpSpPr>
        <p:sp useBgFill="1">
          <p:nvSpPr>
            <p:cNvPr id="29" name="Freeform 30"/>
            <p:cNvSpPr>
              <a:spLocks/>
            </p:cNvSpPr>
            <p:nvPr/>
          </p:nvSpPr>
          <p:spPr bwMode="auto">
            <a:xfrm>
              <a:off x="2183" y="1518"/>
              <a:ext cx="243" cy="206"/>
            </a:xfrm>
            <a:custGeom>
              <a:avLst/>
              <a:gdLst>
                <a:gd name="T0" fmla="*/ 142 w 243"/>
                <a:gd name="T1" fmla="*/ 87 h 206"/>
                <a:gd name="T2" fmla="*/ 129 w 243"/>
                <a:gd name="T3" fmla="*/ 51 h 206"/>
                <a:gd name="T4" fmla="*/ 104 w 243"/>
                <a:gd name="T5" fmla="*/ 68 h 206"/>
                <a:gd name="T6" fmla="*/ 45 w 243"/>
                <a:gd name="T7" fmla="*/ 0 h 206"/>
                <a:gd name="T8" fmla="*/ 71 w 243"/>
                <a:gd name="T9" fmla="*/ 58 h 206"/>
                <a:gd name="T10" fmla="*/ 19 w 243"/>
                <a:gd name="T11" fmla="*/ 34 h 206"/>
                <a:gd name="T12" fmla="*/ 47 w 243"/>
                <a:gd name="T13" fmla="*/ 76 h 206"/>
                <a:gd name="T14" fmla="*/ 0 w 243"/>
                <a:gd name="T15" fmla="*/ 69 h 206"/>
                <a:gd name="T16" fmla="*/ 60 w 243"/>
                <a:gd name="T17" fmla="*/ 101 h 206"/>
                <a:gd name="T18" fmla="*/ 37 w 243"/>
                <a:gd name="T19" fmla="*/ 117 h 206"/>
                <a:gd name="T20" fmla="*/ 75 w 243"/>
                <a:gd name="T21" fmla="*/ 124 h 206"/>
                <a:gd name="T22" fmla="*/ 62 w 243"/>
                <a:gd name="T23" fmla="*/ 163 h 206"/>
                <a:gd name="T24" fmla="*/ 107 w 243"/>
                <a:gd name="T25" fmla="*/ 138 h 206"/>
                <a:gd name="T26" fmla="*/ 119 w 243"/>
                <a:gd name="T27" fmla="*/ 183 h 206"/>
                <a:gd name="T28" fmla="*/ 145 w 243"/>
                <a:gd name="T29" fmla="*/ 158 h 206"/>
                <a:gd name="T30" fmla="*/ 176 w 243"/>
                <a:gd name="T31" fmla="*/ 205 h 206"/>
                <a:gd name="T32" fmla="*/ 180 w 243"/>
                <a:gd name="T33" fmla="*/ 167 h 206"/>
                <a:gd name="T34" fmla="*/ 229 w 243"/>
                <a:gd name="T35" fmla="*/ 200 h 206"/>
                <a:gd name="T36" fmla="*/ 197 w 243"/>
                <a:gd name="T37" fmla="*/ 158 h 206"/>
                <a:gd name="T38" fmla="*/ 242 w 243"/>
                <a:gd name="T39" fmla="*/ 167 h 206"/>
                <a:gd name="T40" fmla="*/ 199 w 243"/>
                <a:gd name="T41" fmla="*/ 134 h 206"/>
                <a:gd name="T42" fmla="*/ 226 w 243"/>
                <a:gd name="T43" fmla="*/ 128 h 206"/>
                <a:gd name="T44" fmla="*/ 179 w 243"/>
                <a:gd name="T45" fmla="*/ 106 h 206"/>
                <a:gd name="T46" fmla="*/ 202 w 243"/>
                <a:gd name="T47" fmla="*/ 78 h 206"/>
                <a:gd name="T48" fmla="*/ 142 w 243"/>
                <a:gd name="T49" fmla="*/ 87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3" h="206">
                  <a:moveTo>
                    <a:pt x="142" y="87"/>
                  </a:moveTo>
                  <a:lnTo>
                    <a:pt x="129" y="51"/>
                  </a:lnTo>
                  <a:lnTo>
                    <a:pt x="104" y="68"/>
                  </a:lnTo>
                  <a:lnTo>
                    <a:pt x="45" y="0"/>
                  </a:lnTo>
                  <a:lnTo>
                    <a:pt x="71" y="58"/>
                  </a:lnTo>
                  <a:lnTo>
                    <a:pt x="19" y="34"/>
                  </a:lnTo>
                  <a:lnTo>
                    <a:pt x="47" y="76"/>
                  </a:lnTo>
                  <a:lnTo>
                    <a:pt x="0" y="69"/>
                  </a:lnTo>
                  <a:lnTo>
                    <a:pt x="60" y="101"/>
                  </a:lnTo>
                  <a:lnTo>
                    <a:pt x="37" y="117"/>
                  </a:lnTo>
                  <a:lnTo>
                    <a:pt x="75" y="124"/>
                  </a:lnTo>
                  <a:lnTo>
                    <a:pt x="62" y="163"/>
                  </a:lnTo>
                  <a:lnTo>
                    <a:pt x="107" y="138"/>
                  </a:lnTo>
                  <a:lnTo>
                    <a:pt x="119" y="183"/>
                  </a:lnTo>
                  <a:lnTo>
                    <a:pt x="145" y="158"/>
                  </a:lnTo>
                  <a:lnTo>
                    <a:pt x="176" y="205"/>
                  </a:lnTo>
                  <a:lnTo>
                    <a:pt x="180" y="167"/>
                  </a:lnTo>
                  <a:lnTo>
                    <a:pt x="229" y="200"/>
                  </a:lnTo>
                  <a:lnTo>
                    <a:pt x="197" y="158"/>
                  </a:lnTo>
                  <a:lnTo>
                    <a:pt x="242" y="167"/>
                  </a:lnTo>
                  <a:lnTo>
                    <a:pt x="199" y="134"/>
                  </a:lnTo>
                  <a:lnTo>
                    <a:pt x="226" y="128"/>
                  </a:lnTo>
                  <a:lnTo>
                    <a:pt x="179" y="106"/>
                  </a:lnTo>
                  <a:lnTo>
                    <a:pt x="202" y="78"/>
                  </a:lnTo>
                  <a:lnTo>
                    <a:pt x="142" y="87"/>
                  </a:lnTo>
                </a:path>
              </a:pathLst>
            </a:custGeom>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30" name="Rectangle 31"/>
            <p:cNvSpPr>
              <a:spLocks noChangeArrowheads="1"/>
            </p:cNvSpPr>
            <p:nvPr/>
          </p:nvSpPr>
          <p:spPr bwMode="auto">
            <a:xfrm rot="1860000">
              <a:off x="2265" y="1616"/>
              <a:ext cx="83" cy="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grpSp>
      <p:sp>
        <p:nvSpPr>
          <p:cNvPr id="286" name="Text Box 287"/>
          <p:cNvSpPr txBox="1">
            <a:spLocks noChangeArrowheads="1"/>
          </p:cNvSpPr>
          <p:nvPr/>
        </p:nvSpPr>
        <p:spPr bwMode="auto">
          <a:xfrm>
            <a:off x="4353378" y="5437601"/>
            <a:ext cx="4855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he-IL" sz="1600" kern="0" dirty="0">
                <a:latin typeface="Constantia" panose="02030602050306030303" pitchFamily="18" charset="0"/>
              </a:rPr>
              <a:t>The mean diffusion distance of OH </a:t>
            </a:r>
            <a:endParaRPr lang="en-US" altLang="he-IL" sz="1600" kern="0" dirty="0" smtClean="0">
              <a:latin typeface="Constantia" panose="02030602050306030303" pitchFamily="18" charset="0"/>
            </a:endParaRPr>
          </a:p>
          <a:p>
            <a:pPr>
              <a:defRPr/>
            </a:pPr>
            <a:r>
              <a:rPr lang="en-US" altLang="he-IL" sz="1600" kern="0" dirty="0" smtClean="0">
                <a:latin typeface="Constantia" panose="02030602050306030303" pitchFamily="18" charset="0"/>
              </a:rPr>
              <a:t>radicals </a:t>
            </a:r>
            <a:r>
              <a:rPr lang="en-US" altLang="he-IL" sz="1600" kern="0" dirty="0">
                <a:latin typeface="Constantia" panose="02030602050306030303" pitchFamily="18" charset="0"/>
              </a:rPr>
              <a:t>before they react is only 2-3 nm</a:t>
            </a:r>
          </a:p>
        </p:txBody>
      </p:sp>
      <p:grpSp>
        <p:nvGrpSpPr>
          <p:cNvPr id="302" name="Group 301"/>
          <p:cNvGrpSpPr/>
          <p:nvPr/>
        </p:nvGrpSpPr>
        <p:grpSpPr>
          <a:xfrm>
            <a:off x="0" y="322263"/>
            <a:ext cx="7433926" cy="6399212"/>
            <a:chOff x="0" y="322263"/>
            <a:chExt cx="7433926" cy="6399212"/>
          </a:xfrm>
        </p:grpSpPr>
        <p:sp>
          <p:nvSpPr>
            <p:cNvPr id="7" name="Line 7"/>
            <p:cNvSpPr>
              <a:spLocks noChangeShapeType="1"/>
            </p:cNvSpPr>
            <p:nvPr/>
          </p:nvSpPr>
          <p:spPr bwMode="auto">
            <a:xfrm flipV="1">
              <a:off x="2583458" y="2201812"/>
              <a:ext cx="357188" cy="9525"/>
            </a:xfrm>
            <a:prstGeom prst="line">
              <a:avLst/>
            </a:prstGeom>
            <a:noFill/>
            <a:ln w="50800">
              <a:solidFill>
                <a:srgbClr val="FF33CC"/>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grpSp>
          <p:nvGrpSpPr>
            <p:cNvPr id="301" name="Group 300"/>
            <p:cNvGrpSpPr/>
            <p:nvPr/>
          </p:nvGrpSpPr>
          <p:grpSpPr>
            <a:xfrm>
              <a:off x="0" y="322263"/>
              <a:ext cx="7433926" cy="6399212"/>
              <a:chOff x="1928062" y="170950"/>
              <a:chExt cx="7433926" cy="6399212"/>
            </a:xfrm>
          </p:grpSpPr>
          <p:sp>
            <p:nvSpPr>
              <p:cNvPr id="287" name="Text Box 288"/>
              <p:cNvSpPr txBox="1">
                <a:spLocks noChangeArrowheads="1"/>
              </p:cNvSpPr>
              <p:nvPr/>
            </p:nvSpPr>
            <p:spPr bwMode="auto">
              <a:xfrm>
                <a:off x="4226929" y="469259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kern="0" dirty="0">
                    <a:solidFill>
                      <a:srgbClr val="3333CC"/>
                    </a:solidFill>
                    <a:latin typeface="Constantia" panose="02030602050306030303" pitchFamily="18" charset="0"/>
                  </a:rPr>
                  <a:t>OH</a:t>
                </a:r>
                <a:r>
                  <a:rPr lang="en-US" kern="0" baseline="30000" dirty="0">
                    <a:solidFill>
                      <a:srgbClr val="3333CC"/>
                    </a:solidFill>
                    <a:latin typeface="Constantia" panose="02030602050306030303" pitchFamily="18" charset="0"/>
                  </a:rPr>
                  <a:t>•</a:t>
                </a:r>
                <a:endParaRPr lang="en-US" kern="0" dirty="0">
                  <a:solidFill>
                    <a:srgbClr val="3333CC"/>
                  </a:solidFill>
                  <a:latin typeface="Constantia" panose="02030602050306030303" pitchFamily="18" charset="0"/>
                </a:endParaRPr>
              </a:p>
            </p:txBody>
          </p:sp>
          <p:grpSp>
            <p:nvGrpSpPr>
              <p:cNvPr id="299" name="Group 298"/>
              <p:cNvGrpSpPr/>
              <p:nvPr/>
            </p:nvGrpSpPr>
            <p:grpSpPr>
              <a:xfrm>
                <a:off x="1928062" y="170950"/>
                <a:ext cx="7433926" cy="6399212"/>
                <a:chOff x="1928062" y="170950"/>
                <a:chExt cx="7433926" cy="6399212"/>
              </a:xfrm>
            </p:grpSpPr>
            <p:grpSp>
              <p:nvGrpSpPr>
                <p:cNvPr id="298" name="Group 297"/>
                <p:cNvGrpSpPr/>
                <p:nvPr/>
              </p:nvGrpSpPr>
              <p:grpSpPr>
                <a:xfrm>
                  <a:off x="2788940" y="2002925"/>
                  <a:ext cx="6475412" cy="2767012"/>
                  <a:chOff x="2788940" y="2002925"/>
                  <a:chExt cx="6475412" cy="2767012"/>
                </a:xfrm>
              </p:grpSpPr>
              <p:sp>
                <p:nvSpPr>
                  <p:cNvPr id="2" name="Line 2"/>
                  <p:cNvSpPr>
                    <a:spLocks noChangeShapeType="1"/>
                  </p:cNvSpPr>
                  <p:nvPr/>
                </p:nvSpPr>
                <p:spPr bwMode="auto">
                  <a:xfrm flipV="1">
                    <a:off x="2788940" y="2002925"/>
                    <a:ext cx="6475412" cy="74612"/>
                  </a:xfrm>
                  <a:prstGeom prst="line">
                    <a:avLst/>
                  </a:prstGeom>
                  <a:noFill/>
                  <a:ln w="50800">
                    <a:solidFill>
                      <a:srgbClr val="FF33CC"/>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27" name="Line 28"/>
                  <p:cNvSpPr>
                    <a:spLocks noChangeShapeType="1"/>
                  </p:cNvSpPr>
                  <p:nvPr/>
                </p:nvSpPr>
                <p:spPr bwMode="auto">
                  <a:xfrm>
                    <a:off x="6406853" y="3963487"/>
                    <a:ext cx="790575" cy="806450"/>
                  </a:xfrm>
                  <a:prstGeom prst="line">
                    <a:avLst/>
                  </a:prstGeom>
                  <a:noFill/>
                  <a:ln w="38100">
                    <a:solidFill>
                      <a:srgbClr val="000000"/>
                    </a:solidFill>
                    <a:round/>
                    <a:headEnd type="stealth" w="lg"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288" name="Text Box 289"/>
                  <p:cNvSpPr txBox="1">
                    <a:spLocks noChangeArrowheads="1"/>
                  </p:cNvSpPr>
                  <p:nvPr/>
                </p:nvSpPr>
                <p:spPr bwMode="auto">
                  <a:xfrm>
                    <a:off x="4603452" y="3277687"/>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b="1" kern="0" dirty="0">
                        <a:solidFill>
                          <a:srgbClr val="FF3300"/>
                        </a:solidFill>
                        <a:latin typeface="Constantia" panose="02030602050306030303" pitchFamily="18" charset="0"/>
                      </a:rPr>
                      <a:t>e</a:t>
                    </a:r>
                    <a:r>
                      <a:rPr lang="en-US" b="1" kern="0" baseline="30000" dirty="0">
                        <a:solidFill>
                          <a:srgbClr val="FF3300"/>
                        </a:solidFill>
                        <a:latin typeface="Constantia" panose="02030602050306030303" pitchFamily="18" charset="0"/>
                      </a:rPr>
                      <a:t>-</a:t>
                    </a:r>
                    <a:endParaRPr lang="en-US" b="1" kern="0" dirty="0">
                      <a:solidFill>
                        <a:srgbClr val="FF3300"/>
                      </a:solidFill>
                      <a:latin typeface="Constantia" panose="02030602050306030303" pitchFamily="18" charset="0"/>
                    </a:endParaRPr>
                  </a:p>
                </p:txBody>
              </p:sp>
            </p:grpSp>
            <p:grpSp>
              <p:nvGrpSpPr>
                <p:cNvPr id="297" name="Group 296"/>
                <p:cNvGrpSpPr/>
                <p:nvPr/>
              </p:nvGrpSpPr>
              <p:grpSpPr>
                <a:xfrm>
                  <a:off x="1928062" y="170950"/>
                  <a:ext cx="7433926" cy="6399212"/>
                  <a:chOff x="1928062" y="170950"/>
                  <a:chExt cx="7433926" cy="6399212"/>
                </a:xfrm>
              </p:grpSpPr>
              <p:grpSp>
                <p:nvGrpSpPr>
                  <p:cNvPr id="295" name="Group 294"/>
                  <p:cNvGrpSpPr/>
                  <p:nvPr/>
                </p:nvGrpSpPr>
                <p:grpSpPr>
                  <a:xfrm>
                    <a:off x="4082752" y="1791788"/>
                    <a:ext cx="3290888" cy="504825"/>
                    <a:chOff x="4082752" y="1791788"/>
                    <a:chExt cx="3290888" cy="504825"/>
                  </a:xfrm>
                </p:grpSpPr>
                <p:sp useBgFill="1">
                  <p:nvSpPr>
                    <p:cNvPr id="34" name="Oval 35"/>
                    <p:cNvSpPr>
                      <a:spLocks noChangeArrowheads="1"/>
                    </p:cNvSpPr>
                    <p:nvPr/>
                  </p:nvSpPr>
                  <p:spPr bwMode="auto">
                    <a:xfrm>
                      <a:off x="4082752" y="2024446"/>
                      <a:ext cx="166688" cy="153642"/>
                    </a:xfrm>
                    <a:prstGeom prst="ellipse">
                      <a:avLst/>
                    </a:prstGeom>
                    <a:ln w="12699">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sp useBgFill="1">
                  <p:nvSpPr>
                    <p:cNvPr id="35" name="Oval 36"/>
                    <p:cNvSpPr>
                      <a:spLocks noChangeArrowheads="1"/>
                    </p:cNvSpPr>
                    <p:nvPr/>
                  </p:nvSpPr>
                  <p:spPr bwMode="auto">
                    <a:xfrm>
                      <a:off x="5347990" y="1853245"/>
                      <a:ext cx="166688" cy="153642"/>
                    </a:xfrm>
                    <a:prstGeom prst="ellipse">
                      <a:avLst/>
                    </a:prstGeom>
                    <a:ln w="12699">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sp useBgFill="1">
                  <p:nvSpPr>
                    <p:cNvPr id="36" name="Oval 37"/>
                    <p:cNvSpPr>
                      <a:spLocks noChangeArrowheads="1"/>
                    </p:cNvSpPr>
                    <p:nvPr/>
                  </p:nvSpPr>
                  <p:spPr bwMode="auto">
                    <a:xfrm>
                      <a:off x="6222702" y="1791788"/>
                      <a:ext cx="166688" cy="153642"/>
                    </a:xfrm>
                    <a:prstGeom prst="ellipse">
                      <a:avLst/>
                    </a:prstGeom>
                    <a:ln w="12699">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sp useBgFill="1">
                  <p:nvSpPr>
                    <p:cNvPr id="37" name="Oval 38"/>
                    <p:cNvSpPr>
                      <a:spLocks noChangeArrowheads="1"/>
                    </p:cNvSpPr>
                    <p:nvPr/>
                  </p:nvSpPr>
                  <p:spPr bwMode="auto">
                    <a:xfrm>
                      <a:off x="7206952" y="2142971"/>
                      <a:ext cx="166688" cy="153642"/>
                    </a:xfrm>
                    <a:prstGeom prst="ellipse">
                      <a:avLst/>
                    </a:prstGeom>
                    <a:ln w="12699">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defRPr/>
                      </a:pPr>
                      <a:endParaRPr lang="en-US" altLang="en-US" sz="2800" kern="0">
                        <a:solidFill>
                          <a:sysClr val="windowText" lastClr="000000"/>
                        </a:solidFill>
                        <a:latin typeface="Constantia" panose="02030602050306030303" pitchFamily="18" charset="0"/>
                      </a:endParaRPr>
                    </a:p>
                  </p:txBody>
                </p:sp>
              </p:grpSp>
              <p:grpSp>
                <p:nvGrpSpPr>
                  <p:cNvPr id="294" name="Group 293"/>
                  <p:cNvGrpSpPr/>
                  <p:nvPr/>
                </p:nvGrpSpPr>
                <p:grpSpPr>
                  <a:xfrm>
                    <a:off x="1928062" y="170950"/>
                    <a:ext cx="7433926" cy="6399212"/>
                    <a:chOff x="1928062" y="170950"/>
                    <a:chExt cx="7433926" cy="6399212"/>
                  </a:xfrm>
                </p:grpSpPr>
                <p:sp>
                  <p:nvSpPr>
                    <p:cNvPr id="3" name="Rectangle 3"/>
                    <p:cNvSpPr>
                      <a:spLocks noChangeArrowheads="1"/>
                    </p:cNvSpPr>
                    <p:nvPr/>
                  </p:nvSpPr>
                  <p:spPr bwMode="auto">
                    <a:xfrm>
                      <a:off x="2787352" y="2520450"/>
                      <a:ext cx="24384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GB" altLang="en-US" kern="0">
                          <a:solidFill>
                            <a:srgbClr val="FF33CC"/>
                          </a:solidFill>
                          <a:latin typeface="Constantia" panose="02030602050306030303" pitchFamily="18" charset="0"/>
                        </a:rPr>
                        <a:t> </a:t>
                      </a:r>
                      <a:r>
                        <a:rPr lang="en-US" altLang="he-IL" kern="0">
                          <a:solidFill>
                            <a:srgbClr val="FF33CC"/>
                          </a:solidFill>
                          <a:latin typeface="Constantia" panose="02030602050306030303" pitchFamily="18" charset="0"/>
                        </a:rPr>
                        <a:t>delta rays</a:t>
                      </a:r>
                    </a:p>
                  </p:txBody>
                </p:sp>
                <p:sp>
                  <p:nvSpPr>
                    <p:cNvPr id="4" name="Rectangle 4"/>
                    <p:cNvSpPr>
                      <a:spLocks noChangeArrowheads="1"/>
                    </p:cNvSpPr>
                    <p:nvPr/>
                  </p:nvSpPr>
                  <p:spPr bwMode="auto">
                    <a:xfrm>
                      <a:off x="2546052" y="441351"/>
                      <a:ext cx="296545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altLang="he-IL" kern="0" dirty="0">
                          <a:solidFill>
                            <a:srgbClr val="0000FF"/>
                          </a:solidFill>
                          <a:latin typeface="Constantia" panose="02030602050306030303" pitchFamily="18" charset="0"/>
                        </a:rPr>
                        <a:t>Ionization event (formation of water radicals)</a:t>
                      </a:r>
                    </a:p>
                  </p:txBody>
                </p:sp>
                <p:sp>
                  <p:nvSpPr>
                    <p:cNvPr id="5" name="Rectangle 5"/>
                    <p:cNvSpPr>
                      <a:spLocks noChangeArrowheads="1"/>
                    </p:cNvSpPr>
                    <p:nvPr/>
                  </p:nvSpPr>
                  <p:spPr bwMode="auto">
                    <a:xfrm>
                      <a:off x="6870403" y="853576"/>
                      <a:ext cx="225266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a:defRPr/>
                      </a:pPr>
                      <a:r>
                        <a:rPr lang="en-US" altLang="he-IL" kern="0" dirty="0">
                          <a:solidFill>
                            <a:srgbClr val="009900"/>
                          </a:solidFill>
                          <a:latin typeface="Constantia" panose="02030602050306030303" pitchFamily="18" charset="0"/>
                        </a:rPr>
                        <a:t>Light damage - reparable</a:t>
                      </a:r>
                    </a:p>
                  </p:txBody>
                </p:sp>
                <p:sp>
                  <p:nvSpPr>
                    <p:cNvPr id="6" name="Line 6"/>
                    <p:cNvSpPr>
                      <a:spLocks noChangeShapeType="1"/>
                    </p:cNvSpPr>
                    <p:nvPr/>
                  </p:nvSpPr>
                  <p:spPr bwMode="auto">
                    <a:xfrm>
                      <a:off x="4920952" y="877388"/>
                      <a:ext cx="457200" cy="911225"/>
                    </a:xfrm>
                    <a:prstGeom prst="line">
                      <a:avLst/>
                    </a:prstGeom>
                    <a:noFill/>
                    <a:ln w="12699">
                      <a:solidFill>
                        <a:srgbClr val="CC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8" name="Rectangle 8"/>
                    <p:cNvSpPr>
                      <a:spLocks noChangeArrowheads="1"/>
                    </p:cNvSpPr>
                    <p:nvPr/>
                  </p:nvSpPr>
                  <p:spPr bwMode="auto">
                    <a:xfrm>
                      <a:off x="7286251" y="4582567"/>
                      <a:ext cx="2075737"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r">
                        <a:defRPr/>
                      </a:pPr>
                      <a:r>
                        <a:rPr lang="en-US" altLang="he-IL" kern="0" dirty="0">
                          <a:solidFill>
                            <a:sysClr val="windowText" lastClr="000000"/>
                          </a:solidFill>
                          <a:latin typeface="Constantia" panose="02030602050306030303" pitchFamily="18" charset="0"/>
                        </a:rPr>
                        <a:t>Clustered damage - irreparable</a:t>
                      </a:r>
                    </a:p>
                  </p:txBody>
                </p:sp>
                <p:grpSp>
                  <p:nvGrpSpPr>
                    <p:cNvPr id="9" name="Group 9"/>
                    <p:cNvGrpSpPr>
                      <a:grpSpLocks/>
                    </p:cNvGrpSpPr>
                    <p:nvPr/>
                  </p:nvGrpSpPr>
                  <p:grpSpPr bwMode="auto">
                    <a:xfrm>
                      <a:off x="5154315" y="170950"/>
                      <a:ext cx="1763712" cy="6399212"/>
                      <a:chOff x="1491" y="382"/>
                      <a:chExt cx="1111" cy="4367"/>
                    </a:xfrm>
                  </p:grpSpPr>
                  <p:grpSp>
                    <p:nvGrpSpPr>
                      <p:cNvPr id="10" name="Group 10"/>
                      <p:cNvGrpSpPr>
                        <a:grpSpLocks/>
                      </p:cNvGrpSpPr>
                      <p:nvPr/>
                    </p:nvGrpSpPr>
                    <p:grpSpPr bwMode="auto">
                      <a:xfrm>
                        <a:off x="1491" y="382"/>
                        <a:ext cx="1111" cy="4367"/>
                        <a:chOff x="1491" y="382"/>
                        <a:chExt cx="1111" cy="4369"/>
                      </a:xfrm>
                    </p:grpSpPr>
                    <p:sp>
                      <p:nvSpPr>
                        <p:cNvPr id="13" name="Freeform 11"/>
                        <p:cNvSpPr>
                          <a:spLocks/>
                        </p:cNvSpPr>
                        <p:nvPr/>
                      </p:nvSpPr>
                      <p:spPr bwMode="auto">
                        <a:xfrm>
                          <a:off x="1802" y="1463"/>
                          <a:ext cx="667" cy="689"/>
                        </a:xfrm>
                        <a:custGeom>
                          <a:avLst/>
                          <a:gdLst>
                            <a:gd name="T0" fmla="*/ 293 w 667"/>
                            <a:gd name="T1" fmla="*/ 230 h 689"/>
                            <a:gd name="T2" fmla="*/ 245 w 667"/>
                            <a:gd name="T3" fmla="*/ 215 h 689"/>
                            <a:gd name="T4" fmla="*/ 202 w 667"/>
                            <a:gd name="T5" fmla="*/ 201 h 689"/>
                            <a:gd name="T6" fmla="*/ 170 w 667"/>
                            <a:gd name="T7" fmla="*/ 175 h 689"/>
                            <a:gd name="T8" fmla="*/ 149 w 667"/>
                            <a:gd name="T9" fmla="*/ 149 h 689"/>
                            <a:gd name="T10" fmla="*/ 133 w 667"/>
                            <a:gd name="T11" fmla="*/ 125 h 689"/>
                            <a:gd name="T12" fmla="*/ 126 w 667"/>
                            <a:gd name="T13" fmla="*/ 87 h 689"/>
                            <a:gd name="T14" fmla="*/ 120 w 667"/>
                            <a:gd name="T15" fmla="*/ 54 h 689"/>
                            <a:gd name="T16" fmla="*/ 120 w 667"/>
                            <a:gd name="T17" fmla="*/ 0 h 689"/>
                            <a:gd name="T18" fmla="*/ 96 w 667"/>
                            <a:gd name="T19" fmla="*/ 31 h 689"/>
                            <a:gd name="T20" fmla="*/ 77 w 667"/>
                            <a:gd name="T21" fmla="*/ 72 h 689"/>
                            <a:gd name="T22" fmla="*/ 52 w 667"/>
                            <a:gd name="T23" fmla="*/ 122 h 689"/>
                            <a:gd name="T24" fmla="*/ 39 w 667"/>
                            <a:gd name="T25" fmla="*/ 172 h 689"/>
                            <a:gd name="T26" fmla="*/ 27 w 667"/>
                            <a:gd name="T27" fmla="*/ 215 h 689"/>
                            <a:gd name="T28" fmla="*/ 19 w 667"/>
                            <a:gd name="T29" fmla="*/ 259 h 689"/>
                            <a:gd name="T30" fmla="*/ 8 w 667"/>
                            <a:gd name="T31" fmla="*/ 302 h 689"/>
                            <a:gd name="T32" fmla="*/ 3 w 667"/>
                            <a:gd name="T33" fmla="*/ 351 h 689"/>
                            <a:gd name="T34" fmla="*/ 0 w 667"/>
                            <a:gd name="T35" fmla="*/ 386 h 689"/>
                            <a:gd name="T36" fmla="*/ 9 w 667"/>
                            <a:gd name="T37" fmla="*/ 412 h 689"/>
                            <a:gd name="T38" fmla="*/ 24 w 667"/>
                            <a:gd name="T39" fmla="*/ 432 h 689"/>
                            <a:gd name="T40" fmla="*/ 42 w 667"/>
                            <a:gd name="T41" fmla="*/ 441 h 689"/>
                            <a:gd name="T42" fmla="*/ 60 w 667"/>
                            <a:gd name="T43" fmla="*/ 455 h 689"/>
                            <a:gd name="T44" fmla="*/ 272 w 667"/>
                            <a:gd name="T45" fmla="*/ 541 h 689"/>
                            <a:gd name="T46" fmla="*/ 468 w 667"/>
                            <a:gd name="T47" fmla="*/ 592 h 689"/>
                            <a:gd name="T48" fmla="*/ 498 w 667"/>
                            <a:gd name="T49" fmla="*/ 597 h 689"/>
                            <a:gd name="T50" fmla="*/ 509 w 667"/>
                            <a:gd name="T51" fmla="*/ 609 h 689"/>
                            <a:gd name="T52" fmla="*/ 516 w 667"/>
                            <a:gd name="T53" fmla="*/ 626 h 689"/>
                            <a:gd name="T54" fmla="*/ 525 w 667"/>
                            <a:gd name="T55" fmla="*/ 645 h 689"/>
                            <a:gd name="T56" fmla="*/ 528 w 667"/>
                            <a:gd name="T57" fmla="*/ 688 h 689"/>
                            <a:gd name="T58" fmla="*/ 583 w 667"/>
                            <a:gd name="T59" fmla="*/ 620 h 689"/>
                            <a:gd name="T60" fmla="*/ 631 w 667"/>
                            <a:gd name="T61" fmla="*/ 535 h 689"/>
                            <a:gd name="T62" fmla="*/ 650 w 667"/>
                            <a:gd name="T63" fmla="*/ 486 h 689"/>
                            <a:gd name="T64" fmla="*/ 664 w 667"/>
                            <a:gd name="T65" fmla="*/ 444 h 689"/>
                            <a:gd name="T66" fmla="*/ 665 w 667"/>
                            <a:gd name="T67" fmla="*/ 406 h 689"/>
                            <a:gd name="T68" fmla="*/ 666 w 667"/>
                            <a:gd name="T69" fmla="*/ 371 h 689"/>
                            <a:gd name="T70" fmla="*/ 650 w 667"/>
                            <a:gd name="T71" fmla="*/ 342 h 689"/>
                            <a:gd name="T72" fmla="*/ 637 w 667"/>
                            <a:gd name="T73" fmla="*/ 331 h 689"/>
                            <a:gd name="T74" fmla="*/ 618 w 667"/>
                            <a:gd name="T75" fmla="*/ 317 h 689"/>
                            <a:gd name="T76" fmla="*/ 599 w 667"/>
                            <a:gd name="T77" fmla="*/ 303 h 689"/>
                            <a:gd name="T78" fmla="*/ 562 w 667"/>
                            <a:gd name="T79" fmla="*/ 295 h 689"/>
                            <a:gd name="T80" fmla="*/ 511 w 667"/>
                            <a:gd name="T81" fmla="*/ 291 h 689"/>
                            <a:gd name="T82" fmla="*/ 293 w 667"/>
                            <a:gd name="T83" fmla="*/ 230 h 6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7" h="689">
                              <a:moveTo>
                                <a:pt x="293" y="230"/>
                              </a:moveTo>
                              <a:lnTo>
                                <a:pt x="245" y="215"/>
                              </a:lnTo>
                              <a:lnTo>
                                <a:pt x="202" y="201"/>
                              </a:lnTo>
                              <a:lnTo>
                                <a:pt x="170" y="175"/>
                              </a:lnTo>
                              <a:lnTo>
                                <a:pt x="149" y="149"/>
                              </a:lnTo>
                              <a:lnTo>
                                <a:pt x="133" y="125"/>
                              </a:lnTo>
                              <a:lnTo>
                                <a:pt x="126" y="87"/>
                              </a:lnTo>
                              <a:lnTo>
                                <a:pt x="120" y="54"/>
                              </a:lnTo>
                              <a:lnTo>
                                <a:pt x="120" y="0"/>
                              </a:lnTo>
                              <a:lnTo>
                                <a:pt x="96" y="31"/>
                              </a:lnTo>
                              <a:lnTo>
                                <a:pt x="77" y="72"/>
                              </a:lnTo>
                              <a:lnTo>
                                <a:pt x="52" y="122"/>
                              </a:lnTo>
                              <a:lnTo>
                                <a:pt x="39" y="172"/>
                              </a:lnTo>
                              <a:lnTo>
                                <a:pt x="27" y="215"/>
                              </a:lnTo>
                              <a:lnTo>
                                <a:pt x="19" y="259"/>
                              </a:lnTo>
                              <a:lnTo>
                                <a:pt x="8" y="302"/>
                              </a:lnTo>
                              <a:lnTo>
                                <a:pt x="3" y="351"/>
                              </a:lnTo>
                              <a:lnTo>
                                <a:pt x="0" y="386"/>
                              </a:lnTo>
                              <a:lnTo>
                                <a:pt x="9" y="412"/>
                              </a:lnTo>
                              <a:lnTo>
                                <a:pt x="24" y="432"/>
                              </a:lnTo>
                              <a:lnTo>
                                <a:pt x="42" y="441"/>
                              </a:lnTo>
                              <a:lnTo>
                                <a:pt x="60" y="455"/>
                              </a:lnTo>
                              <a:lnTo>
                                <a:pt x="272" y="541"/>
                              </a:lnTo>
                              <a:lnTo>
                                <a:pt x="468" y="592"/>
                              </a:lnTo>
                              <a:lnTo>
                                <a:pt x="498" y="597"/>
                              </a:lnTo>
                              <a:lnTo>
                                <a:pt x="509" y="609"/>
                              </a:lnTo>
                              <a:lnTo>
                                <a:pt x="516" y="626"/>
                              </a:lnTo>
                              <a:lnTo>
                                <a:pt x="525" y="645"/>
                              </a:lnTo>
                              <a:lnTo>
                                <a:pt x="528" y="688"/>
                              </a:lnTo>
                              <a:lnTo>
                                <a:pt x="583" y="620"/>
                              </a:lnTo>
                              <a:lnTo>
                                <a:pt x="631" y="535"/>
                              </a:lnTo>
                              <a:lnTo>
                                <a:pt x="650" y="486"/>
                              </a:lnTo>
                              <a:lnTo>
                                <a:pt x="664" y="444"/>
                              </a:lnTo>
                              <a:lnTo>
                                <a:pt x="665" y="406"/>
                              </a:lnTo>
                              <a:lnTo>
                                <a:pt x="666" y="371"/>
                              </a:lnTo>
                              <a:lnTo>
                                <a:pt x="650" y="342"/>
                              </a:lnTo>
                              <a:lnTo>
                                <a:pt x="637" y="331"/>
                              </a:lnTo>
                              <a:lnTo>
                                <a:pt x="618" y="317"/>
                              </a:lnTo>
                              <a:lnTo>
                                <a:pt x="599" y="303"/>
                              </a:lnTo>
                              <a:lnTo>
                                <a:pt x="562" y="295"/>
                              </a:lnTo>
                              <a:lnTo>
                                <a:pt x="511" y="291"/>
                              </a:lnTo>
                              <a:lnTo>
                                <a:pt x="293" y="230"/>
                              </a:lnTo>
                            </a:path>
                          </a:pathLst>
                        </a:custGeom>
                        <a:solidFill>
                          <a:srgbClr val="3333CC"/>
                        </a:solidFill>
                        <a:ln w="12699" cap="rnd" cmpd="sng">
                          <a:solidFill>
                            <a:srgbClr val="3333C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4" name="Freeform 12"/>
                        <p:cNvSpPr>
                          <a:spLocks/>
                        </p:cNvSpPr>
                        <p:nvPr/>
                      </p:nvSpPr>
                      <p:spPr bwMode="auto">
                        <a:xfrm>
                          <a:off x="1873" y="692"/>
                          <a:ext cx="656" cy="697"/>
                        </a:xfrm>
                        <a:custGeom>
                          <a:avLst/>
                          <a:gdLst>
                            <a:gd name="T0" fmla="*/ 370 w 656"/>
                            <a:gd name="T1" fmla="*/ 217 h 697"/>
                            <a:gd name="T2" fmla="*/ 275 w 656"/>
                            <a:gd name="T3" fmla="*/ 179 h 697"/>
                            <a:gd name="T4" fmla="*/ 213 w 656"/>
                            <a:gd name="T5" fmla="*/ 155 h 697"/>
                            <a:gd name="T6" fmla="*/ 163 w 656"/>
                            <a:gd name="T7" fmla="*/ 135 h 697"/>
                            <a:gd name="T8" fmla="*/ 133 w 656"/>
                            <a:gd name="T9" fmla="*/ 110 h 697"/>
                            <a:gd name="T10" fmla="*/ 107 w 656"/>
                            <a:gd name="T11" fmla="*/ 94 h 697"/>
                            <a:gd name="T12" fmla="*/ 89 w 656"/>
                            <a:gd name="T13" fmla="*/ 69 h 697"/>
                            <a:gd name="T14" fmla="*/ 74 w 656"/>
                            <a:gd name="T15" fmla="*/ 53 h 697"/>
                            <a:gd name="T16" fmla="*/ 64 w 656"/>
                            <a:gd name="T17" fmla="*/ 30 h 697"/>
                            <a:gd name="T18" fmla="*/ 55 w 656"/>
                            <a:gd name="T19" fmla="*/ 0 h 697"/>
                            <a:gd name="T20" fmla="*/ 45 w 656"/>
                            <a:gd name="T21" fmla="*/ 44 h 697"/>
                            <a:gd name="T22" fmla="*/ 35 w 656"/>
                            <a:gd name="T23" fmla="*/ 87 h 697"/>
                            <a:gd name="T24" fmla="*/ 29 w 656"/>
                            <a:gd name="T25" fmla="*/ 128 h 697"/>
                            <a:gd name="T26" fmla="*/ 22 w 656"/>
                            <a:gd name="T27" fmla="*/ 176 h 697"/>
                            <a:gd name="T28" fmla="*/ 9 w 656"/>
                            <a:gd name="T29" fmla="*/ 238 h 697"/>
                            <a:gd name="T30" fmla="*/ 0 w 656"/>
                            <a:gd name="T31" fmla="*/ 290 h 697"/>
                            <a:gd name="T32" fmla="*/ 0 w 656"/>
                            <a:gd name="T33" fmla="*/ 305 h 697"/>
                            <a:gd name="T34" fmla="*/ 3 w 656"/>
                            <a:gd name="T35" fmla="*/ 334 h 697"/>
                            <a:gd name="T36" fmla="*/ 7 w 656"/>
                            <a:gd name="T37" fmla="*/ 350 h 697"/>
                            <a:gd name="T38" fmla="*/ 17 w 656"/>
                            <a:gd name="T39" fmla="*/ 365 h 697"/>
                            <a:gd name="T40" fmla="*/ 27 w 656"/>
                            <a:gd name="T41" fmla="*/ 384 h 697"/>
                            <a:gd name="T42" fmla="*/ 44 w 656"/>
                            <a:gd name="T43" fmla="*/ 397 h 697"/>
                            <a:gd name="T44" fmla="*/ 73 w 656"/>
                            <a:gd name="T45" fmla="*/ 406 h 697"/>
                            <a:gd name="T46" fmla="*/ 102 w 656"/>
                            <a:gd name="T47" fmla="*/ 419 h 697"/>
                            <a:gd name="T48" fmla="*/ 339 w 656"/>
                            <a:gd name="T49" fmla="*/ 506 h 697"/>
                            <a:gd name="T50" fmla="*/ 517 w 656"/>
                            <a:gd name="T51" fmla="*/ 586 h 697"/>
                            <a:gd name="T52" fmla="*/ 530 w 656"/>
                            <a:gd name="T53" fmla="*/ 594 h 697"/>
                            <a:gd name="T54" fmla="*/ 543 w 656"/>
                            <a:gd name="T55" fmla="*/ 605 h 697"/>
                            <a:gd name="T56" fmla="*/ 551 w 656"/>
                            <a:gd name="T57" fmla="*/ 620 h 697"/>
                            <a:gd name="T58" fmla="*/ 550 w 656"/>
                            <a:gd name="T59" fmla="*/ 643 h 697"/>
                            <a:gd name="T60" fmla="*/ 550 w 656"/>
                            <a:gd name="T61" fmla="*/ 662 h 697"/>
                            <a:gd name="T62" fmla="*/ 545 w 656"/>
                            <a:gd name="T63" fmla="*/ 696 h 697"/>
                            <a:gd name="T64" fmla="*/ 555 w 656"/>
                            <a:gd name="T65" fmla="*/ 679 h 697"/>
                            <a:gd name="T66" fmla="*/ 564 w 656"/>
                            <a:gd name="T67" fmla="*/ 663 h 697"/>
                            <a:gd name="T68" fmla="*/ 580 w 656"/>
                            <a:gd name="T69" fmla="*/ 633 h 697"/>
                            <a:gd name="T70" fmla="*/ 593 w 656"/>
                            <a:gd name="T71" fmla="*/ 613 h 697"/>
                            <a:gd name="T72" fmla="*/ 608 w 656"/>
                            <a:gd name="T73" fmla="*/ 579 h 697"/>
                            <a:gd name="T74" fmla="*/ 623 w 656"/>
                            <a:gd name="T75" fmla="*/ 545 h 697"/>
                            <a:gd name="T76" fmla="*/ 634 w 656"/>
                            <a:gd name="T77" fmla="*/ 514 h 697"/>
                            <a:gd name="T78" fmla="*/ 642 w 656"/>
                            <a:gd name="T79" fmla="*/ 485 h 697"/>
                            <a:gd name="T80" fmla="*/ 649 w 656"/>
                            <a:gd name="T81" fmla="*/ 449 h 697"/>
                            <a:gd name="T82" fmla="*/ 655 w 656"/>
                            <a:gd name="T83" fmla="*/ 416 h 697"/>
                            <a:gd name="T84" fmla="*/ 655 w 656"/>
                            <a:gd name="T85" fmla="*/ 384 h 697"/>
                            <a:gd name="T86" fmla="*/ 649 w 656"/>
                            <a:gd name="T87" fmla="*/ 367 h 697"/>
                            <a:gd name="T88" fmla="*/ 644 w 656"/>
                            <a:gd name="T89" fmla="*/ 350 h 697"/>
                            <a:gd name="T90" fmla="*/ 636 w 656"/>
                            <a:gd name="T91" fmla="*/ 332 h 697"/>
                            <a:gd name="T92" fmla="*/ 619 w 656"/>
                            <a:gd name="T93" fmla="*/ 319 h 697"/>
                            <a:gd name="T94" fmla="*/ 584 w 656"/>
                            <a:gd name="T95" fmla="*/ 308 h 697"/>
                            <a:gd name="T96" fmla="*/ 486 w 656"/>
                            <a:gd name="T97" fmla="*/ 269 h 697"/>
                            <a:gd name="T98" fmla="*/ 370 w 656"/>
                            <a:gd name="T99" fmla="*/ 217 h 6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6" h="697">
                              <a:moveTo>
                                <a:pt x="370" y="217"/>
                              </a:moveTo>
                              <a:lnTo>
                                <a:pt x="275" y="179"/>
                              </a:lnTo>
                              <a:lnTo>
                                <a:pt x="213" y="155"/>
                              </a:lnTo>
                              <a:lnTo>
                                <a:pt x="163" y="135"/>
                              </a:lnTo>
                              <a:lnTo>
                                <a:pt x="133" y="110"/>
                              </a:lnTo>
                              <a:lnTo>
                                <a:pt x="107" y="94"/>
                              </a:lnTo>
                              <a:lnTo>
                                <a:pt x="89" y="69"/>
                              </a:lnTo>
                              <a:lnTo>
                                <a:pt x="74" y="53"/>
                              </a:lnTo>
                              <a:lnTo>
                                <a:pt x="64" y="30"/>
                              </a:lnTo>
                              <a:lnTo>
                                <a:pt x="55" y="0"/>
                              </a:lnTo>
                              <a:lnTo>
                                <a:pt x="45" y="44"/>
                              </a:lnTo>
                              <a:lnTo>
                                <a:pt x="35" y="87"/>
                              </a:lnTo>
                              <a:lnTo>
                                <a:pt x="29" y="128"/>
                              </a:lnTo>
                              <a:lnTo>
                                <a:pt x="22" y="176"/>
                              </a:lnTo>
                              <a:lnTo>
                                <a:pt x="9" y="238"/>
                              </a:lnTo>
                              <a:lnTo>
                                <a:pt x="0" y="290"/>
                              </a:lnTo>
                              <a:lnTo>
                                <a:pt x="0" y="305"/>
                              </a:lnTo>
                              <a:lnTo>
                                <a:pt x="3" y="334"/>
                              </a:lnTo>
                              <a:lnTo>
                                <a:pt x="7" y="350"/>
                              </a:lnTo>
                              <a:lnTo>
                                <a:pt x="17" y="365"/>
                              </a:lnTo>
                              <a:lnTo>
                                <a:pt x="27" y="384"/>
                              </a:lnTo>
                              <a:lnTo>
                                <a:pt x="44" y="397"/>
                              </a:lnTo>
                              <a:lnTo>
                                <a:pt x="73" y="406"/>
                              </a:lnTo>
                              <a:lnTo>
                                <a:pt x="102" y="419"/>
                              </a:lnTo>
                              <a:lnTo>
                                <a:pt x="339" y="506"/>
                              </a:lnTo>
                              <a:lnTo>
                                <a:pt x="517" y="586"/>
                              </a:lnTo>
                              <a:lnTo>
                                <a:pt x="530" y="594"/>
                              </a:lnTo>
                              <a:lnTo>
                                <a:pt x="543" y="605"/>
                              </a:lnTo>
                              <a:lnTo>
                                <a:pt x="551" y="620"/>
                              </a:lnTo>
                              <a:lnTo>
                                <a:pt x="550" y="643"/>
                              </a:lnTo>
                              <a:lnTo>
                                <a:pt x="550" y="662"/>
                              </a:lnTo>
                              <a:lnTo>
                                <a:pt x="545" y="696"/>
                              </a:lnTo>
                              <a:lnTo>
                                <a:pt x="555" y="679"/>
                              </a:lnTo>
                              <a:lnTo>
                                <a:pt x="564" y="663"/>
                              </a:lnTo>
                              <a:lnTo>
                                <a:pt x="580" y="633"/>
                              </a:lnTo>
                              <a:lnTo>
                                <a:pt x="593" y="613"/>
                              </a:lnTo>
                              <a:lnTo>
                                <a:pt x="608" y="579"/>
                              </a:lnTo>
                              <a:lnTo>
                                <a:pt x="623" y="545"/>
                              </a:lnTo>
                              <a:lnTo>
                                <a:pt x="634" y="514"/>
                              </a:lnTo>
                              <a:lnTo>
                                <a:pt x="642" y="485"/>
                              </a:lnTo>
                              <a:lnTo>
                                <a:pt x="649" y="449"/>
                              </a:lnTo>
                              <a:lnTo>
                                <a:pt x="655" y="416"/>
                              </a:lnTo>
                              <a:lnTo>
                                <a:pt x="655" y="384"/>
                              </a:lnTo>
                              <a:lnTo>
                                <a:pt x="649" y="367"/>
                              </a:lnTo>
                              <a:lnTo>
                                <a:pt x="644" y="350"/>
                              </a:lnTo>
                              <a:lnTo>
                                <a:pt x="636" y="332"/>
                              </a:lnTo>
                              <a:lnTo>
                                <a:pt x="619" y="319"/>
                              </a:lnTo>
                              <a:lnTo>
                                <a:pt x="584" y="308"/>
                              </a:lnTo>
                              <a:lnTo>
                                <a:pt x="486" y="269"/>
                              </a:lnTo>
                              <a:lnTo>
                                <a:pt x="370" y="217"/>
                              </a:lnTo>
                            </a:path>
                          </a:pathLst>
                        </a:custGeom>
                        <a:solidFill>
                          <a:srgbClr val="60C900"/>
                        </a:solidFill>
                        <a:ln w="12699" cap="rnd" cmpd="sng">
                          <a:solidFill>
                            <a:srgbClr val="60C9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5" name="Freeform 13"/>
                        <p:cNvSpPr>
                          <a:spLocks/>
                        </p:cNvSpPr>
                        <p:nvPr/>
                      </p:nvSpPr>
                      <p:spPr bwMode="auto">
                        <a:xfrm>
                          <a:off x="1651" y="2891"/>
                          <a:ext cx="667" cy="689"/>
                        </a:xfrm>
                        <a:custGeom>
                          <a:avLst/>
                          <a:gdLst>
                            <a:gd name="T0" fmla="*/ 293 w 667"/>
                            <a:gd name="T1" fmla="*/ 230 h 689"/>
                            <a:gd name="T2" fmla="*/ 245 w 667"/>
                            <a:gd name="T3" fmla="*/ 215 h 689"/>
                            <a:gd name="T4" fmla="*/ 202 w 667"/>
                            <a:gd name="T5" fmla="*/ 201 h 689"/>
                            <a:gd name="T6" fmla="*/ 170 w 667"/>
                            <a:gd name="T7" fmla="*/ 175 h 689"/>
                            <a:gd name="T8" fmla="*/ 149 w 667"/>
                            <a:gd name="T9" fmla="*/ 149 h 689"/>
                            <a:gd name="T10" fmla="*/ 133 w 667"/>
                            <a:gd name="T11" fmla="*/ 125 h 689"/>
                            <a:gd name="T12" fmla="*/ 126 w 667"/>
                            <a:gd name="T13" fmla="*/ 87 h 689"/>
                            <a:gd name="T14" fmla="*/ 120 w 667"/>
                            <a:gd name="T15" fmla="*/ 54 h 689"/>
                            <a:gd name="T16" fmla="*/ 120 w 667"/>
                            <a:gd name="T17" fmla="*/ 0 h 689"/>
                            <a:gd name="T18" fmla="*/ 96 w 667"/>
                            <a:gd name="T19" fmla="*/ 31 h 689"/>
                            <a:gd name="T20" fmla="*/ 77 w 667"/>
                            <a:gd name="T21" fmla="*/ 72 h 689"/>
                            <a:gd name="T22" fmla="*/ 52 w 667"/>
                            <a:gd name="T23" fmla="*/ 122 h 689"/>
                            <a:gd name="T24" fmla="*/ 39 w 667"/>
                            <a:gd name="T25" fmla="*/ 172 h 689"/>
                            <a:gd name="T26" fmla="*/ 27 w 667"/>
                            <a:gd name="T27" fmla="*/ 215 h 689"/>
                            <a:gd name="T28" fmla="*/ 19 w 667"/>
                            <a:gd name="T29" fmla="*/ 259 h 689"/>
                            <a:gd name="T30" fmla="*/ 8 w 667"/>
                            <a:gd name="T31" fmla="*/ 302 h 689"/>
                            <a:gd name="T32" fmla="*/ 3 w 667"/>
                            <a:gd name="T33" fmla="*/ 351 h 689"/>
                            <a:gd name="T34" fmla="*/ 0 w 667"/>
                            <a:gd name="T35" fmla="*/ 386 h 689"/>
                            <a:gd name="T36" fmla="*/ 9 w 667"/>
                            <a:gd name="T37" fmla="*/ 412 h 689"/>
                            <a:gd name="T38" fmla="*/ 24 w 667"/>
                            <a:gd name="T39" fmla="*/ 432 h 689"/>
                            <a:gd name="T40" fmla="*/ 42 w 667"/>
                            <a:gd name="T41" fmla="*/ 441 h 689"/>
                            <a:gd name="T42" fmla="*/ 60 w 667"/>
                            <a:gd name="T43" fmla="*/ 455 h 689"/>
                            <a:gd name="T44" fmla="*/ 272 w 667"/>
                            <a:gd name="T45" fmla="*/ 541 h 689"/>
                            <a:gd name="T46" fmla="*/ 468 w 667"/>
                            <a:gd name="T47" fmla="*/ 592 h 689"/>
                            <a:gd name="T48" fmla="*/ 498 w 667"/>
                            <a:gd name="T49" fmla="*/ 597 h 689"/>
                            <a:gd name="T50" fmla="*/ 509 w 667"/>
                            <a:gd name="T51" fmla="*/ 609 h 689"/>
                            <a:gd name="T52" fmla="*/ 516 w 667"/>
                            <a:gd name="T53" fmla="*/ 626 h 689"/>
                            <a:gd name="T54" fmla="*/ 525 w 667"/>
                            <a:gd name="T55" fmla="*/ 645 h 689"/>
                            <a:gd name="T56" fmla="*/ 528 w 667"/>
                            <a:gd name="T57" fmla="*/ 688 h 689"/>
                            <a:gd name="T58" fmla="*/ 583 w 667"/>
                            <a:gd name="T59" fmla="*/ 620 h 689"/>
                            <a:gd name="T60" fmla="*/ 631 w 667"/>
                            <a:gd name="T61" fmla="*/ 535 h 689"/>
                            <a:gd name="T62" fmla="*/ 650 w 667"/>
                            <a:gd name="T63" fmla="*/ 486 h 689"/>
                            <a:gd name="T64" fmla="*/ 664 w 667"/>
                            <a:gd name="T65" fmla="*/ 444 h 689"/>
                            <a:gd name="T66" fmla="*/ 665 w 667"/>
                            <a:gd name="T67" fmla="*/ 406 h 689"/>
                            <a:gd name="T68" fmla="*/ 666 w 667"/>
                            <a:gd name="T69" fmla="*/ 371 h 689"/>
                            <a:gd name="T70" fmla="*/ 650 w 667"/>
                            <a:gd name="T71" fmla="*/ 342 h 689"/>
                            <a:gd name="T72" fmla="*/ 637 w 667"/>
                            <a:gd name="T73" fmla="*/ 331 h 689"/>
                            <a:gd name="T74" fmla="*/ 618 w 667"/>
                            <a:gd name="T75" fmla="*/ 317 h 689"/>
                            <a:gd name="T76" fmla="*/ 599 w 667"/>
                            <a:gd name="T77" fmla="*/ 303 h 689"/>
                            <a:gd name="T78" fmla="*/ 562 w 667"/>
                            <a:gd name="T79" fmla="*/ 295 h 689"/>
                            <a:gd name="T80" fmla="*/ 511 w 667"/>
                            <a:gd name="T81" fmla="*/ 291 h 689"/>
                            <a:gd name="T82" fmla="*/ 293 w 667"/>
                            <a:gd name="T83" fmla="*/ 230 h 6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67" h="689">
                              <a:moveTo>
                                <a:pt x="293" y="230"/>
                              </a:moveTo>
                              <a:lnTo>
                                <a:pt x="245" y="215"/>
                              </a:lnTo>
                              <a:lnTo>
                                <a:pt x="202" y="201"/>
                              </a:lnTo>
                              <a:lnTo>
                                <a:pt x="170" y="175"/>
                              </a:lnTo>
                              <a:lnTo>
                                <a:pt x="149" y="149"/>
                              </a:lnTo>
                              <a:lnTo>
                                <a:pt x="133" y="125"/>
                              </a:lnTo>
                              <a:lnTo>
                                <a:pt x="126" y="87"/>
                              </a:lnTo>
                              <a:lnTo>
                                <a:pt x="120" y="54"/>
                              </a:lnTo>
                              <a:lnTo>
                                <a:pt x="120" y="0"/>
                              </a:lnTo>
                              <a:lnTo>
                                <a:pt x="96" y="31"/>
                              </a:lnTo>
                              <a:lnTo>
                                <a:pt x="77" y="72"/>
                              </a:lnTo>
                              <a:lnTo>
                                <a:pt x="52" y="122"/>
                              </a:lnTo>
                              <a:lnTo>
                                <a:pt x="39" y="172"/>
                              </a:lnTo>
                              <a:lnTo>
                                <a:pt x="27" y="215"/>
                              </a:lnTo>
                              <a:lnTo>
                                <a:pt x="19" y="259"/>
                              </a:lnTo>
                              <a:lnTo>
                                <a:pt x="8" y="302"/>
                              </a:lnTo>
                              <a:lnTo>
                                <a:pt x="3" y="351"/>
                              </a:lnTo>
                              <a:lnTo>
                                <a:pt x="0" y="386"/>
                              </a:lnTo>
                              <a:lnTo>
                                <a:pt x="9" y="412"/>
                              </a:lnTo>
                              <a:lnTo>
                                <a:pt x="24" y="432"/>
                              </a:lnTo>
                              <a:lnTo>
                                <a:pt x="42" y="441"/>
                              </a:lnTo>
                              <a:lnTo>
                                <a:pt x="60" y="455"/>
                              </a:lnTo>
                              <a:lnTo>
                                <a:pt x="272" y="541"/>
                              </a:lnTo>
                              <a:lnTo>
                                <a:pt x="468" y="592"/>
                              </a:lnTo>
                              <a:lnTo>
                                <a:pt x="498" y="597"/>
                              </a:lnTo>
                              <a:lnTo>
                                <a:pt x="509" y="609"/>
                              </a:lnTo>
                              <a:lnTo>
                                <a:pt x="516" y="626"/>
                              </a:lnTo>
                              <a:lnTo>
                                <a:pt x="525" y="645"/>
                              </a:lnTo>
                              <a:lnTo>
                                <a:pt x="528" y="688"/>
                              </a:lnTo>
                              <a:lnTo>
                                <a:pt x="583" y="620"/>
                              </a:lnTo>
                              <a:lnTo>
                                <a:pt x="631" y="535"/>
                              </a:lnTo>
                              <a:lnTo>
                                <a:pt x="650" y="486"/>
                              </a:lnTo>
                              <a:lnTo>
                                <a:pt x="664" y="444"/>
                              </a:lnTo>
                              <a:lnTo>
                                <a:pt x="665" y="406"/>
                              </a:lnTo>
                              <a:lnTo>
                                <a:pt x="666" y="371"/>
                              </a:lnTo>
                              <a:lnTo>
                                <a:pt x="650" y="342"/>
                              </a:lnTo>
                              <a:lnTo>
                                <a:pt x="637" y="331"/>
                              </a:lnTo>
                              <a:lnTo>
                                <a:pt x="618" y="317"/>
                              </a:lnTo>
                              <a:lnTo>
                                <a:pt x="599" y="303"/>
                              </a:lnTo>
                              <a:lnTo>
                                <a:pt x="562" y="295"/>
                              </a:lnTo>
                              <a:lnTo>
                                <a:pt x="511" y="291"/>
                              </a:lnTo>
                              <a:lnTo>
                                <a:pt x="293" y="230"/>
                              </a:lnTo>
                            </a:path>
                          </a:pathLst>
                        </a:custGeom>
                        <a:solidFill>
                          <a:srgbClr val="3333CC"/>
                        </a:solidFill>
                        <a:ln w="12699" cap="rnd" cmpd="sng">
                          <a:solidFill>
                            <a:srgbClr val="3333C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6" name="Freeform 14"/>
                        <p:cNvSpPr>
                          <a:spLocks/>
                        </p:cNvSpPr>
                        <p:nvPr/>
                      </p:nvSpPr>
                      <p:spPr bwMode="auto">
                        <a:xfrm>
                          <a:off x="1722" y="2120"/>
                          <a:ext cx="656" cy="697"/>
                        </a:xfrm>
                        <a:custGeom>
                          <a:avLst/>
                          <a:gdLst>
                            <a:gd name="T0" fmla="*/ 370 w 656"/>
                            <a:gd name="T1" fmla="*/ 217 h 697"/>
                            <a:gd name="T2" fmla="*/ 275 w 656"/>
                            <a:gd name="T3" fmla="*/ 179 h 697"/>
                            <a:gd name="T4" fmla="*/ 213 w 656"/>
                            <a:gd name="T5" fmla="*/ 155 h 697"/>
                            <a:gd name="T6" fmla="*/ 163 w 656"/>
                            <a:gd name="T7" fmla="*/ 135 h 697"/>
                            <a:gd name="T8" fmla="*/ 133 w 656"/>
                            <a:gd name="T9" fmla="*/ 110 h 697"/>
                            <a:gd name="T10" fmla="*/ 107 w 656"/>
                            <a:gd name="T11" fmla="*/ 94 h 697"/>
                            <a:gd name="T12" fmla="*/ 89 w 656"/>
                            <a:gd name="T13" fmla="*/ 69 h 697"/>
                            <a:gd name="T14" fmla="*/ 74 w 656"/>
                            <a:gd name="T15" fmla="*/ 53 h 697"/>
                            <a:gd name="T16" fmla="*/ 64 w 656"/>
                            <a:gd name="T17" fmla="*/ 30 h 697"/>
                            <a:gd name="T18" fmla="*/ 55 w 656"/>
                            <a:gd name="T19" fmla="*/ 0 h 697"/>
                            <a:gd name="T20" fmla="*/ 45 w 656"/>
                            <a:gd name="T21" fmla="*/ 44 h 697"/>
                            <a:gd name="T22" fmla="*/ 35 w 656"/>
                            <a:gd name="T23" fmla="*/ 87 h 697"/>
                            <a:gd name="T24" fmla="*/ 29 w 656"/>
                            <a:gd name="T25" fmla="*/ 128 h 697"/>
                            <a:gd name="T26" fmla="*/ 22 w 656"/>
                            <a:gd name="T27" fmla="*/ 176 h 697"/>
                            <a:gd name="T28" fmla="*/ 9 w 656"/>
                            <a:gd name="T29" fmla="*/ 238 h 697"/>
                            <a:gd name="T30" fmla="*/ 0 w 656"/>
                            <a:gd name="T31" fmla="*/ 290 h 697"/>
                            <a:gd name="T32" fmla="*/ 0 w 656"/>
                            <a:gd name="T33" fmla="*/ 305 h 697"/>
                            <a:gd name="T34" fmla="*/ 3 w 656"/>
                            <a:gd name="T35" fmla="*/ 334 h 697"/>
                            <a:gd name="T36" fmla="*/ 7 w 656"/>
                            <a:gd name="T37" fmla="*/ 350 h 697"/>
                            <a:gd name="T38" fmla="*/ 17 w 656"/>
                            <a:gd name="T39" fmla="*/ 365 h 697"/>
                            <a:gd name="T40" fmla="*/ 27 w 656"/>
                            <a:gd name="T41" fmla="*/ 384 h 697"/>
                            <a:gd name="T42" fmla="*/ 44 w 656"/>
                            <a:gd name="T43" fmla="*/ 397 h 697"/>
                            <a:gd name="T44" fmla="*/ 73 w 656"/>
                            <a:gd name="T45" fmla="*/ 406 h 697"/>
                            <a:gd name="T46" fmla="*/ 102 w 656"/>
                            <a:gd name="T47" fmla="*/ 419 h 697"/>
                            <a:gd name="T48" fmla="*/ 339 w 656"/>
                            <a:gd name="T49" fmla="*/ 506 h 697"/>
                            <a:gd name="T50" fmla="*/ 517 w 656"/>
                            <a:gd name="T51" fmla="*/ 586 h 697"/>
                            <a:gd name="T52" fmla="*/ 530 w 656"/>
                            <a:gd name="T53" fmla="*/ 594 h 697"/>
                            <a:gd name="T54" fmla="*/ 543 w 656"/>
                            <a:gd name="T55" fmla="*/ 605 h 697"/>
                            <a:gd name="T56" fmla="*/ 551 w 656"/>
                            <a:gd name="T57" fmla="*/ 620 h 697"/>
                            <a:gd name="T58" fmla="*/ 550 w 656"/>
                            <a:gd name="T59" fmla="*/ 643 h 697"/>
                            <a:gd name="T60" fmla="*/ 550 w 656"/>
                            <a:gd name="T61" fmla="*/ 662 h 697"/>
                            <a:gd name="T62" fmla="*/ 545 w 656"/>
                            <a:gd name="T63" fmla="*/ 696 h 697"/>
                            <a:gd name="T64" fmla="*/ 555 w 656"/>
                            <a:gd name="T65" fmla="*/ 679 h 697"/>
                            <a:gd name="T66" fmla="*/ 564 w 656"/>
                            <a:gd name="T67" fmla="*/ 663 h 697"/>
                            <a:gd name="T68" fmla="*/ 580 w 656"/>
                            <a:gd name="T69" fmla="*/ 633 h 697"/>
                            <a:gd name="T70" fmla="*/ 593 w 656"/>
                            <a:gd name="T71" fmla="*/ 613 h 697"/>
                            <a:gd name="T72" fmla="*/ 608 w 656"/>
                            <a:gd name="T73" fmla="*/ 579 h 697"/>
                            <a:gd name="T74" fmla="*/ 623 w 656"/>
                            <a:gd name="T75" fmla="*/ 545 h 697"/>
                            <a:gd name="T76" fmla="*/ 634 w 656"/>
                            <a:gd name="T77" fmla="*/ 514 h 697"/>
                            <a:gd name="T78" fmla="*/ 642 w 656"/>
                            <a:gd name="T79" fmla="*/ 485 h 697"/>
                            <a:gd name="T80" fmla="*/ 649 w 656"/>
                            <a:gd name="T81" fmla="*/ 449 h 697"/>
                            <a:gd name="T82" fmla="*/ 655 w 656"/>
                            <a:gd name="T83" fmla="*/ 416 h 697"/>
                            <a:gd name="T84" fmla="*/ 655 w 656"/>
                            <a:gd name="T85" fmla="*/ 384 h 697"/>
                            <a:gd name="T86" fmla="*/ 649 w 656"/>
                            <a:gd name="T87" fmla="*/ 367 h 697"/>
                            <a:gd name="T88" fmla="*/ 644 w 656"/>
                            <a:gd name="T89" fmla="*/ 350 h 697"/>
                            <a:gd name="T90" fmla="*/ 636 w 656"/>
                            <a:gd name="T91" fmla="*/ 332 h 697"/>
                            <a:gd name="T92" fmla="*/ 619 w 656"/>
                            <a:gd name="T93" fmla="*/ 319 h 697"/>
                            <a:gd name="T94" fmla="*/ 584 w 656"/>
                            <a:gd name="T95" fmla="*/ 308 h 697"/>
                            <a:gd name="T96" fmla="*/ 486 w 656"/>
                            <a:gd name="T97" fmla="*/ 269 h 697"/>
                            <a:gd name="T98" fmla="*/ 370 w 656"/>
                            <a:gd name="T99" fmla="*/ 217 h 6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6" h="697">
                              <a:moveTo>
                                <a:pt x="370" y="217"/>
                              </a:moveTo>
                              <a:lnTo>
                                <a:pt x="275" y="179"/>
                              </a:lnTo>
                              <a:lnTo>
                                <a:pt x="213" y="155"/>
                              </a:lnTo>
                              <a:lnTo>
                                <a:pt x="163" y="135"/>
                              </a:lnTo>
                              <a:lnTo>
                                <a:pt x="133" y="110"/>
                              </a:lnTo>
                              <a:lnTo>
                                <a:pt x="107" y="94"/>
                              </a:lnTo>
                              <a:lnTo>
                                <a:pt x="89" y="69"/>
                              </a:lnTo>
                              <a:lnTo>
                                <a:pt x="74" y="53"/>
                              </a:lnTo>
                              <a:lnTo>
                                <a:pt x="64" y="30"/>
                              </a:lnTo>
                              <a:lnTo>
                                <a:pt x="55" y="0"/>
                              </a:lnTo>
                              <a:lnTo>
                                <a:pt x="45" y="44"/>
                              </a:lnTo>
                              <a:lnTo>
                                <a:pt x="35" y="87"/>
                              </a:lnTo>
                              <a:lnTo>
                                <a:pt x="29" y="128"/>
                              </a:lnTo>
                              <a:lnTo>
                                <a:pt x="22" y="176"/>
                              </a:lnTo>
                              <a:lnTo>
                                <a:pt x="9" y="238"/>
                              </a:lnTo>
                              <a:lnTo>
                                <a:pt x="0" y="290"/>
                              </a:lnTo>
                              <a:lnTo>
                                <a:pt x="0" y="305"/>
                              </a:lnTo>
                              <a:lnTo>
                                <a:pt x="3" y="334"/>
                              </a:lnTo>
                              <a:lnTo>
                                <a:pt x="7" y="350"/>
                              </a:lnTo>
                              <a:lnTo>
                                <a:pt x="17" y="365"/>
                              </a:lnTo>
                              <a:lnTo>
                                <a:pt x="27" y="384"/>
                              </a:lnTo>
                              <a:lnTo>
                                <a:pt x="44" y="397"/>
                              </a:lnTo>
                              <a:lnTo>
                                <a:pt x="73" y="406"/>
                              </a:lnTo>
                              <a:lnTo>
                                <a:pt x="102" y="419"/>
                              </a:lnTo>
                              <a:lnTo>
                                <a:pt x="339" y="506"/>
                              </a:lnTo>
                              <a:lnTo>
                                <a:pt x="517" y="586"/>
                              </a:lnTo>
                              <a:lnTo>
                                <a:pt x="530" y="594"/>
                              </a:lnTo>
                              <a:lnTo>
                                <a:pt x="543" y="605"/>
                              </a:lnTo>
                              <a:lnTo>
                                <a:pt x="551" y="620"/>
                              </a:lnTo>
                              <a:lnTo>
                                <a:pt x="550" y="643"/>
                              </a:lnTo>
                              <a:lnTo>
                                <a:pt x="550" y="662"/>
                              </a:lnTo>
                              <a:lnTo>
                                <a:pt x="545" y="696"/>
                              </a:lnTo>
                              <a:lnTo>
                                <a:pt x="555" y="679"/>
                              </a:lnTo>
                              <a:lnTo>
                                <a:pt x="564" y="663"/>
                              </a:lnTo>
                              <a:lnTo>
                                <a:pt x="580" y="633"/>
                              </a:lnTo>
                              <a:lnTo>
                                <a:pt x="593" y="613"/>
                              </a:lnTo>
                              <a:lnTo>
                                <a:pt x="608" y="579"/>
                              </a:lnTo>
                              <a:lnTo>
                                <a:pt x="623" y="545"/>
                              </a:lnTo>
                              <a:lnTo>
                                <a:pt x="634" y="514"/>
                              </a:lnTo>
                              <a:lnTo>
                                <a:pt x="642" y="485"/>
                              </a:lnTo>
                              <a:lnTo>
                                <a:pt x="649" y="449"/>
                              </a:lnTo>
                              <a:lnTo>
                                <a:pt x="655" y="416"/>
                              </a:lnTo>
                              <a:lnTo>
                                <a:pt x="655" y="384"/>
                              </a:lnTo>
                              <a:lnTo>
                                <a:pt x="649" y="367"/>
                              </a:lnTo>
                              <a:lnTo>
                                <a:pt x="644" y="350"/>
                              </a:lnTo>
                              <a:lnTo>
                                <a:pt x="636" y="332"/>
                              </a:lnTo>
                              <a:lnTo>
                                <a:pt x="619" y="319"/>
                              </a:lnTo>
                              <a:lnTo>
                                <a:pt x="584" y="308"/>
                              </a:lnTo>
                              <a:lnTo>
                                <a:pt x="486" y="269"/>
                              </a:lnTo>
                              <a:lnTo>
                                <a:pt x="370" y="217"/>
                              </a:lnTo>
                            </a:path>
                          </a:pathLst>
                        </a:custGeom>
                        <a:solidFill>
                          <a:srgbClr val="60C900"/>
                        </a:solidFill>
                        <a:ln w="12699" cap="rnd" cmpd="sng">
                          <a:solidFill>
                            <a:srgbClr val="60C9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7" name="Freeform 15"/>
                        <p:cNvSpPr>
                          <a:spLocks/>
                        </p:cNvSpPr>
                        <p:nvPr/>
                      </p:nvSpPr>
                      <p:spPr bwMode="auto">
                        <a:xfrm>
                          <a:off x="1592" y="3550"/>
                          <a:ext cx="656" cy="697"/>
                        </a:xfrm>
                        <a:custGeom>
                          <a:avLst/>
                          <a:gdLst>
                            <a:gd name="T0" fmla="*/ 370 w 656"/>
                            <a:gd name="T1" fmla="*/ 217 h 697"/>
                            <a:gd name="T2" fmla="*/ 275 w 656"/>
                            <a:gd name="T3" fmla="*/ 179 h 697"/>
                            <a:gd name="T4" fmla="*/ 213 w 656"/>
                            <a:gd name="T5" fmla="*/ 155 h 697"/>
                            <a:gd name="T6" fmla="*/ 163 w 656"/>
                            <a:gd name="T7" fmla="*/ 135 h 697"/>
                            <a:gd name="T8" fmla="*/ 133 w 656"/>
                            <a:gd name="T9" fmla="*/ 110 h 697"/>
                            <a:gd name="T10" fmla="*/ 107 w 656"/>
                            <a:gd name="T11" fmla="*/ 94 h 697"/>
                            <a:gd name="T12" fmla="*/ 89 w 656"/>
                            <a:gd name="T13" fmla="*/ 69 h 697"/>
                            <a:gd name="T14" fmla="*/ 74 w 656"/>
                            <a:gd name="T15" fmla="*/ 53 h 697"/>
                            <a:gd name="T16" fmla="*/ 64 w 656"/>
                            <a:gd name="T17" fmla="*/ 30 h 697"/>
                            <a:gd name="T18" fmla="*/ 55 w 656"/>
                            <a:gd name="T19" fmla="*/ 0 h 697"/>
                            <a:gd name="T20" fmla="*/ 45 w 656"/>
                            <a:gd name="T21" fmla="*/ 44 h 697"/>
                            <a:gd name="T22" fmla="*/ 35 w 656"/>
                            <a:gd name="T23" fmla="*/ 87 h 697"/>
                            <a:gd name="T24" fmla="*/ 29 w 656"/>
                            <a:gd name="T25" fmla="*/ 128 h 697"/>
                            <a:gd name="T26" fmla="*/ 22 w 656"/>
                            <a:gd name="T27" fmla="*/ 176 h 697"/>
                            <a:gd name="T28" fmla="*/ 9 w 656"/>
                            <a:gd name="T29" fmla="*/ 238 h 697"/>
                            <a:gd name="T30" fmla="*/ 0 w 656"/>
                            <a:gd name="T31" fmla="*/ 290 h 697"/>
                            <a:gd name="T32" fmla="*/ 0 w 656"/>
                            <a:gd name="T33" fmla="*/ 305 h 697"/>
                            <a:gd name="T34" fmla="*/ 3 w 656"/>
                            <a:gd name="T35" fmla="*/ 334 h 697"/>
                            <a:gd name="T36" fmla="*/ 7 w 656"/>
                            <a:gd name="T37" fmla="*/ 350 h 697"/>
                            <a:gd name="T38" fmla="*/ 17 w 656"/>
                            <a:gd name="T39" fmla="*/ 365 h 697"/>
                            <a:gd name="T40" fmla="*/ 27 w 656"/>
                            <a:gd name="T41" fmla="*/ 384 h 697"/>
                            <a:gd name="T42" fmla="*/ 44 w 656"/>
                            <a:gd name="T43" fmla="*/ 397 h 697"/>
                            <a:gd name="T44" fmla="*/ 73 w 656"/>
                            <a:gd name="T45" fmla="*/ 406 h 697"/>
                            <a:gd name="T46" fmla="*/ 102 w 656"/>
                            <a:gd name="T47" fmla="*/ 419 h 697"/>
                            <a:gd name="T48" fmla="*/ 339 w 656"/>
                            <a:gd name="T49" fmla="*/ 506 h 697"/>
                            <a:gd name="T50" fmla="*/ 517 w 656"/>
                            <a:gd name="T51" fmla="*/ 586 h 697"/>
                            <a:gd name="T52" fmla="*/ 530 w 656"/>
                            <a:gd name="T53" fmla="*/ 594 h 697"/>
                            <a:gd name="T54" fmla="*/ 543 w 656"/>
                            <a:gd name="T55" fmla="*/ 605 h 697"/>
                            <a:gd name="T56" fmla="*/ 551 w 656"/>
                            <a:gd name="T57" fmla="*/ 620 h 697"/>
                            <a:gd name="T58" fmla="*/ 550 w 656"/>
                            <a:gd name="T59" fmla="*/ 643 h 697"/>
                            <a:gd name="T60" fmla="*/ 550 w 656"/>
                            <a:gd name="T61" fmla="*/ 662 h 697"/>
                            <a:gd name="T62" fmla="*/ 545 w 656"/>
                            <a:gd name="T63" fmla="*/ 696 h 697"/>
                            <a:gd name="T64" fmla="*/ 555 w 656"/>
                            <a:gd name="T65" fmla="*/ 679 h 697"/>
                            <a:gd name="T66" fmla="*/ 564 w 656"/>
                            <a:gd name="T67" fmla="*/ 663 h 697"/>
                            <a:gd name="T68" fmla="*/ 580 w 656"/>
                            <a:gd name="T69" fmla="*/ 633 h 697"/>
                            <a:gd name="T70" fmla="*/ 593 w 656"/>
                            <a:gd name="T71" fmla="*/ 613 h 697"/>
                            <a:gd name="T72" fmla="*/ 608 w 656"/>
                            <a:gd name="T73" fmla="*/ 579 h 697"/>
                            <a:gd name="T74" fmla="*/ 623 w 656"/>
                            <a:gd name="T75" fmla="*/ 545 h 697"/>
                            <a:gd name="T76" fmla="*/ 634 w 656"/>
                            <a:gd name="T77" fmla="*/ 514 h 697"/>
                            <a:gd name="T78" fmla="*/ 642 w 656"/>
                            <a:gd name="T79" fmla="*/ 485 h 697"/>
                            <a:gd name="T80" fmla="*/ 649 w 656"/>
                            <a:gd name="T81" fmla="*/ 449 h 697"/>
                            <a:gd name="T82" fmla="*/ 655 w 656"/>
                            <a:gd name="T83" fmla="*/ 416 h 697"/>
                            <a:gd name="T84" fmla="*/ 655 w 656"/>
                            <a:gd name="T85" fmla="*/ 384 h 697"/>
                            <a:gd name="T86" fmla="*/ 649 w 656"/>
                            <a:gd name="T87" fmla="*/ 367 h 697"/>
                            <a:gd name="T88" fmla="*/ 644 w 656"/>
                            <a:gd name="T89" fmla="*/ 350 h 697"/>
                            <a:gd name="T90" fmla="*/ 636 w 656"/>
                            <a:gd name="T91" fmla="*/ 332 h 697"/>
                            <a:gd name="T92" fmla="*/ 619 w 656"/>
                            <a:gd name="T93" fmla="*/ 319 h 697"/>
                            <a:gd name="T94" fmla="*/ 584 w 656"/>
                            <a:gd name="T95" fmla="*/ 308 h 697"/>
                            <a:gd name="T96" fmla="*/ 486 w 656"/>
                            <a:gd name="T97" fmla="*/ 269 h 697"/>
                            <a:gd name="T98" fmla="*/ 370 w 656"/>
                            <a:gd name="T99" fmla="*/ 217 h 6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6" h="697">
                              <a:moveTo>
                                <a:pt x="370" y="217"/>
                              </a:moveTo>
                              <a:lnTo>
                                <a:pt x="275" y="179"/>
                              </a:lnTo>
                              <a:lnTo>
                                <a:pt x="213" y="155"/>
                              </a:lnTo>
                              <a:lnTo>
                                <a:pt x="163" y="135"/>
                              </a:lnTo>
                              <a:lnTo>
                                <a:pt x="133" y="110"/>
                              </a:lnTo>
                              <a:lnTo>
                                <a:pt x="107" y="94"/>
                              </a:lnTo>
                              <a:lnTo>
                                <a:pt x="89" y="69"/>
                              </a:lnTo>
                              <a:lnTo>
                                <a:pt x="74" y="53"/>
                              </a:lnTo>
                              <a:lnTo>
                                <a:pt x="64" y="30"/>
                              </a:lnTo>
                              <a:lnTo>
                                <a:pt x="55" y="0"/>
                              </a:lnTo>
                              <a:lnTo>
                                <a:pt x="45" y="44"/>
                              </a:lnTo>
                              <a:lnTo>
                                <a:pt x="35" y="87"/>
                              </a:lnTo>
                              <a:lnTo>
                                <a:pt x="29" y="128"/>
                              </a:lnTo>
                              <a:lnTo>
                                <a:pt x="22" y="176"/>
                              </a:lnTo>
                              <a:lnTo>
                                <a:pt x="9" y="238"/>
                              </a:lnTo>
                              <a:lnTo>
                                <a:pt x="0" y="290"/>
                              </a:lnTo>
                              <a:lnTo>
                                <a:pt x="0" y="305"/>
                              </a:lnTo>
                              <a:lnTo>
                                <a:pt x="3" y="334"/>
                              </a:lnTo>
                              <a:lnTo>
                                <a:pt x="7" y="350"/>
                              </a:lnTo>
                              <a:lnTo>
                                <a:pt x="17" y="365"/>
                              </a:lnTo>
                              <a:lnTo>
                                <a:pt x="27" y="384"/>
                              </a:lnTo>
                              <a:lnTo>
                                <a:pt x="44" y="397"/>
                              </a:lnTo>
                              <a:lnTo>
                                <a:pt x="73" y="406"/>
                              </a:lnTo>
                              <a:lnTo>
                                <a:pt x="102" y="419"/>
                              </a:lnTo>
                              <a:lnTo>
                                <a:pt x="339" y="506"/>
                              </a:lnTo>
                              <a:lnTo>
                                <a:pt x="517" y="586"/>
                              </a:lnTo>
                              <a:lnTo>
                                <a:pt x="530" y="594"/>
                              </a:lnTo>
                              <a:lnTo>
                                <a:pt x="543" y="605"/>
                              </a:lnTo>
                              <a:lnTo>
                                <a:pt x="551" y="620"/>
                              </a:lnTo>
                              <a:lnTo>
                                <a:pt x="550" y="643"/>
                              </a:lnTo>
                              <a:lnTo>
                                <a:pt x="550" y="662"/>
                              </a:lnTo>
                              <a:lnTo>
                                <a:pt x="545" y="696"/>
                              </a:lnTo>
                              <a:lnTo>
                                <a:pt x="555" y="679"/>
                              </a:lnTo>
                              <a:lnTo>
                                <a:pt x="564" y="663"/>
                              </a:lnTo>
                              <a:lnTo>
                                <a:pt x="580" y="633"/>
                              </a:lnTo>
                              <a:lnTo>
                                <a:pt x="593" y="613"/>
                              </a:lnTo>
                              <a:lnTo>
                                <a:pt x="608" y="579"/>
                              </a:lnTo>
                              <a:lnTo>
                                <a:pt x="623" y="545"/>
                              </a:lnTo>
                              <a:lnTo>
                                <a:pt x="634" y="514"/>
                              </a:lnTo>
                              <a:lnTo>
                                <a:pt x="642" y="485"/>
                              </a:lnTo>
                              <a:lnTo>
                                <a:pt x="649" y="449"/>
                              </a:lnTo>
                              <a:lnTo>
                                <a:pt x="655" y="416"/>
                              </a:lnTo>
                              <a:lnTo>
                                <a:pt x="655" y="384"/>
                              </a:lnTo>
                              <a:lnTo>
                                <a:pt x="649" y="367"/>
                              </a:lnTo>
                              <a:lnTo>
                                <a:pt x="644" y="350"/>
                              </a:lnTo>
                              <a:lnTo>
                                <a:pt x="636" y="332"/>
                              </a:lnTo>
                              <a:lnTo>
                                <a:pt x="619" y="319"/>
                              </a:lnTo>
                              <a:lnTo>
                                <a:pt x="584" y="308"/>
                              </a:lnTo>
                              <a:lnTo>
                                <a:pt x="486" y="269"/>
                              </a:lnTo>
                              <a:lnTo>
                                <a:pt x="370" y="217"/>
                              </a:lnTo>
                            </a:path>
                          </a:pathLst>
                        </a:custGeom>
                        <a:solidFill>
                          <a:srgbClr val="60C900"/>
                        </a:solidFill>
                        <a:ln w="12699" cap="rnd" cmpd="sng">
                          <a:solidFill>
                            <a:srgbClr val="60C9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8" name="Freeform 16"/>
                        <p:cNvSpPr>
                          <a:spLocks/>
                        </p:cNvSpPr>
                        <p:nvPr/>
                      </p:nvSpPr>
                      <p:spPr bwMode="auto">
                        <a:xfrm>
                          <a:off x="1725" y="1043"/>
                          <a:ext cx="848" cy="1473"/>
                        </a:xfrm>
                        <a:custGeom>
                          <a:avLst/>
                          <a:gdLst>
                            <a:gd name="T0" fmla="*/ 815 w 848"/>
                            <a:gd name="T1" fmla="*/ 12 h 1473"/>
                            <a:gd name="T2" fmla="*/ 836 w 848"/>
                            <a:gd name="T3" fmla="*/ 65 h 1473"/>
                            <a:gd name="T4" fmla="*/ 847 w 848"/>
                            <a:gd name="T5" fmla="*/ 123 h 1473"/>
                            <a:gd name="T6" fmla="*/ 841 w 848"/>
                            <a:gd name="T7" fmla="*/ 214 h 1473"/>
                            <a:gd name="T8" fmla="*/ 831 w 848"/>
                            <a:gd name="T9" fmla="*/ 320 h 1473"/>
                            <a:gd name="T10" fmla="*/ 816 w 848"/>
                            <a:gd name="T11" fmla="*/ 393 h 1473"/>
                            <a:gd name="T12" fmla="*/ 789 w 848"/>
                            <a:gd name="T13" fmla="*/ 466 h 1473"/>
                            <a:gd name="T14" fmla="*/ 756 w 848"/>
                            <a:gd name="T15" fmla="*/ 529 h 1473"/>
                            <a:gd name="T16" fmla="*/ 715 w 848"/>
                            <a:gd name="T17" fmla="*/ 586 h 1473"/>
                            <a:gd name="T18" fmla="*/ 648 w 848"/>
                            <a:gd name="T19" fmla="*/ 650 h 1473"/>
                            <a:gd name="T20" fmla="*/ 259 w 848"/>
                            <a:gd name="T21" fmla="*/ 1005 h 1473"/>
                            <a:gd name="T22" fmla="*/ 203 w 848"/>
                            <a:gd name="T23" fmla="*/ 1065 h 1473"/>
                            <a:gd name="T24" fmla="*/ 149 w 848"/>
                            <a:gd name="T25" fmla="*/ 1129 h 1473"/>
                            <a:gd name="T26" fmla="*/ 106 w 848"/>
                            <a:gd name="T27" fmla="*/ 1190 h 1473"/>
                            <a:gd name="T28" fmla="*/ 75 w 848"/>
                            <a:gd name="T29" fmla="*/ 1262 h 1473"/>
                            <a:gd name="T30" fmla="*/ 52 w 848"/>
                            <a:gd name="T31" fmla="*/ 1328 h 1473"/>
                            <a:gd name="T32" fmla="*/ 34 w 848"/>
                            <a:gd name="T33" fmla="*/ 1412 h 1473"/>
                            <a:gd name="T34" fmla="*/ 28 w 848"/>
                            <a:gd name="T35" fmla="*/ 1472 h 1473"/>
                            <a:gd name="T36" fmla="*/ 6 w 848"/>
                            <a:gd name="T37" fmla="*/ 1453 h 1473"/>
                            <a:gd name="T38" fmla="*/ 0 w 848"/>
                            <a:gd name="T39" fmla="*/ 1413 h 1473"/>
                            <a:gd name="T40" fmla="*/ 6 w 848"/>
                            <a:gd name="T41" fmla="*/ 1314 h 1473"/>
                            <a:gd name="T42" fmla="*/ 24 w 848"/>
                            <a:gd name="T43" fmla="*/ 1179 h 1473"/>
                            <a:gd name="T44" fmla="*/ 39 w 848"/>
                            <a:gd name="T45" fmla="*/ 1071 h 1473"/>
                            <a:gd name="T46" fmla="*/ 62 w 848"/>
                            <a:gd name="T47" fmla="*/ 993 h 1473"/>
                            <a:gd name="T48" fmla="*/ 88 w 848"/>
                            <a:gd name="T49" fmla="*/ 935 h 1473"/>
                            <a:gd name="T50" fmla="*/ 133 w 848"/>
                            <a:gd name="T51" fmla="*/ 872 h 1473"/>
                            <a:gd name="T52" fmla="*/ 187 w 848"/>
                            <a:gd name="T53" fmla="*/ 815 h 1473"/>
                            <a:gd name="T54" fmla="*/ 419 w 848"/>
                            <a:gd name="T55" fmla="*/ 593 h 1473"/>
                            <a:gd name="T56" fmla="*/ 629 w 848"/>
                            <a:gd name="T57" fmla="*/ 407 h 1473"/>
                            <a:gd name="T58" fmla="*/ 682 w 848"/>
                            <a:gd name="T59" fmla="*/ 346 h 1473"/>
                            <a:gd name="T60" fmla="*/ 729 w 848"/>
                            <a:gd name="T61" fmla="*/ 276 h 1473"/>
                            <a:gd name="T62" fmla="*/ 768 w 848"/>
                            <a:gd name="T63" fmla="*/ 206 h 1473"/>
                            <a:gd name="T64" fmla="*/ 789 w 848"/>
                            <a:gd name="T65" fmla="*/ 139 h 1473"/>
                            <a:gd name="T66" fmla="*/ 803 w 848"/>
                            <a:gd name="T67" fmla="*/ 74 h 1473"/>
                            <a:gd name="T68" fmla="*/ 804 w 848"/>
                            <a:gd name="T69" fmla="*/ 0 h 14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8" h="1473">
                              <a:moveTo>
                                <a:pt x="804" y="0"/>
                              </a:moveTo>
                              <a:lnTo>
                                <a:pt x="815" y="12"/>
                              </a:lnTo>
                              <a:lnTo>
                                <a:pt x="826" y="42"/>
                              </a:lnTo>
                              <a:lnTo>
                                <a:pt x="836" y="65"/>
                              </a:lnTo>
                              <a:lnTo>
                                <a:pt x="841" y="94"/>
                              </a:lnTo>
                              <a:lnTo>
                                <a:pt x="847" y="123"/>
                              </a:lnTo>
                              <a:lnTo>
                                <a:pt x="845" y="161"/>
                              </a:lnTo>
                              <a:lnTo>
                                <a:pt x="841" y="214"/>
                              </a:lnTo>
                              <a:lnTo>
                                <a:pt x="840" y="264"/>
                              </a:lnTo>
                              <a:lnTo>
                                <a:pt x="831" y="320"/>
                              </a:lnTo>
                              <a:lnTo>
                                <a:pt x="824" y="353"/>
                              </a:lnTo>
                              <a:lnTo>
                                <a:pt x="816" y="393"/>
                              </a:lnTo>
                              <a:lnTo>
                                <a:pt x="803" y="427"/>
                              </a:lnTo>
                              <a:lnTo>
                                <a:pt x="789" y="466"/>
                              </a:lnTo>
                              <a:lnTo>
                                <a:pt x="772" y="499"/>
                              </a:lnTo>
                              <a:lnTo>
                                <a:pt x="756" y="529"/>
                              </a:lnTo>
                              <a:lnTo>
                                <a:pt x="738" y="554"/>
                              </a:lnTo>
                              <a:lnTo>
                                <a:pt x="715" y="586"/>
                              </a:lnTo>
                              <a:lnTo>
                                <a:pt x="688" y="612"/>
                              </a:lnTo>
                              <a:lnTo>
                                <a:pt x="648" y="650"/>
                              </a:lnTo>
                              <a:lnTo>
                                <a:pt x="454" y="826"/>
                              </a:lnTo>
                              <a:lnTo>
                                <a:pt x="259" y="1005"/>
                              </a:lnTo>
                              <a:lnTo>
                                <a:pt x="229" y="1034"/>
                              </a:lnTo>
                              <a:lnTo>
                                <a:pt x="203" y="1065"/>
                              </a:lnTo>
                              <a:lnTo>
                                <a:pt x="173" y="1098"/>
                              </a:lnTo>
                              <a:lnTo>
                                <a:pt x="149" y="1129"/>
                              </a:lnTo>
                              <a:lnTo>
                                <a:pt x="120" y="1167"/>
                              </a:lnTo>
                              <a:lnTo>
                                <a:pt x="106" y="1190"/>
                              </a:lnTo>
                              <a:lnTo>
                                <a:pt x="87" y="1230"/>
                              </a:lnTo>
                              <a:lnTo>
                                <a:pt x="75" y="1262"/>
                              </a:lnTo>
                              <a:lnTo>
                                <a:pt x="60" y="1296"/>
                              </a:lnTo>
                              <a:lnTo>
                                <a:pt x="52" y="1328"/>
                              </a:lnTo>
                              <a:lnTo>
                                <a:pt x="41" y="1375"/>
                              </a:lnTo>
                              <a:lnTo>
                                <a:pt x="34" y="1412"/>
                              </a:lnTo>
                              <a:lnTo>
                                <a:pt x="31" y="1442"/>
                              </a:lnTo>
                              <a:lnTo>
                                <a:pt x="28" y="1472"/>
                              </a:lnTo>
                              <a:lnTo>
                                <a:pt x="12" y="1463"/>
                              </a:lnTo>
                              <a:lnTo>
                                <a:pt x="6" y="1453"/>
                              </a:lnTo>
                              <a:lnTo>
                                <a:pt x="3" y="1429"/>
                              </a:lnTo>
                              <a:lnTo>
                                <a:pt x="0" y="1413"/>
                              </a:lnTo>
                              <a:lnTo>
                                <a:pt x="2" y="1374"/>
                              </a:lnTo>
                              <a:lnTo>
                                <a:pt x="6" y="1314"/>
                              </a:lnTo>
                              <a:lnTo>
                                <a:pt x="16" y="1243"/>
                              </a:lnTo>
                              <a:lnTo>
                                <a:pt x="24" y="1179"/>
                              </a:lnTo>
                              <a:lnTo>
                                <a:pt x="32" y="1108"/>
                              </a:lnTo>
                              <a:lnTo>
                                <a:pt x="39" y="1071"/>
                              </a:lnTo>
                              <a:lnTo>
                                <a:pt x="49" y="1028"/>
                              </a:lnTo>
                              <a:lnTo>
                                <a:pt x="62" y="993"/>
                              </a:lnTo>
                              <a:lnTo>
                                <a:pt x="74" y="962"/>
                              </a:lnTo>
                              <a:lnTo>
                                <a:pt x="88" y="935"/>
                              </a:lnTo>
                              <a:lnTo>
                                <a:pt x="109" y="903"/>
                              </a:lnTo>
                              <a:lnTo>
                                <a:pt x="133" y="872"/>
                              </a:lnTo>
                              <a:lnTo>
                                <a:pt x="159" y="837"/>
                              </a:lnTo>
                              <a:lnTo>
                                <a:pt x="187" y="815"/>
                              </a:lnTo>
                              <a:lnTo>
                                <a:pt x="223" y="780"/>
                              </a:lnTo>
                              <a:lnTo>
                                <a:pt x="419" y="593"/>
                              </a:lnTo>
                              <a:lnTo>
                                <a:pt x="585" y="448"/>
                              </a:lnTo>
                              <a:lnTo>
                                <a:pt x="629" y="407"/>
                              </a:lnTo>
                              <a:lnTo>
                                <a:pt x="655" y="377"/>
                              </a:lnTo>
                              <a:lnTo>
                                <a:pt x="682" y="346"/>
                              </a:lnTo>
                              <a:lnTo>
                                <a:pt x="707" y="312"/>
                              </a:lnTo>
                              <a:lnTo>
                                <a:pt x="729" y="276"/>
                              </a:lnTo>
                              <a:lnTo>
                                <a:pt x="750" y="244"/>
                              </a:lnTo>
                              <a:lnTo>
                                <a:pt x="768" y="206"/>
                              </a:lnTo>
                              <a:lnTo>
                                <a:pt x="781" y="172"/>
                              </a:lnTo>
                              <a:lnTo>
                                <a:pt x="789" y="139"/>
                              </a:lnTo>
                              <a:lnTo>
                                <a:pt x="799" y="100"/>
                              </a:lnTo>
                              <a:lnTo>
                                <a:pt x="803" y="74"/>
                              </a:lnTo>
                              <a:lnTo>
                                <a:pt x="804" y="39"/>
                              </a:lnTo>
                              <a:lnTo>
                                <a:pt x="804" y="0"/>
                              </a:lnTo>
                            </a:path>
                          </a:pathLst>
                        </a:custGeom>
                        <a:solidFill>
                          <a:srgbClr val="00FF00"/>
                        </a:solidFill>
                        <a:ln w="12699" cap="rnd" cmpd="sng">
                          <a:solidFill>
                            <a:srgbClr val="00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19" name="Freeform 17"/>
                        <p:cNvSpPr>
                          <a:spLocks/>
                        </p:cNvSpPr>
                        <p:nvPr/>
                      </p:nvSpPr>
                      <p:spPr bwMode="auto">
                        <a:xfrm>
                          <a:off x="1772" y="382"/>
                          <a:ext cx="830" cy="1511"/>
                        </a:xfrm>
                        <a:custGeom>
                          <a:avLst/>
                          <a:gdLst>
                            <a:gd name="T0" fmla="*/ 798 w 830"/>
                            <a:gd name="T1" fmla="*/ 22 h 1511"/>
                            <a:gd name="T2" fmla="*/ 816 w 830"/>
                            <a:gd name="T3" fmla="*/ 71 h 1511"/>
                            <a:gd name="T4" fmla="*/ 824 w 830"/>
                            <a:gd name="T5" fmla="*/ 139 h 1511"/>
                            <a:gd name="T6" fmla="*/ 829 w 830"/>
                            <a:gd name="T7" fmla="*/ 203 h 1511"/>
                            <a:gd name="T8" fmla="*/ 814 w 830"/>
                            <a:gd name="T9" fmla="*/ 315 h 1511"/>
                            <a:gd name="T10" fmla="*/ 799 w 830"/>
                            <a:gd name="T11" fmla="*/ 395 h 1511"/>
                            <a:gd name="T12" fmla="*/ 772 w 830"/>
                            <a:gd name="T13" fmla="*/ 468 h 1511"/>
                            <a:gd name="T14" fmla="*/ 743 w 830"/>
                            <a:gd name="T15" fmla="*/ 525 h 1511"/>
                            <a:gd name="T16" fmla="*/ 701 w 830"/>
                            <a:gd name="T17" fmla="*/ 586 h 1511"/>
                            <a:gd name="T18" fmla="*/ 636 w 830"/>
                            <a:gd name="T19" fmla="*/ 647 h 1511"/>
                            <a:gd name="T20" fmla="*/ 259 w 830"/>
                            <a:gd name="T21" fmla="*/ 990 h 1511"/>
                            <a:gd name="T22" fmla="*/ 198 w 830"/>
                            <a:gd name="T23" fmla="*/ 1056 h 1511"/>
                            <a:gd name="T24" fmla="*/ 146 w 830"/>
                            <a:gd name="T25" fmla="*/ 1113 h 1511"/>
                            <a:gd name="T26" fmla="*/ 99 w 830"/>
                            <a:gd name="T27" fmla="*/ 1188 h 1511"/>
                            <a:gd name="T28" fmla="*/ 73 w 830"/>
                            <a:gd name="T29" fmla="*/ 1245 h 1511"/>
                            <a:gd name="T30" fmla="*/ 52 w 830"/>
                            <a:gd name="T31" fmla="*/ 1312 h 1511"/>
                            <a:gd name="T32" fmla="*/ 37 w 830"/>
                            <a:gd name="T33" fmla="*/ 1397 h 1511"/>
                            <a:gd name="T34" fmla="*/ 28 w 830"/>
                            <a:gd name="T35" fmla="*/ 1453 h 1511"/>
                            <a:gd name="T36" fmla="*/ 25 w 830"/>
                            <a:gd name="T37" fmla="*/ 1510 h 1511"/>
                            <a:gd name="T38" fmla="*/ 11 w 830"/>
                            <a:gd name="T39" fmla="*/ 1486 h 1511"/>
                            <a:gd name="T40" fmla="*/ 1 w 830"/>
                            <a:gd name="T41" fmla="*/ 1444 h 1511"/>
                            <a:gd name="T42" fmla="*/ 0 w 830"/>
                            <a:gd name="T43" fmla="*/ 1401 h 1511"/>
                            <a:gd name="T44" fmla="*/ 9 w 830"/>
                            <a:gd name="T45" fmla="*/ 1295 h 1511"/>
                            <a:gd name="T46" fmla="*/ 24 w 830"/>
                            <a:gd name="T47" fmla="*/ 1160 h 1511"/>
                            <a:gd name="T48" fmla="*/ 41 w 830"/>
                            <a:gd name="T49" fmla="*/ 1049 h 1511"/>
                            <a:gd name="T50" fmla="*/ 59 w 830"/>
                            <a:gd name="T51" fmla="*/ 977 h 1511"/>
                            <a:gd name="T52" fmla="*/ 91 w 830"/>
                            <a:gd name="T53" fmla="*/ 909 h 1511"/>
                            <a:gd name="T54" fmla="*/ 131 w 830"/>
                            <a:gd name="T55" fmla="*/ 856 h 1511"/>
                            <a:gd name="T56" fmla="*/ 189 w 830"/>
                            <a:gd name="T57" fmla="*/ 793 h 1511"/>
                            <a:gd name="T58" fmla="*/ 413 w 830"/>
                            <a:gd name="T59" fmla="*/ 580 h 1511"/>
                            <a:gd name="T60" fmla="*/ 617 w 830"/>
                            <a:gd name="T61" fmla="*/ 400 h 1511"/>
                            <a:gd name="T62" fmla="*/ 671 w 830"/>
                            <a:gd name="T63" fmla="*/ 335 h 1511"/>
                            <a:gd name="T64" fmla="*/ 716 w 830"/>
                            <a:gd name="T65" fmla="*/ 272 h 1511"/>
                            <a:gd name="T66" fmla="*/ 754 w 830"/>
                            <a:gd name="T67" fmla="*/ 199 h 1511"/>
                            <a:gd name="T68" fmla="*/ 776 w 830"/>
                            <a:gd name="T69" fmla="*/ 132 h 1511"/>
                            <a:gd name="T70" fmla="*/ 786 w 830"/>
                            <a:gd name="T71" fmla="*/ 65 h 1511"/>
                            <a:gd name="T72" fmla="*/ 788 w 830"/>
                            <a:gd name="T73" fmla="*/ 0 h 15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0" h="1511">
                              <a:moveTo>
                                <a:pt x="788" y="0"/>
                              </a:moveTo>
                              <a:lnTo>
                                <a:pt x="798" y="22"/>
                              </a:lnTo>
                              <a:lnTo>
                                <a:pt x="807" y="44"/>
                              </a:lnTo>
                              <a:lnTo>
                                <a:pt x="816" y="71"/>
                              </a:lnTo>
                              <a:lnTo>
                                <a:pt x="821" y="99"/>
                              </a:lnTo>
                              <a:lnTo>
                                <a:pt x="824" y="139"/>
                              </a:lnTo>
                              <a:lnTo>
                                <a:pt x="827" y="167"/>
                              </a:lnTo>
                              <a:lnTo>
                                <a:pt x="829" y="203"/>
                              </a:lnTo>
                              <a:lnTo>
                                <a:pt x="824" y="256"/>
                              </a:lnTo>
                              <a:lnTo>
                                <a:pt x="814" y="315"/>
                              </a:lnTo>
                              <a:lnTo>
                                <a:pt x="809" y="356"/>
                              </a:lnTo>
                              <a:lnTo>
                                <a:pt x="799" y="395"/>
                              </a:lnTo>
                              <a:lnTo>
                                <a:pt x="786" y="430"/>
                              </a:lnTo>
                              <a:lnTo>
                                <a:pt x="772" y="468"/>
                              </a:lnTo>
                              <a:lnTo>
                                <a:pt x="760" y="492"/>
                              </a:lnTo>
                              <a:lnTo>
                                <a:pt x="743" y="525"/>
                              </a:lnTo>
                              <a:lnTo>
                                <a:pt x="723" y="558"/>
                              </a:lnTo>
                              <a:lnTo>
                                <a:pt x="701" y="586"/>
                              </a:lnTo>
                              <a:lnTo>
                                <a:pt x="673" y="616"/>
                              </a:lnTo>
                              <a:lnTo>
                                <a:pt x="636" y="647"/>
                              </a:lnTo>
                              <a:lnTo>
                                <a:pt x="447" y="820"/>
                              </a:lnTo>
                              <a:lnTo>
                                <a:pt x="259" y="990"/>
                              </a:lnTo>
                              <a:lnTo>
                                <a:pt x="229" y="1023"/>
                              </a:lnTo>
                              <a:lnTo>
                                <a:pt x="198" y="1056"/>
                              </a:lnTo>
                              <a:lnTo>
                                <a:pt x="175" y="1076"/>
                              </a:lnTo>
                              <a:lnTo>
                                <a:pt x="146" y="1113"/>
                              </a:lnTo>
                              <a:lnTo>
                                <a:pt x="122" y="1144"/>
                              </a:lnTo>
                              <a:lnTo>
                                <a:pt x="99" y="1188"/>
                              </a:lnTo>
                              <a:lnTo>
                                <a:pt x="86" y="1211"/>
                              </a:lnTo>
                              <a:lnTo>
                                <a:pt x="73" y="1245"/>
                              </a:lnTo>
                              <a:lnTo>
                                <a:pt x="60" y="1280"/>
                              </a:lnTo>
                              <a:lnTo>
                                <a:pt x="52" y="1312"/>
                              </a:lnTo>
                              <a:lnTo>
                                <a:pt x="45" y="1353"/>
                              </a:lnTo>
                              <a:lnTo>
                                <a:pt x="37" y="1397"/>
                              </a:lnTo>
                              <a:lnTo>
                                <a:pt x="30" y="1426"/>
                              </a:lnTo>
                              <a:lnTo>
                                <a:pt x="28" y="1453"/>
                              </a:lnTo>
                              <a:lnTo>
                                <a:pt x="26" y="1479"/>
                              </a:lnTo>
                              <a:lnTo>
                                <a:pt x="25" y="1510"/>
                              </a:lnTo>
                              <a:lnTo>
                                <a:pt x="19" y="1496"/>
                              </a:lnTo>
                              <a:lnTo>
                                <a:pt x="11" y="1486"/>
                              </a:lnTo>
                              <a:lnTo>
                                <a:pt x="7" y="1465"/>
                              </a:lnTo>
                              <a:lnTo>
                                <a:pt x="1" y="1444"/>
                              </a:lnTo>
                              <a:lnTo>
                                <a:pt x="1" y="1425"/>
                              </a:lnTo>
                              <a:lnTo>
                                <a:pt x="0" y="1401"/>
                              </a:lnTo>
                              <a:lnTo>
                                <a:pt x="2" y="1355"/>
                              </a:lnTo>
                              <a:lnTo>
                                <a:pt x="9" y="1295"/>
                              </a:lnTo>
                              <a:lnTo>
                                <a:pt x="18" y="1220"/>
                              </a:lnTo>
                              <a:lnTo>
                                <a:pt x="24" y="1160"/>
                              </a:lnTo>
                              <a:lnTo>
                                <a:pt x="34" y="1089"/>
                              </a:lnTo>
                              <a:lnTo>
                                <a:pt x="41" y="1049"/>
                              </a:lnTo>
                              <a:lnTo>
                                <a:pt x="52" y="1013"/>
                              </a:lnTo>
                              <a:lnTo>
                                <a:pt x="59" y="977"/>
                              </a:lnTo>
                              <a:lnTo>
                                <a:pt x="75" y="939"/>
                              </a:lnTo>
                              <a:lnTo>
                                <a:pt x="91" y="909"/>
                              </a:lnTo>
                              <a:lnTo>
                                <a:pt x="112" y="877"/>
                              </a:lnTo>
                              <a:lnTo>
                                <a:pt x="131" y="856"/>
                              </a:lnTo>
                              <a:lnTo>
                                <a:pt x="160" y="818"/>
                              </a:lnTo>
                              <a:lnTo>
                                <a:pt x="189" y="793"/>
                              </a:lnTo>
                              <a:lnTo>
                                <a:pt x="222" y="760"/>
                              </a:lnTo>
                              <a:lnTo>
                                <a:pt x="413" y="580"/>
                              </a:lnTo>
                              <a:lnTo>
                                <a:pt x="574" y="437"/>
                              </a:lnTo>
                              <a:lnTo>
                                <a:pt x="617" y="400"/>
                              </a:lnTo>
                              <a:lnTo>
                                <a:pt x="649" y="359"/>
                              </a:lnTo>
                              <a:lnTo>
                                <a:pt x="671" y="335"/>
                              </a:lnTo>
                              <a:lnTo>
                                <a:pt x="693" y="311"/>
                              </a:lnTo>
                              <a:lnTo>
                                <a:pt x="716" y="272"/>
                              </a:lnTo>
                              <a:lnTo>
                                <a:pt x="737" y="240"/>
                              </a:lnTo>
                              <a:lnTo>
                                <a:pt x="754" y="199"/>
                              </a:lnTo>
                              <a:lnTo>
                                <a:pt x="765" y="171"/>
                              </a:lnTo>
                              <a:lnTo>
                                <a:pt x="776" y="132"/>
                              </a:lnTo>
                              <a:lnTo>
                                <a:pt x="784" y="99"/>
                              </a:lnTo>
                              <a:lnTo>
                                <a:pt x="786" y="65"/>
                              </a:lnTo>
                              <a:lnTo>
                                <a:pt x="788" y="38"/>
                              </a:lnTo>
                              <a:lnTo>
                                <a:pt x="788" y="0"/>
                              </a:lnTo>
                            </a:path>
                          </a:pathLst>
                        </a:custGeom>
                        <a:solidFill>
                          <a:srgbClr val="3365FB"/>
                        </a:solidFill>
                        <a:ln w="12699" cap="rnd" cmpd="sng">
                          <a:solidFill>
                            <a:srgbClr val="3365FB"/>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20" name="Freeform 18"/>
                        <p:cNvSpPr>
                          <a:spLocks/>
                        </p:cNvSpPr>
                        <p:nvPr/>
                      </p:nvSpPr>
                      <p:spPr bwMode="auto">
                        <a:xfrm>
                          <a:off x="1574" y="2471"/>
                          <a:ext cx="848" cy="1473"/>
                        </a:xfrm>
                        <a:custGeom>
                          <a:avLst/>
                          <a:gdLst>
                            <a:gd name="T0" fmla="*/ 815 w 848"/>
                            <a:gd name="T1" fmla="*/ 12 h 1473"/>
                            <a:gd name="T2" fmla="*/ 836 w 848"/>
                            <a:gd name="T3" fmla="*/ 65 h 1473"/>
                            <a:gd name="T4" fmla="*/ 847 w 848"/>
                            <a:gd name="T5" fmla="*/ 123 h 1473"/>
                            <a:gd name="T6" fmla="*/ 841 w 848"/>
                            <a:gd name="T7" fmla="*/ 214 h 1473"/>
                            <a:gd name="T8" fmla="*/ 831 w 848"/>
                            <a:gd name="T9" fmla="*/ 320 h 1473"/>
                            <a:gd name="T10" fmla="*/ 816 w 848"/>
                            <a:gd name="T11" fmla="*/ 393 h 1473"/>
                            <a:gd name="T12" fmla="*/ 789 w 848"/>
                            <a:gd name="T13" fmla="*/ 466 h 1473"/>
                            <a:gd name="T14" fmla="*/ 756 w 848"/>
                            <a:gd name="T15" fmla="*/ 529 h 1473"/>
                            <a:gd name="T16" fmla="*/ 715 w 848"/>
                            <a:gd name="T17" fmla="*/ 586 h 1473"/>
                            <a:gd name="T18" fmla="*/ 648 w 848"/>
                            <a:gd name="T19" fmla="*/ 650 h 1473"/>
                            <a:gd name="T20" fmla="*/ 259 w 848"/>
                            <a:gd name="T21" fmla="*/ 1005 h 1473"/>
                            <a:gd name="T22" fmla="*/ 203 w 848"/>
                            <a:gd name="T23" fmla="*/ 1065 h 1473"/>
                            <a:gd name="T24" fmla="*/ 149 w 848"/>
                            <a:gd name="T25" fmla="*/ 1129 h 1473"/>
                            <a:gd name="T26" fmla="*/ 106 w 848"/>
                            <a:gd name="T27" fmla="*/ 1190 h 1473"/>
                            <a:gd name="T28" fmla="*/ 75 w 848"/>
                            <a:gd name="T29" fmla="*/ 1262 h 1473"/>
                            <a:gd name="T30" fmla="*/ 52 w 848"/>
                            <a:gd name="T31" fmla="*/ 1328 h 1473"/>
                            <a:gd name="T32" fmla="*/ 34 w 848"/>
                            <a:gd name="T33" fmla="*/ 1412 h 1473"/>
                            <a:gd name="T34" fmla="*/ 28 w 848"/>
                            <a:gd name="T35" fmla="*/ 1472 h 1473"/>
                            <a:gd name="T36" fmla="*/ 6 w 848"/>
                            <a:gd name="T37" fmla="*/ 1453 h 1473"/>
                            <a:gd name="T38" fmla="*/ 0 w 848"/>
                            <a:gd name="T39" fmla="*/ 1413 h 1473"/>
                            <a:gd name="T40" fmla="*/ 6 w 848"/>
                            <a:gd name="T41" fmla="*/ 1314 h 1473"/>
                            <a:gd name="T42" fmla="*/ 24 w 848"/>
                            <a:gd name="T43" fmla="*/ 1179 h 1473"/>
                            <a:gd name="T44" fmla="*/ 39 w 848"/>
                            <a:gd name="T45" fmla="*/ 1071 h 1473"/>
                            <a:gd name="T46" fmla="*/ 62 w 848"/>
                            <a:gd name="T47" fmla="*/ 993 h 1473"/>
                            <a:gd name="T48" fmla="*/ 88 w 848"/>
                            <a:gd name="T49" fmla="*/ 935 h 1473"/>
                            <a:gd name="T50" fmla="*/ 133 w 848"/>
                            <a:gd name="T51" fmla="*/ 872 h 1473"/>
                            <a:gd name="T52" fmla="*/ 187 w 848"/>
                            <a:gd name="T53" fmla="*/ 815 h 1473"/>
                            <a:gd name="T54" fmla="*/ 419 w 848"/>
                            <a:gd name="T55" fmla="*/ 593 h 1473"/>
                            <a:gd name="T56" fmla="*/ 629 w 848"/>
                            <a:gd name="T57" fmla="*/ 407 h 1473"/>
                            <a:gd name="T58" fmla="*/ 682 w 848"/>
                            <a:gd name="T59" fmla="*/ 346 h 1473"/>
                            <a:gd name="T60" fmla="*/ 729 w 848"/>
                            <a:gd name="T61" fmla="*/ 276 h 1473"/>
                            <a:gd name="T62" fmla="*/ 768 w 848"/>
                            <a:gd name="T63" fmla="*/ 206 h 1473"/>
                            <a:gd name="T64" fmla="*/ 789 w 848"/>
                            <a:gd name="T65" fmla="*/ 139 h 1473"/>
                            <a:gd name="T66" fmla="*/ 803 w 848"/>
                            <a:gd name="T67" fmla="*/ 74 h 1473"/>
                            <a:gd name="T68" fmla="*/ 804 w 848"/>
                            <a:gd name="T69" fmla="*/ 0 h 14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48" h="1473">
                              <a:moveTo>
                                <a:pt x="804" y="0"/>
                              </a:moveTo>
                              <a:lnTo>
                                <a:pt x="815" y="12"/>
                              </a:lnTo>
                              <a:lnTo>
                                <a:pt x="826" y="42"/>
                              </a:lnTo>
                              <a:lnTo>
                                <a:pt x="836" y="65"/>
                              </a:lnTo>
                              <a:lnTo>
                                <a:pt x="841" y="94"/>
                              </a:lnTo>
                              <a:lnTo>
                                <a:pt x="847" y="123"/>
                              </a:lnTo>
                              <a:lnTo>
                                <a:pt x="845" y="161"/>
                              </a:lnTo>
                              <a:lnTo>
                                <a:pt x="841" y="214"/>
                              </a:lnTo>
                              <a:lnTo>
                                <a:pt x="840" y="264"/>
                              </a:lnTo>
                              <a:lnTo>
                                <a:pt x="831" y="320"/>
                              </a:lnTo>
                              <a:lnTo>
                                <a:pt x="824" y="353"/>
                              </a:lnTo>
                              <a:lnTo>
                                <a:pt x="816" y="393"/>
                              </a:lnTo>
                              <a:lnTo>
                                <a:pt x="803" y="427"/>
                              </a:lnTo>
                              <a:lnTo>
                                <a:pt x="789" y="466"/>
                              </a:lnTo>
                              <a:lnTo>
                                <a:pt x="772" y="499"/>
                              </a:lnTo>
                              <a:lnTo>
                                <a:pt x="756" y="529"/>
                              </a:lnTo>
                              <a:lnTo>
                                <a:pt x="738" y="554"/>
                              </a:lnTo>
                              <a:lnTo>
                                <a:pt x="715" y="586"/>
                              </a:lnTo>
                              <a:lnTo>
                                <a:pt x="688" y="612"/>
                              </a:lnTo>
                              <a:lnTo>
                                <a:pt x="648" y="650"/>
                              </a:lnTo>
                              <a:lnTo>
                                <a:pt x="454" y="826"/>
                              </a:lnTo>
                              <a:lnTo>
                                <a:pt x="259" y="1005"/>
                              </a:lnTo>
                              <a:lnTo>
                                <a:pt x="229" y="1034"/>
                              </a:lnTo>
                              <a:lnTo>
                                <a:pt x="203" y="1065"/>
                              </a:lnTo>
                              <a:lnTo>
                                <a:pt x="173" y="1098"/>
                              </a:lnTo>
                              <a:lnTo>
                                <a:pt x="149" y="1129"/>
                              </a:lnTo>
                              <a:lnTo>
                                <a:pt x="120" y="1167"/>
                              </a:lnTo>
                              <a:lnTo>
                                <a:pt x="106" y="1190"/>
                              </a:lnTo>
                              <a:lnTo>
                                <a:pt x="87" y="1230"/>
                              </a:lnTo>
                              <a:lnTo>
                                <a:pt x="75" y="1262"/>
                              </a:lnTo>
                              <a:lnTo>
                                <a:pt x="60" y="1296"/>
                              </a:lnTo>
                              <a:lnTo>
                                <a:pt x="52" y="1328"/>
                              </a:lnTo>
                              <a:lnTo>
                                <a:pt x="41" y="1375"/>
                              </a:lnTo>
                              <a:lnTo>
                                <a:pt x="34" y="1412"/>
                              </a:lnTo>
                              <a:lnTo>
                                <a:pt x="31" y="1442"/>
                              </a:lnTo>
                              <a:lnTo>
                                <a:pt x="28" y="1472"/>
                              </a:lnTo>
                              <a:lnTo>
                                <a:pt x="12" y="1463"/>
                              </a:lnTo>
                              <a:lnTo>
                                <a:pt x="6" y="1453"/>
                              </a:lnTo>
                              <a:lnTo>
                                <a:pt x="3" y="1429"/>
                              </a:lnTo>
                              <a:lnTo>
                                <a:pt x="0" y="1413"/>
                              </a:lnTo>
                              <a:lnTo>
                                <a:pt x="2" y="1374"/>
                              </a:lnTo>
                              <a:lnTo>
                                <a:pt x="6" y="1314"/>
                              </a:lnTo>
                              <a:lnTo>
                                <a:pt x="16" y="1243"/>
                              </a:lnTo>
                              <a:lnTo>
                                <a:pt x="24" y="1179"/>
                              </a:lnTo>
                              <a:lnTo>
                                <a:pt x="32" y="1108"/>
                              </a:lnTo>
                              <a:lnTo>
                                <a:pt x="39" y="1071"/>
                              </a:lnTo>
                              <a:lnTo>
                                <a:pt x="49" y="1028"/>
                              </a:lnTo>
                              <a:lnTo>
                                <a:pt x="62" y="993"/>
                              </a:lnTo>
                              <a:lnTo>
                                <a:pt x="74" y="962"/>
                              </a:lnTo>
                              <a:lnTo>
                                <a:pt x="88" y="935"/>
                              </a:lnTo>
                              <a:lnTo>
                                <a:pt x="109" y="903"/>
                              </a:lnTo>
                              <a:lnTo>
                                <a:pt x="133" y="872"/>
                              </a:lnTo>
                              <a:lnTo>
                                <a:pt x="159" y="837"/>
                              </a:lnTo>
                              <a:lnTo>
                                <a:pt x="187" y="815"/>
                              </a:lnTo>
                              <a:lnTo>
                                <a:pt x="223" y="780"/>
                              </a:lnTo>
                              <a:lnTo>
                                <a:pt x="419" y="593"/>
                              </a:lnTo>
                              <a:lnTo>
                                <a:pt x="585" y="448"/>
                              </a:lnTo>
                              <a:lnTo>
                                <a:pt x="629" y="407"/>
                              </a:lnTo>
                              <a:lnTo>
                                <a:pt x="655" y="377"/>
                              </a:lnTo>
                              <a:lnTo>
                                <a:pt x="682" y="346"/>
                              </a:lnTo>
                              <a:lnTo>
                                <a:pt x="707" y="312"/>
                              </a:lnTo>
                              <a:lnTo>
                                <a:pt x="729" y="276"/>
                              </a:lnTo>
                              <a:lnTo>
                                <a:pt x="750" y="244"/>
                              </a:lnTo>
                              <a:lnTo>
                                <a:pt x="768" y="206"/>
                              </a:lnTo>
                              <a:lnTo>
                                <a:pt x="781" y="172"/>
                              </a:lnTo>
                              <a:lnTo>
                                <a:pt x="789" y="139"/>
                              </a:lnTo>
                              <a:lnTo>
                                <a:pt x="799" y="100"/>
                              </a:lnTo>
                              <a:lnTo>
                                <a:pt x="803" y="74"/>
                              </a:lnTo>
                              <a:lnTo>
                                <a:pt x="804" y="39"/>
                              </a:lnTo>
                              <a:lnTo>
                                <a:pt x="804" y="0"/>
                              </a:lnTo>
                            </a:path>
                          </a:pathLst>
                        </a:custGeom>
                        <a:solidFill>
                          <a:srgbClr val="00FF00"/>
                        </a:solidFill>
                        <a:ln w="12699" cap="rnd" cmpd="sng">
                          <a:solidFill>
                            <a:srgbClr val="00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21" name="Freeform 19"/>
                        <p:cNvSpPr>
                          <a:spLocks/>
                        </p:cNvSpPr>
                        <p:nvPr/>
                      </p:nvSpPr>
                      <p:spPr bwMode="auto">
                        <a:xfrm>
                          <a:off x="1621" y="1810"/>
                          <a:ext cx="830" cy="1511"/>
                        </a:xfrm>
                        <a:custGeom>
                          <a:avLst/>
                          <a:gdLst>
                            <a:gd name="T0" fmla="*/ 798 w 830"/>
                            <a:gd name="T1" fmla="*/ 22 h 1511"/>
                            <a:gd name="T2" fmla="*/ 816 w 830"/>
                            <a:gd name="T3" fmla="*/ 71 h 1511"/>
                            <a:gd name="T4" fmla="*/ 824 w 830"/>
                            <a:gd name="T5" fmla="*/ 139 h 1511"/>
                            <a:gd name="T6" fmla="*/ 829 w 830"/>
                            <a:gd name="T7" fmla="*/ 203 h 1511"/>
                            <a:gd name="T8" fmla="*/ 814 w 830"/>
                            <a:gd name="T9" fmla="*/ 315 h 1511"/>
                            <a:gd name="T10" fmla="*/ 799 w 830"/>
                            <a:gd name="T11" fmla="*/ 395 h 1511"/>
                            <a:gd name="T12" fmla="*/ 772 w 830"/>
                            <a:gd name="T13" fmla="*/ 468 h 1511"/>
                            <a:gd name="T14" fmla="*/ 743 w 830"/>
                            <a:gd name="T15" fmla="*/ 525 h 1511"/>
                            <a:gd name="T16" fmla="*/ 701 w 830"/>
                            <a:gd name="T17" fmla="*/ 586 h 1511"/>
                            <a:gd name="T18" fmla="*/ 636 w 830"/>
                            <a:gd name="T19" fmla="*/ 647 h 1511"/>
                            <a:gd name="T20" fmla="*/ 259 w 830"/>
                            <a:gd name="T21" fmla="*/ 990 h 1511"/>
                            <a:gd name="T22" fmla="*/ 198 w 830"/>
                            <a:gd name="T23" fmla="*/ 1056 h 1511"/>
                            <a:gd name="T24" fmla="*/ 146 w 830"/>
                            <a:gd name="T25" fmla="*/ 1113 h 1511"/>
                            <a:gd name="T26" fmla="*/ 99 w 830"/>
                            <a:gd name="T27" fmla="*/ 1188 h 1511"/>
                            <a:gd name="T28" fmla="*/ 73 w 830"/>
                            <a:gd name="T29" fmla="*/ 1245 h 1511"/>
                            <a:gd name="T30" fmla="*/ 52 w 830"/>
                            <a:gd name="T31" fmla="*/ 1312 h 1511"/>
                            <a:gd name="T32" fmla="*/ 37 w 830"/>
                            <a:gd name="T33" fmla="*/ 1397 h 1511"/>
                            <a:gd name="T34" fmla="*/ 28 w 830"/>
                            <a:gd name="T35" fmla="*/ 1453 h 1511"/>
                            <a:gd name="T36" fmla="*/ 25 w 830"/>
                            <a:gd name="T37" fmla="*/ 1510 h 1511"/>
                            <a:gd name="T38" fmla="*/ 11 w 830"/>
                            <a:gd name="T39" fmla="*/ 1486 h 1511"/>
                            <a:gd name="T40" fmla="*/ 1 w 830"/>
                            <a:gd name="T41" fmla="*/ 1444 h 1511"/>
                            <a:gd name="T42" fmla="*/ 0 w 830"/>
                            <a:gd name="T43" fmla="*/ 1401 h 1511"/>
                            <a:gd name="T44" fmla="*/ 9 w 830"/>
                            <a:gd name="T45" fmla="*/ 1295 h 1511"/>
                            <a:gd name="T46" fmla="*/ 24 w 830"/>
                            <a:gd name="T47" fmla="*/ 1160 h 1511"/>
                            <a:gd name="T48" fmla="*/ 41 w 830"/>
                            <a:gd name="T49" fmla="*/ 1049 h 1511"/>
                            <a:gd name="T50" fmla="*/ 59 w 830"/>
                            <a:gd name="T51" fmla="*/ 977 h 1511"/>
                            <a:gd name="T52" fmla="*/ 91 w 830"/>
                            <a:gd name="T53" fmla="*/ 909 h 1511"/>
                            <a:gd name="T54" fmla="*/ 131 w 830"/>
                            <a:gd name="T55" fmla="*/ 856 h 1511"/>
                            <a:gd name="T56" fmla="*/ 189 w 830"/>
                            <a:gd name="T57" fmla="*/ 793 h 1511"/>
                            <a:gd name="T58" fmla="*/ 413 w 830"/>
                            <a:gd name="T59" fmla="*/ 580 h 1511"/>
                            <a:gd name="T60" fmla="*/ 617 w 830"/>
                            <a:gd name="T61" fmla="*/ 400 h 1511"/>
                            <a:gd name="T62" fmla="*/ 671 w 830"/>
                            <a:gd name="T63" fmla="*/ 335 h 1511"/>
                            <a:gd name="T64" fmla="*/ 716 w 830"/>
                            <a:gd name="T65" fmla="*/ 272 h 1511"/>
                            <a:gd name="T66" fmla="*/ 754 w 830"/>
                            <a:gd name="T67" fmla="*/ 199 h 1511"/>
                            <a:gd name="T68" fmla="*/ 776 w 830"/>
                            <a:gd name="T69" fmla="*/ 132 h 1511"/>
                            <a:gd name="T70" fmla="*/ 786 w 830"/>
                            <a:gd name="T71" fmla="*/ 65 h 1511"/>
                            <a:gd name="T72" fmla="*/ 788 w 830"/>
                            <a:gd name="T73" fmla="*/ 0 h 15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0" h="1511">
                              <a:moveTo>
                                <a:pt x="788" y="0"/>
                              </a:moveTo>
                              <a:lnTo>
                                <a:pt x="798" y="22"/>
                              </a:lnTo>
                              <a:lnTo>
                                <a:pt x="807" y="44"/>
                              </a:lnTo>
                              <a:lnTo>
                                <a:pt x="816" y="71"/>
                              </a:lnTo>
                              <a:lnTo>
                                <a:pt x="821" y="99"/>
                              </a:lnTo>
                              <a:lnTo>
                                <a:pt x="824" y="139"/>
                              </a:lnTo>
                              <a:lnTo>
                                <a:pt x="827" y="167"/>
                              </a:lnTo>
                              <a:lnTo>
                                <a:pt x="829" y="203"/>
                              </a:lnTo>
                              <a:lnTo>
                                <a:pt x="824" y="256"/>
                              </a:lnTo>
                              <a:lnTo>
                                <a:pt x="814" y="315"/>
                              </a:lnTo>
                              <a:lnTo>
                                <a:pt x="809" y="356"/>
                              </a:lnTo>
                              <a:lnTo>
                                <a:pt x="799" y="395"/>
                              </a:lnTo>
                              <a:lnTo>
                                <a:pt x="786" y="430"/>
                              </a:lnTo>
                              <a:lnTo>
                                <a:pt x="772" y="468"/>
                              </a:lnTo>
                              <a:lnTo>
                                <a:pt x="760" y="492"/>
                              </a:lnTo>
                              <a:lnTo>
                                <a:pt x="743" y="525"/>
                              </a:lnTo>
                              <a:lnTo>
                                <a:pt x="723" y="558"/>
                              </a:lnTo>
                              <a:lnTo>
                                <a:pt x="701" y="586"/>
                              </a:lnTo>
                              <a:lnTo>
                                <a:pt x="673" y="616"/>
                              </a:lnTo>
                              <a:lnTo>
                                <a:pt x="636" y="647"/>
                              </a:lnTo>
                              <a:lnTo>
                                <a:pt x="447" y="820"/>
                              </a:lnTo>
                              <a:lnTo>
                                <a:pt x="259" y="990"/>
                              </a:lnTo>
                              <a:lnTo>
                                <a:pt x="229" y="1023"/>
                              </a:lnTo>
                              <a:lnTo>
                                <a:pt x="198" y="1056"/>
                              </a:lnTo>
                              <a:lnTo>
                                <a:pt x="175" y="1076"/>
                              </a:lnTo>
                              <a:lnTo>
                                <a:pt x="146" y="1113"/>
                              </a:lnTo>
                              <a:lnTo>
                                <a:pt x="122" y="1144"/>
                              </a:lnTo>
                              <a:lnTo>
                                <a:pt x="99" y="1188"/>
                              </a:lnTo>
                              <a:lnTo>
                                <a:pt x="86" y="1211"/>
                              </a:lnTo>
                              <a:lnTo>
                                <a:pt x="73" y="1245"/>
                              </a:lnTo>
                              <a:lnTo>
                                <a:pt x="60" y="1280"/>
                              </a:lnTo>
                              <a:lnTo>
                                <a:pt x="52" y="1312"/>
                              </a:lnTo>
                              <a:lnTo>
                                <a:pt x="45" y="1353"/>
                              </a:lnTo>
                              <a:lnTo>
                                <a:pt x="37" y="1397"/>
                              </a:lnTo>
                              <a:lnTo>
                                <a:pt x="30" y="1426"/>
                              </a:lnTo>
                              <a:lnTo>
                                <a:pt x="28" y="1453"/>
                              </a:lnTo>
                              <a:lnTo>
                                <a:pt x="26" y="1479"/>
                              </a:lnTo>
                              <a:lnTo>
                                <a:pt x="25" y="1510"/>
                              </a:lnTo>
                              <a:lnTo>
                                <a:pt x="19" y="1496"/>
                              </a:lnTo>
                              <a:lnTo>
                                <a:pt x="11" y="1486"/>
                              </a:lnTo>
                              <a:lnTo>
                                <a:pt x="7" y="1465"/>
                              </a:lnTo>
                              <a:lnTo>
                                <a:pt x="1" y="1444"/>
                              </a:lnTo>
                              <a:lnTo>
                                <a:pt x="1" y="1425"/>
                              </a:lnTo>
                              <a:lnTo>
                                <a:pt x="0" y="1401"/>
                              </a:lnTo>
                              <a:lnTo>
                                <a:pt x="2" y="1355"/>
                              </a:lnTo>
                              <a:lnTo>
                                <a:pt x="9" y="1295"/>
                              </a:lnTo>
                              <a:lnTo>
                                <a:pt x="18" y="1220"/>
                              </a:lnTo>
                              <a:lnTo>
                                <a:pt x="24" y="1160"/>
                              </a:lnTo>
                              <a:lnTo>
                                <a:pt x="34" y="1089"/>
                              </a:lnTo>
                              <a:lnTo>
                                <a:pt x="41" y="1049"/>
                              </a:lnTo>
                              <a:lnTo>
                                <a:pt x="52" y="1013"/>
                              </a:lnTo>
                              <a:lnTo>
                                <a:pt x="59" y="977"/>
                              </a:lnTo>
                              <a:lnTo>
                                <a:pt x="75" y="939"/>
                              </a:lnTo>
                              <a:lnTo>
                                <a:pt x="91" y="909"/>
                              </a:lnTo>
                              <a:lnTo>
                                <a:pt x="112" y="877"/>
                              </a:lnTo>
                              <a:lnTo>
                                <a:pt x="131" y="856"/>
                              </a:lnTo>
                              <a:lnTo>
                                <a:pt x="160" y="818"/>
                              </a:lnTo>
                              <a:lnTo>
                                <a:pt x="189" y="793"/>
                              </a:lnTo>
                              <a:lnTo>
                                <a:pt x="222" y="760"/>
                              </a:lnTo>
                              <a:lnTo>
                                <a:pt x="413" y="580"/>
                              </a:lnTo>
                              <a:lnTo>
                                <a:pt x="574" y="437"/>
                              </a:lnTo>
                              <a:lnTo>
                                <a:pt x="617" y="400"/>
                              </a:lnTo>
                              <a:lnTo>
                                <a:pt x="649" y="359"/>
                              </a:lnTo>
                              <a:lnTo>
                                <a:pt x="671" y="335"/>
                              </a:lnTo>
                              <a:lnTo>
                                <a:pt x="693" y="311"/>
                              </a:lnTo>
                              <a:lnTo>
                                <a:pt x="716" y="272"/>
                              </a:lnTo>
                              <a:lnTo>
                                <a:pt x="737" y="240"/>
                              </a:lnTo>
                              <a:lnTo>
                                <a:pt x="754" y="199"/>
                              </a:lnTo>
                              <a:lnTo>
                                <a:pt x="765" y="171"/>
                              </a:lnTo>
                              <a:lnTo>
                                <a:pt x="776" y="132"/>
                              </a:lnTo>
                              <a:lnTo>
                                <a:pt x="784" y="99"/>
                              </a:lnTo>
                              <a:lnTo>
                                <a:pt x="786" y="65"/>
                              </a:lnTo>
                              <a:lnTo>
                                <a:pt x="788" y="38"/>
                              </a:lnTo>
                              <a:lnTo>
                                <a:pt x="788" y="0"/>
                              </a:lnTo>
                            </a:path>
                          </a:pathLst>
                        </a:custGeom>
                        <a:solidFill>
                          <a:srgbClr val="3365FB"/>
                        </a:solidFill>
                        <a:ln w="12699" cap="rnd" cmpd="sng">
                          <a:solidFill>
                            <a:srgbClr val="3365FB"/>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22" name="Freeform 20"/>
                        <p:cNvSpPr>
                          <a:spLocks/>
                        </p:cNvSpPr>
                        <p:nvPr/>
                      </p:nvSpPr>
                      <p:spPr bwMode="auto">
                        <a:xfrm>
                          <a:off x="1491" y="3240"/>
                          <a:ext cx="830" cy="1511"/>
                        </a:xfrm>
                        <a:custGeom>
                          <a:avLst/>
                          <a:gdLst>
                            <a:gd name="T0" fmla="*/ 798 w 830"/>
                            <a:gd name="T1" fmla="*/ 22 h 1511"/>
                            <a:gd name="T2" fmla="*/ 816 w 830"/>
                            <a:gd name="T3" fmla="*/ 71 h 1511"/>
                            <a:gd name="T4" fmla="*/ 824 w 830"/>
                            <a:gd name="T5" fmla="*/ 139 h 1511"/>
                            <a:gd name="T6" fmla="*/ 829 w 830"/>
                            <a:gd name="T7" fmla="*/ 203 h 1511"/>
                            <a:gd name="T8" fmla="*/ 814 w 830"/>
                            <a:gd name="T9" fmla="*/ 315 h 1511"/>
                            <a:gd name="T10" fmla="*/ 799 w 830"/>
                            <a:gd name="T11" fmla="*/ 395 h 1511"/>
                            <a:gd name="T12" fmla="*/ 772 w 830"/>
                            <a:gd name="T13" fmla="*/ 468 h 1511"/>
                            <a:gd name="T14" fmla="*/ 743 w 830"/>
                            <a:gd name="T15" fmla="*/ 525 h 1511"/>
                            <a:gd name="T16" fmla="*/ 701 w 830"/>
                            <a:gd name="T17" fmla="*/ 586 h 1511"/>
                            <a:gd name="T18" fmla="*/ 636 w 830"/>
                            <a:gd name="T19" fmla="*/ 647 h 1511"/>
                            <a:gd name="T20" fmla="*/ 259 w 830"/>
                            <a:gd name="T21" fmla="*/ 990 h 1511"/>
                            <a:gd name="T22" fmla="*/ 198 w 830"/>
                            <a:gd name="T23" fmla="*/ 1056 h 1511"/>
                            <a:gd name="T24" fmla="*/ 146 w 830"/>
                            <a:gd name="T25" fmla="*/ 1113 h 1511"/>
                            <a:gd name="T26" fmla="*/ 99 w 830"/>
                            <a:gd name="T27" fmla="*/ 1188 h 1511"/>
                            <a:gd name="T28" fmla="*/ 73 w 830"/>
                            <a:gd name="T29" fmla="*/ 1245 h 1511"/>
                            <a:gd name="T30" fmla="*/ 52 w 830"/>
                            <a:gd name="T31" fmla="*/ 1312 h 1511"/>
                            <a:gd name="T32" fmla="*/ 37 w 830"/>
                            <a:gd name="T33" fmla="*/ 1397 h 1511"/>
                            <a:gd name="T34" fmla="*/ 28 w 830"/>
                            <a:gd name="T35" fmla="*/ 1453 h 1511"/>
                            <a:gd name="T36" fmla="*/ 25 w 830"/>
                            <a:gd name="T37" fmla="*/ 1510 h 1511"/>
                            <a:gd name="T38" fmla="*/ 11 w 830"/>
                            <a:gd name="T39" fmla="*/ 1486 h 1511"/>
                            <a:gd name="T40" fmla="*/ 1 w 830"/>
                            <a:gd name="T41" fmla="*/ 1444 h 1511"/>
                            <a:gd name="T42" fmla="*/ 0 w 830"/>
                            <a:gd name="T43" fmla="*/ 1401 h 1511"/>
                            <a:gd name="T44" fmla="*/ 9 w 830"/>
                            <a:gd name="T45" fmla="*/ 1295 h 1511"/>
                            <a:gd name="T46" fmla="*/ 24 w 830"/>
                            <a:gd name="T47" fmla="*/ 1160 h 1511"/>
                            <a:gd name="T48" fmla="*/ 41 w 830"/>
                            <a:gd name="T49" fmla="*/ 1049 h 1511"/>
                            <a:gd name="T50" fmla="*/ 59 w 830"/>
                            <a:gd name="T51" fmla="*/ 977 h 1511"/>
                            <a:gd name="T52" fmla="*/ 91 w 830"/>
                            <a:gd name="T53" fmla="*/ 909 h 1511"/>
                            <a:gd name="T54" fmla="*/ 131 w 830"/>
                            <a:gd name="T55" fmla="*/ 856 h 1511"/>
                            <a:gd name="T56" fmla="*/ 189 w 830"/>
                            <a:gd name="T57" fmla="*/ 793 h 1511"/>
                            <a:gd name="T58" fmla="*/ 413 w 830"/>
                            <a:gd name="T59" fmla="*/ 580 h 1511"/>
                            <a:gd name="T60" fmla="*/ 617 w 830"/>
                            <a:gd name="T61" fmla="*/ 400 h 1511"/>
                            <a:gd name="T62" fmla="*/ 671 w 830"/>
                            <a:gd name="T63" fmla="*/ 335 h 1511"/>
                            <a:gd name="T64" fmla="*/ 716 w 830"/>
                            <a:gd name="T65" fmla="*/ 272 h 1511"/>
                            <a:gd name="T66" fmla="*/ 754 w 830"/>
                            <a:gd name="T67" fmla="*/ 199 h 1511"/>
                            <a:gd name="T68" fmla="*/ 776 w 830"/>
                            <a:gd name="T69" fmla="*/ 132 h 1511"/>
                            <a:gd name="T70" fmla="*/ 786 w 830"/>
                            <a:gd name="T71" fmla="*/ 65 h 1511"/>
                            <a:gd name="T72" fmla="*/ 788 w 830"/>
                            <a:gd name="T73" fmla="*/ 0 h 15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0" h="1511">
                              <a:moveTo>
                                <a:pt x="788" y="0"/>
                              </a:moveTo>
                              <a:lnTo>
                                <a:pt x="798" y="22"/>
                              </a:lnTo>
                              <a:lnTo>
                                <a:pt x="807" y="44"/>
                              </a:lnTo>
                              <a:lnTo>
                                <a:pt x="816" y="71"/>
                              </a:lnTo>
                              <a:lnTo>
                                <a:pt x="821" y="99"/>
                              </a:lnTo>
                              <a:lnTo>
                                <a:pt x="824" y="139"/>
                              </a:lnTo>
                              <a:lnTo>
                                <a:pt x="827" y="167"/>
                              </a:lnTo>
                              <a:lnTo>
                                <a:pt x="829" y="203"/>
                              </a:lnTo>
                              <a:lnTo>
                                <a:pt x="824" y="256"/>
                              </a:lnTo>
                              <a:lnTo>
                                <a:pt x="814" y="315"/>
                              </a:lnTo>
                              <a:lnTo>
                                <a:pt x="809" y="356"/>
                              </a:lnTo>
                              <a:lnTo>
                                <a:pt x="799" y="395"/>
                              </a:lnTo>
                              <a:lnTo>
                                <a:pt x="786" y="430"/>
                              </a:lnTo>
                              <a:lnTo>
                                <a:pt x="772" y="468"/>
                              </a:lnTo>
                              <a:lnTo>
                                <a:pt x="760" y="492"/>
                              </a:lnTo>
                              <a:lnTo>
                                <a:pt x="743" y="525"/>
                              </a:lnTo>
                              <a:lnTo>
                                <a:pt x="723" y="558"/>
                              </a:lnTo>
                              <a:lnTo>
                                <a:pt x="701" y="586"/>
                              </a:lnTo>
                              <a:lnTo>
                                <a:pt x="673" y="616"/>
                              </a:lnTo>
                              <a:lnTo>
                                <a:pt x="636" y="647"/>
                              </a:lnTo>
                              <a:lnTo>
                                <a:pt x="447" y="820"/>
                              </a:lnTo>
                              <a:lnTo>
                                <a:pt x="259" y="990"/>
                              </a:lnTo>
                              <a:lnTo>
                                <a:pt x="229" y="1023"/>
                              </a:lnTo>
                              <a:lnTo>
                                <a:pt x="198" y="1056"/>
                              </a:lnTo>
                              <a:lnTo>
                                <a:pt x="175" y="1076"/>
                              </a:lnTo>
                              <a:lnTo>
                                <a:pt x="146" y="1113"/>
                              </a:lnTo>
                              <a:lnTo>
                                <a:pt x="122" y="1144"/>
                              </a:lnTo>
                              <a:lnTo>
                                <a:pt x="99" y="1188"/>
                              </a:lnTo>
                              <a:lnTo>
                                <a:pt x="86" y="1211"/>
                              </a:lnTo>
                              <a:lnTo>
                                <a:pt x="73" y="1245"/>
                              </a:lnTo>
                              <a:lnTo>
                                <a:pt x="60" y="1280"/>
                              </a:lnTo>
                              <a:lnTo>
                                <a:pt x="52" y="1312"/>
                              </a:lnTo>
                              <a:lnTo>
                                <a:pt x="45" y="1353"/>
                              </a:lnTo>
                              <a:lnTo>
                                <a:pt x="37" y="1397"/>
                              </a:lnTo>
                              <a:lnTo>
                                <a:pt x="30" y="1426"/>
                              </a:lnTo>
                              <a:lnTo>
                                <a:pt x="28" y="1453"/>
                              </a:lnTo>
                              <a:lnTo>
                                <a:pt x="26" y="1479"/>
                              </a:lnTo>
                              <a:lnTo>
                                <a:pt x="25" y="1510"/>
                              </a:lnTo>
                              <a:lnTo>
                                <a:pt x="19" y="1496"/>
                              </a:lnTo>
                              <a:lnTo>
                                <a:pt x="11" y="1486"/>
                              </a:lnTo>
                              <a:lnTo>
                                <a:pt x="7" y="1465"/>
                              </a:lnTo>
                              <a:lnTo>
                                <a:pt x="1" y="1444"/>
                              </a:lnTo>
                              <a:lnTo>
                                <a:pt x="1" y="1425"/>
                              </a:lnTo>
                              <a:lnTo>
                                <a:pt x="0" y="1401"/>
                              </a:lnTo>
                              <a:lnTo>
                                <a:pt x="2" y="1355"/>
                              </a:lnTo>
                              <a:lnTo>
                                <a:pt x="9" y="1295"/>
                              </a:lnTo>
                              <a:lnTo>
                                <a:pt x="18" y="1220"/>
                              </a:lnTo>
                              <a:lnTo>
                                <a:pt x="24" y="1160"/>
                              </a:lnTo>
                              <a:lnTo>
                                <a:pt x="34" y="1089"/>
                              </a:lnTo>
                              <a:lnTo>
                                <a:pt x="41" y="1049"/>
                              </a:lnTo>
                              <a:lnTo>
                                <a:pt x="52" y="1013"/>
                              </a:lnTo>
                              <a:lnTo>
                                <a:pt x="59" y="977"/>
                              </a:lnTo>
                              <a:lnTo>
                                <a:pt x="75" y="939"/>
                              </a:lnTo>
                              <a:lnTo>
                                <a:pt x="91" y="909"/>
                              </a:lnTo>
                              <a:lnTo>
                                <a:pt x="112" y="877"/>
                              </a:lnTo>
                              <a:lnTo>
                                <a:pt x="131" y="856"/>
                              </a:lnTo>
                              <a:lnTo>
                                <a:pt x="160" y="818"/>
                              </a:lnTo>
                              <a:lnTo>
                                <a:pt x="189" y="793"/>
                              </a:lnTo>
                              <a:lnTo>
                                <a:pt x="222" y="760"/>
                              </a:lnTo>
                              <a:lnTo>
                                <a:pt x="413" y="580"/>
                              </a:lnTo>
                              <a:lnTo>
                                <a:pt x="574" y="437"/>
                              </a:lnTo>
                              <a:lnTo>
                                <a:pt x="617" y="400"/>
                              </a:lnTo>
                              <a:lnTo>
                                <a:pt x="649" y="359"/>
                              </a:lnTo>
                              <a:lnTo>
                                <a:pt x="671" y="335"/>
                              </a:lnTo>
                              <a:lnTo>
                                <a:pt x="693" y="311"/>
                              </a:lnTo>
                              <a:lnTo>
                                <a:pt x="716" y="272"/>
                              </a:lnTo>
                              <a:lnTo>
                                <a:pt x="737" y="240"/>
                              </a:lnTo>
                              <a:lnTo>
                                <a:pt x="754" y="199"/>
                              </a:lnTo>
                              <a:lnTo>
                                <a:pt x="765" y="171"/>
                              </a:lnTo>
                              <a:lnTo>
                                <a:pt x="776" y="132"/>
                              </a:lnTo>
                              <a:lnTo>
                                <a:pt x="784" y="99"/>
                              </a:lnTo>
                              <a:lnTo>
                                <a:pt x="786" y="65"/>
                              </a:lnTo>
                              <a:lnTo>
                                <a:pt x="788" y="38"/>
                              </a:lnTo>
                              <a:lnTo>
                                <a:pt x="788" y="0"/>
                              </a:lnTo>
                            </a:path>
                          </a:pathLst>
                        </a:custGeom>
                        <a:solidFill>
                          <a:srgbClr val="3365FB"/>
                        </a:solidFill>
                        <a:ln w="12699" cap="rnd" cmpd="sng">
                          <a:solidFill>
                            <a:srgbClr val="3365FB"/>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grpSp>
                  <p:sp useBgFill="1">
                    <p:nvSpPr>
                      <p:cNvPr id="11" name="Freeform 21"/>
                      <p:cNvSpPr>
                        <a:spLocks/>
                      </p:cNvSpPr>
                      <p:nvPr/>
                    </p:nvSpPr>
                    <p:spPr bwMode="auto">
                      <a:xfrm>
                        <a:off x="1589" y="2832"/>
                        <a:ext cx="198" cy="248"/>
                      </a:xfrm>
                      <a:custGeom>
                        <a:avLst/>
                        <a:gdLst>
                          <a:gd name="T0" fmla="*/ 132 w 198"/>
                          <a:gd name="T1" fmla="*/ 82 h 248"/>
                          <a:gd name="T2" fmla="*/ 139 w 198"/>
                          <a:gd name="T3" fmla="*/ 34 h 248"/>
                          <a:gd name="T4" fmla="*/ 105 w 198"/>
                          <a:gd name="T5" fmla="*/ 73 h 248"/>
                          <a:gd name="T6" fmla="*/ 83 w 198"/>
                          <a:gd name="T7" fmla="*/ 0 h 248"/>
                          <a:gd name="T8" fmla="*/ 77 w 198"/>
                          <a:gd name="T9" fmla="*/ 76 h 248"/>
                          <a:gd name="T10" fmla="*/ 39 w 198"/>
                          <a:gd name="T11" fmla="*/ 67 h 248"/>
                          <a:gd name="T12" fmla="*/ 43 w 198"/>
                          <a:gd name="T13" fmla="*/ 117 h 248"/>
                          <a:gd name="T14" fmla="*/ 0 w 198"/>
                          <a:gd name="T15" fmla="*/ 132 h 248"/>
                          <a:gd name="T16" fmla="*/ 42 w 198"/>
                          <a:gd name="T17" fmla="*/ 149 h 248"/>
                          <a:gd name="T18" fmla="*/ 12 w 198"/>
                          <a:gd name="T19" fmla="*/ 185 h 248"/>
                          <a:gd name="T20" fmla="*/ 45 w 198"/>
                          <a:gd name="T21" fmla="*/ 176 h 248"/>
                          <a:gd name="T22" fmla="*/ 11 w 198"/>
                          <a:gd name="T23" fmla="*/ 244 h 248"/>
                          <a:gd name="T24" fmla="*/ 70 w 198"/>
                          <a:gd name="T25" fmla="*/ 180 h 248"/>
                          <a:gd name="T26" fmla="*/ 57 w 198"/>
                          <a:gd name="T27" fmla="*/ 244 h 248"/>
                          <a:gd name="T28" fmla="*/ 97 w 198"/>
                          <a:gd name="T29" fmla="*/ 190 h 248"/>
                          <a:gd name="T30" fmla="*/ 101 w 198"/>
                          <a:gd name="T31" fmla="*/ 247 h 248"/>
                          <a:gd name="T32" fmla="*/ 127 w 198"/>
                          <a:gd name="T33" fmla="*/ 185 h 248"/>
                          <a:gd name="T34" fmla="*/ 157 w 198"/>
                          <a:gd name="T35" fmla="*/ 210 h 248"/>
                          <a:gd name="T36" fmla="*/ 148 w 198"/>
                          <a:gd name="T37" fmla="*/ 162 h 248"/>
                          <a:gd name="T38" fmla="*/ 188 w 198"/>
                          <a:gd name="T39" fmla="*/ 151 h 248"/>
                          <a:gd name="T40" fmla="*/ 163 w 198"/>
                          <a:gd name="T41" fmla="*/ 124 h 248"/>
                          <a:gd name="T42" fmla="*/ 194 w 198"/>
                          <a:gd name="T43" fmla="*/ 100 h 248"/>
                          <a:gd name="T44" fmla="*/ 159 w 198"/>
                          <a:gd name="T45" fmla="*/ 91 h 248"/>
                          <a:gd name="T46" fmla="*/ 197 w 198"/>
                          <a:gd name="T47" fmla="*/ 35 h 248"/>
                          <a:gd name="T48" fmla="*/ 132 w 198"/>
                          <a:gd name="T49" fmla="*/ 82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248">
                            <a:moveTo>
                              <a:pt x="132" y="82"/>
                            </a:moveTo>
                            <a:lnTo>
                              <a:pt x="139" y="34"/>
                            </a:lnTo>
                            <a:lnTo>
                              <a:pt x="105" y="73"/>
                            </a:lnTo>
                            <a:lnTo>
                              <a:pt x="83" y="0"/>
                            </a:lnTo>
                            <a:lnTo>
                              <a:pt x="77" y="76"/>
                            </a:lnTo>
                            <a:lnTo>
                              <a:pt x="39" y="67"/>
                            </a:lnTo>
                            <a:lnTo>
                              <a:pt x="43" y="117"/>
                            </a:lnTo>
                            <a:lnTo>
                              <a:pt x="0" y="132"/>
                            </a:lnTo>
                            <a:lnTo>
                              <a:pt x="42" y="149"/>
                            </a:lnTo>
                            <a:lnTo>
                              <a:pt x="12" y="185"/>
                            </a:lnTo>
                            <a:lnTo>
                              <a:pt x="45" y="176"/>
                            </a:lnTo>
                            <a:lnTo>
                              <a:pt x="11" y="244"/>
                            </a:lnTo>
                            <a:lnTo>
                              <a:pt x="70" y="180"/>
                            </a:lnTo>
                            <a:lnTo>
                              <a:pt x="57" y="244"/>
                            </a:lnTo>
                            <a:lnTo>
                              <a:pt x="97" y="190"/>
                            </a:lnTo>
                            <a:lnTo>
                              <a:pt x="101" y="247"/>
                            </a:lnTo>
                            <a:lnTo>
                              <a:pt x="127" y="185"/>
                            </a:lnTo>
                            <a:lnTo>
                              <a:pt x="157" y="210"/>
                            </a:lnTo>
                            <a:lnTo>
                              <a:pt x="148" y="162"/>
                            </a:lnTo>
                            <a:lnTo>
                              <a:pt x="188" y="151"/>
                            </a:lnTo>
                            <a:lnTo>
                              <a:pt x="163" y="124"/>
                            </a:lnTo>
                            <a:lnTo>
                              <a:pt x="194" y="100"/>
                            </a:lnTo>
                            <a:lnTo>
                              <a:pt x="159" y="91"/>
                            </a:lnTo>
                            <a:lnTo>
                              <a:pt x="197" y="35"/>
                            </a:lnTo>
                            <a:lnTo>
                              <a:pt x="132" y="82"/>
                            </a:lnTo>
                          </a:path>
                        </a:pathLst>
                      </a:custGeom>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useBgFill="1">
                    <p:nvSpPr>
                      <p:cNvPr id="12" name="Freeform 22"/>
                      <p:cNvSpPr>
                        <a:spLocks/>
                      </p:cNvSpPr>
                      <p:nvPr/>
                    </p:nvSpPr>
                    <p:spPr bwMode="auto">
                      <a:xfrm>
                        <a:off x="1680" y="3264"/>
                        <a:ext cx="198" cy="248"/>
                      </a:xfrm>
                      <a:custGeom>
                        <a:avLst/>
                        <a:gdLst>
                          <a:gd name="T0" fmla="*/ 132 w 198"/>
                          <a:gd name="T1" fmla="*/ 82 h 248"/>
                          <a:gd name="T2" fmla="*/ 139 w 198"/>
                          <a:gd name="T3" fmla="*/ 34 h 248"/>
                          <a:gd name="T4" fmla="*/ 105 w 198"/>
                          <a:gd name="T5" fmla="*/ 73 h 248"/>
                          <a:gd name="T6" fmla="*/ 83 w 198"/>
                          <a:gd name="T7" fmla="*/ 0 h 248"/>
                          <a:gd name="T8" fmla="*/ 77 w 198"/>
                          <a:gd name="T9" fmla="*/ 76 h 248"/>
                          <a:gd name="T10" fmla="*/ 39 w 198"/>
                          <a:gd name="T11" fmla="*/ 67 h 248"/>
                          <a:gd name="T12" fmla="*/ 43 w 198"/>
                          <a:gd name="T13" fmla="*/ 117 h 248"/>
                          <a:gd name="T14" fmla="*/ 0 w 198"/>
                          <a:gd name="T15" fmla="*/ 132 h 248"/>
                          <a:gd name="T16" fmla="*/ 42 w 198"/>
                          <a:gd name="T17" fmla="*/ 149 h 248"/>
                          <a:gd name="T18" fmla="*/ 12 w 198"/>
                          <a:gd name="T19" fmla="*/ 185 h 248"/>
                          <a:gd name="T20" fmla="*/ 45 w 198"/>
                          <a:gd name="T21" fmla="*/ 176 h 248"/>
                          <a:gd name="T22" fmla="*/ 11 w 198"/>
                          <a:gd name="T23" fmla="*/ 244 h 248"/>
                          <a:gd name="T24" fmla="*/ 70 w 198"/>
                          <a:gd name="T25" fmla="*/ 180 h 248"/>
                          <a:gd name="T26" fmla="*/ 57 w 198"/>
                          <a:gd name="T27" fmla="*/ 244 h 248"/>
                          <a:gd name="T28" fmla="*/ 97 w 198"/>
                          <a:gd name="T29" fmla="*/ 190 h 248"/>
                          <a:gd name="T30" fmla="*/ 101 w 198"/>
                          <a:gd name="T31" fmla="*/ 247 h 248"/>
                          <a:gd name="T32" fmla="*/ 127 w 198"/>
                          <a:gd name="T33" fmla="*/ 185 h 248"/>
                          <a:gd name="T34" fmla="*/ 157 w 198"/>
                          <a:gd name="T35" fmla="*/ 210 h 248"/>
                          <a:gd name="T36" fmla="*/ 148 w 198"/>
                          <a:gd name="T37" fmla="*/ 162 h 248"/>
                          <a:gd name="T38" fmla="*/ 188 w 198"/>
                          <a:gd name="T39" fmla="*/ 151 h 248"/>
                          <a:gd name="T40" fmla="*/ 163 w 198"/>
                          <a:gd name="T41" fmla="*/ 124 h 248"/>
                          <a:gd name="T42" fmla="*/ 194 w 198"/>
                          <a:gd name="T43" fmla="*/ 100 h 248"/>
                          <a:gd name="T44" fmla="*/ 159 w 198"/>
                          <a:gd name="T45" fmla="*/ 91 h 248"/>
                          <a:gd name="T46" fmla="*/ 197 w 198"/>
                          <a:gd name="T47" fmla="*/ 35 h 248"/>
                          <a:gd name="T48" fmla="*/ 132 w 198"/>
                          <a:gd name="T49" fmla="*/ 82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248">
                            <a:moveTo>
                              <a:pt x="132" y="82"/>
                            </a:moveTo>
                            <a:lnTo>
                              <a:pt x="139" y="34"/>
                            </a:lnTo>
                            <a:lnTo>
                              <a:pt x="105" y="73"/>
                            </a:lnTo>
                            <a:lnTo>
                              <a:pt x="83" y="0"/>
                            </a:lnTo>
                            <a:lnTo>
                              <a:pt x="77" y="76"/>
                            </a:lnTo>
                            <a:lnTo>
                              <a:pt x="39" y="67"/>
                            </a:lnTo>
                            <a:lnTo>
                              <a:pt x="43" y="117"/>
                            </a:lnTo>
                            <a:lnTo>
                              <a:pt x="0" y="132"/>
                            </a:lnTo>
                            <a:lnTo>
                              <a:pt x="42" y="149"/>
                            </a:lnTo>
                            <a:lnTo>
                              <a:pt x="12" y="185"/>
                            </a:lnTo>
                            <a:lnTo>
                              <a:pt x="45" y="176"/>
                            </a:lnTo>
                            <a:lnTo>
                              <a:pt x="11" y="244"/>
                            </a:lnTo>
                            <a:lnTo>
                              <a:pt x="70" y="180"/>
                            </a:lnTo>
                            <a:lnTo>
                              <a:pt x="57" y="244"/>
                            </a:lnTo>
                            <a:lnTo>
                              <a:pt x="97" y="190"/>
                            </a:lnTo>
                            <a:lnTo>
                              <a:pt x="101" y="247"/>
                            </a:lnTo>
                            <a:lnTo>
                              <a:pt x="127" y="185"/>
                            </a:lnTo>
                            <a:lnTo>
                              <a:pt x="157" y="210"/>
                            </a:lnTo>
                            <a:lnTo>
                              <a:pt x="148" y="162"/>
                            </a:lnTo>
                            <a:lnTo>
                              <a:pt x="188" y="151"/>
                            </a:lnTo>
                            <a:lnTo>
                              <a:pt x="163" y="124"/>
                            </a:lnTo>
                            <a:lnTo>
                              <a:pt x="194" y="100"/>
                            </a:lnTo>
                            <a:lnTo>
                              <a:pt x="159" y="91"/>
                            </a:lnTo>
                            <a:lnTo>
                              <a:pt x="197" y="35"/>
                            </a:lnTo>
                            <a:lnTo>
                              <a:pt x="132" y="82"/>
                            </a:lnTo>
                          </a:path>
                        </a:pathLst>
                      </a:custGeom>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grpSp>
                <p:sp>
                  <p:nvSpPr>
                    <p:cNvPr id="26" name="Line 27"/>
                    <p:cNvSpPr>
                      <a:spLocks noChangeShapeType="1"/>
                    </p:cNvSpPr>
                    <p:nvPr/>
                  </p:nvSpPr>
                  <p:spPr bwMode="auto">
                    <a:xfrm>
                      <a:off x="5975053" y="4611188"/>
                      <a:ext cx="1198563" cy="136525"/>
                    </a:xfrm>
                    <a:prstGeom prst="line">
                      <a:avLst/>
                    </a:prstGeom>
                    <a:noFill/>
                    <a:ln w="38100">
                      <a:solidFill>
                        <a:srgbClr val="000000"/>
                      </a:solidFill>
                      <a:round/>
                      <a:headEnd type="stealth" w="lg"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31" name="Line 32"/>
                    <p:cNvSpPr>
                      <a:spLocks noChangeShapeType="1"/>
                    </p:cNvSpPr>
                    <p:nvPr/>
                  </p:nvSpPr>
                  <p:spPr bwMode="auto">
                    <a:xfrm flipV="1">
                      <a:off x="6544966" y="1437776"/>
                      <a:ext cx="966787" cy="560387"/>
                    </a:xfrm>
                    <a:prstGeom prst="line">
                      <a:avLst/>
                    </a:prstGeom>
                    <a:noFill/>
                    <a:ln w="38100">
                      <a:solidFill>
                        <a:srgbClr val="008000"/>
                      </a:solidFill>
                      <a:round/>
                      <a:headEnd type="stealth" w="lg"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32" name="Line 33"/>
                    <p:cNvSpPr>
                      <a:spLocks noChangeShapeType="1"/>
                    </p:cNvSpPr>
                    <p:nvPr/>
                  </p:nvSpPr>
                  <p:spPr bwMode="auto">
                    <a:xfrm flipV="1">
                      <a:off x="8121352" y="2002926"/>
                      <a:ext cx="357188" cy="9525"/>
                    </a:xfrm>
                    <a:prstGeom prst="line">
                      <a:avLst/>
                    </a:prstGeom>
                    <a:noFill/>
                    <a:ln w="50799">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grpSp>
                  <p:nvGrpSpPr>
                    <p:cNvPr id="38" name="Group 39"/>
                    <p:cNvGrpSpPr>
                      <a:grpSpLocks/>
                    </p:cNvGrpSpPr>
                    <p:nvPr/>
                  </p:nvGrpSpPr>
                  <p:grpSpPr bwMode="auto">
                    <a:xfrm>
                      <a:off x="6505277" y="1969587"/>
                      <a:ext cx="623888" cy="749300"/>
                      <a:chOff x="2342" y="1947"/>
                      <a:chExt cx="393" cy="512"/>
                    </a:xfrm>
                  </p:grpSpPr>
                  <p:sp>
                    <p:nvSpPr>
                      <p:cNvPr id="39" name="Freeform 40"/>
                      <p:cNvSpPr>
                        <a:spLocks/>
                      </p:cNvSpPr>
                      <p:nvPr/>
                    </p:nvSpPr>
                    <p:spPr bwMode="auto">
                      <a:xfrm flipH="1">
                        <a:off x="2498" y="2314"/>
                        <a:ext cx="224" cy="145"/>
                      </a:xfrm>
                      <a:custGeom>
                        <a:avLst/>
                        <a:gdLst>
                          <a:gd name="T0" fmla="*/ 224 w 446"/>
                          <a:gd name="T1" fmla="*/ 95 h 290"/>
                          <a:gd name="T2" fmla="*/ 224 w 446"/>
                          <a:gd name="T3" fmla="*/ 111 h 290"/>
                          <a:gd name="T4" fmla="*/ 224 w 446"/>
                          <a:gd name="T5" fmla="*/ 125 h 290"/>
                          <a:gd name="T6" fmla="*/ 223 w 446"/>
                          <a:gd name="T7" fmla="*/ 136 h 290"/>
                          <a:gd name="T8" fmla="*/ 223 w 446"/>
                          <a:gd name="T9" fmla="*/ 144 h 290"/>
                          <a:gd name="T10" fmla="*/ 222 w 446"/>
                          <a:gd name="T11" fmla="*/ 144 h 290"/>
                          <a:gd name="T12" fmla="*/ 219 w 446"/>
                          <a:gd name="T13" fmla="*/ 144 h 290"/>
                          <a:gd name="T14" fmla="*/ 214 w 446"/>
                          <a:gd name="T15" fmla="*/ 145 h 290"/>
                          <a:gd name="T16" fmla="*/ 208 w 446"/>
                          <a:gd name="T17" fmla="*/ 145 h 290"/>
                          <a:gd name="T18" fmla="*/ 200 w 446"/>
                          <a:gd name="T19" fmla="*/ 145 h 290"/>
                          <a:gd name="T20" fmla="*/ 192 w 446"/>
                          <a:gd name="T21" fmla="*/ 145 h 290"/>
                          <a:gd name="T22" fmla="*/ 183 w 446"/>
                          <a:gd name="T23" fmla="*/ 145 h 290"/>
                          <a:gd name="T24" fmla="*/ 173 w 446"/>
                          <a:gd name="T25" fmla="*/ 145 h 290"/>
                          <a:gd name="T26" fmla="*/ 167 w 446"/>
                          <a:gd name="T27" fmla="*/ 145 h 290"/>
                          <a:gd name="T28" fmla="*/ 159 w 446"/>
                          <a:gd name="T29" fmla="*/ 145 h 290"/>
                          <a:gd name="T30" fmla="*/ 150 w 446"/>
                          <a:gd name="T31" fmla="*/ 145 h 290"/>
                          <a:gd name="T32" fmla="*/ 138 w 446"/>
                          <a:gd name="T33" fmla="*/ 145 h 290"/>
                          <a:gd name="T34" fmla="*/ 126 w 446"/>
                          <a:gd name="T35" fmla="*/ 145 h 290"/>
                          <a:gd name="T36" fmla="*/ 111 w 446"/>
                          <a:gd name="T37" fmla="*/ 145 h 290"/>
                          <a:gd name="T38" fmla="*/ 97 w 446"/>
                          <a:gd name="T39" fmla="*/ 145 h 290"/>
                          <a:gd name="T40" fmla="*/ 83 w 446"/>
                          <a:gd name="T41" fmla="*/ 145 h 290"/>
                          <a:gd name="T42" fmla="*/ 69 w 446"/>
                          <a:gd name="T43" fmla="*/ 145 h 290"/>
                          <a:gd name="T44" fmla="*/ 55 w 446"/>
                          <a:gd name="T45" fmla="*/ 145 h 290"/>
                          <a:gd name="T46" fmla="*/ 42 w 446"/>
                          <a:gd name="T47" fmla="*/ 145 h 290"/>
                          <a:gd name="T48" fmla="*/ 30 w 446"/>
                          <a:gd name="T49" fmla="*/ 145 h 290"/>
                          <a:gd name="T50" fmla="*/ 20 w 446"/>
                          <a:gd name="T51" fmla="*/ 145 h 290"/>
                          <a:gd name="T52" fmla="*/ 11 w 446"/>
                          <a:gd name="T53" fmla="*/ 145 h 290"/>
                          <a:gd name="T54" fmla="*/ 4 w 446"/>
                          <a:gd name="T55" fmla="*/ 145 h 290"/>
                          <a:gd name="T56" fmla="*/ 0 w 446"/>
                          <a:gd name="T57" fmla="*/ 145 h 290"/>
                          <a:gd name="T58" fmla="*/ 0 w 446"/>
                          <a:gd name="T59" fmla="*/ 116 h 290"/>
                          <a:gd name="T60" fmla="*/ 1 w 446"/>
                          <a:gd name="T61" fmla="*/ 74 h 290"/>
                          <a:gd name="T62" fmla="*/ 4 w 446"/>
                          <a:gd name="T63" fmla="*/ 32 h 290"/>
                          <a:gd name="T64" fmla="*/ 11 w 446"/>
                          <a:gd name="T65" fmla="*/ 0 h 290"/>
                          <a:gd name="T66" fmla="*/ 15 w 446"/>
                          <a:gd name="T67" fmla="*/ 6 h 290"/>
                          <a:gd name="T68" fmla="*/ 20 w 446"/>
                          <a:gd name="T69" fmla="*/ 13 h 290"/>
                          <a:gd name="T70" fmla="*/ 27 w 446"/>
                          <a:gd name="T71" fmla="*/ 20 h 290"/>
                          <a:gd name="T72" fmla="*/ 36 w 446"/>
                          <a:gd name="T73" fmla="*/ 28 h 290"/>
                          <a:gd name="T74" fmla="*/ 47 w 446"/>
                          <a:gd name="T75" fmla="*/ 36 h 290"/>
                          <a:gd name="T76" fmla="*/ 58 w 446"/>
                          <a:gd name="T77" fmla="*/ 44 h 290"/>
                          <a:gd name="T78" fmla="*/ 72 w 446"/>
                          <a:gd name="T79" fmla="*/ 52 h 290"/>
                          <a:gd name="T80" fmla="*/ 85 w 446"/>
                          <a:gd name="T81" fmla="*/ 60 h 290"/>
                          <a:gd name="T82" fmla="*/ 100 w 446"/>
                          <a:gd name="T83" fmla="*/ 67 h 290"/>
                          <a:gd name="T84" fmla="*/ 117 w 446"/>
                          <a:gd name="T85" fmla="*/ 74 h 290"/>
                          <a:gd name="T86" fmla="*/ 134 w 446"/>
                          <a:gd name="T87" fmla="*/ 80 h 290"/>
                          <a:gd name="T88" fmla="*/ 151 w 446"/>
                          <a:gd name="T89" fmla="*/ 85 h 290"/>
                          <a:gd name="T90" fmla="*/ 169 w 446"/>
                          <a:gd name="T91" fmla="*/ 89 h 290"/>
                          <a:gd name="T92" fmla="*/ 187 w 446"/>
                          <a:gd name="T93" fmla="*/ 93 h 290"/>
                          <a:gd name="T94" fmla="*/ 205 w 446"/>
                          <a:gd name="T95" fmla="*/ 95 h 290"/>
                          <a:gd name="T96" fmla="*/ 224 w 446"/>
                          <a:gd name="T97" fmla="*/ 95 h 2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46" h="290">
                            <a:moveTo>
                              <a:pt x="446" y="189"/>
                            </a:moveTo>
                            <a:lnTo>
                              <a:pt x="446" y="221"/>
                            </a:lnTo>
                            <a:lnTo>
                              <a:pt x="446" y="249"/>
                            </a:lnTo>
                            <a:lnTo>
                              <a:pt x="445" y="272"/>
                            </a:lnTo>
                            <a:lnTo>
                              <a:pt x="445" y="288"/>
                            </a:lnTo>
                            <a:lnTo>
                              <a:pt x="443" y="288"/>
                            </a:lnTo>
                            <a:lnTo>
                              <a:pt x="437" y="288"/>
                            </a:lnTo>
                            <a:lnTo>
                              <a:pt x="427" y="289"/>
                            </a:lnTo>
                            <a:lnTo>
                              <a:pt x="414" y="289"/>
                            </a:lnTo>
                            <a:lnTo>
                              <a:pt x="399" y="289"/>
                            </a:lnTo>
                            <a:lnTo>
                              <a:pt x="383" y="290"/>
                            </a:lnTo>
                            <a:lnTo>
                              <a:pt x="365" y="290"/>
                            </a:lnTo>
                            <a:lnTo>
                              <a:pt x="345" y="290"/>
                            </a:lnTo>
                            <a:lnTo>
                              <a:pt x="333" y="290"/>
                            </a:lnTo>
                            <a:lnTo>
                              <a:pt x="317" y="290"/>
                            </a:lnTo>
                            <a:lnTo>
                              <a:pt x="298" y="290"/>
                            </a:lnTo>
                            <a:lnTo>
                              <a:pt x="275" y="290"/>
                            </a:lnTo>
                            <a:lnTo>
                              <a:pt x="250" y="290"/>
                            </a:lnTo>
                            <a:lnTo>
                              <a:pt x="222" y="290"/>
                            </a:lnTo>
                            <a:lnTo>
                              <a:pt x="194" y="290"/>
                            </a:lnTo>
                            <a:lnTo>
                              <a:pt x="166" y="290"/>
                            </a:lnTo>
                            <a:lnTo>
                              <a:pt x="137" y="290"/>
                            </a:lnTo>
                            <a:lnTo>
                              <a:pt x="109" y="290"/>
                            </a:lnTo>
                            <a:lnTo>
                              <a:pt x="83" y="290"/>
                            </a:lnTo>
                            <a:lnTo>
                              <a:pt x="60" y="290"/>
                            </a:lnTo>
                            <a:lnTo>
                              <a:pt x="39" y="290"/>
                            </a:lnTo>
                            <a:lnTo>
                              <a:pt x="22" y="290"/>
                            </a:lnTo>
                            <a:lnTo>
                              <a:pt x="8" y="290"/>
                            </a:lnTo>
                            <a:lnTo>
                              <a:pt x="0" y="290"/>
                            </a:lnTo>
                            <a:lnTo>
                              <a:pt x="0" y="232"/>
                            </a:lnTo>
                            <a:lnTo>
                              <a:pt x="1" y="148"/>
                            </a:lnTo>
                            <a:lnTo>
                              <a:pt x="7" y="63"/>
                            </a:lnTo>
                            <a:lnTo>
                              <a:pt x="21" y="0"/>
                            </a:lnTo>
                            <a:lnTo>
                              <a:pt x="29" y="12"/>
                            </a:lnTo>
                            <a:lnTo>
                              <a:pt x="39" y="25"/>
                            </a:lnTo>
                            <a:lnTo>
                              <a:pt x="54" y="40"/>
                            </a:lnTo>
                            <a:lnTo>
                              <a:pt x="72" y="55"/>
                            </a:lnTo>
                            <a:lnTo>
                              <a:pt x="93" y="71"/>
                            </a:lnTo>
                            <a:lnTo>
                              <a:pt x="116" y="88"/>
                            </a:lnTo>
                            <a:lnTo>
                              <a:pt x="143" y="104"/>
                            </a:lnTo>
                            <a:lnTo>
                              <a:pt x="170" y="119"/>
                            </a:lnTo>
                            <a:lnTo>
                              <a:pt x="200" y="134"/>
                            </a:lnTo>
                            <a:lnTo>
                              <a:pt x="232" y="147"/>
                            </a:lnTo>
                            <a:lnTo>
                              <a:pt x="266" y="160"/>
                            </a:lnTo>
                            <a:lnTo>
                              <a:pt x="300" y="170"/>
                            </a:lnTo>
                            <a:lnTo>
                              <a:pt x="336" y="178"/>
                            </a:lnTo>
                            <a:lnTo>
                              <a:pt x="373" y="185"/>
                            </a:lnTo>
                            <a:lnTo>
                              <a:pt x="409" y="189"/>
                            </a:lnTo>
                            <a:lnTo>
                              <a:pt x="446" y="189"/>
                            </a:lnTo>
                            <a:close/>
                          </a:path>
                        </a:pathLst>
                      </a:cu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40" name="Freeform 41"/>
                      <p:cNvSpPr>
                        <a:spLocks/>
                      </p:cNvSpPr>
                      <p:nvPr/>
                    </p:nvSpPr>
                    <p:spPr bwMode="auto">
                      <a:xfrm flipH="1">
                        <a:off x="2498" y="2314"/>
                        <a:ext cx="224" cy="145"/>
                      </a:xfrm>
                      <a:custGeom>
                        <a:avLst/>
                        <a:gdLst>
                          <a:gd name="T0" fmla="*/ 224 w 446"/>
                          <a:gd name="T1" fmla="*/ 95 h 290"/>
                          <a:gd name="T2" fmla="*/ 224 w 446"/>
                          <a:gd name="T3" fmla="*/ 95 h 290"/>
                          <a:gd name="T4" fmla="*/ 224 w 446"/>
                          <a:gd name="T5" fmla="*/ 111 h 290"/>
                          <a:gd name="T6" fmla="*/ 224 w 446"/>
                          <a:gd name="T7" fmla="*/ 125 h 290"/>
                          <a:gd name="T8" fmla="*/ 223 w 446"/>
                          <a:gd name="T9" fmla="*/ 136 h 290"/>
                          <a:gd name="T10" fmla="*/ 223 w 446"/>
                          <a:gd name="T11" fmla="*/ 144 h 290"/>
                          <a:gd name="T12" fmla="*/ 223 w 446"/>
                          <a:gd name="T13" fmla="*/ 144 h 290"/>
                          <a:gd name="T14" fmla="*/ 222 w 446"/>
                          <a:gd name="T15" fmla="*/ 144 h 290"/>
                          <a:gd name="T16" fmla="*/ 219 w 446"/>
                          <a:gd name="T17" fmla="*/ 144 h 290"/>
                          <a:gd name="T18" fmla="*/ 214 w 446"/>
                          <a:gd name="T19" fmla="*/ 145 h 290"/>
                          <a:gd name="T20" fmla="*/ 208 w 446"/>
                          <a:gd name="T21" fmla="*/ 145 h 290"/>
                          <a:gd name="T22" fmla="*/ 200 w 446"/>
                          <a:gd name="T23" fmla="*/ 145 h 290"/>
                          <a:gd name="T24" fmla="*/ 192 w 446"/>
                          <a:gd name="T25" fmla="*/ 145 h 290"/>
                          <a:gd name="T26" fmla="*/ 183 w 446"/>
                          <a:gd name="T27" fmla="*/ 145 h 290"/>
                          <a:gd name="T28" fmla="*/ 173 w 446"/>
                          <a:gd name="T29" fmla="*/ 145 h 290"/>
                          <a:gd name="T30" fmla="*/ 173 w 446"/>
                          <a:gd name="T31" fmla="*/ 145 h 290"/>
                          <a:gd name="T32" fmla="*/ 167 w 446"/>
                          <a:gd name="T33" fmla="*/ 145 h 290"/>
                          <a:gd name="T34" fmla="*/ 159 w 446"/>
                          <a:gd name="T35" fmla="*/ 145 h 290"/>
                          <a:gd name="T36" fmla="*/ 150 w 446"/>
                          <a:gd name="T37" fmla="*/ 145 h 290"/>
                          <a:gd name="T38" fmla="*/ 138 w 446"/>
                          <a:gd name="T39" fmla="*/ 145 h 290"/>
                          <a:gd name="T40" fmla="*/ 126 w 446"/>
                          <a:gd name="T41" fmla="*/ 145 h 290"/>
                          <a:gd name="T42" fmla="*/ 111 w 446"/>
                          <a:gd name="T43" fmla="*/ 145 h 290"/>
                          <a:gd name="T44" fmla="*/ 97 w 446"/>
                          <a:gd name="T45" fmla="*/ 145 h 290"/>
                          <a:gd name="T46" fmla="*/ 83 w 446"/>
                          <a:gd name="T47" fmla="*/ 145 h 290"/>
                          <a:gd name="T48" fmla="*/ 69 w 446"/>
                          <a:gd name="T49" fmla="*/ 145 h 290"/>
                          <a:gd name="T50" fmla="*/ 55 w 446"/>
                          <a:gd name="T51" fmla="*/ 145 h 290"/>
                          <a:gd name="T52" fmla="*/ 42 w 446"/>
                          <a:gd name="T53" fmla="*/ 145 h 290"/>
                          <a:gd name="T54" fmla="*/ 30 w 446"/>
                          <a:gd name="T55" fmla="*/ 145 h 290"/>
                          <a:gd name="T56" fmla="*/ 20 w 446"/>
                          <a:gd name="T57" fmla="*/ 145 h 290"/>
                          <a:gd name="T58" fmla="*/ 11 w 446"/>
                          <a:gd name="T59" fmla="*/ 145 h 290"/>
                          <a:gd name="T60" fmla="*/ 4 w 446"/>
                          <a:gd name="T61" fmla="*/ 145 h 290"/>
                          <a:gd name="T62" fmla="*/ 0 w 446"/>
                          <a:gd name="T63" fmla="*/ 145 h 290"/>
                          <a:gd name="T64" fmla="*/ 0 w 446"/>
                          <a:gd name="T65" fmla="*/ 145 h 290"/>
                          <a:gd name="T66" fmla="*/ 0 w 446"/>
                          <a:gd name="T67" fmla="*/ 116 h 290"/>
                          <a:gd name="T68" fmla="*/ 1 w 446"/>
                          <a:gd name="T69" fmla="*/ 74 h 290"/>
                          <a:gd name="T70" fmla="*/ 4 w 446"/>
                          <a:gd name="T71" fmla="*/ 32 h 290"/>
                          <a:gd name="T72" fmla="*/ 11 w 446"/>
                          <a:gd name="T73" fmla="*/ 0 h 290"/>
                          <a:gd name="T74" fmla="*/ 11 w 446"/>
                          <a:gd name="T75" fmla="*/ 0 h 290"/>
                          <a:gd name="T76" fmla="*/ 15 w 446"/>
                          <a:gd name="T77" fmla="*/ 6 h 290"/>
                          <a:gd name="T78" fmla="*/ 20 w 446"/>
                          <a:gd name="T79" fmla="*/ 13 h 290"/>
                          <a:gd name="T80" fmla="*/ 27 w 446"/>
                          <a:gd name="T81" fmla="*/ 20 h 290"/>
                          <a:gd name="T82" fmla="*/ 36 w 446"/>
                          <a:gd name="T83" fmla="*/ 28 h 290"/>
                          <a:gd name="T84" fmla="*/ 47 w 446"/>
                          <a:gd name="T85" fmla="*/ 36 h 290"/>
                          <a:gd name="T86" fmla="*/ 58 w 446"/>
                          <a:gd name="T87" fmla="*/ 44 h 290"/>
                          <a:gd name="T88" fmla="*/ 72 w 446"/>
                          <a:gd name="T89" fmla="*/ 52 h 290"/>
                          <a:gd name="T90" fmla="*/ 85 w 446"/>
                          <a:gd name="T91" fmla="*/ 60 h 290"/>
                          <a:gd name="T92" fmla="*/ 100 w 446"/>
                          <a:gd name="T93" fmla="*/ 67 h 290"/>
                          <a:gd name="T94" fmla="*/ 117 w 446"/>
                          <a:gd name="T95" fmla="*/ 74 h 290"/>
                          <a:gd name="T96" fmla="*/ 134 w 446"/>
                          <a:gd name="T97" fmla="*/ 80 h 290"/>
                          <a:gd name="T98" fmla="*/ 151 w 446"/>
                          <a:gd name="T99" fmla="*/ 85 h 290"/>
                          <a:gd name="T100" fmla="*/ 169 w 446"/>
                          <a:gd name="T101" fmla="*/ 89 h 290"/>
                          <a:gd name="T102" fmla="*/ 187 w 446"/>
                          <a:gd name="T103" fmla="*/ 93 h 290"/>
                          <a:gd name="T104" fmla="*/ 205 w 446"/>
                          <a:gd name="T105" fmla="*/ 95 h 290"/>
                          <a:gd name="T106" fmla="*/ 224 w 446"/>
                          <a:gd name="T107" fmla="*/ 95 h 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6" h="290">
                            <a:moveTo>
                              <a:pt x="446" y="189"/>
                            </a:moveTo>
                            <a:lnTo>
                              <a:pt x="446" y="189"/>
                            </a:lnTo>
                            <a:lnTo>
                              <a:pt x="446" y="221"/>
                            </a:lnTo>
                            <a:lnTo>
                              <a:pt x="446" y="249"/>
                            </a:lnTo>
                            <a:lnTo>
                              <a:pt x="445" y="272"/>
                            </a:lnTo>
                            <a:lnTo>
                              <a:pt x="445" y="288"/>
                            </a:lnTo>
                            <a:lnTo>
                              <a:pt x="443" y="288"/>
                            </a:lnTo>
                            <a:lnTo>
                              <a:pt x="437" y="288"/>
                            </a:lnTo>
                            <a:lnTo>
                              <a:pt x="427" y="289"/>
                            </a:lnTo>
                            <a:lnTo>
                              <a:pt x="414" y="289"/>
                            </a:lnTo>
                            <a:lnTo>
                              <a:pt x="399" y="289"/>
                            </a:lnTo>
                            <a:lnTo>
                              <a:pt x="383" y="290"/>
                            </a:lnTo>
                            <a:lnTo>
                              <a:pt x="365" y="290"/>
                            </a:lnTo>
                            <a:lnTo>
                              <a:pt x="345" y="290"/>
                            </a:lnTo>
                            <a:lnTo>
                              <a:pt x="333" y="290"/>
                            </a:lnTo>
                            <a:lnTo>
                              <a:pt x="317" y="290"/>
                            </a:lnTo>
                            <a:lnTo>
                              <a:pt x="298" y="290"/>
                            </a:lnTo>
                            <a:lnTo>
                              <a:pt x="275" y="290"/>
                            </a:lnTo>
                            <a:lnTo>
                              <a:pt x="250" y="290"/>
                            </a:lnTo>
                            <a:lnTo>
                              <a:pt x="222" y="290"/>
                            </a:lnTo>
                            <a:lnTo>
                              <a:pt x="194" y="290"/>
                            </a:lnTo>
                            <a:lnTo>
                              <a:pt x="166" y="290"/>
                            </a:lnTo>
                            <a:lnTo>
                              <a:pt x="137" y="290"/>
                            </a:lnTo>
                            <a:lnTo>
                              <a:pt x="109" y="290"/>
                            </a:lnTo>
                            <a:lnTo>
                              <a:pt x="83" y="290"/>
                            </a:lnTo>
                            <a:lnTo>
                              <a:pt x="60" y="290"/>
                            </a:lnTo>
                            <a:lnTo>
                              <a:pt x="39" y="290"/>
                            </a:lnTo>
                            <a:lnTo>
                              <a:pt x="22" y="290"/>
                            </a:lnTo>
                            <a:lnTo>
                              <a:pt x="8" y="290"/>
                            </a:lnTo>
                            <a:lnTo>
                              <a:pt x="0" y="290"/>
                            </a:lnTo>
                            <a:lnTo>
                              <a:pt x="0" y="232"/>
                            </a:lnTo>
                            <a:lnTo>
                              <a:pt x="1" y="148"/>
                            </a:lnTo>
                            <a:lnTo>
                              <a:pt x="7" y="63"/>
                            </a:lnTo>
                            <a:lnTo>
                              <a:pt x="21" y="0"/>
                            </a:lnTo>
                            <a:lnTo>
                              <a:pt x="29" y="12"/>
                            </a:lnTo>
                            <a:lnTo>
                              <a:pt x="39" y="25"/>
                            </a:lnTo>
                            <a:lnTo>
                              <a:pt x="54" y="40"/>
                            </a:lnTo>
                            <a:lnTo>
                              <a:pt x="72" y="55"/>
                            </a:lnTo>
                            <a:lnTo>
                              <a:pt x="93" y="71"/>
                            </a:lnTo>
                            <a:lnTo>
                              <a:pt x="116" y="88"/>
                            </a:lnTo>
                            <a:lnTo>
                              <a:pt x="143" y="104"/>
                            </a:lnTo>
                            <a:lnTo>
                              <a:pt x="170" y="119"/>
                            </a:lnTo>
                            <a:lnTo>
                              <a:pt x="200" y="134"/>
                            </a:lnTo>
                            <a:lnTo>
                              <a:pt x="232" y="147"/>
                            </a:lnTo>
                            <a:lnTo>
                              <a:pt x="266" y="160"/>
                            </a:lnTo>
                            <a:lnTo>
                              <a:pt x="300" y="170"/>
                            </a:lnTo>
                            <a:lnTo>
                              <a:pt x="336" y="178"/>
                            </a:lnTo>
                            <a:lnTo>
                              <a:pt x="373" y="185"/>
                            </a:lnTo>
                            <a:lnTo>
                              <a:pt x="409" y="189"/>
                            </a:lnTo>
                            <a:lnTo>
                              <a:pt x="446" y="1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41" name="Freeform 42"/>
                      <p:cNvSpPr>
                        <a:spLocks/>
                      </p:cNvSpPr>
                      <p:nvPr/>
                    </p:nvSpPr>
                    <p:spPr bwMode="auto">
                      <a:xfrm flipH="1">
                        <a:off x="2592" y="2106"/>
                        <a:ext cx="124" cy="180"/>
                      </a:xfrm>
                      <a:custGeom>
                        <a:avLst/>
                        <a:gdLst>
                          <a:gd name="T0" fmla="*/ 124 w 249"/>
                          <a:gd name="T1" fmla="*/ 173 h 361"/>
                          <a:gd name="T2" fmla="*/ 117 w 249"/>
                          <a:gd name="T3" fmla="*/ 176 h 361"/>
                          <a:gd name="T4" fmla="*/ 110 w 249"/>
                          <a:gd name="T5" fmla="*/ 178 h 361"/>
                          <a:gd name="T6" fmla="*/ 103 w 249"/>
                          <a:gd name="T7" fmla="*/ 180 h 361"/>
                          <a:gd name="T8" fmla="*/ 95 w 249"/>
                          <a:gd name="T9" fmla="*/ 180 h 361"/>
                          <a:gd name="T10" fmla="*/ 88 w 249"/>
                          <a:gd name="T11" fmla="*/ 180 h 361"/>
                          <a:gd name="T12" fmla="*/ 81 w 249"/>
                          <a:gd name="T13" fmla="*/ 179 h 361"/>
                          <a:gd name="T14" fmla="*/ 74 w 249"/>
                          <a:gd name="T15" fmla="*/ 178 h 361"/>
                          <a:gd name="T16" fmla="*/ 67 w 249"/>
                          <a:gd name="T17" fmla="*/ 176 h 361"/>
                          <a:gd name="T18" fmla="*/ 60 w 249"/>
                          <a:gd name="T19" fmla="*/ 173 h 361"/>
                          <a:gd name="T20" fmla="*/ 54 w 249"/>
                          <a:gd name="T21" fmla="*/ 170 h 361"/>
                          <a:gd name="T22" fmla="*/ 48 w 249"/>
                          <a:gd name="T23" fmla="*/ 166 h 361"/>
                          <a:gd name="T24" fmla="*/ 43 w 249"/>
                          <a:gd name="T25" fmla="*/ 161 h 361"/>
                          <a:gd name="T26" fmla="*/ 37 w 249"/>
                          <a:gd name="T27" fmla="*/ 156 h 361"/>
                          <a:gd name="T28" fmla="*/ 33 w 249"/>
                          <a:gd name="T29" fmla="*/ 150 h 361"/>
                          <a:gd name="T30" fmla="*/ 29 w 249"/>
                          <a:gd name="T31" fmla="*/ 144 h 361"/>
                          <a:gd name="T32" fmla="*/ 25 w 249"/>
                          <a:gd name="T33" fmla="*/ 138 h 361"/>
                          <a:gd name="T34" fmla="*/ 7 w 249"/>
                          <a:gd name="T35" fmla="*/ 98 h 361"/>
                          <a:gd name="T36" fmla="*/ 2 w 249"/>
                          <a:gd name="T37" fmla="*/ 84 h 361"/>
                          <a:gd name="T38" fmla="*/ 0 w 249"/>
                          <a:gd name="T39" fmla="*/ 70 h 361"/>
                          <a:gd name="T40" fmla="*/ 1 w 249"/>
                          <a:gd name="T41" fmla="*/ 55 h 361"/>
                          <a:gd name="T42" fmla="*/ 5 w 249"/>
                          <a:gd name="T43" fmla="*/ 42 h 361"/>
                          <a:gd name="T44" fmla="*/ 10 w 249"/>
                          <a:gd name="T45" fmla="*/ 28 h 361"/>
                          <a:gd name="T46" fmla="*/ 19 w 249"/>
                          <a:gd name="T47" fmla="*/ 17 h 361"/>
                          <a:gd name="T48" fmla="*/ 30 w 249"/>
                          <a:gd name="T49" fmla="*/ 7 h 361"/>
                          <a:gd name="T50" fmla="*/ 43 w 249"/>
                          <a:gd name="T51" fmla="*/ 0 h 361"/>
                          <a:gd name="T52" fmla="*/ 36 w 249"/>
                          <a:gd name="T53" fmla="*/ 6 h 361"/>
                          <a:gd name="T54" fmla="*/ 32 w 249"/>
                          <a:gd name="T55" fmla="*/ 12 h 361"/>
                          <a:gd name="T56" fmla="*/ 29 w 249"/>
                          <a:gd name="T57" fmla="*/ 17 h 361"/>
                          <a:gd name="T58" fmla="*/ 27 w 249"/>
                          <a:gd name="T59" fmla="*/ 24 h 361"/>
                          <a:gd name="T60" fmla="*/ 27 w 249"/>
                          <a:gd name="T61" fmla="*/ 31 h 361"/>
                          <a:gd name="T62" fmla="*/ 28 w 249"/>
                          <a:gd name="T63" fmla="*/ 39 h 361"/>
                          <a:gd name="T64" fmla="*/ 30 w 249"/>
                          <a:gd name="T65" fmla="*/ 48 h 361"/>
                          <a:gd name="T66" fmla="*/ 34 w 249"/>
                          <a:gd name="T67" fmla="*/ 59 h 361"/>
                          <a:gd name="T68" fmla="*/ 39 w 249"/>
                          <a:gd name="T69" fmla="*/ 72 h 361"/>
                          <a:gd name="T70" fmla="*/ 44 w 249"/>
                          <a:gd name="T71" fmla="*/ 84 h 361"/>
                          <a:gd name="T72" fmla="*/ 49 w 249"/>
                          <a:gd name="T73" fmla="*/ 96 h 361"/>
                          <a:gd name="T74" fmla="*/ 55 w 249"/>
                          <a:gd name="T75" fmla="*/ 108 h 361"/>
                          <a:gd name="T76" fmla="*/ 60 w 249"/>
                          <a:gd name="T77" fmla="*/ 119 h 361"/>
                          <a:gd name="T78" fmla="*/ 64 w 249"/>
                          <a:gd name="T79" fmla="*/ 128 h 361"/>
                          <a:gd name="T80" fmla="*/ 69 w 249"/>
                          <a:gd name="T81" fmla="*/ 136 h 361"/>
                          <a:gd name="T82" fmla="*/ 72 w 249"/>
                          <a:gd name="T83" fmla="*/ 142 h 361"/>
                          <a:gd name="T84" fmla="*/ 76 w 249"/>
                          <a:gd name="T85" fmla="*/ 147 h 361"/>
                          <a:gd name="T86" fmla="*/ 82 w 249"/>
                          <a:gd name="T87" fmla="*/ 153 h 361"/>
                          <a:gd name="T88" fmla="*/ 89 w 249"/>
                          <a:gd name="T89" fmla="*/ 159 h 361"/>
                          <a:gd name="T90" fmla="*/ 96 w 249"/>
                          <a:gd name="T91" fmla="*/ 164 h 361"/>
                          <a:gd name="T92" fmla="*/ 103 w 249"/>
                          <a:gd name="T93" fmla="*/ 169 h 361"/>
                          <a:gd name="T94" fmla="*/ 111 w 249"/>
                          <a:gd name="T95" fmla="*/ 172 h 361"/>
                          <a:gd name="T96" fmla="*/ 118 w 249"/>
                          <a:gd name="T97" fmla="*/ 173 h 361"/>
                          <a:gd name="T98" fmla="*/ 124 w 249"/>
                          <a:gd name="T99" fmla="*/ 173 h 3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9" h="361">
                            <a:moveTo>
                              <a:pt x="249" y="347"/>
                            </a:moveTo>
                            <a:lnTo>
                              <a:pt x="235" y="353"/>
                            </a:lnTo>
                            <a:lnTo>
                              <a:pt x="220" y="357"/>
                            </a:lnTo>
                            <a:lnTo>
                              <a:pt x="206" y="360"/>
                            </a:lnTo>
                            <a:lnTo>
                              <a:pt x="191" y="361"/>
                            </a:lnTo>
                            <a:lnTo>
                              <a:pt x="176" y="361"/>
                            </a:lnTo>
                            <a:lnTo>
                              <a:pt x="163" y="359"/>
                            </a:lnTo>
                            <a:lnTo>
                              <a:pt x="149" y="356"/>
                            </a:lnTo>
                            <a:lnTo>
                              <a:pt x="135" y="352"/>
                            </a:lnTo>
                            <a:lnTo>
                              <a:pt x="121" y="346"/>
                            </a:lnTo>
                            <a:lnTo>
                              <a:pt x="109" y="340"/>
                            </a:lnTo>
                            <a:lnTo>
                              <a:pt x="97" y="332"/>
                            </a:lnTo>
                            <a:lnTo>
                              <a:pt x="86" y="323"/>
                            </a:lnTo>
                            <a:lnTo>
                              <a:pt x="75" y="313"/>
                            </a:lnTo>
                            <a:lnTo>
                              <a:pt x="66" y="301"/>
                            </a:lnTo>
                            <a:lnTo>
                              <a:pt x="58" y="289"/>
                            </a:lnTo>
                            <a:lnTo>
                              <a:pt x="51" y="276"/>
                            </a:lnTo>
                            <a:lnTo>
                              <a:pt x="14" y="197"/>
                            </a:lnTo>
                            <a:lnTo>
                              <a:pt x="4" y="169"/>
                            </a:lnTo>
                            <a:lnTo>
                              <a:pt x="0" y="140"/>
                            </a:lnTo>
                            <a:lnTo>
                              <a:pt x="3" y="111"/>
                            </a:lnTo>
                            <a:lnTo>
                              <a:pt x="10" y="84"/>
                            </a:lnTo>
                            <a:lnTo>
                              <a:pt x="21" y="57"/>
                            </a:lnTo>
                            <a:lnTo>
                              <a:pt x="38" y="34"/>
                            </a:lnTo>
                            <a:lnTo>
                              <a:pt x="60" y="15"/>
                            </a:lnTo>
                            <a:lnTo>
                              <a:pt x="86" y="0"/>
                            </a:lnTo>
                            <a:lnTo>
                              <a:pt x="73" y="12"/>
                            </a:lnTo>
                            <a:lnTo>
                              <a:pt x="64" y="24"/>
                            </a:lnTo>
                            <a:lnTo>
                              <a:pt x="58" y="35"/>
                            </a:lnTo>
                            <a:lnTo>
                              <a:pt x="55" y="48"/>
                            </a:lnTo>
                            <a:lnTo>
                              <a:pt x="55" y="62"/>
                            </a:lnTo>
                            <a:lnTo>
                              <a:pt x="57" y="78"/>
                            </a:lnTo>
                            <a:lnTo>
                              <a:pt x="61" y="97"/>
                            </a:lnTo>
                            <a:lnTo>
                              <a:pt x="69" y="119"/>
                            </a:lnTo>
                            <a:lnTo>
                              <a:pt x="79" y="145"/>
                            </a:lnTo>
                            <a:lnTo>
                              <a:pt x="89" y="169"/>
                            </a:lnTo>
                            <a:lnTo>
                              <a:pt x="99" y="193"/>
                            </a:lnTo>
                            <a:lnTo>
                              <a:pt x="110" y="216"/>
                            </a:lnTo>
                            <a:lnTo>
                              <a:pt x="120" y="238"/>
                            </a:lnTo>
                            <a:lnTo>
                              <a:pt x="129" y="256"/>
                            </a:lnTo>
                            <a:lnTo>
                              <a:pt x="138" y="272"/>
                            </a:lnTo>
                            <a:lnTo>
                              <a:pt x="145" y="285"/>
                            </a:lnTo>
                            <a:lnTo>
                              <a:pt x="153" y="295"/>
                            </a:lnTo>
                            <a:lnTo>
                              <a:pt x="165" y="307"/>
                            </a:lnTo>
                            <a:lnTo>
                              <a:pt x="178" y="318"/>
                            </a:lnTo>
                            <a:lnTo>
                              <a:pt x="193" y="329"/>
                            </a:lnTo>
                            <a:lnTo>
                              <a:pt x="207" y="338"/>
                            </a:lnTo>
                            <a:lnTo>
                              <a:pt x="222" y="344"/>
                            </a:lnTo>
                            <a:lnTo>
                              <a:pt x="236" y="347"/>
                            </a:lnTo>
                            <a:lnTo>
                              <a:pt x="249" y="347"/>
                            </a:lnTo>
                            <a:close/>
                          </a:path>
                        </a:pathLst>
                      </a:custGeom>
                      <a:solidFill>
                        <a:srgbClr val="00E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42" name="Freeform 43"/>
                      <p:cNvSpPr>
                        <a:spLocks/>
                      </p:cNvSpPr>
                      <p:nvPr/>
                    </p:nvSpPr>
                    <p:spPr bwMode="auto">
                      <a:xfrm flipH="1">
                        <a:off x="2592" y="2106"/>
                        <a:ext cx="124" cy="180"/>
                      </a:xfrm>
                      <a:custGeom>
                        <a:avLst/>
                        <a:gdLst>
                          <a:gd name="T0" fmla="*/ 124 w 249"/>
                          <a:gd name="T1" fmla="*/ 173 h 361"/>
                          <a:gd name="T2" fmla="*/ 124 w 249"/>
                          <a:gd name="T3" fmla="*/ 173 h 361"/>
                          <a:gd name="T4" fmla="*/ 117 w 249"/>
                          <a:gd name="T5" fmla="*/ 176 h 361"/>
                          <a:gd name="T6" fmla="*/ 110 w 249"/>
                          <a:gd name="T7" fmla="*/ 178 h 361"/>
                          <a:gd name="T8" fmla="*/ 103 w 249"/>
                          <a:gd name="T9" fmla="*/ 180 h 361"/>
                          <a:gd name="T10" fmla="*/ 95 w 249"/>
                          <a:gd name="T11" fmla="*/ 180 h 361"/>
                          <a:gd name="T12" fmla="*/ 88 w 249"/>
                          <a:gd name="T13" fmla="*/ 180 h 361"/>
                          <a:gd name="T14" fmla="*/ 81 w 249"/>
                          <a:gd name="T15" fmla="*/ 179 h 361"/>
                          <a:gd name="T16" fmla="*/ 74 w 249"/>
                          <a:gd name="T17" fmla="*/ 178 h 361"/>
                          <a:gd name="T18" fmla="*/ 67 w 249"/>
                          <a:gd name="T19" fmla="*/ 176 h 361"/>
                          <a:gd name="T20" fmla="*/ 60 w 249"/>
                          <a:gd name="T21" fmla="*/ 173 h 361"/>
                          <a:gd name="T22" fmla="*/ 54 w 249"/>
                          <a:gd name="T23" fmla="*/ 170 h 361"/>
                          <a:gd name="T24" fmla="*/ 48 w 249"/>
                          <a:gd name="T25" fmla="*/ 166 h 361"/>
                          <a:gd name="T26" fmla="*/ 43 w 249"/>
                          <a:gd name="T27" fmla="*/ 161 h 361"/>
                          <a:gd name="T28" fmla="*/ 37 w 249"/>
                          <a:gd name="T29" fmla="*/ 156 h 361"/>
                          <a:gd name="T30" fmla="*/ 33 w 249"/>
                          <a:gd name="T31" fmla="*/ 150 h 361"/>
                          <a:gd name="T32" fmla="*/ 29 w 249"/>
                          <a:gd name="T33" fmla="*/ 144 h 361"/>
                          <a:gd name="T34" fmla="*/ 25 w 249"/>
                          <a:gd name="T35" fmla="*/ 138 h 361"/>
                          <a:gd name="T36" fmla="*/ 7 w 249"/>
                          <a:gd name="T37" fmla="*/ 98 h 361"/>
                          <a:gd name="T38" fmla="*/ 7 w 249"/>
                          <a:gd name="T39" fmla="*/ 98 h 361"/>
                          <a:gd name="T40" fmla="*/ 2 w 249"/>
                          <a:gd name="T41" fmla="*/ 84 h 361"/>
                          <a:gd name="T42" fmla="*/ 0 w 249"/>
                          <a:gd name="T43" fmla="*/ 70 h 361"/>
                          <a:gd name="T44" fmla="*/ 1 w 249"/>
                          <a:gd name="T45" fmla="*/ 55 h 361"/>
                          <a:gd name="T46" fmla="*/ 5 w 249"/>
                          <a:gd name="T47" fmla="*/ 42 h 361"/>
                          <a:gd name="T48" fmla="*/ 10 w 249"/>
                          <a:gd name="T49" fmla="*/ 28 h 361"/>
                          <a:gd name="T50" fmla="*/ 19 w 249"/>
                          <a:gd name="T51" fmla="*/ 17 h 361"/>
                          <a:gd name="T52" fmla="*/ 30 w 249"/>
                          <a:gd name="T53" fmla="*/ 7 h 361"/>
                          <a:gd name="T54" fmla="*/ 43 w 249"/>
                          <a:gd name="T55" fmla="*/ 0 h 361"/>
                          <a:gd name="T56" fmla="*/ 43 w 249"/>
                          <a:gd name="T57" fmla="*/ 0 h 361"/>
                          <a:gd name="T58" fmla="*/ 36 w 249"/>
                          <a:gd name="T59" fmla="*/ 6 h 361"/>
                          <a:gd name="T60" fmla="*/ 32 w 249"/>
                          <a:gd name="T61" fmla="*/ 12 h 361"/>
                          <a:gd name="T62" fmla="*/ 29 w 249"/>
                          <a:gd name="T63" fmla="*/ 17 h 361"/>
                          <a:gd name="T64" fmla="*/ 27 w 249"/>
                          <a:gd name="T65" fmla="*/ 24 h 361"/>
                          <a:gd name="T66" fmla="*/ 27 w 249"/>
                          <a:gd name="T67" fmla="*/ 31 h 361"/>
                          <a:gd name="T68" fmla="*/ 28 w 249"/>
                          <a:gd name="T69" fmla="*/ 39 h 361"/>
                          <a:gd name="T70" fmla="*/ 30 w 249"/>
                          <a:gd name="T71" fmla="*/ 48 h 361"/>
                          <a:gd name="T72" fmla="*/ 34 w 249"/>
                          <a:gd name="T73" fmla="*/ 59 h 361"/>
                          <a:gd name="T74" fmla="*/ 34 w 249"/>
                          <a:gd name="T75" fmla="*/ 59 h 361"/>
                          <a:gd name="T76" fmla="*/ 39 w 249"/>
                          <a:gd name="T77" fmla="*/ 72 h 361"/>
                          <a:gd name="T78" fmla="*/ 44 w 249"/>
                          <a:gd name="T79" fmla="*/ 84 h 361"/>
                          <a:gd name="T80" fmla="*/ 49 w 249"/>
                          <a:gd name="T81" fmla="*/ 96 h 361"/>
                          <a:gd name="T82" fmla="*/ 55 w 249"/>
                          <a:gd name="T83" fmla="*/ 108 h 361"/>
                          <a:gd name="T84" fmla="*/ 60 w 249"/>
                          <a:gd name="T85" fmla="*/ 119 h 361"/>
                          <a:gd name="T86" fmla="*/ 64 w 249"/>
                          <a:gd name="T87" fmla="*/ 128 h 361"/>
                          <a:gd name="T88" fmla="*/ 69 w 249"/>
                          <a:gd name="T89" fmla="*/ 136 h 361"/>
                          <a:gd name="T90" fmla="*/ 72 w 249"/>
                          <a:gd name="T91" fmla="*/ 142 h 361"/>
                          <a:gd name="T92" fmla="*/ 72 w 249"/>
                          <a:gd name="T93" fmla="*/ 142 h 361"/>
                          <a:gd name="T94" fmla="*/ 76 w 249"/>
                          <a:gd name="T95" fmla="*/ 147 h 361"/>
                          <a:gd name="T96" fmla="*/ 82 w 249"/>
                          <a:gd name="T97" fmla="*/ 153 h 361"/>
                          <a:gd name="T98" fmla="*/ 89 w 249"/>
                          <a:gd name="T99" fmla="*/ 159 h 361"/>
                          <a:gd name="T100" fmla="*/ 96 w 249"/>
                          <a:gd name="T101" fmla="*/ 164 h 361"/>
                          <a:gd name="T102" fmla="*/ 103 w 249"/>
                          <a:gd name="T103" fmla="*/ 169 h 361"/>
                          <a:gd name="T104" fmla="*/ 111 w 249"/>
                          <a:gd name="T105" fmla="*/ 172 h 361"/>
                          <a:gd name="T106" fmla="*/ 118 w 249"/>
                          <a:gd name="T107" fmla="*/ 173 h 361"/>
                          <a:gd name="T108" fmla="*/ 124 w 249"/>
                          <a:gd name="T109" fmla="*/ 173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9" h="361">
                            <a:moveTo>
                              <a:pt x="249" y="347"/>
                            </a:moveTo>
                            <a:lnTo>
                              <a:pt x="249" y="347"/>
                            </a:lnTo>
                            <a:lnTo>
                              <a:pt x="235" y="353"/>
                            </a:lnTo>
                            <a:lnTo>
                              <a:pt x="220" y="357"/>
                            </a:lnTo>
                            <a:lnTo>
                              <a:pt x="206" y="360"/>
                            </a:lnTo>
                            <a:lnTo>
                              <a:pt x="191" y="361"/>
                            </a:lnTo>
                            <a:lnTo>
                              <a:pt x="176" y="361"/>
                            </a:lnTo>
                            <a:lnTo>
                              <a:pt x="163" y="359"/>
                            </a:lnTo>
                            <a:lnTo>
                              <a:pt x="149" y="356"/>
                            </a:lnTo>
                            <a:lnTo>
                              <a:pt x="135" y="352"/>
                            </a:lnTo>
                            <a:lnTo>
                              <a:pt x="121" y="346"/>
                            </a:lnTo>
                            <a:lnTo>
                              <a:pt x="109" y="340"/>
                            </a:lnTo>
                            <a:lnTo>
                              <a:pt x="97" y="332"/>
                            </a:lnTo>
                            <a:lnTo>
                              <a:pt x="86" y="323"/>
                            </a:lnTo>
                            <a:lnTo>
                              <a:pt x="75" y="313"/>
                            </a:lnTo>
                            <a:lnTo>
                              <a:pt x="66" y="301"/>
                            </a:lnTo>
                            <a:lnTo>
                              <a:pt x="58" y="289"/>
                            </a:lnTo>
                            <a:lnTo>
                              <a:pt x="51" y="276"/>
                            </a:lnTo>
                            <a:lnTo>
                              <a:pt x="14" y="197"/>
                            </a:lnTo>
                            <a:lnTo>
                              <a:pt x="4" y="169"/>
                            </a:lnTo>
                            <a:lnTo>
                              <a:pt x="0" y="140"/>
                            </a:lnTo>
                            <a:lnTo>
                              <a:pt x="3" y="111"/>
                            </a:lnTo>
                            <a:lnTo>
                              <a:pt x="10" y="84"/>
                            </a:lnTo>
                            <a:lnTo>
                              <a:pt x="21" y="57"/>
                            </a:lnTo>
                            <a:lnTo>
                              <a:pt x="38" y="34"/>
                            </a:lnTo>
                            <a:lnTo>
                              <a:pt x="60" y="15"/>
                            </a:lnTo>
                            <a:lnTo>
                              <a:pt x="86" y="0"/>
                            </a:lnTo>
                            <a:lnTo>
                              <a:pt x="73" y="12"/>
                            </a:lnTo>
                            <a:lnTo>
                              <a:pt x="64" y="24"/>
                            </a:lnTo>
                            <a:lnTo>
                              <a:pt x="58" y="35"/>
                            </a:lnTo>
                            <a:lnTo>
                              <a:pt x="55" y="48"/>
                            </a:lnTo>
                            <a:lnTo>
                              <a:pt x="55" y="62"/>
                            </a:lnTo>
                            <a:lnTo>
                              <a:pt x="57" y="78"/>
                            </a:lnTo>
                            <a:lnTo>
                              <a:pt x="61" y="97"/>
                            </a:lnTo>
                            <a:lnTo>
                              <a:pt x="69" y="119"/>
                            </a:lnTo>
                            <a:lnTo>
                              <a:pt x="79" y="145"/>
                            </a:lnTo>
                            <a:lnTo>
                              <a:pt x="89" y="169"/>
                            </a:lnTo>
                            <a:lnTo>
                              <a:pt x="99" y="193"/>
                            </a:lnTo>
                            <a:lnTo>
                              <a:pt x="110" y="216"/>
                            </a:lnTo>
                            <a:lnTo>
                              <a:pt x="120" y="238"/>
                            </a:lnTo>
                            <a:lnTo>
                              <a:pt x="129" y="256"/>
                            </a:lnTo>
                            <a:lnTo>
                              <a:pt x="138" y="272"/>
                            </a:lnTo>
                            <a:lnTo>
                              <a:pt x="145" y="285"/>
                            </a:lnTo>
                            <a:lnTo>
                              <a:pt x="153" y="295"/>
                            </a:lnTo>
                            <a:lnTo>
                              <a:pt x="165" y="307"/>
                            </a:lnTo>
                            <a:lnTo>
                              <a:pt x="178" y="318"/>
                            </a:lnTo>
                            <a:lnTo>
                              <a:pt x="193" y="329"/>
                            </a:lnTo>
                            <a:lnTo>
                              <a:pt x="207" y="338"/>
                            </a:lnTo>
                            <a:lnTo>
                              <a:pt x="222" y="344"/>
                            </a:lnTo>
                            <a:lnTo>
                              <a:pt x="236" y="347"/>
                            </a:lnTo>
                            <a:lnTo>
                              <a:pt x="249" y="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43" name="Freeform 44"/>
                      <p:cNvSpPr>
                        <a:spLocks/>
                      </p:cNvSpPr>
                      <p:nvPr/>
                    </p:nvSpPr>
                    <p:spPr bwMode="auto">
                      <a:xfrm flipH="1">
                        <a:off x="2498" y="2274"/>
                        <a:ext cx="213" cy="134"/>
                      </a:xfrm>
                      <a:custGeom>
                        <a:avLst/>
                        <a:gdLst>
                          <a:gd name="T0" fmla="*/ 213 w 425"/>
                          <a:gd name="T1" fmla="*/ 134 h 268"/>
                          <a:gd name="T2" fmla="*/ 194 w 425"/>
                          <a:gd name="T3" fmla="*/ 134 h 268"/>
                          <a:gd name="T4" fmla="*/ 176 w 425"/>
                          <a:gd name="T5" fmla="*/ 132 h 268"/>
                          <a:gd name="T6" fmla="*/ 158 w 425"/>
                          <a:gd name="T7" fmla="*/ 129 h 268"/>
                          <a:gd name="T8" fmla="*/ 140 w 425"/>
                          <a:gd name="T9" fmla="*/ 125 h 268"/>
                          <a:gd name="T10" fmla="*/ 123 w 425"/>
                          <a:gd name="T11" fmla="*/ 120 h 268"/>
                          <a:gd name="T12" fmla="*/ 106 w 425"/>
                          <a:gd name="T13" fmla="*/ 113 h 268"/>
                          <a:gd name="T14" fmla="*/ 90 w 425"/>
                          <a:gd name="T15" fmla="*/ 107 h 268"/>
                          <a:gd name="T16" fmla="*/ 75 w 425"/>
                          <a:gd name="T17" fmla="*/ 99 h 268"/>
                          <a:gd name="T18" fmla="*/ 61 w 425"/>
                          <a:gd name="T19" fmla="*/ 92 h 268"/>
                          <a:gd name="T20" fmla="*/ 48 w 425"/>
                          <a:gd name="T21" fmla="*/ 84 h 268"/>
                          <a:gd name="T22" fmla="*/ 36 w 425"/>
                          <a:gd name="T23" fmla="*/ 75 h 268"/>
                          <a:gd name="T24" fmla="*/ 26 w 425"/>
                          <a:gd name="T25" fmla="*/ 67 h 268"/>
                          <a:gd name="T26" fmla="*/ 17 w 425"/>
                          <a:gd name="T27" fmla="*/ 60 h 268"/>
                          <a:gd name="T28" fmla="*/ 9 w 425"/>
                          <a:gd name="T29" fmla="*/ 52 h 268"/>
                          <a:gd name="T30" fmla="*/ 4 w 425"/>
                          <a:gd name="T31" fmla="*/ 46 h 268"/>
                          <a:gd name="T32" fmla="*/ 0 w 425"/>
                          <a:gd name="T33" fmla="*/ 40 h 268"/>
                          <a:gd name="T34" fmla="*/ 5 w 425"/>
                          <a:gd name="T35" fmla="*/ 31 h 268"/>
                          <a:gd name="T36" fmla="*/ 10 w 425"/>
                          <a:gd name="T37" fmla="*/ 23 h 268"/>
                          <a:gd name="T38" fmla="*/ 17 w 425"/>
                          <a:gd name="T39" fmla="*/ 16 h 268"/>
                          <a:gd name="T40" fmla="*/ 24 w 425"/>
                          <a:gd name="T41" fmla="*/ 10 h 268"/>
                          <a:gd name="T42" fmla="*/ 32 w 425"/>
                          <a:gd name="T43" fmla="*/ 6 h 268"/>
                          <a:gd name="T44" fmla="*/ 39 w 425"/>
                          <a:gd name="T45" fmla="*/ 2 h 268"/>
                          <a:gd name="T46" fmla="*/ 47 w 425"/>
                          <a:gd name="T47" fmla="*/ 1 h 268"/>
                          <a:gd name="T48" fmla="*/ 54 w 425"/>
                          <a:gd name="T49" fmla="*/ 0 h 268"/>
                          <a:gd name="T50" fmla="*/ 64 w 425"/>
                          <a:gd name="T51" fmla="*/ 0 h 268"/>
                          <a:gd name="T52" fmla="*/ 75 w 425"/>
                          <a:gd name="T53" fmla="*/ 1 h 268"/>
                          <a:gd name="T54" fmla="*/ 85 w 425"/>
                          <a:gd name="T55" fmla="*/ 0 h 268"/>
                          <a:gd name="T56" fmla="*/ 96 w 425"/>
                          <a:gd name="T57" fmla="*/ 0 h 268"/>
                          <a:gd name="T58" fmla="*/ 106 w 425"/>
                          <a:gd name="T59" fmla="*/ 0 h 268"/>
                          <a:gd name="T60" fmla="*/ 118 w 425"/>
                          <a:gd name="T61" fmla="*/ 0 h 268"/>
                          <a:gd name="T62" fmla="*/ 130 w 425"/>
                          <a:gd name="T63" fmla="*/ 0 h 268"/>
                          <a:gd name="T64" fmla="*/ 143 w 425"/>
                          <a:gd name="T65" fmla="*/ 1 h 268"/>
                          <a:gd name="T66" fmla="*/ 162 w 425"/>
                          <a:gd name="T67" fmla="*/ 5 h 268"/>
                          <a:gd name="T68" fmla="*/ 178 w 425"/>
                          <a:gd name="T69" fmla="*/ 14 h 268"/>
                          <a:gd name="T70" fmla="*/ 190 w 425"/>
                          <a:gd name="T71" fmla="*/ 29 h 268"/>
                          <a:gd name="T72" fmla="*/ 200 w 425"/>
                          <a:gd name="T73" fmla="*/ 47 h 268"/>
                          <a:gd name="T74" fmla="*/ 205 w 425"/>
                          <a:gd name="T75" fmla="*/ 68 h 268"/>
                          <a:gd name="T76" fmla="*/ 209 w 425"/>
                          <a:gd name="T77" fmla="*/ 90 h 268"/>
                          <a:gd name="T78" fmla="*/ 212 w 425"/>
                          <a:gd name="T79" fmla="*/ 113 h 268"/>
                          <a:gd name="T80" fmla="*/ 213 w 425"/>
                          <a:gd name="T81" fmla="*/ 134 h 2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25" h="268">
                            <a:moveTo>
                              <a:pt x="425" y="268"/>
                            </a:moveTo>
                            <a:lnTo>
                              <a:pt x="388" y="268"/>
                            </a:lnTo>
                            <a:lnTo>
                              <a:pt x="352" y="264"/>
                            </a:lnTo>
                            <a:lnTo>
                              <a:pt x="315" y="257"/>
                            </a:lnTo>
                            <a:lnTo>
                              <a:pt x="279" y="249"/>
                            </a:lnTo>
                            <a:lnTo>
                              <a:pt x="245" y="239"/>
                            </a:lnTo>
                            <a:lnTo>
                              <a:pt x="211" y="226"/>
                            </a:lnTo>
                            <a:lnTo>
                              <a:pt x="179" y="213"/>
                            </a:lnTo>
                            <a:lnTo>
                              <a:pt x="149" y="198"/>
                            </a:lnTo>
                            <a:lnTo>
                              <a:pt x="122" y="183"/>
                            </a:lnTo>
                            <a:lnTo>
                              <a:pt x="95" y="167"/>
                            </a:lnTo>
                            <a:lnTo>
                              <a:pt x="72" y="150"/>
                            </a:lnTo>
                            <a:lnTo>
                              <a:pt x="51" y="134"/>
                            </a:lnTo>
                            <a:lnTo>
                              <a:pt x="33" y="119"/>
                            </a:lnTo>
                            <a:lnTo>
                              <a:pt x="18" y="104"/>
                            </a:lnTo>
                            <a:lnTo>
                              <a:pt x="8" y="91"/>
                            </a:lnTo>
                            <a:lnTo>
                              <a:pt x="0" y="79"/>
                            </a:lnTo>
                            <a:lnTo>
                              <a:pt x="9" y="61"/>
                            </a:lnTo>
                            <a:lnTo>
                              <a:pt x="20" y="45"/>
                            </a:lnTo>
                            <a:lnTo>
                              <a:pt x="34" y="31"/>
                            </a:lnTo>
                            <a:lnTo>
                              <a:pt x="48" y="20"/>
                            </a:lnTo>
                            <a:lnTo>
                              <a:pt x="63" y="11"/>
                            </a:lnTo>
                            <a:lnTo>
                              <a:pt x="78" y="4"/>
                            </a:lnTo>
                            <a:lnTo>
                              <a:pt x="94" y="1"/>
                            </a:lnTo>
                            <a:lnTo>
                              <a:pt x="108" y="0"/>
                            </a:lnTo>
                            <a:lnTo>
                              <a:pt x="128" y="0"/>
                            </a:lnTo>
                            <a:lnTo>
                              <a:pt x="149" y="1"/>
                            </a:lnTo>
                            <a:lnTo>
                              <a:pt x="170" y="0"/>
                            </a:lnTo>
                            <a:lnTo>
                              <a:pt x="191" y="0"/>
                            </a:lnTo>
                            <a:lnTo>
                              <a:pt x="212" y="0"/>
                            </a:lnTo>
                            <a:lnTo>
                              <a:pt x="235" y="0"/>
                            </a:lnTo>
                            <a:lnTo>
                              <a:pt x="260" y="0"/>
                            </a:lnTo>
                            <a:lnTo>
                              <a:pt x="285" y="1"/>
                            </a:lnTo>
                            <a:lnTo>
                              <a:pt x="324" y="9"/>
                            </a:lnTo>
                            <a:lnTo>
                              <a:pt x="356" y="28"/>
                            </a:lnTo>
                            <a:lnTo>
                              <a:pt x="380" y="58"/>
                            </a:lnTo>
                            <a:lnTo>
                              <a:pt x="399" y="94"/>
                            </a:lnTo>
                            <a:lnTo>
                              <a:pt x="410" y="135"/>
                            </a:lnTo>
                            <a:lnTo>
                              <a:pt x="418" y="180"/>
                            </a:lnTo>
                            <a:lnTo>
                              <a:pt x="423" y="225"/>
                            </a:lnTo>
                            <a:lnTo>
                              <a:pt x="425" y="2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44" name="Freeform 45"/>
                      <p:cNvSpPr>
                        <a:spLocks/>
                      </p:cNvSpPr>
                      <p:nvPr/>
                    </p:nvSpPr>
                    <p:spPr bwMode="auto">
                      <a:xfrm flipH="1">
                        <a:off x="2498" y="2274"/>
                        <a:ext cx="213" cy="134"/>
                      </a:xfrm>
                      <a:custGeom>
                        <a:avLst/>
                        <a:gdLst>
                          <a:gd name="T0" fmla="*/ 213 w 425"/>
                          <a:gd name="T1" fmla="*/ 134 h 268"/>
                          <a:gd name="T2" fmla="*/ 213 w 425"/>
                          <a:gd name="T3" fmla="*/ 134 h 268"/>
                          <a:gd name="T4" fmla="*/ 194 w 425"/>
                          <a:gd name="T5" fmla="*/ 134 h 268"/>
                          <a:gd name="T6" fmla="*/ 176 w 425"/>
                          <a:gd name="T7" fmla="*/ 132 h 268"/>
                          <a:gd name="T8" fmla="*/ 158 w 425"/>
                          <a:gd name="T9" fmla="*/ 129 h 268"/>
                          <a:gd name="T10" fmla="*/ 140 w 425"/>
                          <a:gd name="T11" fmla="*/ 125 h 268"/>
                          <a:gd name="T12" fmla="*/ 123 w 425"/>
                          <a:gd name="T13" fmla="*/ 120 h 268"/>
                          <a:gd name="T14" fmla="*/ 106 w 425"/>
                          <a:gd name="T15" fmla="*/ 113 h 268"/>
                          <a:gd name="T16" fmla="*/ 90 w 425"/>
                          <a:gd name="T17" fmla="*/ 107 h 268"/>
                          <a:gd name="T18" fmla="*/ 75 w 425"/>
                          <a:gd name="T19" fmla="*/ 99 h 268"/>
                          <a:gd name="T20" fmla="*/ 61 w 425"/>
                          <a:gd name="T21" fmla="*/ 92 h 268"/>
                          <a:gd name="T22" fmla="*/ 48 w 425"/>
                          <a:gd name="T23" fmla="*/ 84 h 268"/>
                          <a:gd name="T24" fmla="*/ 36 w 425"/>
                          <a:gd name="T25" fmla="*/ 75 h 268"/>
                          <a:gd name="T26" fmla="*/ 26 w 425"/>
                          <a:gd name="T27" fmla="*/ 67 h 268"/>
                          <a:gd name="T28" fmla="*/ 17 w 425"/>
                          <a:gd name="T29" fmla="*/ 60 h 268"/>
                          <a:gd name="T30" fmla="*/ 9 w 425"/>
                          <a:gd name="T31" fmla="*/ 52 h 268"/>
                          <a:gd name="T32" fmla="*/ 4 w 425"/>
                          <a:gd name="T33" fmla="*/ 46 h 268"/>
                          <a:gd name="T34" fmla="*/ 0 w 425"/>
                          <a:gd name="T35" fmla="*/ 40 h 268"/>
                          <a:gd name="T36" fmla="*/ 0 w 425"/>
                          <a:gd name="T37" fmla="*/ 40 h 268"/>
                          <a:gd name="T38" fmla="*/ 5 w 425"/>
                          <a:gd name="T39" fmla="*/ 31 h 268"/>
                          <a:gd name="T40" fmla="*/ 10 w 425"/>
                          <a:gd name="T41" fmla="*/ 23 h 268"/>
                          <a:gd name="T42" fmla="*/ 17 w 425"/>
                          <a:gd name="T43" fmla="*/ 16 h 268"/>
                          <a:gd name="T44" fmla="*/ 24 w 425"/>
                          <a:gd name="T45" fmla="*/ 10 h 268"/>
                          <a:gd name="T46" fmla="*/ 32 w 425"/>
                          <a:gd name="T47" fmla="*/ 6 h 268"/>
                          <a:gd name="T48" fmla="*/ 39 w 425"/>
                          <a:gd name="T49" fmla="*/ 2 h 268"/>
                          <a:gd name="T50" fmla="*/ 47 w 425"/>
                          <a:gd name="T51" fmla="*/ 1 h 268"/>
                          <a:gd name="T52" fmla="*/ 54 w 425"/>
                          <a:gd name="T53" fmla="*/ 0 h 268"/>
                          <a:gd name="T54" fmla="*/ 54 w 425"/>
                          <a:gd name="T55" fmla="*/ 0 h 268"/>
                          <a:gd name="T56" fmla="*/ 64 w 425"/>
                          <a:gd name="T57" fmla="*/ 0 h 268"/>
                          <a:gd name="T58" fmla="*/ 75 w 425"/>
                          <a:gd name="T59" fmla="*/ 1 h 268"/>
                          <a:gd name="T60" fmla="*/ 85 w 425"/>
                          <a:gd name="T61" fmla="*/ 0 h 268"/>
                          <a:gd name="T62" fmla="*/ 96 w 425"/>
                          <a:gd name="T63" fmla="*/ 0 h 268"/>
                          <a:gd name="T64" fmla="*/ 106 w 425"/>
                          <a:gd name="T65" fmla="*/ 0 h 268"/>
                          <a:gd name="T66" fmla="*/ 118 w 425"/>
                          <a:gd name="T67" fmla="*/ 0 h 268"/>
                          <a:gd name="T68" fmla="*/ 130 w 425"/>
                          <a:gd name="T69" fmla="*/ 0 h 268"/>
                          <a:gd name="T70" fmla="*/ 143 w 425"/>
                          <a:gd name="T71" fmla="*/ 1 h 268"/>
                          <a:gd name="T72" fmla="*/ 143 w 425"/>
                          <a:gd name="T73" fmla="*/ 1 h 268"/>
                          <a:gd name="T74" fmla="*/ 162 w 425"/>
                          <a:gd name="T75" fmla="*/ 5 h 268"/>
                          <a:gd name="T76" fmla="*/ 178 w 425"/>
                          <a:gd name="T77" fmla="*/ 14 h 268"/>
                          <a:gd name="T78" fmla="*/ 190 w 425"/>
                          <a:gd name="T79" fmla="*/ 29 h 268"/>
                          <a:gd name="T80" fmla="*/ 200 w 425"/>
                          <a:gd name="T81" fmla="*/ 47 h 268"/>
                          <a:gd name="T82" fmla="*/ 205 w 425"/>
                          <a:gd name="T83" fmla="*/ 68 h 268"/>
                          <a:gd name="T84" fmla="*/ 209 w 425"/>
                          <a:gd name="T85" fmla="*/ 90 h 268"/>
                          <a:gd name="T86" fmla="*/ 212 w 425"/>
                          <a:gd name="T87" fmla="*/ 113 h 268"/>
                          <a:gd name="T88" fmla="*/ 213 w 425"/>
                          <a:gd name="T89" fmla="*/ 134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25" h="268">
                            <a:moveTo>
                              <a:pt x="425" y="268"/>
                            </a:moveTo>
                            <a:lnTo>
                              <a:pt x="425" y="268"/>
                            </a:lnTo>
                            <a:lnTo>
                              <a:pt x="388" y="268"/>
                            </a:lnTo>
                            <a:lnTo>
                              <a:pt x="352" y="264"/>
                            </a:lnTo>
                            <a:lnTo>
                              <a:pt x="315" y="257"/>
                            </a:lnTo>
                            <a:lnTo>
                              <a:pt x="279" y="249"/>
                            </a:lnTo>
                            <a:lnTo>
                              <a:pt x="245" y="239"/>
                            </a:lnTo>
                            <a:lnTo>
                              <a:pt x="211" y="226"/>
                            </a:lnTo>
                            <a:lnTo>
                              <a:pt x="179" y="213"/>
                            </a:lnTo>
                            <a:lnTo>
                              <a:pt x="149" y="198"/>
                            </a:lnTo>
                            <a:lnTo>
                              <a:pt x="122" y="183"/>
                            </a:lnTo>
                            <a:lnTo>
                              <a:pt x="95" y="167"/>
                            </a:lnTo>
                            <a:lnTo>
                              <a:pt x="72" y="150"/>
                            </a:lnTo>
                            <a:lnTo>
                              <a:pt x="51" y="134"/>
                            </a:lnTo>
                            <a:lnTo>
                              <a:pt x="33" y="119"/>
                            </a:lnTo>
                            <a:lnTo>
                              <a:pt x="18" y="104"/>
                            </a:lnTo>
                            <a:lnTo>
                              <a:pt x="8" y="91"/>
                            </a:lnTo>
                            <a:lnTo>
                              <a:pt x="0" y="79"/>
                            </a:lnTo>
                            <a:lnTo>
                              <a:pt x="9" y="61"/>
                            </a:lnTo>
                            <a:lnTo>
                              <a:pt x="20" y="45"/>
                            </a:lnTo>
                            <a:lnTo>
                              <a:pt x="34" y="31"/>
                            </a:lnTo>
                            <a:lnTo>
                              <a:pt x="48" y="20"/>
                            </a:lnTo>
                            <a:lnTo>
                              <a:pt x="63" y="11"/>
                            </a:lnTo>
                            <a:lnTo>
                              <a:pt x="78" y="4"/>
                            </a:lnTo>
                            <a:lnTo>
                              <a:pt x="94" y="1"/>
                            </a:lnTo>
                            <a:lnTo>
                              <a:pt x="108" y="0"/>
                            </a:lnTo>
                            <a:lnTo>
                              <a:pt x="128" y="0"/>
                            </a:lnTo>
                            <a:lnTo>
                              <a:pt x="149" y="1"/>
                            </a:lnTo>
                            <a:lnTo>
                              <a:pt x="170" y="0"/>
                            </a:lnTo>
                            <a:lnTo>
                              <a:pt x="191" y="0"/>
                            </a:lnTo>
                            <a:lnTo>
                              <a:pt x="212" y="0"/>
                            </a:lnTo>
                            <a:lnTo>
                              <a:pt x="235" y="0"/>
                            </a:lnTo>
                            <a:lnTo>
                              <a:pt x="260" y="0"/>
                            </a:lnTo>
                            <a:lnTo>
                              <a:pt x="285" y="1"/>
                            </a:lnTo>
                            <a:lnTo>
                              <a:pt x="324" y="9"/>
                            </a:lnTo>
                            <a:lnTo>
                              <a:pt x="356" y="28"/>
                            </a:lnTo>
                            <a:lnTo>
                              <a:pt x="380" y="58"/>
                            </a:lnTo>
                            <a:lnTo>
                              <a:pt x="399" y="94"/>
                            </a:lnTo>
                            <a:lnTo>
                              <a:pt x="410" y="135"/>
                            </a:lnTo>
                            <a:lnTo>
                              <a:pt x="418" y="180"/>
                            </a:lnTo>
                            <a:lnTo>
                              <a:pt x="423" y="225"/>
                            </a:lnTo>
                            <a:lnTo>
                              <a:pt x="425" y="26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45" name="Freeform 46"/>
                      <p:cNvSpPr>
                        <a:spLocks/>
                      </p:cNvSpPr>
                      <p:nvPr/>
                    </p:nvSpPr>
                    <p:spPr bwMode="auto">
                      <a:xfrm flipH="1">
                        <a:off x="2442" y="2233"/>
                        <a:ext cx="73" cy="164"/>
                      </a:xfrm>
                      <a:custGeom>
                        <a:avLst/>
                        <a:gdLst>
                          <a:gd name="T0" fmla="*/ 72 w 146"/>
                          <a:gd name="T1" fmla="*/ 124 h 328"/>
                          <a:gd name="T2" fmla="*/ 73 w 146"/>
                          <a:gd name="T3" fmla="*/ 96 h 328"/>
                          <a:gd name="T4" fmla="*/ 72 w 146"/>
                          <a:gd name="T5" fmla="*/ 64 h 328"/>
                          <a:gd name="T6" fmla="*/ 70 w 146"/>
                          <a:gd name="T7" fmla="*/ 32 h 328"/>
                          <a:gd name="T8" fmla="*/ 71 w 146"/>
                          <a:gd name="T9" fmla="*/ 3 h 328"/>
                          <a:gd name="T10" fmla="*/ 16 w 146"/>
                          <a:gd name="T11" fmla="*/ 0 h 328"/>
                          <a:gd name="T12" fmla="*/ 15 w 146"/>
                          <a:gd name="T13" fmla="*/ 12 h 328"/>
                          <a:gd name="T14" fmla="*/ 11 w 146"/>
                          <a:gd name="T15" fmla="*/ 40 h 328"/>
                          <a:gd name="T16" fmla="*/ 5 w 146"/>
                          <a:gd name="T17" fmla="*/ 77 h 328"/>
                          <a:gd name="T18" fmla="*/ 0 w 146"/>
                          <a:gd name="T19" fmla="*/ 115 h 328"/>
                          <a:gd name="T20" fmla="*/ 0 w 146"/>
                          <a:gd name="T21" fmla="*/ 130 h 328"/>
                          <a:gd name="T22" fmla="*/ 5 w 146"/>
                          <a:gd name="T23" fmla="*/ 143 h 328"/>
                          <a:gd name="T24" fmla="*/ 13 w 146"/>
                          <a:gd name="T25" fmla="*/ 154 h 328"/>
                          <a:gd name="T26" fmla="*/ 23 w 146"/>
                          <a:gd name="T27" fmla="*/ 162 h 328"/>
                          <a:gd name="T28" fmla="*/ 35 w 146"/>
                          <a:gd name="T29" fmla="*/ 164 h 328"/>
                          <a:gd name="T30" fmla="*/ 48 w 146"/>
                          <a:gd name="T31" fmla="*/ 160 h 328"/>
                          <a:gd name="T32" fmla="*/ 61 w 146"/>
                          <a:gd name="T33" fmla="*/ 146 h 328"/>
                          <a:gd name="T34" fmla="*/ 72 w 146"/>
                          <a:gd name="T35" fmla="*/ 124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328">
                            <a:moveTo>
                              <a:pt x="144" y="247"/>
                            </a:moveTo>
                            <a:lnTo>
                              <a:pt x="146" y="191"/>
                            </a:lnTo>
                            <a:lnTo>
                              <a:pt x="144" y="128"/>
                            </a:lnTo>
                            <a:lnTo>
                              <a:pt x="140" y="63"/>
                            </a:lnTo>
                            <a:lnTo>
                              <a:pt x="141" y="6"/>
                            </a:lnTo>
                            <a:lnTo>
                              <a:pt x="32" y="0"/>
                            </a:lnTo>
                            <a:lnTo>
                              <a:pt x="29" y="23"/>
                            </a:lnTo>
                            <a:lnTo>
                              <a:pt x="22" y="79"/>
                            </a:lnTo>
                            <a:lnTo>
                              <a:pt x="10" y="154"/>
                            </a:lnTo>
                            <a:lnTo>
                              <a:pt x="0" y="230"/>
                            </a:lnTo>
                            <a:lnTo>
                              <a:pt x="0" y="259"/>
                            </a:lnTo>
                            <a:lnTo>
                              <a:pt x="9" y="286"/>
                            </a:lnTo>
                            <a:lnTo>
                              <a:pt x="25" y="308"/>
                            </a:lnTo>
                            <a:lnTo>
                              <a:pt x="46" y="323"/>
                            </a:lnTo>
                            <a:lnTo>
                              <a:pt x="70" y="328"/>
                            </a:lnTo>
                            <a:lnTo>
                              <a:pt x="95" y="319"/>
                            </a:lnTo>
                            <a:lnTo>
                              <a:pt x="121" y="292"/>
                            </a:lnTo>
                            <a:lnTo>
                              <a:pt x="144"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46" name="Freeform 47"/>
                      <p:cNvSpPr>
                        <a:spLocks/>
                      </p:cNvSpPr>
                      <p:nvPr/>
                    </p:nvSpPr>
                    <p:spPr bwMode="auto">
                      <a:xfrm flipH="1">
                        <a:off x="2442" y="2233"/>
                        <a:ext cx="73" cy="164"/>
                      </a:xfrm>
                      <a:custGeom>
                        <a:avLst/>
                        <a:gdLst>
                          <a:gd name="T0" fmla="*/ 72 w 146"/>
                          <a:gd name="T1" fmla="*/ 124 h 328"/>
                          <a:gd name="T2" fmla="*/ 72 w 146"/>
                          <a:gd name="T3" fmla="*/ 124 h 328"/>
                          <a:gd name="T4" fmla="*/ 73 w 146"/>
                          <a:gd name="T5" fmla="*/ 96 h 328"/>
                          <a:gd name="T6" fmla="*/ 72 w 146"/>
                          <a:gd name="T7" fmla="*/ 64 h 328"/>
                          <a:gd name="T8" fmla="*/ 70 w 146"/>
                          <a:gd name="T9" fmla="*/ 32 h 328"/>
                          <a:gd name="T10" fmla="*/ 71 w 146"/>
                          <a:gd name="T11" fmla="*/ 3 h 328"/>
                          <a:gd name="T12" fmla="*/ 16 w 146"/>
                          <a:gd name="T13" fmla="*/ 0 h 328"/>
                          <a:gd name="T14" fmla="*/ 16 w 146"/>
                          <a:gd name="T15" fmla="*/ 0 h 328"/>
                          <a:gd name="T16" fmla="*/ 15 w 146"/>
                          <a:gd name="T17" fmla="*/ 12 h 328"/>
                          <a:gd name="T18" fmla="*/ 11 w 146"/>
                          <a:gd name="T19" fmla="*/ 40 h 328"/>
                          <a:gd name="T20" fmla="*/ 5 w 146"/>
                          <a:gd name="T21" fmla="*/ 77 h 328"/>
                          <a:gd name="T22" fmla="*/ 0 w 146"/>
                          <a:gd name="T23" fmla="*/ 115 h 328"/>
                          <a:gd name="T24" fmla="*/ 0 w 146"/>
                          <a:gd name="T25" fmla="*/ 115 h 328"/>
                          <a:gd name="T26" fmla="*/ 0 w 146"/>
                          <a:gd name="T27" fmla="*/ 130 h 328"/>
                          <a:gd name="T28" fmla="*/ 5 w 146"/>
                          <a:gd name="T29" fmla="*/ 143 h 328"/>
                          <a:gd name="T30" fmla="*/ 13 w 146"/>
                          <a:gd name="T31" fmla="*/ 154 h 328"/>
                          <a:gd name="T32" fmla="*/ 23 w 146"/>
                          <a:gd name="T33" fmla="*/ 162 h 328"/>
                          <a:gd name="T34" fmla="*/ 35 w 146"/>
                          <a:gd name="T35" fmla="*/ 164 h 328"/>
                          <a:gd name="T36" fmla="*/ 48 w 146"/>
                          <a:gd name="T37" fmla="*/ 160 h 328"/>
                          <a:gd name="T38" fmla="*/ 61 w 146"/>
                          <a:gd name="T39" fmla="*/ 146 h 328"/>
                          <a:gd name="T40" fmla="*/ 72 w 146"/>
                          <a:gd name="T41" fmla="*/ 124 h 3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328">
                            <a:moveTo>
                              <a:pt x="144" y="247"/>
                            </a:moveTo>
                            <a:lnTo>
                              <a:pt x="144" y="247"/>
                            </a:lnTo>
                            <a:lnTo>
                              <a:pt x="146" y="191"/>
                            </a:lnTo>
                            <a:lnTo>
                              <a:pt x="144" y="128"/>
                            </a:lnTo>
                            <a:lnTo>
                              <a:pt x="140" y="63"/>
                            </a:lnTo>
                            <a:lnTo>
                              <a:pt x="141" y="6"/>
                            </a:lnTo>
                            <a:lnTo>
                              <a:pt x="32" y="0"/>
                            </a:lnTo>
                            <a:lnTo>
                              <a:pt x="29" y="23"/>
                            </a:lnTo>
                            <a:lnTo>
                              <a:pt x="22" y="79"/>
                            </a:lnTo>
                            <a:lnTo>
                              <a:pt x="10" y="154"/>
                            </a:lnTo>
                            <a:lnTo>
                              <a:pt x="0" y="230"/>
                            </a:lnTo>
                            <a:lnTo>
                              <a:pt x="0" y="259"/>
                            </a:lnTo>
                            <a:lnTo>
                              <a:pt x="9" y="286"/>
                            </a:lnTo>
                            <a:lnTo>
                              <a:pt x="25" y="308"/>
                            </a:lnTo>
                            <a:lnTo>
                              <a:pt x="46" y="323"/>
                            </a:lnTo>
                            <a:lnTo>
                              <a:pt x="70" y="328"/>
                            </a:lnTo>
                            <a:lnTo>
                              <a:pt x="95" y="319"/>
                            </a:lnTo>
                            <a:lnTo>
                              <a:pt x="121" y="292"/>
                            </a:lnTo>
                            <a:lnTo>
                              <a:pt x="144" y="2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47" name="Freeform 48"/>
                      <p:cNvSpPr>
                        <a:spLocks/>
                      </p:cNvSpPr>
                      <p:nvPr/>
                    </p:nvSpPr>
                    <p:spPr bwMode="auto">
                      <a:xfrm flipH="1">
                        <a:off x="2538" y="2302"/>
                        <a:ext cx="187" cy="96"/>
                      </a:xfrm>
                      <a:custGeom>
                        <a:avLst/>
                        <a:gdLst>
                          <a:gd name="T0" fmla="*/ 108 w 375"/>
                          <a:gd name="T1" fmla="*/ 93 h 192"/>
                          <a:gd name="T2" fmla="*/ 112 w 375"/>
                          <a:gd name="T3" fmla="*/ 95 h 192"/>
                          <a:gd name="T4" fmla="*/ 117 w 375"/>
                          <a:gd name="T5" fmla="*/ 96 h 192"/>
                          <a:gd name="T6" fmla="*/ 121 w 375"/>
                          <a:gd name="T7" fmla="*/ 96 h 192"/>
                          <a:gd name="T8" fmla="*/ 126 w 375"/>
                          <a:gd name="T9" fmla="*/ 96 h 192"/>
                          <a:gd name="T10" fmla="*/ 131 w 375"/>
                          <a:gd name="T11" fmla="*/ 94 h 192"/>
                          <a:gd name="T12" fmla="*/ 137 w 375"/>
                          <a:gd name="T13" fmla="*/ 91 h 192"/>
                          <a:gd name="T14" fmla="*/ 144 w 375"/>
                          <a:gd name="T15" fmla="*/ 87 h 192"/>
                          <a:gd name="T16" fmla="*/ 150 w 375"/>
                          <a:gd name="T17" fmla="*/ 81 h 192"/>
                          <a:gd name="T18" fmla="*/ 157 w 375"/>
                          <a:gd name="T19" fmla="*/ 74 h 192"/>
                          <a:gd name="T20" fmla="*/ 163 w 375"/>
                          <a:gd name="T21" fmla="*/ 69 h 192"/>
                          <a:gd name="T22" fmla="*/ 169 w 375"/>
                          <a:gd name="T23" fmla="*/ 63 h 192"/>
                          <a:gd name="T24" fmla="*/ 175 w 375"/>
                          <a:gd name="T25" fmla="*/ 58 h 192"/>
                          <a:gd name="T26" fmla="*/ 180 w 375"/>
                          <a:gd name="T27" fmla="*/ 54 h 192"/>
                          <a:gd name="T28" fmla="*/ 184 w 375"/>
                          <a:gd name="T29" fmla="*/ 51 h 192"/>
                          <a:gd name="T30" fmla="*/ 186 w 375"/>
                          <a:gd name="T31" fmla="*/ 49 h 192"/>
                          <a:gd name="T32" fmla="*/ 187 w 375"/>
                          <a:gd name="T33" fmla="*/ 49 h 192"/>
                          <a:gd name="T34" fmla="*/ 187 w 375"/>
                          <a:gd name="T35" fmla="*/ 49 h 192"/>
                          <a:gd name="T36" fmla="*/ 164 w 375"/>
                          <a:gd name="T37" fmla="*/ 31 h 192"/>
                          <a:gd name="T38" fmla="*/ 128 w 375"/>
                          <a:gd name="T39" fmla="*/ 58 h 192"/>
                          <a:gd name="T40" fmla="*/ 125 w 375"/>
                          <a:gd name="T41" fmla="*/ 57 h 192"/>
                          <a:gd name="T42" fmla="*/ 118 w 375"/>
                          <a:gd name="T43" fmla="*/ 51 h 192"/>
                          <a:gd name="T44" fmla="*/ 107 w 375"/>
                          <a:gd name="T45" fmla="*/ 43 h 192"/>
                          <a:gd name="T46" fmla="*/ 94 w 375"/>
                          <a:gd name="T47" fmla="*/ 35 h 192"/>
                          <a:gd name="T48" fmla="*/ 80 w 375"/>
                          <a:gd name="T49" fmla="*/ 25 h 192"/>
                          <a:gd name="T50" fmla="*/ 68 w 375"/>
                          <a:gd name="T51" fmla="*/ 16 h 192"/>
                          <a:gd name="T52" fmla="*/ 56 w 375"/>
                          <a:gd name="T53" fmla="*/ 9 h 192"/>
                          <a:gd name="T54" fmla="*/ 48 w 375"/>
                          <a:gd name="T55" fmla="*/ 4 h 192"/>
                          <a:gd name="T56" fmla="*/ 42 w 375"/>
                          <a:gd name="T57" fmla="*/ 2 h 192"/>
                          <a:gd name="T58" fmla="*/ 36 w 375"/>
                          <a:gd name="T59" fmla="*/ 1 h 192"/>
                          <a:gd name="T60" fmla="*/ 30 w 375"/>
                          <a:gd name="T61" fmla="*/ 0 h 192"/>
                          <a:gd name="T62" fmla="*/ 23 w 375"/>
                          <a:gd name="T63" fmla="*/ 1 h 192"/>
                          <a:gd name="T64" fmla="*/ 18 w 375"/>
                          <a:gd name="T65" fmla="*/ 2 h 192"/>
                          <a:gd name="T66" fmla="*/ 12 w 375"/>
                          <a:gd name="T67" fmla="*/ 4 h 192"/>
                          <a:gd name="T68" fmla="*/ 7 w 375"/>
                          <a:gd name="T69" fmla="*/ 7 h 192"/>
                          <a:gd name="T70" fmla="*/ 2 w 375"/>
                          <a:gd name="T71" fmla="*/ 11 h 192"/>
                          <a:gd name="T72" fmla="*/ 0 w 375"/>
                          <a:gd name="T73" fmla="*/ 17 h 192"/>
                          <a:gd name="T74" fmla="*/ 0 w 375"/>
                          <a:gd name="T75" fmla="*/ 23 h 192"/>
                          <a:gd name="T76" fmla="*/ 2 w 375"/>
                          <a:gd name="T77" fmla="*/ 29 h 192"/>
                          <a:gd name="T78" fmla="*/ 6 w 375"/>
                          <a:gd name="T79" fmla="*/ 35 h 192"/>
                          <a:gd name="T80" fmla="*/ 11 w 375"/>
                          <a:gd name="T81" fmla="*/ 40 h 192"/>
                          <a:gd name="T82" fmla="*/ 18 w 375"/>
                          <a:gd name="T83" fmla="*/ 46 h 192"/>
                          <a:gd name="T84" fmla="*/ 25 w 375"/>
                          <a:gd name="T85" fmla="*/ 52 h 192"/>
                          <a:gd name="T86" fmla="*/ 34 w 375"/>
                          <a:gd name="T87" fmla="*/ 58 h 192"/>
                          <a:gd name="T88" fmla="*/ 43 w 375"/>
                          <a:gd name="T89" fmla="*/ 63 h 192"/>
                          <a:gd name="T90" fmla="*/ 53 w 375"/>
                          <a:gd name="T91" fmla="*/ 69 h 192"/>
                          <a:gd name="T92" fmla="*/ 64 w 375"/>
                          <a:gd name="T93" fmla="*/ 73 h 192"/>
                          <a:gd name="T94" fmla="*/ 73 w 375"/>
                          <a:gd name="T95" fmla="*/ 78 h 192"/>
                          <a:gd name="T96" fmla="*/ 83 w 375"/>
                          <a:gd name="T97" fmla="*/ 82 h 192"/>
                          <a:gd name="T98" fmla="*/ 92 w 375"/>
                          <a:gd name="T99" fmla="*/ 86 h 192"/>
                          <a:gd name="T100" fmla="*/ 101 w 375"/>
                          <a:gd name="T101" fmla="*/ 90 h 192"/>
                          <a:gd name="T102" fmla="*/ 108 w 375"/>
                          <a:gd name="T103" fmla="*/ 93 h 1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75" h="192">
                            <a:moveTo>
                              <a:pt x="217" y="185"/>
                            </a:moveTo>
                            <a:lnTo>
                              <a:pt x="224" y="189"/>
                            </a:lnTo>
                            <a:lnTo>
                              <a:pt x="234" y="191"/>
                            </a:lnTo>
                            <a:lnTo>
                              <a:pt x="243" y="192"/>
                            </a:lnTo>
                            <a:lnTo>
                              <a:pt x="253" y="191"/>
                            </a:lnTo>
                            <a:lnTo>
                              <a:pt x="263" y="187"/>
                            </a:lnTo>
                            <a:lnTo>
                              <a:pt x="275" y="182"/>
                            </a:lnTo>
                            <a:lnTo>
                              <a:pt x="288" y="174"/>
                            </a:lnTo>
                            <a:lnTo>
                              <a:pt x="300" y="162"/>
                            </a:lnTo>
                            <a:lnTo>
                              <a:pt x="314" y="148"/>
                            </a:lnTo>
                            <a:lnTo>
                              <a:pt x="327" y="137"/>
                            </a:lnTo>
                            <a:lnTo>
                              <a:pt x="339" y="125"/>
                            </a:lnTo>
                            <a:lnTo>
                              <a:pt x="351" y="115"/>
                            </a:lnTo>
                            <a:lnTo>
                              <a:pt x="361" y="108"/>
                            </a:lnTo>
                            <a:lnTo>
                              <a:pt x="368" y="101"/>
                            </a:lnTo>
                            <a:lnTo>
                              <a:pt x="373" y="98"/>
                            </a:lnTo>
                            <a:lnTo>
                              <a:pt x="375" y="97"/>
                            </a:lnTo>
                            <a:lnTo>
                              <a:pt x="329" y="62"/>
                            </a:lnTo>
                            <a:lnTo>
                              <a:pt x="257" y="116"/>
                            </a:lnTo>
                            <a:lnTo>
                              <a:pt x="251" y="113"/>
                            </a:lnTo>
                            <a:lnTo>
                              <a:pt x="236" y="101"/>
                            </a:lnTo>
                            <a:lnTo>
                              <a:pt x="215" y="86"/>
                            </a:lnTo>
                            <a:lnTo>
                              <a:pt x="189" y="69"/>
                            </a:lnTo>
                            <a:lnTo>
                              <a:pt x="161" y="49"/>
                            </a:lnTo>
                            <a:lnTo>
                              <a:pt x="136" y="32"/>
                            </a:lnTo>
                            <a:lnTo>
                              <a:pt x="113" y="17"/>
                            </a:lnTo>
                            <a:lnTo>
                              <a:pt x="96" y="8"/>
                            </a:lnTo>
                            <a:lnTo>
                              <a:pt x="84" y="3"/>
                            </a:lnTo>
                            <a:lnTo>
                              <a:pt x="73" y="1"/>
                            </a:lnTo>
                            <a:lnTo>
                              <a:pt x="60" y="0"/>
                            </a:lnTo>
                            <a:lnTo>
                              <a:pt x="47" y="1"/>
                            </a:lnTo>
                            <a:lnTo>
                              <a:pt x="36" y="3"/>
                            </a:lnTo>
                            <a:lnTo>
                              <a:pt x="24" y="8"/>
                            </a:lnTo>
                            <a:lnTo>
                              <a:pt x="14" y="14"/>
                            </a:lnTo>
                            <a:lnTo>
                              <a:pt x="5" y="22"/>
                            </a:lnTo>
                            <a:lnTo>
                              <a:pt x="0" y="33"/>
                            </a:lnTo>
                            <a:lnTo>
                              <a:pt x="0" y="45"/>
                            </a:lnTo>
                            <a:lnTo>
                              <a:pt x="4" y="57"/>
                            </a:lnTo>
                            <a:lnTo>
                              <a:pt x="12" y="69"/>
                            </a:lnTo>
                            <a:lnTo>
                              <a:pt x="22" y="80"/>
                            </a:lnTo>
                            <a:lnTo>
                              <a:pt x="36" y="92"/>
                            </a:lnTo>
                            <a:lnTo>
                              <a:pt x="51" y="103"/>
                            </a:lnTo>
                            <a:lnTo>
                              <a:pt x="69" y="115"/>
                            </a:lnTo>
                            <a:lnTo>
                              <a:pt x="87" y="126"/>
                            </a:lnTo>
                            <a:lnTo>
                              <a:pt x="107" y="137"/>
                            </a:lnTo>
                            <a:lnTo>
                              <a:pt x="128" y="146"/>
                            </a:lnTo>
                            <a:lnTo>
                              <a:pt x="147" y="155"/>
                            </a:lnTo>
                            <a:lnTo>
                              <a:pt x="167" y="164"/>
                            </a:lnTo>
                            <a:lnTo>
                              <a:pt x="185" y="172"/>
                            </a:lnTo>
                            <a:lnTo>
                              <a:pt x="202" y="179"/>
                            </a:lnTo>
                            <a:lnTo>
                              <a:pt x="217"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48" name="Freeform 49"/>
                      <p:cNvSpPr>
                        <a:spLocks/>
                      </p:cNvSpPr>
                      <p:nvPr/>
                    </p:nvSpPr>
                    <p:spPr bwMode="auto">
                      <a:xfrm flipH="1">
                        <a:off x="2538" y="2302"/>
                        <a:ext cx="187" cy="96"/>
                      </a:xfrm>
                      <a:custGeom>
                        <a:avLst/>
                        <a:gdLst>
                          <a:gd name="T0" fmla="*/ 108 w 375"/>
                          <a:gd name="T1" fmla="*/ 93 h 192"/>
                          <a:gd name="T2" fmla="*/ 108 w 375"/>
                          <a:gd name="T3" fmla="*/ 93 h 192"/>
                          <a:gd name="T4" fmla="*/ 112 w 375"/>
                          <a:gd name="T5" fmla="*/ 95 h 192"/>
                          <a:gd name="T6" fmla="*/ 117 w 375"/>
                          <a:gd name="T7" fmla="*/ 96 h 192"/>
                          <a:gd name="T8" fmla="*/ 121 w 375"/>
                          <a:gd name="T9" fmla="*/ 96 h 192"/>
                          <a:gd name="T10" fmla="*/ 126 w 375"/>
                          <a:gd name="T11" fmla="*/ 96 h 192"/>
                          <a:gd name="T12" fmla="*/ 131 w 375"/>
                          <a:gd name="T13" fmla="*/ 94 h 192"/>
                          <a:gd name="T14" fmla="*/ 137 w 375"/>
                          <a:gd name="T15" fmla="*/ 91 h 192"/>
                          <a:gd name="T16" fmla="*/ 144 w 375"/>
                          <a:gd name="T17" fmla="*/ 87 h 192"/>
                          <a:gd name="T18" fmla="*/ 150 w 375"/>
                          <a:gd name="T19" fmla="*/ 81 h 192"/>
                          <a:gd name="T20" fmla="*/ 150 w 375"/>
                          <a:gd name="T21" fmla="*/ 81 h 192"/>
                          <a:gd name="T22" fmla="*/ 157 w 375"/>
                          <a:gd name="T23" fmla="*/ 74 h 192"/>
                          <a:gd name="T24" fmla="*/ 163 w 375"/>
                          <a:gd name="T25" fmla="*/ 69 h 192"/>
                          <a:gd name="T26" fmla="*/ 169 w 375"/>
                          <a:gd name="T27" fmla="*/ 63 h 192"/>
                          <a:gd name="T28" fmla="*/ 175 w 375"/>
                          <a:gd name="T29" fmla="*/ 58 h 192"/>
                          <a:gd name="T30" fmla="*/ 180 w 375"/>
                          <a:gd name="T31" fmla="*/ 54 h 192"/>
                          <a:gd name="T32" fmla="*/ 184 w 375"/>
                          <a:gd name="T33" fmla="*/ 51 h 192"/>
                          <a:gd name="T34" fmla="*/ 186 w 375"/>
                          <a:gd name="T35" fmla="*/ 49 h 192"/>
                          <a:gd name="T36" fmla="*/ 187 w 375"/>
                          <a:gd name="T37" fmla="*/ 49 h 192"/>
                          <a:gd name="T38" fmla="*/ 187 w 375"/>
                          <a:gd name="T39" fmla="*/ 49 h 192"/>
                          <a:gd name="T40" fmla="*/ 164 w 375"/>
                          <a:gd name="T41" fmla="*/ 31 h 192"/>
                          <a:gd name="T42" fmla="*/ 128 w 375"/>
                          <a:gd name="T43" fmla="*/ 58 h 192"/>
                          <a:gd name="T44" fmla="*/ 128 w 375"/>
                          <a:gd name="T45" fmla="*/ 58 h 192"/>
                          <a:gd name="T46" fmla="*/ 125 w 375"/>
                          <a:gd name="T47" fmla="*/ 57 h 192"/>
                          <a:gd name="T48" fmla="*/ 118 w 375"/>
                          <a:gd name="T49" fmla="*/ 51 h 192"/>
                          <a:gd name="T50" fmla="*/ 107 w 375"/>
                          <a:gd name="T51" fmla="*/ 43 h 192"/>
                          <a:gd name="T52" fmla="*/ 94 w 375"/>
                          <a:gd name="T53" fmla="*/ 35 h 192"/>
                          <a:gd name="T54" fmla="*/ 80 w 375"/>
                          <a:gd name="T55" fmla="*/ 25 h 192"/>
                          <a:gd name="T56" fmla="*/ 68 w 375"/>
                          <a:gd name="T57" fmla="*/ 16 h 192"/>
                          <a:gd name="T58" fmla="*/ 56 w 375"/>
                          <a:gd name="T59" fmla="*/ 9 h 192"/>
                          <a:gd name="T60" fmla="*/ 48 w 375"/>
                          <a:gd name="T61" fmla="*/ 4 h 192"/>
                          <a:gd name="T62" fmla="*/ 48 w 375"/>
                          <a:gd name="T63" fmla="*/ 4 h 192"/>
                          <a:gd name="T64" fmla="*/ 42 w 375"/>
                          <a:gd name="T65" fmla="*/ 2 h 192"/>
                          <a:gd name="T66" fmla="*/ 36 w 375"/>
                          <a:gd name="T67" fmla="*/ 1 h 192"/>
                          <a:gd name="T68" fmla="*/ 30 w 375"/>
                          <a:gd name="T69" fmla="*/ 0 h 192"/>
                          <a:gd name="T70" fmla="*/ 23 w 375"/>
                          <a:gd name="T71" fmla="*/ 1 h 192"/>
                          <a:gd name="T72" fmla="*/ 18 w 375"/>
                          <a:gd name="T73" fmla="*/ 2 h 192"/>
                          <a:gd name="T74" fmla="*/ 12 w 375"/>
                          <a:gd name="T75" fmla="*/ 4 h 192"/>
                          <a:gd name="T76" fmla="*/ 7 w 375"/>
                          <a:gd name="T77" fmla="*/ 7 h 192"/>
                          <a:gd name="T78" fmla="*/ 2 w 375"/>
                          <a:gd name="T79" fmla="*/ 11 h 192"/>
                          <a:gd name="T80" fmla="*/ 2 w 375"/>
                          <a:gd name="T81" fmla="*/ 11 h 192"/>
                          <a:gd name="T82" fmla="*/ 0 w 375"/>
                          <a:gd name="T83" fmla="*/ 17 h 192"/>
                          <a:gd name="T84" fmla="*/ 0 w 375"/>
                          <a:gd name="T85" fmla="*/ 23 h 192"/>
                          <a:gd name="T86" fmla="*/ 2 w 375"/>
                          <a:gd name="T87" fmla="*/ 29 h 192"/>
                          <a:gd name="T88" fmla="*/ 6 w 375"/>
                          <a:gd name="T89" fmla="*/ 35 h 192"/>
                          <a:gd name="T90" fmla="*/ 11 w 375"/>
                          <a:gd name="T91" fmla="*/ 40 h 192"/>
                          <a:gd name="T92" fmla="*/ 18 w 375"/>
                          <a:gd name="T93" fmla="*/ 46 h 192"/>
                          <a:gd name="T94" fmla="*/ 25 w 375"/>
                          <a:gd name="T95" fmla="*/ 52 h 192"/>
                          <a:gd name="T96" fmla="*/ 34 w 375"/>
                          <a:gd name="T97" fmla="*/ 58 h 192"/>
                          <a:gd name="T98" fmla="*/ 43 w 375"/>
                          <a:gd name="T99" fmla="*/ 63 h 192"/>
                          <a:gd name="T100" fmla="*/ 53 w 375"/>
                          <a:gd name="T101" fmla="*/ 69 h 192"/>
                          <a:gd name="T102" fmla="*/ 64 w 375"/>
                          <a:gd name="T103" fmla="*/ 73 h 192"/>
                          <a:gd name="T104" fmla="*/ 73 w 375"/>
                          <a:gd name="T105" fmla="*/ 78 h 192"/>
                          <a:gd name="T106" fmla="*/ 83 w 375"/>
                          <a:gd name="T107" fmla="*/ 82 h 192"/>
                          <a:gd name="T108" fmla="*/ 92 w 375"/>
                          <a:gd name="T109" fmla="*/ 86 h 192"/>
                          <a:gd name="T110" fmla="*/ 101 w 375"/>
                          <a:gd name="T111" fmla="*/ 90 h 192"/>
                          <a:gd name="T112" fmla="*/ 108 w 375"/>
                          <a:gd name="T113" fmla="*/ 93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5" h="192">
                            <a:moveTo>
                              <a:pt x="217" y="185"/>
                            </a:moveTo>
                            <a:lnTo>
                              <a:pt x="217" y="185"/>
                            </a:lnTo>
                            <a:lnTo>
                              <a:pt x="224" y="189"/>
                            </a:lnTo>
                            <a:lnTo>
                              <a:pt x="234" y="191"/>
                            </a:lnTo>
                            <a:lnTo>
                              <a:pt x="243" y="192"/>
                            </a:lnTo>
                            <a:lnTo>
                              <a:pt x="253" y="191"/>
                            </a:lnTo>
                            <a:lnTo>
                              <a:pt x="263" y="187"/>
                            </a:lnTo>
                            <a:lnTo>
                              <a:pt x="275" y="182"/>
                            </a:lnTo>
                            <a:lnTo>
                              <a:pt x="288" y="174"/>
                            </a:lnTo>
                            <a:lnTo>
                              <a:pt x="300" y="162"/>
                            </a:lnTo>
                            <a:lnTo>
                              <a:pt x="314" y="148"/>
                            </a:lnTo>
                            <a:lnTo>
                              <a:pt x="327" y="137"/>
                            </a:lnTo>
                            <a:lnTo>
                              <a:pt x="339" y="125"/>
                            </a:lnTo>
                            <a:lnTo>
                              <a:pt x="351" y="115"/>
                            </a:lnTo>
                            <a:lnTo>
                              <a:pt x="361" y="108"/>
                            </a:lnTo>
                            <a:lnTo>
                              <a:pt x="368" y="101"/>
                            </a:lnTo>
                            <a:lnTo>
                              <a:pt x="373" y="98"/>
                            </a:lnTo>
                            <a:lnTo>
                              <a:pt x="375" y="97"/>
                            </a:lnTo>
                            <a:lnTo>
                              <a:pt x="329" y="62"/>
                            </a:lnTo>
                            <a:lnTo>
                              <a:pt x="257" y="116"/>
                            </a:lnTo>
                            <a:lnTo>
                              <a:pt x="251" y="113"/>
                            </a:lnTo>
                            <a:lnTo>
                              <a:pt x="236" y="101"/>
                            </a:lnTo>
                            <a:lnTo>
                              <a:pt x="215" y="86"/>
                            </a:lnTo>
                            <a:lnTo>
                              <a:pt x="189" y="69"/>
                            </a:lnTo>
                            <a:lnTo>
                              <a:pt x="161" y="49"/>
                            </a:lnTo>
                            <a:lnTo>
                              <a:pt x="136" y="32"/>
                            </a:lnTo>
                            <a:lnTo>
                              <a:pt x="113" y="17"/>
                            </a:lnTo>
                            <a:lnTo>
                              <a:pt x="96" y="8"/>
                            </a:lnTo>
                            <a:lnTo>
                              <a:pt x="84" y="3"/>
                            </a:lnTo>
                            <a:lnTo>
                              <a:pt x="73" y="1"/>
                            </a:lnTo>
                            <a:lnTo>
                              <a:pt x="60" y="0"/>
                            </a:lnTo>
                            <a:lnTo>
                              <a:pt x="47" y="1"/>
                            </a:lnTo>
                            <a:lnTo>
                              <a:pt x="36" y="3"/>
                            </a:lnTo>
                            <a:lnTo>
                              <a:pt x="24" y="8"/>
                            </a:lnTo>
                            <a:lnTo>
                              <a:pt x="14" y="14"/>
                            </a:lnTo>
                            <a:lnTo>
                              <a:pt x="5" y="22"/>
                            </a:lnTo>
                            <a:lnTo>
                              <a:pt x="0" y="33"/>
                            </a:lnTo>
                            <a:lnTo>
                              <a:pt x="0" y="45"/>
                            </a:lnTo>
                            <a:lnTo>
                              <a:pt x="4" y="57"/>
                            </a:lnTo>
                            <a:lnTo>
                              <a:pt x="12" y="69"/>
                            </a:lnTo>
                            <a:lnTo>
                              <a:pt x="22" y="80"/>
                            </a:lnTo>
                            <a:lnTo>
                              <a:pt x="36" y="92"/>
                            </a:lnTo>
                            <a:lnTo>
                              <a:pt x="51" y="103"/>
                            </a:lnTo>
                            <a:lnTo>
                              <a:pt x="69" y="115"/>
                            </a:lnTo>
                            <a:lnTo>
                              <a:pt x="87" y="126"/>
                            </a:lnTo>
                            <a:lnTo>
                              <a:pt x="107" y="137"/>
                            </a:lnTo>
                            <a:lnTo>
                              <a:pt x="128" y="146"/>
                            </a:lnTo>
                            <a:lnTo>
                              <a:pt x="147" y="155"/>
                            </a:lnTo>
                            <a:lnTo>
                              <a:pt x="167" y="164"/>
                            </a:lnTo>
                            <a:lnTo>
                              <a:pt x="185" y="172"/>
                            </a:lnTo>
                            <a:lnTo>
                              <a:pt x="202" y="179"/>
                            </a:lnTo>
                            <a:lnTo>
                              <a:pt x="217" y="18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49" name="Freeform 50"/>
                      <p:cNvSpPr>
                        <a:spLocks/>
                      </p:cNvSpPr>
                      <p:nvPr/>
                    </p:nvSpPr>
                    <p:spPr bwMode="auto">
                      <a:xfrm flipH="1">
                        <a:off x="2443" y="2349"/>
                        <a:ext cx="80" cy="82"/>
                      </a:xfrm>
                      <a:custGeom>
                        <a:avLst/>
                        <a:gdLst>
                          <a:gd name="T0" fmla="*/ 80 w 159"/>
                          <a:gd name="T1" fmla="*/ 8 h 166"/>
                          <a:gd name="T2" fmla="*/ 78 w 159"/>
                          <a:gd name="T3" fmla="*/ 18 h 166"/>
                          <a:gd name="T4" fmla="*/ 77 w 159"/>
                          <a:gd name="T5" fmla="*/ 27 h 166"/>
                          <a:gd name="T6" fmla="*/ 76 w 159"/>
                          <a:gd name="T7" fmla="*/ 36 h 166"/>
                          <a:gd name="T8" fmla="*/ 74 w 159"/>
                          <a:gd name="T9" fmla="*/ 42 h 166"/>
                          <a:gd name="T10" fmla="*/ 71 w 159"/>
                          <a:gd name="T11" fmla="*/ 53 h 166"/>
                          <a:gd name="T12" fmla="*/ 67 w 159"/>
                          <a:gd name="T13" fmla="*/ 61 h 166"/>
                          <a:gd name="T14" fmla="*/ 63 w 159"/>
                          <a:gd name="T15" fmla="*/ 69 h 166"/>
                          <a:gd name="T16" fmla="*/ 57 w 159"/>
                          <a:gd name="T17" fmla="*/ 75 h 166"/>
                          <a:gd name="T18" fmla="*/ 50 w 159"/>
                          <a:gd name="T19" fmla="*/ 79 h 166"/>
                          <a:gd name="T20" fmla="*/ 42 w 159"/>
                          <a:gd name="T21" fmla="*/ 82 h 166"/>
                          <a:gd name="T22" fmla="*/ 34 w 159"/>
                          <a:gd name="T23" fmla="*/ 82 h 166"/>
                          <a:gd name="T24" fmla="*/ 24 w 159"/>
                          <a:gd name="T25" fmla="*/ 81 h 166"/>
                          <a:gd name="T26" fmla="*/ 16 w 159"/>
                          <a:gd name="T27" fmla="*/ 78 h 166"/>
                          <a:gd name="T28" fmla="*/ 9 w 159"/>
                          <a:gd name="T29" fmla="*/ 75 h 166"/>
                          <a:gd name="T30" fmla="*/ 5 w 159"/>
                          <a:gd name="T31" fmla="*/ 71 h 166"/>
                          <a:gd name="T32" fmla="*/ 2 w 159"/>
                          <a:gd name="T33" fmla="*/ 66 h 166"/>
                          <a:gd name="T34" fmla="*/ 0 w 159"/>
                          <a:gd name="T35" fmla="*/ 61 h 166"/>
                          <a:gd name="T36" fmla="*/ 0 w 159"/>
                          <a:gd name="T37" fmla="*/ 54 h 166"/>
                          <a:gd name="T38" fmla="*/ 1 w 159"/>
                          <a:gd name="T39" fmla="*/ 46 h 166"/>
                          <a:gd name="T40" fmla="*/ 2 w 159"/>
                          <a:gd name="T41" fmla="*/ 39 h 166"/>
                          <a:gd name="T42" fmla="*/ 3 w 159"/>
                          <a:gd name="T43" fmla="*/ 33 h 166"/>
                          <a:gd name="T44" fmla="*/ 4 w 159"/>
                          <a:gd name="T45" fmla="*/ 23 h 166"/>
                          <a:gd name="T46" fmla="*/ 6 w 159"/>
                          <a:gd name="T47" fmla="*/ 12 h 166"/>
                          <a:gd name="T48" fmla="*/ 8 w 159"/>
                          <a:gd name="T49" fmla="*/ 0 h 166"/>
                          <a:gd name="T50" fmla="*/ 8 w 159"/>
                          <a:gd name="T51" fmla="*/ 15 h 166"/>
                          <a:gd name="T52" fmla="*/ 13 w 159"/>
                          <a:gd name="T53" fmla="*/ 28 h 166"/>
                          <a:gd name="T54" fmla="*/ 21 w 159"/>
                          <a:gd name="T55" fmla="*/ 39 h 166"/>
                          <a:gd name="T56" fmla="*/ 32 w 159"/>
                          <a:gd name="T57" fmla="*/ 45 h 166"/>
                          <a:gd name="T58" fmla="*/ 44 w 159"/>
                          <a:gd name="T59" fmla="*/ 47 h 166"/>
                          <a:gd name="T60" fmla="*/ 57 w 159"/>
                          <a:gd name="T61" fmla="*/ 42 h 166"/>
                          <a:gd name="T62" fmla="*/ 69 w 159"/>
                          <a:gd name="T63" fmla="*/ 30 h 166"/>
                          <a:gd name="T64" fmla="*/ 80 w 159"/>
                          <a:gd name="T65" fmla="*/ 8 h 1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66">
                            <a:moveTo>
                              <a:pt x="159" y="17"/>
                            </a:moveTo>
                            <a:lnTo>
                              <a:pt x="156" y="37"/>
                            </a:lnTo>
                            <a:lnTo>
                              <a:pt x="154" y="55"/>
                            </a:lnTo>
                            <a:lnTo>
                              <a:pt x="151" y="73"/>
                            </a:lnTo>
                            <a:lnTo>
                              <a:pt x="148" y="86"/>
                            </a:lnTo>
                            <a:lnTo>
                              <a:pt x="142" y="107"/>
                            </a:lnTo>
                            <a:lnTo>
                              <a:pt x="134" y="124"/>
                            </a:lnTo>
                            <a:lnTo>
                              <a:pt x="125" y="139"/>
                            </a:lnTo>
                            <a:lnTo>
                              <a:pt x="114" y="151"/>
                            </a:lnTo>
                            <a:lnTo>
                              <a:pt x="100" y="160"/>
                            </a:lnTo>
                            <a:lnTo>
                              <a:pt x="84" y="165"/>
                            </a:lnTo>
                            <a:lnTo>
                              <a:pt x="67" y="166"/>
                            </a:lnTo>
                            <a:lnTo>
                              <a:pt x="48" y="163"/>
                            </a:lnTo>
                            <a:lnTo>
                              <a:pt x="31" y="158"/>
                            </a:lnTo>
                            <a:lnTo>
                              <a:pt x="18" y="152"/>
                            </a:lnTo>
                            <a:lnTo>
                              <a:pt x="9" y="144"/>
                            </a:lnTo>
                            <a:lnTo>
                              <a:pt x="3" y="134"/>
                            </a:lnTo>
                            <a:lnTo>
                              <a:pt x="0" y="123"/>
                            </a:lnTo>
                            <a:lnTo>
                              <a:pt x="0" y="109"/>
                            </a:lnTo>
                            <a:lnTo>
                              <a:pt x="1" y="94"/>
                            </a:lnTo>
                            <a:lnTo>
                              <a:pt x="3" y="78"/>
                            </a:lnTo>
                            <a:lnTo>
                              <a:pt x="6" y="66"/>
                            </a:lnTo>
                            <a:lnTo>
                              <a:pt x="8" y="47"/>
                            </a:lnTo>
                            <a:lnTo>
                              <a:pt x="11" y="25"/>
                            </a:lnTo>
                            <a:lnTo>
                              <a:pt x="15" y="0"/>
                            </a:lnTo>
                            <a:lnTo>
                              <a:pt x="16" y="30"/>
                            </a:lnTo>
                            <a:lnTo>
                              <a:pt x="25" y="56"/>
                            </a:lnTo>
                            <a:lnTo>
                              <a:pt x="41" y="78"/>
                            </a:lnTo>
                            <a:lnTo>
                              <a:pt x="63" y="92"/>
                            </a:lnTo>
                            <a:lnTo>
                              <a:pt x="87" y="96"/>
                            </a:lnTo>
                            <a:lnTo>
                              <a:pt x="113" y="86"/>
                            </a:lnTo>
                            <a:lnTo>
                              <a:pt x="137" y="61"/>
                            </a:lnTo>
                            <a:lnTo>
                              <a:pt x="159" y="17"/>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50" name="Freeform 51"/>
                      <p:cNvSpPr>
                        <a:spLocks/>
                      </p:cNvSpPr>
                      <p:nvPr/>
                    </p:nvSpPr>
                    <p:spPr bwMode="auto">
                      <a:xfrm flipH="1">
                        <a:off x="2443" y="2349"/>
                        <a:ext cx="80" cy="82"/>
                      </a:xfrm>
                      <a:custGeom>
                        <a:avLst/>
                        <a:gdLst>
                          <a:gd name="T0" fmla="*/ 80 w 159"/>
                          <a:gd name="T1" fmla="*/ 8 h 166"/>
                          <a:gd name="T2" fmla="*/ 80 w 159"/>
                          <a:gd name="T3" fmla="*/ 8 h 166"/>
                          <a:gd name="T4" fmla="*/ 78 w 159"/>
                          <a:gd name="T5" fmla="*/ 18 h 166"/>
                          <a:gd name="T6" fmla="*/ 77 w 159"/>
                          <a:gd name="T7" fmla="*/ 27 h 166"/>
                          <a:gd name="T8" fmla="*/ 76 w 159"/>
                          <a:gd name="T9" fmla="*/ 36 h 166"/>
                          <a:gd name="T10" fmla="*/ 74 w 159"/>
                          <a:gd name="T11" fmla="*/ 42 h 166"/>
                          <a:gd name="T12" fmla="*/ 74 w 159"/>
                          <a:gd name="T13" fmla="*/ 42 h 166"/>
                          <a:gd name="T14" fmla="*/ 71 w 159"/>
                          <a:gd name="T15" fmla="*/ 53 h 166"/>
                          <a:gd name="T16" fmla="*/ 67 w 159"/>
                          <a:gd name="T17" fmla="*/ 61 h 166"/>
                          <a:gd name="T18" fmla="*/ 63 w 159"/>
                          <a:gd name="T19" fmla="*/ 69 h 166"/>
                          <a:gd name="T20" fmla="*/ 57 w 159"/>
                          <a:gd name="T21" fmla="*/ 75 h 166"/>
                          <a:gd name="T22" fmla="*/ 50 w 159"/>
                          <a:gd name="T23" fmla="*/ 79 h 166"/>
                          <a:gd name="T24" fmla="*/ 42 w 159"/>
                          <a:gd name="T25" fmla="*/ 82 h 166"/>
                          <a:gd name="T26" fmla="*/ 34 w 159"/>
                          <a:gd name="T27" fmla="*/ 82 h 166"/>
                          <a:gd name="T28" fmla="*/ 24 w 159"/>
                          <a:gd name="T29" fmla="*/ 81 h 166"/>
                          <a:gd name="T30" fmla="*/ 24 w 159"/>
                          <a:gd name="T31" fmla="*/ 81 h 166"/>
                          <a:gd name="T32" fmla="*/ 16 w 159"/>
                          <a:gd name="T33" fmla="*/ 78 h 166"/>
                          <a:gd name="T34" fmla="*/ 9 w 159"/>
                          <a:gd name="T35" fmla="*/ 75 h 166"/>
                          <a:gd name="T36" fmla="*/ 5 w 159"/>
                          <a:gd name="T37" fmla="*/ 71 h 166"/>
                          <a:gd name="T38" fmla="*/ 2 w 159"/>
                          <a:gd name="T39" fmla="*/ 66 h 166"/>
                          <a:gd name="T40" fmla="*/ 0 w 159"/>
                          <a:gd name="T41" fmla="*/ 61 h 166"/>
                          <a:gd name="T42" fmla="*/ 0 w 159"/>
                          <a:gd name="T43" fmla="*/ 54 h 166"/>
                          <a:gd name="T44" fmla="*/ 1 w 159"/>
                          <a:gd name="T45" fmla="*/ 46 h 166"/>
                          <a:gd name="T46" fmla="*/ 2 w 159"/>
                          <a:gd name="T47" fmla="*/ 39 h 166"/>
                          <a:gd name="T48" fmla="*/ 2 w 159"/>
                          <a:gd name="T49" fmla="*/ 39 h 166"/>
                          <a:gd name="T50" fmla="*/ 3 w 159"/>
                          <a:gd name="T51" fmla="*/ 33 h 166"/>
                          <a:gd name="T52" fmla="*/ 4 w 159"/>
                          <a:gd name="T53" fmla="*/ 23 h 166"/>
                          <a:gd name="T54" fmla="*/ 6 w 159"/>
                          <a:gd name="T55" fmla="*/ 12 h 166"/>
                          <a:gd name="T56" fmla="*/ 8 w 159"/>
                          <a:gd name="T57" fmla="*/ 0 h 166"/>
                          <a:gd name="T58" fmla="*/ 8 w 159"/>
                          <a:gd name="T59" fmla="*/ 0 h 166"/>
                          <a:gd name="T60" fmla="*/ 8 w 159"/>
                          <a:gd name="T61" fmla="*/ 15 h 166"/>
                          <a:gd name="T62" fmla="*/ 13 w 159"/>
                          <a:gd name="T63" fmla="*/ 28 h 166"/>
                          <a:gd name="T64" fmla="*/ 21 w 159"/>
                          <a:gd name="T65" fmla="*/ 39 h 166"/>
                          <a:gd name="T66" fmla="*/ 32 w 159"/>
                          <a:gd name="T67" fmla="*/ 45 h 166"/>
                          <a:gd name="T68" fmla="*/ 44 w 159"/>
                          <a:gd name="T69" fmla="*/ 47 h 166"/>
                          <a:gd name="T70" fmla="*/ 57 w 159"/>
                          <a:gd name="T71" fmla="*/ 42 h 166"/>
                          <a:gd name="T72" fmla="*/ 69 w 159"/>
                          <a:gd name="T73" fmla="*/ 30 h 166"/>
                          <a:gd name="T74" fmla="*/ 80 w 159"/>
                          <a:gd name="T75" fmla="*/ 8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9" h="166">
                            <a:moveTo>
                              <a:pt x="159" y="17"/>
                            </a:moveTo>
                            <a:lnTo>
                              <a:pt x="159" y="17"/>
                            </a:lnTo>
                            <a:lnTo>
                              <a:pt x="156" y="37"/>
                            </a:lnTo>
                            <a:lnTo>
                              <a:pt x="154" y="55"/>
                            </a:lnTo>
                            <a:lnTo>
                              <a:pt x="151" y="73"/>
                            </a:lnTo>
                            <a:lnTo>
                              <a:pt x="148" y="86"/>
                            </a:lnTo>
                            <a:lnTo>
                              <a:pt x="142" y="107"/>
                            </a:lnTo>
                            <a:lnTo>
                              <a:pt x="134" y="124"/>
                            </a:lnTo>
                            <a:lnTo>
                              <a:pt x="125" y="139"/>
                            </a:lnTo>
                            <a:lnTo>
                              <a:pt x="114" y="151"/>
                            </a:lnTo>
                            <a:lnTo>
                              <a:pt x="100" y="160"/>
                            </a:lnTo>
                            <a:lnTo>
                              <a:pt x="84" y="165"/>
                            </a:lnTo>
                            <a:lnTo>
                              <a:pt x="67" y="166"/>
                            </a:lnTo>
                            <a:lnTo>
                              <a:pt x="48" y="163"/>
                            </a:lnTo>
                            <a:lnTo>
                              <a:pt x="31" y="158"/>
                            </a:lnTo>
                            <a:lnTo>
                              <a:pt x="18" y="152"/>
                            </a:lnTo>
                            <a:lnTo>
                              <a:pt x="9" y="144"/>
                            </a:lnTo>
                            <a:lnTo>
                              <a:pt x="3" y="134"/>
                            </a:lnTo>
                            <a:lnTo>
                              <a:pt x="0" y="123"/>
                            </a:lnTo>
                            <a:lnTo>
                              <a:pt x="0" y="109"/>
                            </a:lnTo>
                            <a:lnTo>
                              <a:pt x="1" y="94"/>
                            </a:lnTo>
                            <a:lnTo>
                              <a:pt x="3" y="78"/>
                            </a:lnTo>
                            <a:lnTo>
                              <a:pt x="6" y="66"/>
                            </a:lnTo>
                            <a:lnTo>
                              <a:pt x="8" y="47"/>
                            </a:lnTo>
                            <a:lnTo>
                              <a:pt x="11" y="25"/>
                            </a:lnTo>
                            <a:lnTo>
                              <a:pt x="15" y="0"/>
                            </a:lnTo>
                            <a:lnTo>
                              <a:pt x="16" y="30"/>
                            </a:lnTo>
                            <a:lnTo>
                              <a:pt x="25" y="56"/>
                            </a:lnTo>
                            <a:lnTo>
                              <a:pt x="41" y="78"/>
                            </a:lnTo>
                            <a:lnTo>
                              <a:pt x="63" y="92"/>
                            </a:lnTo>
                            <a:lnTo>
                              <a:pt x="87" y="96"/>
                            </a:lnTo>
                            <a:lnTo>
                              <a:pt x="113" y="86"/>
                            </a:lnTo>
                            <a:lnTo>
                              <a:pt x="137" y="61"/>
                            </a:lnTo>
                            <a:lnTo>
                              <a:pt x="159" y="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51" name="Freeform 52"/>
                      <p:cNvSpPr>
                        <a:spLocks/>
                      </p:cNvSpPr>
                      <p:nvPr/>
                    </p:nvSpPr>
                    <p:spPr bwMode="auto">
                      <a:xfrm flipH="1">
                        <a:off x="2513" y="2313"/>
                        <a:ext cx="222" cy="125"/>
                      </a:xfrm>
                      <a:custGeom>
                        <a:avLst/>
                        <a:gdLst>
                          <a:gd name="T0" fmla="*/ 2 w 445"/>
                          <a:gd name="T1" fmla="*/ 16 h 251"/>
                          <a:gd name="T2" fmla="*/ 0 w 445"/>
                          <a:gd name="T3" fmla="*/ 30 h 251"/>
                          <a:gd name="T4" fmla="*/ 3 w 445"/>
                          <a:gd name="T5" fmla="*/ 43 h 251"/>
                          <a:gd name="T6" fmla="*/ 10 w 445"/>
                          <a:gd name="T7" fmla="*/ 54 h 251"/>
                          <a:gd name="T8" fmla="*/ 17 w 445"/>
                          <a:gd name="T9" fmla="*/ 60 h 251"/>
                          <a:gd name="T10" fmla="*/ 20 w 445"/>
                          <a:gd name="T11" fmla="*/ 62 h 251"/>
                          <a:gd name="T12" fmla="*/ 26 w 445"/>
                          <a:gd name="T13" fmla="*/ 66 h 251"/>
                          <a:gd name="T14" fmla="*/ 44 w 445"/>
                          <a:gd name="T15" fmla="*/ 77 h 251"/>
                          <a:gd name="T16" fmla="*/ 67 w 445"/>
                          <a:gd name="T17" fmla="*/ 91 h 251"/>
                          <a:gd name="T18" fmla="*/ 94 w 445"/>
                          <a:gd name="T19" fmla="*/ 107 h 251"/>
                          <a:gd name="T20" fmla="*/ 118 w 445"/>
                          <a:gd name="T21" fmla="*/ 119 h 251"/>
                          <a:gd name="T22" fmla="*/ 136 w 445"/>
                          <a:gd name="T23" fmla="*/ 124 h 251"/>
                          <a:gd name="T24" fmla="*/ 151 w 445"/>
                          <a:gd name="T25" fmla="*/ 123 h 251"/>
                          <a:gd name="T26" fmla="*/ 164 w 445"/>
                          <a:gd name="T27" fmla="*/ 117 h 251"/>
                          <a:gd name="T28" fmla="*/ 176 w 445"/>
                          <a:gd name="T29" fmla="*/ 106 h 251"/>
                          <a:gd name="T30" fmla="*/ 193 w 445"/>
                          <a:gd name="T31" fmla="*/ 89 h 251"/>
                          <a:gd name="T32" fmla="*/ 210 w 445"/>
                          <a:gd name="T33" fmla="*/ 70 h 251"/>
                          <a:gd name="T34" fmla="*/ 221 w 445"/>
                          <a:gd name="T35" fmla="*/ 57 h 251"/>
                          <a:gd name="T36" fmla="*/ 198 w 445"/>
                          <a:gd name="T37" fmla="*/ 37 h 251"/>
                          <a:gd name="T38" fmla="*/ 194 w 445"/>
                          <a:gd name="T39" fmla="*/ 39 h 251"/>
                          <a:gd name="T40" fmla="*/ 186 w 445"/>
                          <a:gd name="T41" fmla="*/ 46 h 251"/>
                          <a:gd name="T42" fmla="*/ 174 w 445"/>
                          <a:gd name="T43" fmla="*/ 57 h 251"/>
                          <a:gd name="T44" fmla="*/ 160 w 445"/>
                          <a:gd name="T45" fmla="*/ 70 h 251"/>
                          <a:gd name="T46" fmla="*/ 148 w 445"/>
                          <a:gd name="T47" fmla="*/ 80 h 251"/>
                          <a:gd name="T48" fmla="*/ 137 w 445"/>
                          <a:gd name="T49" fmla="*/ 84 h 251"/>
                          <a:gd name="T50" fmla="*/ 128 w 445"/>
                          <a:gd name="T51" fmla="*/ 84 h 251"/>
                          <a:gd name="T52" fmla="*/ 120 w 445"/>
                          <a:gd name="T53" fmla="*/ 82 h 251"/>
                          <a:gd name="T54" fmla="*/ 104 w 445"/>
                          <a:gd name="T55" fmla="*/ 76 h 251"/>
                          <a:gd name="T56" fmla="*/ 85 w 445"/>
                          <a:gd name="T57" fmla="*/ 68 h 251"/>
                          <a:gd name="T58" fmla="*/ 64 w 445"/>
                          <a:gd name="T59" fmla="*/ 58 h 251"/>
                          <a:gd name="T60" fmla="*/ 45 w 445"/>
                          <a:gd name="T61" fmla="*/ 47 h 251"/>
                          <a:gd name="T62" fmla="*/ 28 w 445"/>
                          <a:gd name="T63" fmla="*/ 35 h 251"/>
                          <a:gd name="T64" fmla="*/ 16 w 445"/>
                          <a:gd name="T65" fmla="*/ 23 h 251"/>
                          <a:gd name="T66" fmla="*/ 10 w 445"/>
                          <a:gd name="T67" fmla="*/ 11 h 251"/>
                          <a:gd name="T68" fmla="*/ 13 w 445"/>
                          <a:gd name="T69" fmla="*/ 0 h 251"/>
                          <a:gd name="T70" fmla="*/ 8 w 445"/>
                          <a:gd name="T71" fmla="*/ 5 h 251"/>
                          <a:gd name="T72" fmla="*/ 5 w 445"/>
                          <a:gd name="T73" fmla="*/ 1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5" h="251">
                            <a:moveTo>
                              <a:pt x="10" y="20"/>
                            </a:moveTo>
                            <a:lnTo>
                              <a:pt x="4" y="33"/>
                            </a:lnTo>
                            <a:lnTo>
                              <a:pt x="2" y="47"/>
                            </a:lnTo>
                            <a:lnTo>
                              <a:pt x="0" y="61"/>
                            </a:lnTo>
                            <a:lnTo>
                              <a:pt x="3" y="73"/>
                            </a:lnTo>
                            <a:lnTo>
                              <a:pt x="7" y="86"/>
                            </a:lnTo>
                            <a:lnTo>
                              <a:pt x="13" y="98"/>
                            </a:lnTo>
                            <a:lnTo>
                              <a:pt x="21" y="109"/>
                            </a:lnTo>
                            <a:lnTo>
                              <a:pt x="31" y="118"/>
                            </a:lnTo>
                            <a:lnTo>
                              <a:pt x="34" y="121"/>
                            </a:lnTo>
                            <a:lnTo>
                              <a:pt x="37" y="123"/>
                            </a:lnTo>
                            <a:lnTo>
                              <a:pt x="41" y="125"/>
                            </a:lnTo>
                            <a:lnTo>
                              <a:pt x="44" y="127"/>
                            </a:lnTo>
                            <a:lnTo>
                              <a:pt x="53" y="133"/>
                            </a:lnTo>
                            <a:lnTo>
                              <a:pt x="68" y="142"/>
                            </a:lnTo>
                            <a:lnTo>
                              <a:pt x="88" y="154"/>
                            </a:lnTo>
                            <a:lnTo>
                              <a:pt x="110" y="168"/>
                            </a:lnTo>
                            <a:lnTo>
                              <a:pt x="135" y="183"/>
                            </a:lnTo>
                            <a:lnTo>
                              <a:pt x="161" y="199"/>
                            </a:lnTo>
                            <a:lnTo>
                              <a:pt x="188" y="214"/>
                            </a:lnTo>
                            <a:lnTo>
                              <a:pt x="213" y="228"/>
                            </a:lnTo>
                            <a:lnTo>
                              <a:pt x="236" y="239"/>
                            </a:lnTo>
                            <a:lnTo>
                              <a:pt x="256" y="246"/>
                            </a:lnTo>
                            <a:lnTo>
                              <a:pt x="273" y="249"/>
                            </a:lnTo>
                            <a:lnTo>
                              <a:pt x="289" y="251"/>
                            </a:lnTo>
                            <a:lnTo>
                              <a:pt x="303" y="247"/>
                            </a:lnTo>
                            <a:lnTo>
                              <a:pt x="315" y="243"/>
                            </a:lnTo>
                            <a:lnTo>
                              <a:pt x="328" y="234"/>
                            </a:lnTo>
                            <a:lnTo>
                              <a:pt x="340" y="225"/>
                            </a:lnTo>
                            <a:lnTo>
                              <a:pt x="352" y="213"/>
                            </a:lnTo>
                            <a:lnTo>
                              <a:pt x="368" y="197"/>
                            </a:lnTo>
                            <a:lnTo>
                              <a:pt x="387" y="178"/>
                            </a:lnTo>
                            <a:lnTo>
                              <a:pt x="404" y="159"/>
                            </a:lnTo>
                            <a:lnTo>
                              <a:pt x="420" y="141"/>
                            </a:lnTo>
                            <a:lnTo>
                              <a:pt x="433" y="125"/>
                            </a:lnTo>
                            <a:lnTo>
                              <a:pt x="442" y="115"/>
                            </a:lnTo>
                            <a:lnTo>
                              <a:pt x="445" y="111"/>
                            </a:lnTo>
                            <a:lnTo>
                              <a:pt x="396" y="75"/>
                            </a:lnTo>
                            <a:lnTo>
                              <a:pt x="394" y="76"/>
                            </a:lnTo>
                            <a:lnTo>
                              <a:pt x="389" y="79"/>
                            </a:lnTo>
                            <a:lnTo>
                              <a:pt x="382" y="86"/>
                            </a:lnTo>
                            <a:lnTo>
                              <a:pt x="372" y="93"/>
                            </a:lnTo>
                            <a:lnTo>
                              <a:pt x="360" y="103"/>
                            </a:lnTo>
                            <a:lnTo>
                              <a:pt x="348" y="115"/>
                            </a:lnTo>
                            <a:lnTo>
                              <a:pt x="335" y="126"/>
                            </a:lnTo>
                            <a:lnTo>
                              <a:pt x="321" y="140"/>
                            </a:lnTo>
                            <a:lnTo>
                              <a:pt x="309" y="152"/>
                            </a:lnTo>
                            <a:lnTo>
                              <a:pt x="297" y="160"/>
                            </a:lnTo>
                            <a:lnTo>
                              <a:pt x="286" y="165"/>
                            </a:lnTo>
                            <a:lnTo>
                              <a:pt x="275" y="169"/>
                            </a:lnTo>
                            <a:lnTo>
                              <a:pt x="265" y="170"/>
                            </a:lnTo>
                            <a:lnTo>
                              <a:pt x="256" y="169"/>
                            </a:lnTo>
                            <a:lnTo>
                              <a:pt x="248" y="168"/>
                            </a:lnTo>
                            <a:lnTo>
                              <a:pt x="240" y="165"/>
                            </a:lnTo>
                            <a:lnTo>
                              <a:pt x="225" y="160"/>
                            </a:lnTo>
                            <a:lnTo>
                              <a:pt x="209" y="153"/>
                            </a:lnTo>
                            <a:lnTo>
                              <a:pt x="190" y="145"/>
                            </a:lnTo>
                            <a:lnTo>
                              <a:pt x="171" y="136"/>
                            </a:lnTo>
                            <a:lnTo>
                              <a:pt x="150" y="126"/>
                            </a:lnTo>
                            <a:lnTo>
                              <a:pt x="129" y="116"/>
                            </a:lnTo>
                            <a:lnTo>
                              <a:pt x="110" y="106"/>
                            </a:lnTo>
                            <a:lnTo>
                              <a:pt x="91" y="94"/>
                            </a:lnTo>
                            <a:lnTo>
                              <a:pt x="73" y="83"/>
                            </a:lnTo>
                            <a:lnTo>
                              <a:pt x="57" y="71"/>
                            </a:lnTo>
                            <a:lnTo>
                              <a:pt x="43" y="60"/>
                            </a:lnTo>
                            <a:lnTo>
                              <a:pt x="33" y="47"/>
                            </a:lnTo>
                            <a:lnTo>
                              <a:pt x="25" y="35"/>
                            </a:lnTo>
                            <a:lnTo>
                              <a:pt x="21" y="23"/>
                            </a:lnTo>
                            <a:lnTo>
                              <a:pt x="21" y="11"/>
                            </a:lnTo>
                            <a:lnTo>
                              <a:pt x="26" y="0"/>
                            </a:lnTo>
                            <a:lnTo>
                              <a:pt x="20" y="6"/>
                            </a:lnTo>
                            <a:lnTo>
                              <a:pt x="16" y="11"/>
                            </a:lnTo>
                            <a:lnTo>
                              <a:pt x="12" y="16"/>
                            </a:lnTo>
                            <a:lnTo>
                              <a:pt x="10" y="20"/>
                            </a:lnTo>
                            <a:close/>
                          </a:path>
                        </a:pathLst>
                      </a:custGeom>
                      <a:solidFill>
                        <a:srgbClr val="0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52" name="Freeform 53"/>
                      <p:cNvSpPr>
                        <a:spLocks/>
                      </p:cNvSpPr>
                      <p:nvPr/>
                    </p:nvSpPr>
                    <p:spPr bwMode="auto">
                      <a:xfrm flipH="1">
                        <a:off x="2513" y="2313"/>
                        <a:ext cx="222" cy="125"/>
                      </a:xfrm>
                      <a:custGeom>
                        <a:avLst/>
                        <a:gdLst>
                          <a:gd name="T0" fmla="*/ 5 w 445"/>
                          <a:gd name="T1" fmla="*/ 10 h 251"/>
                          <a:gd name="T2" fmla="*/ 1 w 445"/>
                          <a:gd name="T3" fmla="*/ 23 h 251"/>
                          <a:gd name="T4" fmla="*/ 1 w 445"/>
                          <a:gd name="T5" fmla="*/ 36 h 251"/>
                          <a:gd name="T6" fmla="*/ 6 w 445"/>
                          <a:gd name="T7" fmla="*/ 49 h 251"/>
                          <a:gd name="T8" fmla="*/ 15 w 445"/>
                          <a:gd name="T9" fmla="*/ 59 h 251"/>
                          <a:gd name="T10" fmla="*/ 17 w 445"/>
                          <a:gd name="T11" fmla="*/ 60 h 251"/>
                          <a:gd name="T12" fmla="*/ 20 w 445"/>
                          <a:gd name="T13" fmla="*/ 62 h 251"/>
                          <a:gd name="T14" fmla="*/ 22 w 445"/>
                          <a:gd name="T15" fmla="*/ 63 h 251"/>
                          <a:gd name="T16" fmla="*/ 34 w 445"/>
                          <a:gd name="T17" fmla="*/ 71 h 251"/>
                          <a:gd name="T18" fmla="*/ 55 w 445"/>
                          <a:gd name="T19" fmla="*/ 84 h 251"/>
                          <a:gd name="T20" fmla="*/ 80 w 445"/>
                          <a:gd name="T21" fmla="*/ 99 h 251"/>
                          <a:gd name="T22" fmla="*/ 106 w 445"/>
                          <a:gd name="T23" fmla="*/ 114 h 251"/>
                          <a:gd name="T24" fmla="*/ 118 w 445"/>
                          <a:gd name="T25" fmla="*/ 119 h 251"/>
                          <a:gd name="T26" fmla="*/ 136 w 445"/>
                          <a:gd name="T27" fmla="*/ 124 h 251"/>
                          <a:gd name="T28" fmla="*/ 151 w 445"/>
                          <a:gd name="T29" fmla="*/ 123 h 251"/>
                          <a:gd name="T30" fmla="*/ 164 w 445"/>
                          <a:gd name="T31" fmla="*/ 117 h 251"/>
                          <a:gd name="T32" fmla="*/ 170 w 445"/>
                          <a:gd name="T33" fmla="*/ 112 h 251"/>
                          <a:gd name="T34" fmla="*/ 184 w 445"/>
                          <a:gd name="T35" fmla="*/ 98 h 251"/>
                          <a:gd name="T36" fmla="*/ 202 w 445"/>
                          <a:gd name="T37" fmla="*/ 79 h 251"/>
                          <a:gd name="T38" fmla="*/ 216 w 445"/>
                          <a:gd name="T39" fmla="*/ 62 h 251"/>
                          <a:gd name="T40" fmla="*/ 222 w 445"/>
                          <a:gd name="T41" fmla="*/ 55 h 251"/>
                          <a:gd name="T42" fmla="*/ 198 w 445"/>
                          <a:gd name="T43" fmla="*/ 37 h 251"/>
                          <a:gd name="T44" fmla="*/ 194 w 445"/>
                          <a:gd name="T45" fmla="*/ 39 h 251"/>
                          <a:gd name="T46" fmla="*/ 186 w 445"/>
                          <a:gd name="T47" fmla="*/ 46 h 251"/>
                          <a:gd name="T48" fmla="*/ 174 w 445"/>
                          <a:gd name="T49" fmla="*/ 57 h 251"/>
                          <a:gd name="T50" fmla="*/ 160 w 445"/>
                          <a:gd name="T51" fmla="*/ 70 h 251"/>
                          <a:gd name="T52" fmla="*/ 154 w 445"/>
                          <a:gd name="T53" fmla="*/ 76 h 251"/>
                          <a:gd name="T54" fmla="*/ 143 w 445"/>
                          <a:gd name="T55" fmla="*/ 82 h 251"/>
                          <a:gd name="T56" fmla="*/ 132 w 445"/>
                          <a:gd name="T57" fmla="*/ 85 h 251"/>
                          <a:gd name="T58" fmla="*/ 124 w 445"/>
                          <a:gd name="T59" fmla="*/ 84 h 251"/>
                          <a:gd name="T60" fmla="*/ 120 w 445"/>
                          <a:gd name="T61" fmla="*/ 82 h 251"/>
                          <a:gd name="T62" fmla="*/ 104 w 445"/>
                          <a:gd name="T63" fmla="*/ 76 h 251"/>
                          <a:gd name="T64" fmla="*/ 85 w 445"/>
                          <a:gd name="T65" fmla="*/ 68 h 251"/>
                          <a:gd name="T66" fmla="*/ 64 w 445"/>
                          <a:gd name="T67" fmla="*/ 58 h 251"/>
                          <a:gd name="T68" fmla="*/ 45 w 445"/>
                          <a:gd name="T69" fmla="*/ 47 h 251"/>
                          <a:gd name="T70" fmla="*/ 28 w 445"/>
                          <a:gd name="T71" fmla="*/ 35 h 251"/>
                          <a:gd name="T72" fmla="*/ 16 w 445"/>
                          <a:gd name="T73" fmla="*/ 23 h 251"/>
                          <a:gd name="T74" fmla="*/ 10 w 445"/>
                          <a:gd name="T75" fmla="*/ 11 h 251"/>
                          <a:gd name="T76" fmla="*/ 13 w 445"/>
                          <a:gd name="T77" fmla="*/ 0 h 251"/>
                          <a:gd name="T78" fmla="*/ 10 w 445"/>
                          <a:gd name="T79" fmla="*/ 3 h 251"/>
                          <a:gd name="T80" fmla="*/ 6 w 445"/>
                          <a:gd name="T81" fmla="*/ 8 h 2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5" h="251">
                            <a:moveTo>
                              <a:pt x="10" y="20"/>
                            </a:moveTo>
                            <a:lnTo>
                              <a:pt x="10" y="20"/>
                            </a:lnTo>
                            <a:lnTo>
                              <a:pt x="4" y="33"/>
                            </a:lnTo>
                            <a:lnTo>
                              <a:pt x="2" y="47"/>
                            </a:lnTo>
                            <a:lnTo>
                              <a:pt x="0" y="61"/>
                            </a:lnTo>
                            <a:lnTo>
                              <a:pt x="3" y="73"/>
                            </a:lnTo>
                            <a:lnTo>
                              <a:pt x="7" y="86"/>
                            </a:lnTo>
                            <a:lnTo>
                              <a:pt x="13" y="98"/>
                            </a:lnTo>
                            <a:lnTo>
                              <a:pt x="21" y="109"/>
                            </a:lnTo>
                            <a:lnTo>
                              <a:pt x="31" y="118"/>
                            </a:lnTo>
                            <a:lnTo>
                              <a:pt x="34" y="121"/>
                            </a:lnTo>
                            <a:lnTo>
                              <a:pt x="37" y="123"/>
                            </a:lnTo>
                            <a:lnTo>
                              <a:pt x="41" y="125"/>
                            </a:lnTo>
                            <a:lnTo>
                              <a:pt x="44" y="127"/>
                            </a:lnTo>
                            <a:lnTo>
                              <a:pt x="53" y="133"/>
                            </a:lnTo>
                            <a:lnTo>
                              <a:pt x="68" y="142"/>
                            </a:lnTo>
                            <a:lnTo>
                              <a:pt x="88" y="154"/>
                            </a:lnTo>
                            <a:lnTo>
                              <a:pt x="110" y="168"/>
                            </a:lnTo>
                            <a:lnTo>
                              <a:pt x="135" y="183"/>
                            </a:lnTo>
                            <a:lnTo>
                              <a:pt x="161" y="199"/>
                            </a:lnTo>
                            <a:lnTo>
                              <a:pt x="188" y="214"/>
                            </a:lnTo>
                            <a:lnTo>
                              <a:pt x="213" y="228"/>
                            </a:lnTo>
                            <a:lnTo>
                              <a:pt x="236" y="239"/>
                            </a:lnTo>
                            <a:lnTo>
                              <a:pt x="256" y="246"/>
                            </a:lnTo>
                            <a:lnTo>
                              <a:pt x="273" y="249"/>
                            </a:lnTo>
                            <a:lnTo>
                              <a:pt x="289" y="251"/>
                            </a:lnTo>
                            <a:lnTo>
                              <a:pt x="303" y="247"/>
                            </a:lnTo>
                            <a:lnTo>
                              <a:pt x="315" y="243"/>
                            </a:lnTo>
                            <a:lnTo>
                              <a:pt x="328" y="234"/>
                            </a:lnTo>
                            <a:lnTo>
                              <a:pt x="340" y="225"/>
                            </a:lnTo>
                            <a:lnTo>
                              <a:pt x="352" y="213"/>
                            </a:lnTo>
                            <a:lnTo>
                              <a:pt x="368" y="197"/>
                            </a:lnTo>
                            <a:lnTo>
                              <a:pt x="387" y="178"/>
                            </a:lnTo>
                            <a:lnTo>
                              <a:pt x="404" y="159"/>
                            </a:lnTo>
                            <a:lnTo>
                              <a:pt x="420" y="141"/>
                            </a:lnTo>
                            <a:lnTo>
                              <a:pt x="433" y="125"/>
                            </a:lnTo>
                            <a:lnTo>
                              <a:pt x="442" y="115"/>
                            </a:lnTo>
                            <a:lnTo>
                              <a:pt x="445" y="111"/>
                            </a:lnTo>
                            <a:lnTo>
                              <a:pt x="396" y="75"/>
                            </a:lnTo>
                            <a:lnTo>
                              <a:pt x="394" y="76"/>
                            </a:lnTo>
                            <a:lnTo>
                              <a:pt x="389" y="79"/>
                            </a:lnTo>
                            <a:lnTo>
                              <a:pt x="382" y="86"/>
                            </a:lnTo>
                            <a:lnTo>
                              <a:pt x="372" y="93"/>
                            </a:lnTo>
                            <a:lnTo>
                              <a:pt x="360" y="103"/>
                            </a:lnTo>
                            <a:lnTo>
                              <a:pt x="348" y="115"/>
                            </a:lnTo>
                            <a:lnTo>
                              <a:pt x="335" y="126"/>
                            </a:lnTo>
                            <a:lnTo>
                              <a:pt x="321" y="140"/>
                            </a:lnTo>
                            <a:lnTo>
                              <a:pt x="309" y="152"/>
                            </a:lnTo>
                            <a:lnTo>
                              <a:pt x="297" y="160"/>
                            </a:lnTo>
                            <a:lnTo>
                              <a:pt x="286" y="165"/>
                            </a:lnTo>
                            <a:lnTo>
                              <a:pt x="275" y="169"/>
                            </a:lnTo>
                            <a:lnTo>
                              <a:pt x="265" y="170"/>
                            </a:lnTo>
                            <a:lnTo>
                              <a:pt x="256" y="169"/>
                            </a:lnTo>
                            <a:lnTo>
                              <a:pt x="248" y="168"/>
                            </a:lnTo>
                            <a:lnTo>
                              <a:pt x="240" y="165"/>
                            </a:lnTo>
                            <a:lnTo>
                              <a:pt x="225" y="160"/>
                            </a:lnTo>
                            <a:lnTo>
                              <a:pt x="209" y="153"/>
                            </a:lnTo>
                            <a:lnTo>
                              <a:pt x="190" y="145"/>
                            </a:lnTo>
                            <a:lnTo>
                              <a:pt x="171" y="136"/>
                            </a:lnTo>
                            <a:lnTo>
                              <a:pt x="150" y="126"/>
                            </a:lnTo>
                            <a:lnTo>
                              <a:pt x="129" y="116"/>
                            </a:lnTo>
                            <a:lnTo>
                              <a:pt x="110" y="106"/>
                            </a:lnTo>
                            <a:lnTo>
                              <a:pt x="91" y="94"/>
                            </a:lnTo>
                            <a:lnTo>
                              <a:pt x="73" y="83"/>
                            </a:lnTo>
                            <a:lnTo>
                              <a:pt x="57" y="71"/>
                            </a:lnTo>
                            <a:lnTo>
                              <a:pt x="43" y="60"/>
                            </a:lnTo>
                            <a:lnTo>
                              <a:pt x="33" y="47"/>
                            </a:lnTo>
                            <a:lnTo>
                              <a:pt x="25" y="35"/>
                            </a:lnTo>
                            <a:lnTo>
                              <a:pt x="21" y="23"/>
                            </a:lnTo>
                            <a:lnTo>
                              <a:pt x="21" y="11"/>
                            </a:lnTo>
                            <a:lnTo>
                              <a:pt x="26" y="0"/>
                            </a:lnTo>
                            <a:lnTo>
                              <a:pt x="20" y="6"/>
                            </a:lnTo>
                            <a:lnTo>
                              <a:pt x="16" y="11"/>
                            </a:lnTo>
                            <a:lnTo>
                              <a:pt x="12" y="16"/>
                            </a:lnTo>
                            <a:lnTo>
                              <a:pt x="10" y="2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53" name="Freeform 54"/>
                      <p:cNvSpPr>
                        <a:spLocks/>
                      </p:cNvSpPr>
                      <p:nvPr/>
                    </p:nvSpPr>
                    <p:spPr bwMode="auto">
                      <a:xfrm flipH="1">
                        <a:off x="2549" y="2099"/>
                        <a:ext cx="140" cy="181"/>
                      </a:xfrm>
                      <a:custGeom>
                        <a:avLst/>
                        <a:gdLst>
                          <a:gd name="T0" fmla="*/ 97 w 279"/>
                          <a:gd name="T1" fmla="*/ 181 h 361"/>
                          <a:gd name="T2" fmla="*/ 110 w 279"/>
                          <a:gd name="T3" fmla="*/ 173 h 361"/>
                          <a:gd name="T4" fmla="*/ 121 w 279"/>
                          <a:gd name="T5" fmla="*/ 163 h 361"/>
                          <a:gd name="T6" fmla="*/ 129 w 279"/>
                          <a:gd name="T7" fmla="*/ 151 h 361"/>
                          <a:gd name="T8" fmla="*/ 135 w 279"/>
                          <a:gd name="T9" fmla="*/ 138 h 361"/>
                          <a:gd name="T10" fmla="*/ 139 w 279"/>
                          <a:gd name="T11" fmla="*/ 124 h 361"/>
                          <a:gd name="T12" fmla="*/ 140 w 279"/>
                          <a:gd name="T13" fmla="*/ 111 h 361"/>
                          <a:gd name="T14" fmla="*/ 138 w 279"/>
                          <a:gd name="T15" fmla="*/ 96 h 361"/>
                          <a:gd name="T16" fmla="*/ 133 w 279"/>
                          <a:gd name="T17" fmla="*/ 82 h 361"/>
                          <a:gd name="T18" fmla="*/ 114 w 279"/>
                          <a:gd name="T19" fmla="*/ 43 h 361"/>
                          <a:gd name="T20" fmla="*/ 111 w 279"/>
                          <a:gd name="T21" fmla="*/ 36 h 361"/>
                          <a:gd name="T22" fmla="*/ 107 w 279"/>
                          <a:gd name="T23" fmla="*/ 30 h 361"/>
                          <a:gd name="T24" fmla="*/ 102 w 279"/>
                          <a:gd name="T25" fmla="*/ 24 h 361"/>
                          <a:gd name="T26" fmla="*/ 97 w 279"/>
                          <a:gd name="T27" fmla="*/ 19 h 361"/>
                          <a:gd name="T28" fmla="*/ 91 w 279"/>
                          <a:gd name="T29" fmla="*/ 15 h 361"/>
                          <a:gd name="T30" fmla="*/ 86 w 279"/>
                          <a:gd name="T31" fmla="*/ 10 h 361"/>
                          <a:gd name="T32" fmla="*/ 79 w 279"/>
                          <a:gd name="T33" fmla="*/ 8 h 361"/>
                          <a:gd name="T34" fmla="*/ 72 w 279"/>
                          <a:gd name="T35" fmla="*/ 5 h 361"/>
                          <a:gd name="T36" fmla="*/ 66 w 279"/>
                          <a:gd name="T37" fmla="*/ 2 h 361"/>
                          <a:gd name="T38" fmla="*/ 59 w 279"/>
                          <a:gd name="T39" fmla="*/ 1 h 361"/>
                          <a:gd name="T40" fmla="*/ 52 w 279"/>
                          <a:gd name="T41" fmla="*/ 0 h 361"/>
                          <a:gd name="T42" fmla="*/ 44 w 279"/>
                          <a:gd name="T43" fmla="*/ 0 h 361"/>
                          <a:gd name="T44" fmla="*/ 37 w 279"/>
                          <a:gd name="T45" fmla="*/ 1 h 361"/>
                          <a:gd name="T46" fmla="*/ 30 w 279"/>
                          <a:gd name="T47" fmla="*/ 2 h 361"/>
                          <a:gd name="T48" fmla="*/ 22 w 279"/>
                          <a:gd name="T49" fmla="*/ 4 h 361"/>
                          <a:gd name="T50" fmla="*/ 16 w 279"/>
                          <a:gd name="T51" fmla="*/ 7 h 361"/>
                          <a:gd name="T52" fmla="*/ 9 w 279"/>
                          <a:gd name="T53" fmla="*/ 13 h 361"/>
                          <a:gd name="T54" fmla="*/ 5 w 279"/>
                          <a:gd name="T55" fmla="*/ 19 h 361"/>
                          <a:gd name="T56" fmla="*/ 2 w 279"/>
                          <a:gd name="T57" fmla="*/ 25 h 361"/>
                          <a:gd name="T58" fmla="*/ 0 w 279"/>
                          <a:gd name="T59" fmla="*/ 31 h 361"/>
                          <a:gd name="T60" fmla="*/ 0 w 279"/>
                          <a:gd name="T61" fmla="*/ 38 h 361"/>
                          <a:gd name="T62" fmla="*/ 1 w 279"/>
                          <a:gd name="T63" fmla="*/ 46 h 361"/>
                          <a:gd name="T64" fmla="*/ 3 w 279"/>
                          <a:gd name="T65" fmla="*/ 56 h 361"/>
                          <a:gd name="T66" fmla="*/ 7 w 279"/>
                          <a:gd name="T67" fmla="*/ 67 h 361"/>
                          <a:gd name="T68" fmla="*/ 12 w 279"/>
                          <a:gd name="T69" fmla="*/ 80 h 361"/>
                          <a:gd name="T70" fmla="*/ 17 w 279"/>
                          <a:gd name="T71" fmla="*/ 92 h 361"/>
                          <a:gd name="T72" fmla="*/ 22 w 279"/>
                          <a:gd name="T73" fmla="*/ 104 h 361"/>
                          <a:gd name="T74" fmla="*/ 28 w 279"/>
                          <a:gd name="T75" fmla="*/ 115 h 361"/>
                          <a:gd name="T76" fmla="*/ 33 w 279"/>
                          <a:gd name="T77" fmla="*/ 126 h 361"/>
                          <a:gd name="T78" fmla="*/ 37 w 279"/>
                          <a:gd name="T79" fmla="*/ 135 h 361"/>
                          <a:gd name="T80" fmla="*/ 42 w 279"/>
                          <a:gd name="T81" fmla="*/ 143 h 361"/>
                          <a:gd name="T82" fmla="*/ 45 w 279"/>
                          <a:gd name="T83" fmla="*/ 150 h 361"/>
                          <a:gd name="T84" fmla="*/ 49 w 279"/>
                          <a:gd name="T85" fmla="*/ 155 h 361"/>
                          <a:gd name="T86" fmla="*/ 55 w 279"/>
                          <a:gd name="T87" fmla="*/ 161 h 361"/>
                          <a:gd name="T88" fmla="*/ 62 w 279"/>
                          <a:gd name="T89" fmla="*/ 166 h 361"/>
                          <a:gd name="T90" fmla="*/ 69 w 279"/>
                          <a:gd name="T91" fmla="*/ 172 h 361"/>
                          <a:gd name="T92" fmla="*/ 76 w 279"/>
                          <a:gd name="T93" fmla="*/ 176 h 361"/>
                          <a:gd name="T94" fmla="*/ 84 w 279"/>
                          <a:gd name="T95" fmla="*/ 179 h 361"/>
                          <a:gd name="T96" fmla="*/ 91 w 279"/>
                          <a:gd name="T97" fmla="*/ 181 h 361"/>
                          <a:gd name="T98" fmla="*/ 97 w 279"/>
                          <a:gd name="T99" fmla="*/ 181 h 3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9" h="361">
                            <a:moveTo>
                              <a:pt x="194" y="361"/>
                            </a:moveTo>
                            <a:lnTo>
                              <a:pt x="219" y="345"/>
                            </a:lnTo>
                            <a:lnTo>
                              <a:pt x="241" y="325"/>
                            </a:lnTo>
                            <a:lnTo>
                              <a:pt x="258" y="302"/>
                            </a:lnTo>
                            <a:lnTo>
                              <a:pt x="270" y="276"/>
                            </a:lnTo>
                            <a:lnTo>
                              <a:pt x="277" y="248"/>
                            </a:lnTo>
                            <a:lnTo>
                              <a:pt x="279" y="221"/>
                            </a:lnTo>
                            <a:lnTo>
                              <a:pt x="276" y="191"/>
                            </a:lnTo>
                            <a:lnTo>
                              <a:pt x="265" y="163"/>
                            </a:lnTo>
                            <a:lnTo>
                              <a:pt x="228" y="85"/>
                            </a:lnTo>
                            <a:lnTo>
                              <a:pt x="221" y="71"/>
                            </a:lnTo>
                            <a:lnTo>
                              <a:pt x="213" y="60"/>
                            </a:lnTo>
                            <a:lnTo>
                              <a:pt x="204" y="48"/>
                            </a:lnTo>
                            <a:lnTo>
                              <a:pt x="194" y="38"/>
                            </a:lnTo>
                            <a:lnTo>
                              <a:pt x="182" y="29"/>
                            </a:lnTo>
                            <a:lnTo>
                              <a:pt x="171" y="20"/>
                            </a:lnTo>
                            <a:lnTo>
                              <a:pt x="158" y="15"/>
                            </a:lnTo>
                            <a:lnTo>
                              <a:pt x="144" y="9"/>
                            </a:lnTo>
                            <a:lnTo>
                              <a:pt x="131" y="4"/>
                            </a:lnTo>
                            <a:lnTo>
                              <a:pt x="117" y="2"/>
                            </a:lnTo>
                            <a:lnTo>
                              <a:pt x="103" y="0"/>
                            </a:lnTo>
                            <a:lnTo>
                              <a:pt x="88" y="0"/>
                            </a:lnTo>
                            <a:lnTo>
                              <a:pt x="73" y="1"/>
                            </a:lnTo>
                            <a:lnTo>
                              <a:pt x="59" y="3"/>
                            </a:lnTo>
                            <a:lnTo>
                              <a:pt x="44" y="8"/>
                            </a:lnTo>
                            <a:lnTo>
                              <a:pt x="31" y="14"/>
                            </a:lnTo>
                            <a:lnTo>
                              <a:pt x="18" y="26"/>
                            </a:lnTo>
                            <a:lnTo>
                              <a:pt x="9" y="38"/>
                            </a:lnTo>
                            <a:lnTo>
                              <a:pt x="3" y="49"/>
                            </a:lnTo>
                            <a:lnTo>
                              <a:pt x="0" y="62"/>
                            </a:lnTo>
                            <a:lnTo>
                              <a:pt x="0" y="76"/>
                            </a:lnTo>
                            <a:lnTo>
                              <a:pt x="2" y="92"/>
                            </a:lnTo>
                            <a:lnTo>
                              <a:pt x="6" y="111"/>
                            </a:lnTo>
                            <a:lnTo>
                              <a:pt x="14" y="133"/>
                            </a:lnTo>
                            <a:lnTo>
                              <a:pt x="24" y="159"/>
                            </a:lnTo>
                            <a:lnTo>
                              <a:pt x="34" y="183"/>
                            </a:lnTo>
                            <a:lnTo>
                              <a:pt x="44" y="207"/>
                            </a:lnTo>
                            <a:lnTo>
                              <a:pt x="55" y="230"/>
                            </a:lnTo>
                            <a:lnTo>
                              <a:pt x="65" y="252"/>
                            </a:lnTo>
                            <a:lnTo>
                              <a:pt x="74" y="270"/>
                            </a:lnTo>
                            <a:lnTo>
                              <a:pt x="83" y="286"/>
                            </a:lnTo>
                            <a:lnTo>
                              <a:pt x="90" y="299"/>
                            </a:lnTo>
                            <a:lnTo>
                              <a:pt x="98" y="309"/>
                            </a:lnTo>
                            <a:lnTo>
                              <a:pt x="110" y="321"/>
                            </a:lnTo>
                            <a:lnTo>
                              <a:pt x="123" y="332"/>
                            </a:lnTo>
                            <a:lnTo>
                              <a:pt x="138" y="343"/>
                            </a:lnTo>
                            <a:lnTo>
                              <a:pt x="152" y="352"/>
                            </a:lnTo>
                            <a:lnTo>
                              <a:pt x="167" y="358"/>
                            </a:lnTo>
                            <a:lnTo>
                              <a:pt x="181" y="361"/>
                            </a:lnTo>
                            <a:lnTo>
                              <a:pt x="194" y="361"/>
                            </a:lnTo>
                            <a:close/>
                          </a:path>
                        </a:pathLst>
                      </a:custGeom>
                      <a:solidFill>
                        <a:srgbClr val="C1D6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54" name="Freeform 55"/>
                      <p:cNvSpPr>
                        <a:spLocks/>
                      </p:cNvSpPr>
                      <p:nvPr/>
                    </p:nvSpPr>
                    <p:spPr bwMode="auto">
                      <a:xfrm flipH="1">
                        <a:off x="2549" y="2099"/>
                        <a:ext cx="140" cy="181"/>
                      </a:xfrm>
                      <a:custGeom>
                        <a:avLst/>
                        <a:gdLst>
                          <a:gd name="T0" fmla="*/ 97 w 279"/>
                          <a:gd name="T1" fmla="*/ 181 h 361"/>
                          <a:gd name="T2" fmla="*/ 97 w 279"/>
                          <a:gd name="T3" fmla="*/ 181 h 361"/>
                          <a:gd name="T4" fmla="*/ 110 w 279"/>
                          <a:gd name="T5" fmla="*/ 173 h 361"/>
                          <a:gd name="T6" fmla="*/ 121 w 279"/>
                          <a:gd name="T7" fmla="*/ 163 h 361"/>
                          <a:gd name="T8" fmla="*/ 129 w 279"/>
                          <a:gd name="T9" fmla="*/ 151 h 361"/>
                          <a:gd name="T10" fmla="*/ 135 w 279"/>
                          <a:gd name="T11" fmla="*/ 138 h 361"/>
                          <a:gd name="T12" fmla="*/ 139 w 279"/>
                          <a:gd name="T13" fmla="*/ 124 h 361"/>
                          <a:gd name="T14" fmla="*/ 140 w 279"/>
                          <a:gd name="T15" fmla="*/ 111 h 361"/>
                          <a:gd name="T16" fmla="*/ 138 w 279"/>
                          <a:gd name="T17" fmla="*/ 96 h 361"/>
                          <a:gd name="T18" fmla="*/ 133 w 279"/>
                          <a:gd name="T19" fmla="*/ 82 h 361"/>
                          <a:gd name="T20" fmla="*/ 114 w 279"/>
                          <a:gd name="T21" fmla="*/ 43 h 361"/>
                          <a:gd name="T22" fmla="*/ 114 w 279"/>
                          <a:gd name="T23" fmla="*/ 43 h 361"/>
                          <a:gd name="T24" fmla="*/ 111 w 279"/>
                          <a:gd name="T25" fmla="*/ 36 h 361"/>
                          <a:gd name="T26" fmla="*/ 107 w 279"/>
                          <a:gd name="T27" fmla="*/ 30 h 361"/>
                          <a:gd name="T28" fmla="*/ 102 w 279"/>
                          <a:gd name="T29" fmla="*/ 24 h 361"/>
                          <a:gd name="T30" fmla="*/ 97 w 279"/>
                          <a:gd name="T31" fmla="*/ 19 h 361"/>
                          <a:gd name="T32" fmla="*/ 91 w 279"/>
                          <a:gd name="T33" fmla="*/ 15 h 361"/>
                          <a:gd name="T34" fmla="*/ 86 w 279"/>
                          <a:gd name="T35" fmla="*/ 10 h 361"/>
                          <a:gd name="T36" fmla="*/ 79 w 279"/>
                          <a:gd name="T37" fmla="*/ 8 h 361"/>
                          <a:gd name="T38" fmla="*/ 72 w 279"/>
                          <a:gd name="T39" fmla="*/ 5 h 361"/>
                          <a:gd name="T40" fmla="*/ 66 w 279"/>
                          <a:gd name="T41" fmla="*/ 2 h 361"/>
                          <a:gd name="T42" fmla="*/ 59 w 279"/>
                          <a:gd name="T43" fmla="*/ 1 h 361"/>
                          <a:gd name="T44" fmla="*/ 52 w 279"/>
                          <a:gd name="T45" fmla="*/ 0 h 361"/>
                          <a:gd name="T46" fmla="*/ 44 w 279"/>
                          <a:gd name="T47" fmla="*/ 0 h 361"/>
                          <a:gd name="T48" fmla="*/ 37 w 279"/>
                          <a:gd name="T49" fmla="*/ 1 h 361"/>
                          <a:gd name="T50" fmla="*/ 30 w 279"/>
                          <a:gd name="T51" fmla="*/ 2 h 361"/>
                          <a:gd name="T52" fmla="*/ 22 w 279"/>
                          <a:gd name="T53" fmla="*/ 4 h 361"/>
                          <a:gd name="T54" fmla="*/ 16 w 279"/>
                          <a:gd name="T55" fmla="*/ 7 h 361"/>
                          <a:gd name="T56" fmla="*/ 16 w 279"/>
                          <a:gd name="T57" fmla="*/ 7 h 361"/>
                          <a:gd name="T58" fmla="*/ 9 w 279"/>
                          <a:gd name="T59" fmla="*/ 13 h 361"/>
                          <a:gd name="T60" fmla="*/ 5 w 279"/>
                          <a:gd name="T61" fmla="*/ 19 h 361"/>
                          <a:gd name="T62" fmla="*/ 2 w 279"/>
                          <a:gd name="T63" fmla="*/ 25 h 361"/>
                          <a:gd name="T64" fmla="*/ 0 w 279"/>
                          <a:gd name="T65" fmla="*/ 31 h 361"/>
                          <a:gd name="T66" fmla="*/ 0 w 279"/>
                          <a:gd name="T67" fmla="*/ 38 h 361"/>
                          <a:gd name="T68" fmla="*/ 1 w 279"/>
                          <a:gd name="T69" fmla="*/ 46 h 361"/>
                          <a:gd name="T70" fmla="*/ 3 w 279"/>
                          <a:gd name="T71" fmla="*/ 56 h 361"/>
                          <a:gd name="T72" fmla="*/ 7 w 279"/>
                          <a:gd name="T73" fmla="*/ 67 h 361"/>
                          <a:gd name="T74" fmla="*/ 7 w 279"/>
                          <a:gd name="T75" fmla="*/ 67 h 361"/>
                          <a:gd name="T76" fmla="*/ 12 w 279"/>
                          <a:gd name="T77" fmla="*/ 80 h 361"/>
                          <a:gd name="T78" fmla="*/ 17 w 279"/>
                          <a:gd name="T79" fmla="*/ 92 h 361"/>
                          <a:gd name="T80" fmla="*/ 22 w 279"/>
                          <a:gd name="T81" fmla="*/ 104 h 361"/>
                          <a:gd name="T82" fmla="*/ 28 w 279"/>
                          <a:gd name="T83" fmla="*/ 115 h 361"/>
                          <a:gd name="T84" fmla="*/ 33 w 279"/>
                          <a:gd name="T85" fmla="*/ 126 h 361"/>
                          <a:gd name="T86" fmla="*/ 37 w 279"/>
                          <a:gd name="T87" fmla="*/ 135 h 361"/>
                          <a:gd name="T88" fmla="*/ 42 w 279"/>
                          <a:gd name="T89" fmla="*/ 143 h 361"/>
                          <a:gd name="T90" fmla="*/ 45 w 279"/>
                          <a:gd name="T91" fmla="*/ 150 h 361"/>
                          <a:gd name="T92" fmla="*/ 45 w 279"/>
                          <a:gd name="T93" fmla="*/ 150 h 361"/>
                          <a:gd name="T94" fmla="*/ 49 w 279"/>
                          <a:gd name="T95" fmla="*/ 155 h 361"/>
                          <a:gd name="T96" fmla="*/ 55 w 279"/>
                          <a:gd name="T97" fmla="*/ 161 h 361"/>
                          <a:gd name="T98" fmla="*/ 62 w 279"/>
                          <a:gd name="T99" fmla="*/ 166 h 361"/>
                          <a:gd name="T100" fmla="*/ 69 w 279"/>
                          <a:gd name="T101" fmla="*/ 172 h 361"/>
                          <a:gd name="T102" fmla="*/ 76 w 279"/>
                          <a:gd name="T103" fmla="*/ 176 h 361"/>
                          <a:gd name="T104" fmla="*/ 84 w 279"/>
                          <a:gd name="T105" fmla="*/ 179 h 361"/>
                          <a:gd name="T106" fmla="*/ 91 w 279"/>
                          <a:gd name="T107" fmla="*/ 181 h 361"/>
                          <a:gd name="T108" fmla="*/ 97 w 279"/>
                          <a:gd name="T109" fmla="*/ 181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9" h="361">
                            <a:moveTo>
                              <a:pt x="194" y="361"/>
                            </a:moveTo>
                            <a:lnTo>
                              <a:pt x="194" y="361"/>
                            </a:lnTo>
                            <a:lnTo>
                              <a:pt x="219" y="345"/>
                            </a:lnTo>
                            <a:lnTo>
                              <a:pt x="241" y="325"/>
                            </a:lnTo>
                            <a:lnTo>
                              <a:pt x="258" y="302"/>
                            </a:lnTo>
                            <a:lnTo>
                              <a:pt x="270" y="276"/>
                            </a:lnTo>
                            <a:lnTo>
                              <a:pt x="277" y="248"/>
                            </a:lnTo>
                            <a:lnTo>
                              <a:pt x="279" y="221"/>
                            </a:lnTo>
                            <a:lnTo>
                              <a:pt x="276" y="191"/>
                            </a:lnTo>
                            <a:lnTo>
                              <a:pt x="265" y="163"/>
                            </a:lnTo>
                            <a:lnTo>
                              <a:pt x="228" y="85"/>
                            </a:lnTo>
                            <a:lnTo>
                              <a:pt x="221" y="71"/>
                            </a:lnTo>
                            <a:lnTo>
                              <a:pt x="213" y="60"/>
                            </a:lnTo>
                            <a:lnTo>
                              <a:pt x="204" y="48"/>
                            </a:lnTo>
                            <a:lnTo>
                              <a:pt x="194" y="38"/>
                            </a:lnTo>
                            <a:lnTo>
                              <a:pt x="182" y="29"/>
                            </a:lnTo>
                            <a:lnTo>
                              <a:pt x="171" y="20"/>
                            </a:lnTo>
                            <a:lnTo>
                              <a:pt x="158" y="15"/>
                            </a:lnTo>
                            <a:lnTo>
                              <a:pt x="144" y="9"/>
                            </a:lnTo>
                            <a:lnTo>
                              <a:pt x="131" y="4"/>
                            </a:lnTo>
                            <a:lnTo>
                              <a:pt x="117" y="2"/>
                            </a:lnTo>
                            <a:lnTo>
                              <a:pt x="103" y="0"/>
                            </a:lnTo>
                            <a:lnTo>
                              <a:pt x="88" y="0"/>
                            </a:lnTo>
                            <a:lnTo>
                              <a:pt x="73" y="1"/>
                            </a:lnTo>
                            <a:lnTo>
                              <a:pt x="59" y="3"/>
                            </a:lnTo>
                            <a:lnTo>
                              <a:pt x="44" y="8"/>
                            </a:lnTo>
                            <a:lnTo>
                              <a:pt x="31" y="14"/>
                            </a:lnTo>
                            <a:lnTo>
                              <a:pt x="18" y="26"/>
                            </a:lnTo>
                            <a:lnTo>
                              <a:pt x="9" y="38"/>
                            </a:lnTo>
                            <a:lnTo>
                              <a:pt x="3" y="49"/>
                            </a:lnTo>
                            <a:lnTo>
                              <a:pt x="0" y="62"/>
                            </a:lnTo>
                            <a:lnTo>
                              <a:pt x="0" y="76"/>
                            </a:lnTo>
                            <a:lnTo>
                              <a:pt x="2" y="92"/>
                            </a:lnTo>
                            <a:lnTo>
                              <a:pt x="6" y="111"/>
                            </a:lnTo>
                            <a:lnTo>
                              <a:pt x="14" y="133"/>
                            </a:lnTo>
                            <a:lnTo>
                              <a:pt x="24" y="159"/>
                            </a:lnTo>
                            <a:lnTo>
                              <a:pt x="34" y="183"/>
                            </a:lnTo>
                            <a:lnTo>
                              <a:pt x="44" y="207"/>
                            </a:lnTo>
                            <a:lnTo>
                              <a:pt x="55" y="230"/>
                            </a:lnTo>
                            <a:lnTo>
                              <a:pt x="65" y="252"/>
                            </a:lnTo>
                            <a:lnTo>
                              <a:pt x="74" y="270"/>
                            </a:lnTo>
                            <a:lnTo>
                              <a:pt x="83" y="286"/>
                            </a:lnTo>
                            <a:lnTo>
                              <a:pt x="90" y="299"/>
                            </a:lnTo>
                            <a:lnTo>
                              <a:pt x="98" y="309"/>
                            </a:lnTo>
                            <a:lnTo>
                              <a:pt x="110" y="321"/>
                            </a:lnTo>
                            <a:lnTo>
                              <a:pt x="123" y="332"/>
                            </a:lnTo>
                            <a:lnTo>
                              <a:pt x="138" y="343"/>
                            </a:lnTo>
                            <a:lnTo>
                              <a:pt x="152" y="352"/>
                            </a:lnTo>
                            <a:lnTo>
                              <a:pt x="167" y="358"/>
                            </a:lnTo>
                            <a:lnTo>
                              <a:pt x="181" y="361"/>
                            </a:lnTo>
                            <a:lnTo>
                              <a:pt x="194" y="36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55" name="Freeform 56"/>
                      <p:cNvSpPr>
                        <a:spLocks/>
                      </p:cNvSpPr>
                      <p:nvPr/>
                    </p:nvSpPr>
                    <p:spPr bwMode="auto">
                      <a:xfrm flipH="1">
                        <a:off x="2503" y="2083"/>
                        <a:ext cx="195" cy="209"/>
                      </a:xfrm>
                      <a:custGeom>
                        <a:avLst/>
                        <a:gdLst>
                          <a:gd name="T0" fmla="*/ 145 w 390"/>
                          <a:gd name="T1" fmla="*/ 63 h 417"/>
                          <a:gd name="T2" fmla="*/ 130 w 390"/>
                          <a:gd name="T3" fmla="*/ 60 h 417"/>
                          <a:gd name="T4" fmla="*/ 115 w 390"/>
                          <a:gd name="T5" fmla="*/ 60 h 417"/>
                          <a:gd name="T6" fmla="*/ 99 w 390"/>
                          <a:gd name="T7" fmla="*/ 64 h 417"/>
                          <a:gd name="T8" fmla="*/ 84 w 390"/>
                          <a:gd name="T9" fmla="*/ 70 h 417"/>
                          <a:gd name="T10" fmla="*/ 69 w 390"/>
                          <a:gd name="T11" fmla="*/ 78 h 417"/>
                          <a:gd name="T12" fmla="*/ 57 w 390"/>
                          <a:gd name="T13" fmla="*/ 87 h 417"/>
                          <a:gd name="T14" fmla="*/ 49 w 390"/>
                          <a:gd name="T15" fmla="*/ 96 h 417"/>
                          <a:gd name="T16" fmla="*/ 26 w 390"/>
                          <a:gd name="T17" fmla="*/ 62 h 417"/>
                          <a:gd name="T18" fmla="*/ 37 w 390"/>
                          <a:gd name="T19" fmla="*/ 48 h 417"/>
                          <a:gd name="T20" fmla="*/ 50 w 390"/>
                          <a:gd name="T21" fmla="*/ 37 h 417"/>
                          <a:gd name="T22" fmla="*/ 65 w 390"/>
                          <a:gd name="T23" fmla="*/ 30 h 417"/>
                          <a:gd name="T24" fmla="*/ 82 w 390"/>
                          <a:gd name="T25" fmla="*/ 25 h 417"/>
                          <a:gd name="T26" fmla="*/ 98 w 390"/>
                          <a:gd name="T27" fmla="*/ 24 h 417"/>
                          <a:gd name="T28" fmla="*/ 112 w 390"/>
                          <a:gd name="T29" fmla="*/ 24 h 417"/>
                          <a:gd name="T30" fmla="*/ 124 w 390"/>
                          <a:gd name="T31" fmla="*/ 25 h 417"/>
                          <a:gd name="T32" fmla="*/ 132 w 390"/>
                          <a:gd name="T33" fmla="*/ 28 h 417"/>
                          <a:gd name="T34" fmla="*/ 116 w 390"/>
                          <a:gd name="T35" fmla="*/ 10 h 417"/>
                          <a:gd name="T36" fmla="*/ 100 w 390"/>
                          <a:gd name="T37" fmla="*/ 1 h 417"/>
                          <a:gd name="T38" fmla="*/ 80 w 390"/>
                          <a:gd name="T39" fmla="*/ 0 h 417"/>
                          <a:gd name="T40" fmla="*/ 56 w 390"/>
                          <a:gd name="T41" fmla="*/ 3 h 417"/>
                          <a:gd name="T42" fmla="*/ 27 w 390"/>
                          <a:gd name="T43" fmla="*/ 14 h 417"/>
                          <a:gd name="T44" fmla="*/ 9 w 390"/>
                          <a:gd name="T45" fmla="*/ 32 h 417"/>
                          <a:gd name="T46" fmla="*/ 0 w 390"/>
                          <a:gd name="T47" fmla="*/ 52 h 417"/>
                          <a:gd name="T48" fmla="*/ 3 w 390"/>
                          <a:gd name="T49" fmla="*/ 71 h 417"/>
                          <a:gd name="T50" fmla="*/ 13 w 390"/>
                          <a:gd name="T51" fmla="*/ 95 h 417"/>
                          <a:gd name="T52" fmla="*/ 28 w 390"/>
                          <a:gd name="T53" fmla="*/ 132 h 417"/>
                          <a:gd name="T54" fmla="*/ 46 w 390"/>
                          <a:gd name="T55" fmla="*/ 172 h 417"/>
                          <a:gd name="T56" fmla="*/ 66 w 390"/>
                          <a:gd name="T57" fmla="*/ 209 h 417"/>
                          <a:gd name="T58" fmla="*/ 77 w 390"/>
                          <a:gd name="T59" fmla="*/ 198 h 417"/>
                          <a:gd name="T60" fmla="*/ 91 w 390"/>
                          <a:gd name="T61" fmla="*/ 189 h 417"/>
                          <a:gd name="T62" fmla="*/ 106 w 390"/>
                          <a:gd name="T63" fmla="*/ 180 h 417"/>
                          <a:gd name="T64" fmla="*/ 123 w 390"/>
                          <a:gd name="T65" fmla="*/ 173 h 417"/>
                          <a:gd name="T66" fmla="*/ 144 w 390"/>
                          <a:gd name="T67" fmla="*/ 165 h 417"/>
                          <a:gd name="T68" fmla="*/ 165 w 390"/>
                          <a:gd name="T69" fmla="*/ 161 h 417"/>
                          <a:gd name="T70" fmla="*/ 182 w 390"/>
                          <a:gd name="T71" fmla="*/ 161 h 417"/>
                          <a:gd name="T72" fmla="*/ 195 w 390"/>
                          <a:gd name="T73" fmla="*/ 165 h 4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90" h="417">
                            <a:moveTo>
                              <a:pt x="301" y="133"/>
                            </a:moveTo>
                            <a:lnTo>
                              <a:pt x="289" y="126"/>
                            </a:lnTo>
                            <a:lnTo>
                              <a:pt x="275" y="123"/>
                            </a:lnTo>
                            <a:lnTo>
                              <a:pt x="260" y="120"/>
                            </a:lnTo>
                            <a:lnTo>
                              <a:pt x="245" y="119"/>
                            </a:lnTo>
                            <a:lnTo>
                              <a:pt x="230" y="120"/>
                            </a:lnTo>
                            <a:lnTo>
                              <a:pt x="214" y="124"/>
                            </a:lnTo>
                            <a:lnTo>
                              <a:pt x="198" y="128"/>
                            </a:lnTo>
                            <a:lnTo>
                              <a:pt x="182" y="133"/>
                            </a:lnTo>
                            <a:lnTo>
                              <a:pt x="167" y="140"/>
                            </a:lnTo>
                            <a:lnTo>
                              <a:pt x="152" y="148"/>
                            </a:lnTo>
                            <a:lnTo>
                              <a:pt x="138" y="156"/>
                            </a:lnTo>
                            <a:lnTo>
                              <a:pt x="125" y="164"/>
                            </a:lnTo>
                            <a:lnTo>
                              <a:pt x="114" y="173"/>
                            </a:lnTo>
                            <a:lnTo>
                              <a:pt x="105" y="182"/>
                            </a:lnTo>
                            <a:lnTo>
                              <a:pt x="97" y="191"/>
                            </a:lnTo>
                            <a:lnTo>
                              <a:pt x="90" y="200"/>
                            </a:lnTo>
                            <a:lnTo>
                              <a:pt x="52" y="123"/>
                            </a:lnTo>
                            <a:lnTo>
                              <a:pt x="61" y="108"/>
                            </a:lnTo>
                            <a:lnTo>
                              <a:pt x="73" y="95"/>
                            </a:lnTo>
                            <a:lnTo>
                              <a:pt x="85" y="84"/>
                            </a:lnTo>
                            <a:lnTo>
                              <a:pt x="99" y="73"/>
                            </a:lnTo>
                            <a:lnTo>
                              <a:pt x="114" y="66"/>
                            </a:lnTo>
                            <a:lnTo>
                              <a:pt x="130" y="59"/>
                            </a:lnTo>
                            <a:lnTo>
                              <a:pt x="147" y="55"/>
                            </a:lnTo>
                            <a:lnTo>
                              <a:pt x="163" y="50"/>
                            </a:lnTo>
                            <a:lnTo>
                              <a:pt x="180" y="48"/>
                            </a:lnTo>
                            <a:lnTo>
                              <a:pt x="196" y="47"/>
                            </a:lnTo>
                            <a:lnTo>
                              <a:pt x="211" y="46"/>
                            </a:lnTo>
                            <a:lnTo>
                              <a:pt x="224" y="47"/>
                            </a:lnTo>
                            <a:lnTo>
                              <a:pt x="237" y="48"/>
                            </a:lnTo>
                            <a:lnTo>
                              <a:pt x="247" y="50"/>
                            </a:lnTo>
                            <a:lnTo>
                              <a:pt x="257" y="52"/>
                            </a:lnTo>
                            <a:lnTo>
                              <a:pt x="263" y="56"/>
                            </a:lnTo>
                            <a:lnTo>
                              <a:pt x="249" y="35"/>
                            </a:lnTo>
                            <a:lnTo>
                              <a:pt x="232" y="19"/>
                            </a:lnTo>
                            <a:lnTo>
                              <a:pt x="216" y="9"/>
                            </a:lnTo>
                            <a:lnTo>
                              <a:pt x="199" y="2"/>
                            </a:lnTo>
                            <a:lnTo>
                              <a:pt x="181" y="0"/>
                            </a:lnTo>
                            <a:lnTo>
                              <a:pt x="160" y="0"/>
                            </a:lnTo>
                            <a:lnTo>
                              <a:pt x="137" y="2"/>
                            </a:lnTo>
                            <a:lnTo>
                              <a:pt x="111" y="6"/>
                            </a:lnTo>
                            <a:lnTo>
                              <a:pt x="81" y="14"/>
                            </a:lnTo>
                            <a:lnTo>
                              <a:pt x="54" y="28"/>
                            </a:lnTo>
                            <a:lnTo>
                              <a:pt x="33" y="44"/>
                            </a:lnTo>
                            <a:lnTo>
                              <a:pt x="17" y="64"/>
                            </a:lnTo>
                            <a:lnTo>
                              <a:pt x="6" y="85"/>
                            </a:lnTo>
                            <a:lnTo>
                              <a:pt x="0" y="104"/>
                            </a:lnTo>
                            <a:lnTo>
                              <a:pt x="0" y="124"/>
                            </a:lnTo>
                            <a:lnTo>
                              <a:pt x="5" y="141"/>
                            </a:lnTo>
                            <a:lnTo>
                              <a:pt x="14" y="162"/>
                            </a:lnTo>
                            <a:lnTo>
                              <a:pt x="25" y="189"/>
                            </a:lnTo>
                            <a:lnTo>
                              <a:pt x="39" y="224"/>
                            </a:lnTo>
                            <a:lnTo>
                              <a:pt x="55" y="263"/>
                            </a:lnTo>
                            <a:lnTo>
                              <a:pt x="73" y="303"/>
                            </a:lnTo>
                            <a:lnTo>
                              <a:pt x="92" y="344"/>
                            </a:lnTo>
                            <a:lnTo>
                              <a:pt x="112" y="383"/>
                            </a:lnTo>
                            <a:lnTo>
                              <a:pt x="131" y="417"/>
                            </a:lnTo>
                            <a:lnTo>
                              <a:pt x="142" y="407"/>
                            </a:lnTo>
                            <a:lnTo>
                              <a:pt x="153" y="396"/>
                            </a:lnTo>
                            <a:lnTo>
                              <a:pt x="167" y="386"/>
                            </a:lnTo>
                            <a:lnTo>
                              <a:pt x="181" y="377"/>
                            </a:lnTo>
                            <a:lnTo>
                              <a:pt x="196" y="368"/>
                            </a:lnTo>
                            <a:lnTo>
                              <a:pt x="212" y="360"/>
                            </a:lnTo>
                            <a:lnTo>
                              <a:pt x="228" y="352"/>
                            </a:lnTo>
                            <a:lnTo>
                              <a:pt x="245" y="345"/>
                            </a:lnTo>
                            <a:lnTo>
                              <a:pt x="267" y="337"/>
                            </a:lnTo>
                            <a:lnTo>
                              <a:pt x="288" y="330"/>
                            </a:lnTo>
                            <a:lnTo>
                              <a:pt x="309" y="325"/>
                            </a:lnTo>
                            <a:lnTo>
                              <a:pt x="329" y="322"/>
                            </a:lnTo>
                            <a:lnTo>
                              <a:pt x="347" y="321"/>
                            </a:lnTo>
                            <a:lnTo>
                              <a:pt x="364" y="321"/>
                            </a:lnTo>
                            <a:lnTo>
                              <a:pt x="378" y="324"/>
                            </a:lnTo>
                            <a:lnTo>
                              <a:pt x="390" y="330"/>
                            </a:lnTo>
                            <a:lnTo>
                              <a:pt x="30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56" name="Freeform 57"/>
                      <p:cNvSpPr>
                        <a:spLocks/>
                      </p:cNvSpPr>
                      <p:nvPr/>
                    </p:nvSpPr>
                    <p:spPr bwMode="auto">
                      <a:xfrm flipH="1">
                        <a:off x="2503" y="2083"/>
                        <a:ext cx="195" cy="209"/>
                      </a:xfrm>
                      <a:custGeom>
                        <a:avLst/>
                        <a:gdLst>
                          <a:gd name="T0" fmla="*/ 151 w 390"/>
                          <a:gd name="T1" fmla="*/ 67 h 417"/>
                          <a:gd name="T2" fmla="*/ 138 w 390"/>
                          <a:gd name="T3" fmla="*/ 62 h 417"/>
                          <a:gd name="T4" fmla="*/ 123 w 390"/>
                          <a:gd name="T5" fmla="*/ 60 h 417"/>
                          <a:gd name="T6" fmla="*/ 107 w 390"/>
                          <a:gd name="T7" fmla="*/ 62 h 417"/>
                          <a:gd name="T8" fmla="*/ 91 w 390"/>
                          <a:gd name="T9" fmla="*/ 67 h 417"/>
                          <a:gd name="T10" fmla="*/ 76 w 390"/>
                          <a:gd name="T11" fmla="*/ 74 h 417"/>
                          <a:gd name="T12" fmla="*/ 63 w 390"/>
                          <a:gd name="T13" fmla="*/ 82 h 417"/>
                          <a:gd name="T14" fmla="*/ 53 w 390"/>
                          <a:gd name="T15" fmla="*/ 91 h 417"/>
                          <a:gd name="T16" fmla="*/ 45 w 390"/>
                          <a:gd name="T17" fmla="*/ 100 h 417"/>
                          <a:gd name="T18" fmla="*/ 26 w 390"/>
                          <a:gd name="T19" fmla="*/ 62 h 417"/>
                          <a:gd name="T20" fmla="*/ 37 w 390"/>
                          <a:gd name="T21" fmla="*/ 48 h 417"/>
                          <a:gd name="T22" fmla="*/ 50 w 390"/>
                          <a:gd name="T23" fmla="*/ 37 h 417"/>
                          <a:gd name="T24" fmla="*/ 65 w 390"/>
                          <a:gd name="T25" fmla="*/ 30 h 417"/>
                          <a:gd name="T26" fmla="*/ 82 w 390"/>
                          <a:gd name="T27" fmla="*/ 25 h 417"/>
                          <a:gd name="T28" fmla="*/ 98 w 390"/>
                          <a:gd name="T29" fmla="*/ 24 h 417"/>
                          <a:gd name="T30" fmla="*/ 112 w 390"/>
                          <a:gd name="T31" fmla="*/ 24 h 417"/>
                          <a:gd name="T32" fmla="*/ 124 w 390"/>
                          <a:gd name="T33" fmla="*/ 25 h 417"/>
                          <a:gd name="T34" fmla="*/ 132 w 390"/>
                          <a:gd name="T35" fmla="*/ 28 h 417"/>
                          <a:gd name="T36" fmla="*/ 125 w 390"/>
                          <a:gd name="T37" fmla="*/ 18 h 417"/>
                          <a:gd name="T38" fmla="*/ 108 w 390"/>
                          <a:gd name="T39" fmla="*/ 5 h 417"/>
                          <a:gd name="T40" fmla="*/ 91 w 390"/>
                          <a:gd name="T41" fmla="*/ 0 h 417"/>
                          <a:gd name="T42" fmla="*/ 69 w 390"/>
                          <a:gd name="T43" fmla="*/ 1 h 417"/>
                          <a:gd name="T44" fmla="*/ 56 w 390"/>
                          <a:gd name="T45" fmla="*/ 3 h 417"/>
                          <a:gd name="T46" fmla="*/ 27 w 390"/>
                          <a:gd name="T47" fmla="*/ 14 h 417"/>
                          <a:gd name="T48" fmla="*/ 9 w 390"/>
                          <a:gd name="T49" fmla="*/ 32 h 417"/>
                          <a:gd name="T50" fmla="*/ 0 w 390"/>
                          <a:gd name="T51" fmla="*/ 52 h 417"/>
                          <a:gd name="T52" fmla="*/ 3 w 390"/>
                          <a:gd name="T53" fmla="*/ 71 h 417"/>
                          <a:gd name="T54" fmla="*/ 7 w 390"/>
                          <a:gd name="T55" fmla="*/ 81 h 417"/>
                          <a:gd name="T56" fmla="*/ 20 w 390"/>
                          <a:gd name="T57" fmla="*/ 112 h 417"/>
                          <a:gd name="T58" fmla="*/ 37 w 390"/>
                          <a:gd name="T59" fmla="*/ 152 h 417"/>
                          <a:gd name="T60" fmla="*/ 56 w 390"/>
                          <a:gd name="T61" fmla="*/ 192 h 417"/>
                          <a:gd name="T62" fmla="*/ 66 w 390"/>
                          <a:gd name="T63" fmla="*/ 209 h 417"/>
                          <a:gd name="T64" fmla="*/ 77 w 390"/>
                          <a:gd name="T65" fmla="*/ 198 h 417"/>
                          <a:gd name="T66" fmla="*/ 91 w 390"/>
                          <a:gd name="T67" fmla="*/ 189 h 417"/>
                          <a:gd name="T68" fmla="*/ 106 w 390"/>
                          <a:gd name="T69" fmla="*/ 180 h 417"/>
                          <a:gd name="T70" fmla="*/ 123 w 390"/>
                          <a:gd name="T71" fmla="*/ 173 h 417"/>
                          <a:gd name="T72" fmla="*/ 134 w 390"/>
                          <a:gd name="T73" fmla="*/ 169 h 417"/>
                          <a:gd name="T74" fmla="*/ 155 w 390"/>
                          <a:gd name="T75" fmla="*/ 163 h 417"/>
                          <a:gd name="T76" fmla="*/ 174 w 390"/>
                          <a:gd name="T77" fmla="*/ 161 h 417"/>
                          <a:gd name="T78" fmla="*/ 189 w 390"/>
                          <a:gd name="T79" fmla="*/ 162 h 417"/>
                          <a:gd name="T80" fmla="*/ 151 w 390"/>
                          <a:gd name="T81" fmla="*/ 67 h 4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90" h="417">
                            <a:moveTo>
                              <a:pt x="301" y="133"/>
                            </a:moveTo>
                            <a:lnTo>
                              <a:pt x="301" y="133"/>
                            </a:lnTo>
                            <a:lnTo>
                              <a:pt x="289" y="126"/>
                            </a:lnTo>
                            <a:lnTo>
                              <a:pt x="275" y="123"/>
                            </a:lnTo>
                            <a:lnTo>
                              <a:pt x="260" y="120"/>
                            </a:lnTo>
                            <a:lnTo>
                              <a:pt x="245" y="119"/>
                            </a:lnTo>
                            <a:lnTo>
                              <a:pt x="230" y="120"/>
                            </a:lnTo>
                            <a:lnTo>
                              <a:pt x="214" y="124"/>
                            </a:lnTo>
                            <a:lnTo>
                              <a:pt x="198" y="128"/>
                            </a:lnTo>
                            <a:lnTo>
                              <a:pt x="182" y="133"/>
                            </a:lnTo>
                            <a:lnTo>
                              <a:pt x="167" y="140"/>
                            </a:lnTo>
                            <a:lnTo>
                              <a:pt x="152" y="148"/>
                            </a:lnTo>
                            <a:lnTo>
                              <a:pt x="138" y="156"/>
                            </a:lnTo>
                            <a:lnTo>
                              <a:pt x="125" y="164"/>
                            </a:lnTo>
                            <a:lnTo>
                              <a:pt x="114" y="173"/>
                            </a:lnTo>
                            <a:lnTo>
                              <a:pt x="105" y="182"/>
                            </a:lnTo>
                            <a:lnTo>
                              <a:pt x="97" y="191"/>
                            </a:lnTo>
                            <a:lnTo>
                              <a:pt x="90" y="200"/>
                            </a:lnTo>
                            <a:lnTo>
                              <a:pt x="52" y="123"/>
                            </a:lnTo>
                            <a:lnTo>
                              <a:pt x="61" y="108"/>
                            </a:lnTo>
                            <a:lnTo>
                              <a:pt x="73" y="95"/>
                            </a:lnTo>
                            <a:lnTo>
                              <a:pt x="85" y="84"/>
                            </a:lnTo>
                            <a:lnTo>
                              <a:pt x="99" y="73"/>
                            </a:lnTo>
                            <a:lnTo>
                              <a:pt x="114" y="66"/>
                            </a:lnTo>
                            <a:lnTo>
                              <a:pt x="130" y="59"/>
                            </a:lnTo>
                            <a:lnTo>
                              <a:pt x="147" y="55"/>
                            </a:lnTo>
                            <a:lnTo>
                              <a:pt x="163" y="50"/>
                            </a:lnTo>
                            <a:lnTo>
                              <a:pt x="180" y="48"/>
                            </a:lnTo>
                            <a:lnTo>
                              <a:pt x="196" y="47"/>
                            </a:lnTo>
                            <a:lnTo>
                              <a:pt x="211" y="46"/>
                            </a:lnTo>
                            <a:lnTo>
                              <a:pt x="224" y="47"/>
                            </a:lnTo>
                            <a:lnTo>
                              <a:pt x="237" y="48"/>
                            </a:lnTo>
                            <a:lnTo>
                              <a:pt x="247" y="50"/>
                            </a:lnTo>
                            <a:lnTo>
                              <a:pt x="257" y="52"/>
                            </a:lnTo>
                            <a:lnTo>
                              <a:pt x="263" y="56"/>
                            </a:lnTo>
                            <a:lnTo>
                              <a:pt x="249" y="35"/>
                            </a:lnTo>
                            <a:lnTo>
                              <a:pt x="232" y="19"/>
                            </a:lnTo>
                            <a:lnTo>
                              <a:pt x="216" y="9"/>
                            </a:lnTo>
                            <a:lnTo>
                              <a:pt x="199" y="2"/>
                            </a:lnTo>
                            <a:lnTo>
                              <a:pt x="181" y="0"/>
                            </a:lnTo>
                            <a:lnTo>
                              <a:pt x="160" y="0"/>
                            </a:lnTo>
                            <a:lnTo>
                              <a:pt x="137" y="2"/>
                            </a:lnTo>
                            <a:lnTo>
                              <a:pt x="111" y="6"/>
                            </a:lnTo>
                            <a:lnTo>
                              <a:pt x="81" y="14"/>
                            </a:lnTo>
                            <a:lnTo>
                              <a:pt x="54" y="28"/>
                            </a:lnTo>
                            <a:lnTo>
                              <a:pt x="33" y="44"/>
                            </a:lnTo>
                            <a:lnTo>
                              <a:pt x="17" y="64"/>
                            </a:lnTo>
                            <a:lnTo>
                              <a:pt x="6" y="85"/>
                            </a:lnTo>
                            <a:lnTo>
                              <a:pt x="0" y="104"/>
                            </a:lnTo>
                            <a:lnTo>
                              <a:pt x="0" y="124"/>
                            </a:lnTo>
                            <a:lnTo>
                              <a:pt x="5" y="141"/>
                            </a:lnTo>
                            <a:lnTo>
                              <a:pt x="14" y="162"/>
                            </a:lnTo>
                            <a:lnTo>
                              <a:pt x="25" y="189"/>
                            </a:lnTo>
                            <a:lnTo>
                              <a:pt x="39" y="224"/>
                            </a:lnTo>
                            <a:lnTo>
                              <a:pt x="55" y="263"/>
                            </a:lnTo>
                            <a:lnTo>
                              <a:pt x="73" y="303"/>
                            </a:lnTo>
                            <a:lnTo>
                              <a:pt x="92" y="344"/>
                            </a:lnTo>
                            <a:lnTo>
                              <a:pt x="112" y="383"/>
                            </a:lnTo>
                            <a:lnTo>
                              <a:pt x="131" y="417"/>
                            </a:lnTo>
                            <a:lnTo>
                              <a:pt x="142" y="407"/>
                            </a:lnTo>
                            <a:lnTo>
                              <a:pt x="153" y="396"/>
                            </a:lnTo>
                            <a:lnTo>
                              <a:pt x="167" y="386"/>
                            </a:lnTo>
                            <a:lnTo>
                              <a:pt x="181" y="377"/>
                            </a:lnTo>
                            <a:lnTo>
                              <a:pt x="196" y="368"/>
                            </a:lnTo>
                            <a:lnTo>
                              <a:pt x="212" y="360"/>
                            </a:lnTo>
                            <a:lnTo>
                              <a:pt x="228" y="352"/>
                            </a:lnTo>
                            <a:lnTo>
                              <a:pt x="245" y="345"/>
                            </a:lnTo>
                            <a:lnTo>
                              <a:pt x="267" y="337"/>
                            </a:lnTo>
                            <a:lnTo>
                              <a:pt x="288" y="330"/>
                            </a:lnTo>
                            <a:lnTo>
                              <a:pt x="309" y="325"/>
                            </a:lnTo>
                            <a:lnTo>
                              <a:pt x="329" y="322"/>
                            </a:lnTo>
                            <a:lnTo>
                              <a:pt x="347" y="321"/>
                            </a:lnTo>
                            <a:lnTo>
                              <a:pt x="364" y="321"/>
                            </a:lnTo>
                            <a:lnTo>
                              <a:pt x="378" y="324"/>
                            </a:lnTo>
                            <a:lnTo>
                              <a:pt x="390" y="330"/>
                            </a:lnTo>
                            <a:lnTo>
                              <a:pt x="301"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57" name="Freeform 58"/>
                      <p:cNvSpPr>
                        <a:spLocks/>
                      </p:cNvSpPr>
                      <p:nvPr/>
                    </p:nvSpPr>
                    <p:spPr bwMode="auto">
                      <a:xfrm flipH="1">
                        <a:off x="2680" y="2154"/>
                        <a:ext cx="43" cy="61"/>
                      </a:xfrm>
                      <a:custGeom>
                        <a:avLst/>
                        <a:gdLst>
                          <a:gd name="T0" fmla="*/ 43 w 86"/>
                          <a:gd name="T1" fmla="*/ 36 h 123"/>
                          <a:gd name="T2" fmla="*/ 38 w 86"/>
                          <a:gd name="T3" fmla="*/ 25 h 123"/>
                          <a:gd name="T4" fmla="*/ 34 w 86"/>
                          <a:gd name="T5" fmla="*/ 15 h 123"/>
                          <a:gd name="T6" fmla="*/ 31 w 86"/>
                          <a:gd name="T7" fmla="*/ 6 h 123"/>
                          <a:gd name="T8" fmla="*/ 27 w 86"/>
                          <a:gd name="T9" fmla="*/ 0 h 123"/>
                          <a:gd name="T10" fmla="*/ 24 w 86"/>
                          <a:gd name="T11" fmla="*/ 3 h 123"/>
                          <a:gd name="T12" fmla="*/ 19 w 86"/>
                          <a:gd name="T13" fmla="*/ 6 h 123"/>
                          <a:gd name="T14" fmla="*/ 14 w 86"/>
                          <a:gd name="T15" fmla="*/ 10 h 123"/>
                          <a:gd name="T16" fmla="*/ 10 w 86"/>
                          <a:gd name="T17" fmla="*/ 14 h 123"/>
                          <a:gd name="T18" fmla="*/ 6 w 86"/>
                          <a:gd name="T19" fmla="*/ 19 h 123"/>
                          <a:gd name="T20" fmla="*/ 2 w 86"/>
                          <a:gd name="T21" fmla="*/ 23 h 123"/>
                          <a:gd name="T22" fmla="*/ 1 w 86"/>
                          <a:gd name="T23" fmla="*/ 27 h 123"/>
                          <a:gd name="T24" fmla="*/ 0 w 86"/>
                          <a:gd name="T25" fmla="*/ 31 h 123"/>
                          <a:gd name="T26" fmla="*/ 3 w 86"/>
                          <a:gd name="T27" fmla="*/ 39 h 123"/>
                          <a:gd name="T28" fmla="*/ 8 w 86"/>
                          <a:gd name="T29" fmla="*/ 49 h 123"/>
                          <a:gd name="T30" fmla="*/ 12 w 86"/>
                          <a:gd name="T31" fmla="*/ 58 h 123"/>
                          <a:gd name="T32" fmla="*/ 13 w 86"/>
                          <a:gd name="T33" fmla="*/ 61 h 123"/>
                          <a:gd name="T34" fmla="*/ 16 w 86"/>
                          <a:gd name="T35" fmla="*/ 59 h 123"/>
                          <a:gd name="T36" fmla="*/ 20 w 86"/>
                          <a:gd name="T37" fmla="*/ 56 h 123"/>
                          <a:gd name="T38" fmla="*/ 25 w 86"/>
                          <a:gd name="T39" fmla="*/ 52 h 123"/>
                          <a:gd name="T40" fmla="*/ 30 w 86"/>
                          <a:gd name="T41" fmla="*/ 47 h 123"/>
                          <a:gd name="T42" fmla="*/ 35 w 86"/>
                          <a:gd name="T43" fmla="*/ 43 h 123"/>
                          <a:gd name="T44" fmla="*/ 39 w 86"/>
                          <a:gd name="T45" fmla="*/ 39 h 123"/>
                          <a:gd name="T46" fmla="*/ 42 w 86"/>
                          <a:gd name="T47" fmla="*/ 37 h 123"/>
                          <a:gd name="T48" fmla="*/ 43 w 86"/>
                          <a:gd name="T49" fmla="*/ 36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123">
                            <a:moveTo>
                              <a:pt x="86" y="73"/>
                            </a:moveTo>
                            <a:lnTo>
                              <a:pt x="76" y="50"/>
                            </a:lnTo>
                            <a:lnTo>
                              <a:pt x="68" y="30"/>
                            </a:lnTo>
                            <a:lnTo>
                              <a:pt x="61" y="13"/>
                            </a:lnTo>
                            <a:lnTo>
                              <a:pt x="54" y="0"/>
                            </a:lnTo>
                            <a:lnTo>
                              <a:pt x="47" y="6"/>
                            </a:lnTo>
                            <a:lnTo>
                              <a:pt x="38" y="13"/>
                            </a:lnTo>
                            <a:lnTo>
                              <a:pt x="28" y="21"/>
                            </a:lnTo>
                            <a:lnTo>
                              <a:pt x="19" y="29"/>
                            </a:lnTo>
                            <a:lnTo>
                              <a:pt x="11" y="38"/>
                            </a:lnTo>
                            <a:lnTo>
                              <a:pt x="4" y="46"/>
                            </a:lnTo>
                            <a:lnTo>
                              <a:pt x="1" y="55"/>
                            </a:lnTo>
                            <a:lnTo>
                              <a:pt x="0" y="62"/>
                            </a:lnTo>
                            <a:lnTo>
                              <a:pt x="5" y="79"/>
                            </a:lnTo>
                            <a:lnTo>
                              <a:pt x="15" y="99"/>
                            </a:lnTo>
                            <a:lnTo>
                              <a:pt x="23" y="116"/>
                            </a:lnTo>
                            <a:lnTo>
                              <a:pt x="26" y="123"/>
                            </a:lnTo>
                            <a:lnTo>
                              <a:pt x="32" y="119"/>
                            </a:lnTo>
                            <a:lnTo>
                              <a:pt x="40" y="112"/>
                            </a:lnTo>
                            <a:lnTo>
                              <a:pt x="49" y="104"/>
                            </a:lnTo>
                            <a:lnTo>
                              <a:pt x="59" y="94"/>
                            </a:lnTo>
                            <a:lnTo>
                              <a:pt x="70" y="86"/>
                            </a:lnTo>
                            <a:lnTo>
                              <a:pt x="78" y="79"/>
                            </a:lnTo>
                            <a:lnTo>
                              <a:pt x="84" y="75"/>
                            </a:lnTo>
                            <a:lnTo>
                              <a:pt x="86" y="73"/>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58" name="Freeform 59"/>
                      <p:cNvSpPr>
                        <a:spLocks/>
                      </p:cNvSpPr>
                      <p:nvPr/>
                    </p:nvSpPr>
                    <p:spPr bwMode="auto">
                      <a:xfrm flipH="1">
                        <a:off x="2680" y="2154"/>
                        <a:ext cx="43" cy="61"/>
                      </a:xfrm>
                      <a:custGeom>
                        <a:avLst/>
                        <a:gdLst>
                          <a:gd name="T0" fmla="*/ 43 w 86"/>
                          <a:gd name="T1" fmla="*/ 36 h 123"/>
                          <a:gd name="T2" fmla="*/ 43 w 86"/>
                          <a:gd name="T3" fmla="*/ 36 h 123"/>
                          <a:gd name="T4" fmla="*/ 38 w 86"/>
                          <a:gd name="T5" fmla="*/ 25 h 123"/>
                          <a:gd name="T6" fmla="*/ 34 w 86"/>
                          <a:gd name="T7" fmla="*/ 15 h 123"/>
                          <a:gd name="T8" fmla="*/ 31 w 86"/>
                          <a:gd name="T9" fmla="*/ 6 h 123"/>
                          <a:gd name="T10" fmla="*/ 27 w 86"/>
                          <a:gd name="T11" fmla="*/ 0 h 123"/>
                          <a:gd name="T12" fmla="*/ 27 w 86"/>
                          <a:gd name="T13" fmla="*/ 0 h 123"/>
                          <a:gd name="T14" fmla="*/ 24 w 86"/>
                          <a:gd name="T15" fmla="*/ 3 h 123"/>
                          <a:gd name="T16" fmla="*/ 19 w 86"/>
                          <a:gd name="T17" fmla="*/ 6 h 123"/>
                          <a:gd name="T18" fmla="*/ 14 w 86"/>
                          <a:gd name="T19" fmla="*/ 10 h 123"/>
                          <a:gd name="T20" fmla="*/ 10 w 86"/>
                          <a:gd name="T21" fmla="*/ 14 h 123"/>
                          <a:gd name="T22" fmla="*/ 6 w 86"/>
                          <a:gd name="T23" fmla="*/ 19 h 123"/>
                          <a:gd name="T24" fmla="*/ 2 w 86"/>
                          <a:gd name="T25" fmla="*/ 23 h 123"/>
                          <a:gd name="T26" fmla="*/ 1 w 86"/>
                          <a:gd name="T27" fmla="*/ 27 h 123"/>
                          <a:gd name="T28" fmla="*/ 0 w 86"/>
                          <a:gd name="T29" fmla="*/ 31 h 123"/>
                          <a:gd name="T30" fmla="*/ 0 w 86"/>
                          <a:gd name="T31" fmla="*/ 31 h 123"/>
                          <a:gd name="T32" fmla="*/ 3 w 86"/>
                          <a:gd name="T33" fmla="*/ 39 h 123"/>
                          <a:gd name="T34" fmla="*/ 8 w 86"/>
                          <a:gd name="T35" fmla="*/ 49 h 123"/>
                          <a:gd name="T36" fmla="*/ 12 w 86"/>
                          <a:gd name="T37" fmla="*/ 58 h 123"/>
                          <a:gd name="T38" fmla="*/ 13 w 86"/>
                          <a:gd name="T39" fmla="*/ 61 h 123"/>
                          <a:gd name="T40" fmla="*/ 13 w 86"/>
                          <a:gd name="T41" fmla="*/ 61 h 123"/>
                          <a:gd name="T42" fmla="*/ 16 w 86"/>
                          <a:gd name="T43" fmla="*/ 59 h 123"/>
                          <a:gd name="T44" fmla="*/ 20 w 86"/>
                          <a:gd name="T45" fmla="*/ 56 h 123"/>
                          <a:gd name="T46" fmla="*/ 25 w 86"/>
                          <a:gd name="T47" fmla="*/ 52 h 123"/>
                          <a:gd name="T48" fmla="*/ 30 w 86"/>
                          <a:gd name="T49" fmla="*/ 47 h 123"/>
                          <a:gd name="T50" fmla="*/ 35 w 86"/>
                          <a:gd name="T51" fmla="*/ 43 h 123"/>
                          <a:gd name="T52" fmla="*/ 39 w 86"/>
                          <a:gd name="T53" fmla="*/ 39 h 123"/>
                          <a:gd name="T54" fmla="*/ 42 w 86"/>
                          <a:gd name="T55" fmla="*/ 37 h 123"/>
                          <a:gd name="T56" fmla="*/ 43 w 86"/>
                          <a:gd name="T57" fmla="*/ 36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123">
                            <a:moveTo>
                              <a:pt x="86" y="73"/>
                            </a:moveTo>
                            <a:lnTo>
                              <a:pt x="86" y="73"/>
                            </a:lnTo>
                            <a:lnTo>
                              <a:pt x="76" y="50"/>
                            </a:lnTo>
                            <a:lnTo>
                              <a:pt x="68" y="30"/>
                            </a:lnTo>
                            <a:lnTo>
                              <a:pt x="61" y="13"/>
                            </a:lnTo>
                            <a:lnTo>
                              <a:pt x="54" y="0"/>
                            </a:lnTo>
                            <a:lnTo>
                              <a:pt x="47" y="6"/>
                            </a:lnTo>
                            <a:lnTo>
                              <a:pt x="38" y="13"/>
                            </a:lnTo>
                            <a:lnTo>
                              <a:pt x="28" y="21"/>
                            </a:lnTo>
                            <a:lnTo>
                              <a:pt x="19" y="29"/>
                            </a:lnTo>
                            <a:lnTo>
                              <a:pt x="11" y="38"/>
                            </a:lnTo>
                            <a:lnTo>
                              <a:pt x="4" y="46"/>
                            </a:lnTo>
                            <a:lnTo>
                              <a:pt x="1" y="55"/>
                            </a:lnTo>
                            <a:lnTo>
                              <a:pt x="0" y="62"/>
                            </a:lnTo>
                            <a:lnTo>
                              <a:pt x="5" y="79"/>
                            </a:lnTo>
                            <a:lnTo>
                              <a:pt x="15" y="99"/>
                            </a:lnTo>
                            <a:lnTo>
                              <a:pt x="23" y="116"/>
                            </a:lnTo>
                            <a:lnTo>
                              <a:pt x="26" y="123"/>
                            </a:lnTo>
                            <a:lnTo>
                              <a:pt x="32" y="119"/>
                            </a:lnTo>
                            <a:lnTo>
                              <a:pt x="40" y="112"/>
                            </a:lnTo>
                            <a:lnTo>
                              <a:pt x="49" y="104"/>
                            </a:lnTo>
                            <a:lnTo>
                              <a:pt x="59" y="94"/>
                            </a:lnTo>
                            <a:lnTo>
                              <a:pt x="70" y="86"/>
                            </a:lnTo>
                            <a:lnTo>
                              <a:pt x="78" y="79"/>
                            </a:lnTo>
                            <a:lnTo>
                              <a:pt x="84" y="75"/>
                            </a:lnTo>
                            <a:lnTo>
                              <a:pt x="86" y="7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59" name="Freeform 60"/>
                      <p:cNvSpPr>
                        <a:spLocks/>
                      </p:cNvSpPr>
                      <p:nvPr/>
                    </p:nvSpPr>
                    <p:spPr bwMode="auto">
                      <a:xfrm flipH="1">
                        <a:off x="2547" y="2106"/>
                        <a:ext cx="125" cy="77"/>
                      </a:xfrm>
                      <a:custGeom>
                        <a:avLst/>
                        <a:gdLst>
                          <a:gd name="T0" fmla="*/ 125 w 249"/>
                          <a:gd name="T1" fmla="*/ 44 h 154"/>
                          <a:gd name="T2" fmla="*/ 119 w 249"/>
                          <a:gd name="T3" fmla="*/ 40 h 154"/>
                          <a:gd name="T4" fmla="*/ 112 w 249"/>
                          <a:gd name="T5" fmla="*/ 39 h 154"/>
                          <a:gd name="T6" fmla="*/ 104 w 249"/>
                          <a:gd name="T7" fmla="*/ 37 h 154"/>
                          <a:gd name="T8" fmla="*/ 97 w 249"/>
                          <a:gd name="T9" fmla="*/ 37 h 154"/>
                          <a:gd name="T10" fmla="*/ 89 w 249"/>
                          <a:gd name="T11" fmla="*/ 37 h 154"/>
                          <a:gd name="T12" fmla="*/ 81 w 249"/>
                          <a:gd name="T13" fmla="*/ 39 h 154"/>
                          <a:gd name="T14" fmla="*/ 73 w 249"/>
                          <a:gd name="T15" fmla="*/ 41 h 154"/>
                          <a:gd name="T16" fmla="*/ 65 w 249"/>
                          <a:gd name="T17" fmla="*/ 44 h 154"/>
                          <a:gd name="T18" fmla="*/ 58 w 249"/>
                          <a:gd name="T19" fmla="*/ 47 h 154"/>
                          <a:gd name="T20" fmla="*/ 50 w 249"/>
                          <a:gd name="T21" fmla="*/ 51 h 154"/>
                          <a:gd name="T22" fmla="*/ 43 w 249"/>
                          <a:gd name="T23" fmla="*/ 55 h 154"/>
                          <a:gd name="T24" fmla="*/ 37 w 249"/>
                          <a:gd name="T25" fmla="*/ 59 h 154"/>
                          <a:gd name="T26" fmla="*/ 31 w 249"/>
                          <a:gd name="T27" fmla="*/ 64 h 154"/>
                          <a:gd name="T28" fmla="*/ 27 w 249"/>
                          <a:gd name="T29" fmla="*/ 68 h 154"/>
                          <a:gd name="T30" fmla="*/ 23 w 249"/>
                          <a:gd name="T31" fmla="*/ 73 h 154"/>
                          <a:gd name="T32" fmla="*/ 19 w 249"/>
                          <a:gd name="T33" fmla="*/ 77 h 154"/>
                          <a:gd name="T34" fmla="*/ 0 w 249"/>
                          <a:gd name="T35" fmla="*/ 39 h 154"/>
                          <a:gd name="T36" fmla="*/ 5 w 249"/>
                          <a:gd name="T37" fmla="*/ 31 h 154"/>
                          <a:gd name="T38" fmla="*/ 11 w 249"/>
                          <a:gd name="T39" fmla="*/ 25 h 154"/>
                          <a:gd name="T40" fmla="*/ 17 w 249"/>
                          <a:gd name="T41" fmla="*/ 19 h 154"/>
                          <a:gd name="T42" fmla="*/ 24 w 249"/>
                          <a:gd name="T43" fmla="*/ 14 h 154"/>
                          <a:gd name="T44" fmla="*/ 31 w 249"/>
                          <a:gd name="T45" fmla="*/ 10 h 154"/>
                          <a:gd name="T46" fmla="*/ 39 w 249"/>
                          <a:gd name="T47" fmla="*/ 7 h 154"/>
                          <a:gd name="T48" fmla="*/ 48 w 249"/>
                          <a:gd name="T49" fmla="*/ 5 h 154"/>
                          <a:gd name="T50" fmla="*/ 56 w 249"/>
                          <a:gd name="T51" fmla="*/ 2 h 154"/>
                          <a:gd name="T52" fmla="*/ 64 w 249"/>
                          <a:gd name="T53" fmla="*/ 1 h 154"/>
                          <a:gd name="T54" fmla="*/ 72 w 249"/>
                          <a:gd name="T55" fmla="*/ 1 h 154"/>
                          <a:gd name="T56" fmla="*/ 80 w 249"/>
                          <a:gd name="T57" fmla="*/ 0 h 154"/>
                          <a:gd name="T58" fmla="*/ 86 w 249"/>
                          <a:gd name="T59" fmla="*/ 1 h 154"/>
                          <a:gd name="T60" fmla="*/ 93 w 249"/>
                          <a:gd name="T61" fmla="*/ 1 h 154"/>
                          <a:gd name="T62" fmla="*/ 98 w 249"/>
                          <a:gd name="T63" fmla="*/ 2 h 154"/>
                          <a:gd name="T64" fmla="*/ 103 w 249"/>
                          <a:gd name="T65" fmla="*/ 3 h 154"/>
                          <a:gd name="T66" fmla="*/ 106 w 249"/>
                          <a:gd name="T67" fmla="*/ 5 h 154"/>
                          <a:gd name="T68" fmla="*/ 108 w 249"/>
                          <a:gd name="T69" fmla="*/ 9 h 154"/>
                          <a:gd name="T70" fmla="*/ 110 w 249"/>
                          <a:gd name="T71" fmla="*/ 14 h 154"/>
                          <a:gd name="T72" fmla="*/ 113 w 249"/>
                          <a:gd name="T73" fmla="*/ 19 h 154"/>
                          <a:gd name="T74" fmla="*/ 115 w 249"/>
                          <a:gd name="T75" fmla="*/ 24 h 154"/>
                          <a:gd name="T76" fmla="*/ 118 w 249"/>
                          <a:gd name="T77" fmla="*/ 30 h 154"/>
                          <a:gd name="T78" fmla="*/ 120 w 249"/>
                          <a:gd name="T79" fmla="*/ 35 h 154"/>
                          <a:gd name="T80" fmla="*/ 123 w 249"/>
                          <a:gd name="T81" fmla="*/ 39 h 154"/>
                          <a:gd name="T82" fmla="*/ 124 w 249"/>
                          <a:gd name="T83" fmla="*/ 42 h 154"/>
                          <a:gd name="T84" fmla="*/ 125 w 249"/>
                          <a:gd name="T85" fmla="*/ 44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9" h="154">
                            <a:moveTo>
                              <a:pt x="249" y="87"/>
                            </a:moveTo>
                            <a:lnTo>
                              <a:pt x="237" y="80"/>
                            </a:lnTo>
                            <a:lnTo>
                              <a:pt x="223" y="77"/>
                            </a:lnTo>
                            <a:lnTo>
                              <a:pt x="208" y="74"/>
                            </a:lnTo>
                            <a:lnTo>
                              <a:pt x="193" y="73"/>
                            </a:lnTo>
                            <a:lnTo>
                              <a:pt x="178" y="74"/>
                            </a:lnTo>
                            <a:lnTo>
                              <a:pt x="162" y="78"/>
                            </a:lnTo>
                            <a:lnTo>
                              <a:pt x="146" y="82"/>
                            </a:lnTo>
                            <a:lnTo>
                              <a:pt x="130" y="87"/>
                            </a:lnTo>
                            <a:lnTo>
                              <a:pt x="115" y="94"/>
                            </a:lnTo>
                            <a:lnTo>
                              <a:pt x="100" y="102"/>
                            </a:lnTo>
                            <a:lnTo>
                              <a:pt x="86" y="110"/>
                            </a:lnTo>
                            <a:lnTo>
                              <a:pt x="73" y="118"/>
                            </a:lnTo>
                            <a:lnTo>
                              <a:pt x="62" y="127"/>
                            </a:lnTo>
                            <a:lnTo>
                              <a:pt x="53" y="136"/>
                            </a:lnTo>
                            <a:lnTo>
                              <a:pt x="45" y="145"/>
                            </a:lnTo>
                            <a:lnTo>
                              <a:pt x="38" y="154"/>
                            </a:lnTo>
                            <a:lnTo>
                              <a:pt x="0" y="77"/>
                            </a:lnTo>
                            <a:lnTo>
                              <a:pt x="9" y="62"/>
                            </a:lnTo>
                            <a:lnTo>
                              <a:pt x="21" y="49"/>
                            </a:lnTo>
                            <a:lnTo>
                              <a:pt x="33" y="38"/>
                            </a:lnTo>
                            <a:lnTo>
                              <a:pt x="47" y="27"/>
                            </a:lnTo>
                            <a:lnTo>
                              <a:pt x="62" y="20"/>
                            </a:lnTo>
                            <a:lnTo>
                              <a:pt x="78" y="13"/>
                            </a:lnTo>
                            <a:lnTo>
                              <a:pt x="95" y="9"/>
                            </a:lnTo>
                            <a:lnTo>
                              <a:pt x="111" y="4"/>
                            </a:lnTo>
                            <a:lnTo>
                              <a:pt x="128" y="2"/>
                            </a:lnTo>
                            <a:lnTo>
                              <a:pt x="144" y="1"/>
                            </a:lnTo>
                            <a:lnTo>
                              <a:pt x="159" y="0"/>
                            </a:lnTo>
                            <a:lnTo>
                              <a:pt x="172" y="1"/>
                            </a:lnTo>
                            <a:lnTo>
                              <a:pt x="185" y="2"/>
                            </a:lnTo>
                            <a:lnTo>
                              <a:pt x="195" y="4"/>
                            </a:lnTo>
                            <a:lnTo>
                              <a:pt x="205" y="6"/>
                            </a:lnTo>
                            <a:lnTo>
                              <a:pt x="211" y="10"/>
                            </a:lnTo>
                            <a:lnTo>
                              <a:pt x="215" y="18"/>
                            </a:lnTo>
                            <a:lnTo>
                              <a:pt x="220" y="27"/>
                            </a:lnTo>
                            <a:lnTo>
                              <a:pt x="225" y="38"/>
                            </a:lnTo>
                            <a:lnTo>
                              <a:pt x="230" y="48"/>
                            </a:lnTo>
                            <a:lnTo>
                              <a:pt x="236" y="59"/>
                            </a:lnTo>
                            <a:lnTo>
                              <a:pt x="240" y="69"/>
                            </a:lnTo>
                            <a:lnTo>
                              <a:pt x="245" y="77"/>
                            </a:lnTo>
                            <a:lnTo>
                              <a:pt x="248" y="84"/>
                            </a:lnTo>
                            <a:lnTo>
                              <a:pt x="249" y="87"/>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60" name="Freeform 61"/>
                      <p:cNvSpPr>
                        <a:spLocks/>
                      </p:cNvSpPr>
                      <p:nvPr/>
                    </p:nvSpPr>
                    <p:spPr bwMode="auto">
                      <a:xfrm flipH="1">
                        <a:off x="2547" y="2106"/>
                        <a:ext cx="125" cy="77"/>
                      </a:xfrm>
                      <a:custGeom>
                        <a:avLst/>
                        <a:gdLst>
                          <a:gd name="T0" fmla="*/ 125 w 249"/>
                          <a:gd name="T1" fmla="*/ 44 h 154"/>
                          <a:gd name="T2" fmla="*/ 125 w 249"/>
                          <a:gd name="T3" fmla="*/ 44 h 154"/>
                          <a:gd name="T4" fmla="*/ 119 w 249"/>
                          <a:gd name="T5" fmla="*/ 40 h 154"/>
                          <a:gd name="T6" fmla="*/ 112 w 249"/>
                          <a:gd name="T7" fmla="*/ 39 h 154"/>
                          <a:gd name="T8" fmla="*/ 104 w 249"/>
                          <a:gd name="T9" fmla="*/ 37 h 154"/>
                          <a:gd name="T10" fmla="*/ 97 w 249"/>
                          <a:gd name="T11" fmla="*/ 37 h 154"/>
                          <a:gd name="T12" fmla="*/ 89 w 249"/>
                          <a:gd name="T13" fmla="*/ 37 h 154"/>
                          <a:gd name="T14" fmla="*/ 81 w 249"/>
                          <a:gd name="T15" fmla="*/ 39 h 154"/>
                          <a:gd name="T16" fmla="*/ 73 w 249"/>
                          <a:gd name="T17" fmla="*/ 41 h 154"/>
                          <a:gd name="T18" fmla="*/ 65 w 249"/>
                          <a:gd name="T19" fmla="*/ 44 h 154"/>
                          <a:gd name="T20" fmla="*/ 58 w 249"/>
                          <a:gd name="T21" fmla="*/ 47 h 154"/>
                          <a:gd name="T22" fmla="*/ 50 w 249"/>
                          <a:gd name="T23" fmla="*/ 51 h 154"/>
                          <a:gd name="T24" fmla="*/ 43 w 249"/>
                          <a:gd name="T25" fmla="*/ 55 h 154"/>
                          <a:gd name="T26" fmla="*/ 37 w 249"/>
                          <a:gd name="T27" fmla="*/ 59 h 154"/>
                          <a:gd name="T28" fmla="*/ 31 w 249"/>
                          <a:gd name="T29" fmla="*/ 64 h 154"/>
                          <a:gd name="T30" fmla="*/ 27 w 249"/>
                          <a:gd name="T31" fmla="*/ 68 h 154"/>
                          <a:gd name="T32" fmla="*/ 23 w 249"/>
                          <a:gd name="T33" fmla="*/ 73 h 154"/>
                          <a:gd name="T34" fmla="*/ 19 w 249"/>
                          <a:gd name="T35" fmla="*/ 77 h 154"/>
                          <a:gd name="T36" fmla="*/ 0 w 249"/>
                          <a:gd name="T37" fmla="*/ 39 h 154"/>
                          <a:gd name="T38" fmla="*/ 0 w 249"/>
                          <a:gd name="T39" fmla="*/ 39 h 154"/>
                          <a:gd name="T40" fmla="*/ 5 w 249"/>
                          <a:gd name="T41" fmla="*/ 31 h 154"/>
                          <a:gd name="T42" fmla="*/ 11 w 249"/>
                          <a:gd name="T43" fmla="*/ 25 h 154"/>
                          <a:gd name="T44" fmla="*/ 17 w 249"/>
                          <a:gd name="T45" fmla="*/ 19 h 154"/>
                          <a:gd name="T46" fmla="*/ 24 w 249"/>
                          <a:gd name="T47" fmla="*/ 14 h 154"/>
                          <a:gd name="T48" fmla="*/ 31 w 249"/>
                          <a:gd name="T49" fmla="*/ 10 h 154"/>
                          <a:gd name="T50" fmla="*/ 39 w 249"/>
                          <a:gd name="T51" fmla="*/ 7 h 154"/>
                          <a:gd name="T52" fmla="*/ 48 w 249"/>
                          <a:gd name="T53" fmla="*/ 5 h 154"/>
                          <a:gd name="T54" fmla="*/ 56 w 249"/>
                          <a:gd name="T55" fmla="*/ 2 h 154"/>
                          <a:gd name="T56" fmla="*/ 64 w 249"/>
                          <a:gd name="T57" fmla="*/ 1 h 154"/>
                          <a:gd name="T58" fmla="*/ 72 w 249"/>
                          <a:gd name="T59" fmla="*/ 1 h 154"/>
                          <a:gd name="T60" fmla="*/ 80 w 249"/>
                          <a:gd name="T61" fmla="*/ 0 h 154"/>
                          <a:gd name="T62" fmla="*/ 86 w 249"/>
                          <a:gd name="T63" fmla="*/ 1 h 154"/>
                          <a:gd name="T64" fmla="*/ 93 w 249"/>
                          <a:gd name="T65" fmla="*/ 1 h 154"/>
                          <a:gd name="T66" fmla="*/ 98 w 249"/>
                          <a:gd name="T67" fmla="*/ 2 h 154"/>
                          <a:gd name="T68" fmla="*/ 103 w 249"/>
                          <a:gd name="T69" fmla="*/ 3 h 154"/>
                          <a:gd name="T70" fmla="*/ 106 w 249"/>
                          <a:gd name="T71" fmla="*/ 5 h 154"/>
                          <a:gd name="T72" fmla="*/ 106 w 249"/>
                          <a:gd name="T73" fmla="*/ 5 h 154"/>
                          <a:gd name="T74" fmla="*/ 108 w 249"/>
                          <a:gd name="T75" fmla="*/ 9 h 154"/>
                          <a:gd name="T76" fmla="*/ 110 w 249"/>
                          <a:gd name="T77" fmla="*/ 14 h 154"/>
                          <a:gd name="T78" fmla="*/ 113 w 249"/>
                          <a:gd name="T79" fmla="*/ 19 h 154"/>
                          <a:gd name="T80" fmla="*/ 115 w 249"/>
                          <a:gd name="T81" fmla="*/ 24 h 154"/>
                          <a:gd name="T82" fmla="*/ 118 w 249"/>
                          <a:gd name="T83" fmla="*/ 30 h 154"/>
                          <a:gd name="T84" fmla="*/ 120 w 249"/>
                          <a:gd name="T85" fmla="*/ 35 h 154"/>
                          <a:gd name="T86" fmla="*/ 123 w 249"/>
                          <a:gd name="T87" fmla="*/ 39 h 154"/>
                          <a:gd name="T88" fmla="*/ 124 w 249"/>
                          <a:gd name="T89" fmla="*/ 42 h 1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9" h="154">
                            <a:moveTo>
                              <a:pt x="249" y="87"/>
                            </a:moveTo>
                            <a:lnTo>
                              <a:pt x="249" y="87"/>
                            </a:lnTo>
                            <a:lnTo>
                              <a:pt x="237" y="80"/>
                            </a:lnTo>
                            <a:lnTo>
                              <a:pt x="223" y="77"/>
                            </a:lnTo>
                            <a:lnTo>
                              <a:pt x="208" y="74"/>
                            </a:lnTo>
                            <a:lnTo>
                              <a:pt x="193" y="73"/>
                            </a:lnTo>
                            <a:lnTo>
                              <a:pt x="178" y="74"/>
                            </a:lnTo>
                            <a:lnTo>
                              <a:pt x="162" y="78"/>
                            </a:lnTo>
                            <a:lnTo>
                              <a:pt x="146" y="82"/>
                            </a:lnTo>
                            <a:lnTo>
                              <a:pt x="130" y="87"/>
                            </a:lnTo>
                            <a:lnTo>
                              <a:pt x="115" y="94"/>
                            </a:lnTo>
                            <a:lnTo>
                              <a:pt x="100" y="102"/>
                            </a:lnTo>
                            <a:lnTo>
                              <a:pt x="86" y="110"/>
                            </a:lnTo>
                            <a:lnTo>
                              <a:pt x="73" y="118"/>
                            </a:lnTo>
                            <a:lnTo>
                              <a:pt x="62" y="127"/>
                            </a:lnTo>
                            <a:lnTo>
                              <a:pt x="53" y="136"/>
                            </a:lnTo>
                            <a:lnTo>
                              <a:pt x="45" y="145"/>
                            </a:lnTo>
                            <a:lnTo>
                              <a:pt x="38" y="154"/>
                            </a:lnTo>
                            <a:lnTo>
                              <a:pt x="0" y="77"/>
                            </a:lnTo>
                            <a:lnTo>
                              <a:pt x="9" y="62"/>
                            </a:lnTo>
                            <a:lnTo>
                              <a:pt x="21" y="49"/>
                            </a:lnTo>
                            <a:lnTo>
                              <a:pt x="33" y="38"/>
                            </a:lnTo>
                            <a:lnTo>
                              <a:pt x="47" y="27"/>
                            </a:lnTo>
                            <a:lnTo>
                              <a:pt x="62" y="20"/>
                            </a:lnTo>
                            <a:lnTo>
                              <a:pt x="78" y="13"/>
                            </a:lnTo>
                            <a:lnTo>
                              <a:pt x="95" y="9"/>
                            </a:lnTo>
                            <a:lnTo>
                              <a:pt x="111" y="4"/>
                            </a:lnTo>
                            <a:lnTo>
                              <a:pt x="128" y="2"/>
                            </a:lnTo>
                            <a:lnTo>
                              <a:pt x="144" y="1"/>
                            </a:lnTo>
                            <a:lnTo>
                              <a:pt x="159" y="0"/>
                            </a:lnTo>
                            <a:lnTo>
                              <a:pt x="172" y="1"/>
                            </a:lnTo>
                            <a:lnTo>
                              <a:pt x="185" y="2"/>
                            </a:lnTo>
                            <a:lnTo>
                              <a:pt x="195" y="4"/>
                            </a:lnTo>
                            <a:lnTo>
                              <a:pt x="205" y="6"/>
                            </a:lnTo>
                            <a:lnTo>
                              <a:pt x="211" y="10"/>
                            </a:lnTo>
                            <a:lnTo>
                              <a:pt x="215" y="18"/>
                            </a:lnTo>
                            <a:lnTo>
                              <a:pt x="220" y="27"/>
                            </a:lnTo>
                            <a:lnTo>
                              <a:pt x="225" y="38"/>
                            </a:lnTo>
                            <a:lnTo>
                              <a:pt x="230" y="48"/>
                            </a:lnTo>
                            <a:lnTo>
                              <a:pt x="236" y="59"/>
                            </a:lnTo>
                            <a:lnTo>
                              <a:pt x="240" y="69"/>
                            </a:lnTo>
                            <a:lnTo>
                              <a:pt x="245" y="77"/>
                            </a:lnTo>
                            <a:lnTo>
                              <a:pt x="248"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61" name="Freeform 62"/>
                      <p:cNvSpPr>
                        <a:spLocks/>
                      </p:cNvSpPr>
                      <p:nvPr/>
                    </p:nvSpPr>
                    <p:spPr bwMode="auto">
                      <a:xfrm flipH="1">
                        <a:off x="2582" y="2108"/>
                        <a:ext cx="54" cy="41"/>
                      </a:xfrm>
                      <a:custGeom>
                        <a:avLst/>
                        <a:gdLst>
                          <a:gd name="T0" fmla="*/ 26 w 108"/>
                          <a:gd name="T1" fmla="*/ 0 h 82"/>
                          <a:gd name="T2" fmla="*/ 34 w 108"/>
                          <a:gd name="T3" fmla="*/ 8 h 82"/>
                          <a:gd name="T4" fmla="*/ 49 w 108"/>
                          <a:gd name="T5" fmla="*/ 9 h 82"/>
                          <a:gd name="T6" fmla="*/ 37 w 108"/>
                          <a:gd name="T7" fmla="*/ 18 h 82"/>
                          <a:gd name="T8" fmla="*/ 54 w 108"/>
                          <a:gd name="T9" fmla="*/ 33 h 82"/>
                          <a:gd name="T10" fmla="*/ 37 w 108"/>
                          <a:gd name="T11" fmla="*/ 34 h 82"/>
                          <a:gd name="T12" fmla="*/ 31 w 108"/>
                          <a:gd name="T13" fmla="*/ 41 h 82"/>
                          <a:gd name="T14" fmla="*/ 22 w 108"/>
                          <a:gd name="T15" fmla="*/ 28 h 82"/>
                          <a:gd name="T16" fmla="*/ 0 w 108"/>
                          <a:gd name="T17" fmla="*/ 32 h 82"/>
                          <a:gd name="T18" fmla="*/ 15 w 108"/>
                          <a:gd name="T19" fmla="*/ 19 h 82"/>
                          <a:gd name="T20" fmla="*/ 11 w 108"/>
                          <a:gd name="T21" fmla="*/ 6 h 82"/>
                          <a:gd name="T22" fmla="*/ 23 w 108"/>
                          <a:gd name="T23" fmla="*/ 12 h 82"/>
                          <a:gd name="T24" fmla="*/ 26 w 108"/>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82">
                            <a:moveTo>
                              <a:pt x="52" y="0"/>
                            </a:moveTo>
                            <a:lnTo>
                              <a:pt x="68" y="16"/>
                            </a:lnTo>
                            <a:lnTo>
                              <a:pt x="97" y="17"/>
                            </a:lnTo>
                            <a:lnTo>
                              <a:pt x="74" y="35"/>
                            </a:lnTo>
                            <a:lnTo>
                              <a:pt x="108" y="65"/>
                            </a:lnTo>
                            <a:lnTo>
                              <a:pt x="74" y="67"/>
                            </a:lnTo>
                            <a:lnTo>
                              <a:pt x="62" y="82"/>
                            </a:lnTo>
                            <a:lnTo>
                              <a:pt x="44" y="55"/>
                            </a:lnTo>
                            <a:lnTo>
                              <a:pt x="0" y="63"/>
                            </a:lnTo>
                            <a:lnTo>
                              <a:pt x="30" y="37"/>
                            </a:lnTo>
                            <a:lnTo>
                              <a:pt x="22" y="12"/>
                            </a:lnTo>
                            <a:lnTo>
                              <a:pt x="46" y="24"/>
                            </a:lnTo>
                            <a:lnTo>
                              <a:pt x="52" y="0"/>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62" name="Freeform 63"/>
                      <p:cNvSpPr>
                        <a:spLocks/>
                      </p:cNvSpPr>
                      <p:nvPr/>
                    </p:nvSpPr>
                    <p:spPr bwMode="auto">
                      <a:xfrm flipH="1">
                        <a:off x="2582" y="2108"/>
                        <a:ext cx="54" cy="41"/>
                      </a:xfrm>
                      <a:custGeom>
                        <a:avLst/>
                        <a:gdLst>
                          <a:gd name="T0" fmla="*/ 26 w 108"/>
                          <a:gd name="T1" fmla="*/ 0 h 82"/>
                          <a:gd name="T2" fmla="*/ 34 w 108"/>
                          <a:gd name="T3" fmla="*/ 8 h 82"/>
                          <a:gd name="T4" fmla="*/ 49 w 108"/>
                          <a:gd name="T5" fmla="*/ 9 h 82"/>
                          <a:gd name="T6" fmla="*/ 37 w 108"/>
                          <a:gd name="T7" fmla="*/ 18 h 82"/>
                          <a:gd name="T8" fmla="*/ 54 w 108"/>
                          <a:gd name="T9" fmla="*/ 33 h 82"/>
                          <a:gd name="T10" fmla="*/ 37 w 108"/>
                          <a:gd name="T11" fmla="*/ 34 h 82"/>
                          <a:gd name="T12" fmla="*/ 31 w 108"/>
                          <a:gd name="T13" fmla="*/ 41 h 82"/>
                          <a:gd name="T14" fmla="*/ 22 w 108"/>
                          <a:gd name="T15" fmla="*/ 28 h 82"/>
                          <a:gd name="T16" fmla="*/ 0 w 108"/>
                          <a:gd name="T17" fmla="*/ 32 h 82"/>
                          <a:gd name="T18" fmla="*/ 15 w 108"/>
                          <a:gd name="T19" fmla="*/ 19 h 82"/>
                          <a:gd name="T20" fmla="*/ 11 w 108"/>
                          <a:gd name="T21" fmla="*/ 6 h 82"/>
                          <a:gd name="T22" fmla="*/ 23 w 108"/>
                          <a:gd name="T23" fmla="*/ 12 h 82"/>
                          <a:gd name="T24" fmla="*/ 26 w 108"/>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82">
                            <a:moveTo>
                              <a:pt x="52" y="0"/>
                            </a:moveTo>
                            <a:lnTo>
                              <a:pt x="68" y="16"/>
                            </a:lnTo>
                            <a:lnTo>
                              <a:pt x="97" y="17"/>
                            </a:lnTo>
                            <a:lnTo>
                              <a:pt x="74" y="35"/>
                            </a:lnTo>
                            <a:lnTo>
                              <a:pt x="108" y="65"/>
                            </a:lnTo>
                            <a:lnTo>
                              <a:pt x="74" y="67"/>
                            </a:lnTo>
                            <a:lnTo>
                              <a:pt x="62" y="82"/>
                            </a:lnTo>
                            <a:lnTo>
                              <a:pt x="44" y="55"/>
                            </a:lnTo>
                            <a:lnTo>
                              <a:pt x="0" y="63"/>
                            </a:lnTo>
                            <a:lnTo>
                              <a:pt x="30" y="37"/>
                            </a:lnTo>
                            <a:lnTo>
                              <a:pt x="22" y="12"/>
                            </a:lnTo>
                            <a:lnTo>
                              <a:pt x="46" y="24"/>
                            </a:lnTo>
                            <a:lnTo>
                              <a:pt x="5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63" name="Freeform 64"/>
                      <p:cNvSpPr>
                        <a:spLocks/>
                      </p:cNvSpPr>
                      <p:nvPr/>
                    </p:nvSpPr>
                    <p:spPr bwMode="auto">
                      <a:xfrm flipH="1">
                        <a:off x="2436" y="2055"/>
                        <a:ext cx="62" cy="255"/>
                      </a:xfrm>
                      <a:custGeom>
                        <a:avLst/>
                        <a:gdLst>
                          <a:gd name="T0" fmla="*/ 46 w 123"/>
                          <a:gd name="T1" fmla="*/ 0 h 511"/>
                          <a:gd name="T2" fmla="*/ 0 w 123"/>
                          <a:gd name="T3" fmla="*/ 44 h 511"/>
                          <a:gd name="T4" fmla="*/ 8 w 123"/>
                          <a:gd name="T5" fmla="*/ 121 h 511"/>
                          <a:gd name="T6" fmla="*/ 21 w 123"/>
                          <a:gd name="T7" fmla="*/ 255 h 511"/>
                          <a:gd name="T8" fmla="*/ 62 w 123"/>
                          <a:gd name="T9" fmla="*/ 250 h 511"/>
                          <a:gd name="T10" fmla="*/ 21 w 123"/>
                          <a:gd name="T11" fmla="*/ 46 h 511"/>
                          <a:gd name="T12" fmla="*/ 50 w 123"/>
                          <a:gd name="T13" fmla="*/ 5 h 511"/>
                          <a:gd name="T14" fmla="*/ 46 w 123"/>
                          <a:gd name="T15" fmla="*/ 0 h 5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511">
                            <a:moveTo>
                              <a:pt x="92" y="0"/>
                            </a:moveTo>
                            <a:lnTo>
                              <a:pt x="0" y="88"/>
                            </a:lnTo>
                            <a:lnTo>
                              <a:pt x="15" y="243"/>
                            </a:lnTo>
                            <a:lnTo>
                              <a:pt x="41" y="511"/>
                            </a:lnTo>
                            <a:lnTo>
                              <a:pt x="123" y="501"/>
                            </a:lnTo>
                            <a:lnTo>
                              <a:pt x="41" y="92"/>
                            </a:lnTo>
                            <a:lnTo>
                              <a:pt x="99" y="11"/>
                            </a:lnTo>
                            <a:lnTo>
                              <a:pt x="92" y="0"/>
                            </a:lnTo>
                            <a:close/>
                          </a:path>
                        </a:pathLst>
                      </a:custGeom>
                      <a:solidFill>
                        <a:srgbClr val="A3C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64" name="Freeform 65"/>
                      <p:cNvSpPr>
                        <a:spLocks/>
                      </p:cNvSpPr>
                      <p:nvPr/>
                    </p:nvSpPr>
                    <p:spPr bwMode="auto">
                      <a:xfrm flipH="1">
                        <a:off x="2436" y="2055"/>
                        <a:ext cx="62" cy="255"/>
                      </a:xfrm>
                      <a:custGeom>
                        <a:avLst/>
                        <a:gdLst>
                          <a:gd name="T0" fmla="*/ 46 w 123"/>
                          <a:gd name="T1" fmla="*/ 0 h 511"/>
                          <a:gd name="T2" fmla="*/ 0 w 123"/>
                          <a:gd name="T3" fmla="*/ 44 h 511"/>
                          <a:gd name="T4" fmla="*/ 8 w 123"/>
                          <a:gd name="T5" fmla="*/ 121 h 511"/>
                          <a:gd name="T6" fmla="*/ 21 w 123"/>
                          <a:gd name="T7" fmla="*/ 255 h 511"/>
                          <a:gd name="T8" fmla="*/ 62 w 123"/>
                          <a:gd name="T9" fmla="*/ 250 h 511"/>
                          <a:gd name="T10" fmla="*/ 21 w 123"/>
                          <a:gd name="T11" fmla="*/ 46 h 511"/>
                          <a:gd name="T12" fmla="*/ 50 w 123"/>
                          <a:gd name="T13" fmla="*/ 5 h 511"/>
                          <a:gd name="T14" fmla="*/ 46 w 123"/>
                          <a:gd name="T15" fmla="*/ 0 h 5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3" h="511">
                            <a:moveTo>
                              <a:pt x="92" y="0"/>
                            </a:moveTo>
                            <a:lnTo>
                              <a:pt x="0" y="88"/>
                            </a:lnTo>
                            <a:lnTo>
                              <a:pt x="15" y="243"/>
                            </a:lnTo>
                            <a:lnTo>
                              <a:pt x="41" y="511"/>
                            </a:lnTo>
                            <a:lnTo>
                              <a:pt x="123" y="501"/>
                            </a:lnTo>
                            <a:lnTo>
                              <a:pt x="41" y="92"/>
                            </a:lnTo>
                            <a:lnTo>
                              <a:pt x="99" y="11"/>
                            </a:lnTo>
                            <a:lnTo>
                              <a:pt x="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65" name="Freeform 66"/>
                      <p:cNvSpPr>
                        <a:spLocks/>
                      </p:cNvSpPr>
                      <p:nvPr/>
                    </p:nvSpPr>
                    <p:spPr bwMode="auto">
                      <a:xfrm flipH="1">
                        <a:off x="2404" y="2307"/>
                        <a:ext cx="68" cy="151"/>
                      </a:xfrm>
                      <a:custGeom>
                        <a:avLst/>
                        <a:gdLst>
                          <a:gd name="T0" fmla="*/ 52 w 137"/>
                          <a:gd name="T1" fmla="*/ 151 h 303"/>
                          <a:gd name="T2" fmla="*/ 56 w 137"/>
                          <a:gd name="T3" fmla="*/ 151 h 303"/>
                          <a:gd name="T4" fmla="*/ 60 w 137"/>
                          <a:gd name="T5" fmla="*/ 151 h 303"/>
                          <a:gd name="T6" fmla="*/ 64 w 137"/>
                          <a:gd name="T7" fmla="*/ 149 h 303"/>
                          <a:gd name="T8" fmla="*/ 68 w 137"/>
                          <a:gd name="T9" fmla="*/ 148 h 303"/>
                          <a:gd name="T10" fmla="*/ 62 w 137"/>
                          <a:gd name="T11" fmla="*/ 143 h 303"/>
                          <a:gd name="T12" fmla="*/ 56 w 137"/>
                          <a:gd name="T13" fmla="*/ 135 h 303"/>
                          <a:gd name="T14" fmla="*/ 49 w 137"/>
                          <a:gd name="T15" fmla="*/ 125 h 303"/>
                          <a:gd name="T16" fmla="*/ 42 w 137"/>
                          <a:gd name="T17" fmla="*/ 114 h 303"/>
                          <a:gd name="T18" fmla="*/ 35 w 137"/>
                          <a:gd name="T19" fmla="*/ 102 h 303"/>
                          <a:gd name="T20" fmla="*/ 30 w 137"/>
                          <a:gd name="T21" fmla="*/ 90 h 303"/>
                          <a:gd name="T22" fmla="*/ 25 w 137"/>
                          <a:gd name="T23" fmla="*/ 78 h 303"/>
                          <a:gd name="T24" fmla="*/ 23 w 137"/>
                          <a:gd name="T25" fmla="*/ 67 h 303"/>
                          <a:gd name="T26" fmla="*/ 19 w 137"/>
                          <a:gd name="T27" fmla="*/ 44 h 303"/>
                          <a:gd name="T28" fmla="*/ 16 w 137"/>
                          <a:gd name="T29" fmla="*/ 23 h 303"/>
                          <a:gd name="T30" fmla="*/ 14 w 137"/>
                          <a:gd name="T31" fmla="*/ 6 h 303"/>
                          <a:gd name="T32" fmla="*/ 13 w 137"/>
                          <a:gd name="T33" fmla="*/ 0 h 303"/>
                          <a:gd name="T34" fmla="*/ 0 w 137"/>
                          <a:gd name="T35" fmla="*/ 1 h 303"/>
                          <a:gd name="T36" fmla="*/ 2 w 137"/>
                          <a:gd name="T37" fmla="*/ 17 h 303"/>
                          <a:gd name="T38" fmla="*/ 4 w 137"/>
                          <a:gd name="T39" fmla="*/ 44 h 303"/>
                          <a:gd name="T40" fmla="*/ 8 w 137"/>
                          <a:gd name="T41" fmla="*/ 73 h 303"/>
                          <a:gd name="T42" fmla="*/ 14 w 137"/>
                          <a:gd name="T43" fmla="*/ 95 h 303"/>
                          <a:gd name="T44" fmla="*/ 19 w 137"/>
                          <a:gd name="T45" fmla="*/ 106 h 303"/>
                          <a:gd name="T46" fmla="*/ 25 w 137"/>
                          <a:gd name="T47" fmla="*/ 117 h 303"/>
                          <a:gd name="T48" fmla="*/ 31 w 137"/>
                          <a:gd name="T49" fmla="*/ 127 h 303"/>
                          <a:gd name="T50" fmla="*/ 38 w 137"/>
                          <a:gd name="T51" fmla="*/ 135 h 303"/>
                          <a:gd name="T52" fmla="*/ 43 w 137"/>
                          <a:gd name="T53" fmla="*/ 142 h 303"/>
                          <a:gd name="T54" fmla="*/ 48 w 137"/>
                          <a:gd name="T55" fmla="*/ 147 h 303"/>
                          <a:gd name="T56" fmla="*/ 50 w 137"/>
                          <a:gd name="T57" fmla="*/ 150 h 303"/>
                          <a:gd name="T58" fmla="*/ 52 w 137"/>
                          <a:gd name="T59" fmla="*/ 151 h 3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7" h="303">
                            <a:moveTo>
                              <a:pt x="104" y="303"/>
                            </a:moveTo>
                            <a:lnTo>
                              <a:pt x="112" y="303"/>
                            </a:lnTo>
                            <a:lnTo>
                              <a:pt x="121" y="302"/>
                            </a:lnTo>
                            <a:lnTo>
                              <a:pt x="129" y="299"/>
                            </a:lnTo>
                            <a:lnTo>
                              <a:pt x="137" y="297"/>
                            </a:lnTo>
                            <a:lnTo>
                              <a:pt x="125" y="287"/>
                            </a:lnTo>
                            <a:lnTo>
                              <a:pt x="112" y="271"/>
                            </a:lnTo>
                            <a:lnTo>
                              <a:pt x="98" y="251"/>
                            </a:lnTo>
                            <a:lnTo>
                              <a:pt x="84" y="229"/>
                            </a:lnTo>
                            <a:lnTo>
                              <a:pt x="70" y="205"/>
                            </a:lnTo>
                            <a:lnTo>
                              <a:pt x="60" y="181"/>
                            </a:lnTo>
                            <a:lnTo>
                              <a:pt x="51" y="157"/>
                            </a:lnTo>
                            <a:lnTo>
                              <a:pt x="46" y="134"/>
                            </a:lnTo>
                            <a:lnTo>
                              <a:pt x="39" y="89"/>
                            </a:lnTo>
                            <a:lnTo>
                              <a:pt x="33" y="46"/>
                            </a:lnTo>
                            <a:lnTo>
                              <a:pt x="29" y="13"/>
                            </a:lnTo>
                            <a:lnTo>
                              <a:pt x="27" y="0"/>
                            </a:lnTo>
                            <a:lnTo>
                              <a:pt x="0" y="3"/>
                            </a:lnTo>
                            <a:lnTo>
                              <a:pt x="4" y="35"/>
                            </a:lnTo>
                            <a:lnTo>
                              <a:pt x="9" y="89"/>
                            </a:lnTo>
                            <a:lnTo>
                              <a:pt x="17" y="146"/>
                            </a:lnTo>
                            <a:lnTo>
                              <a:pt x="28" y="190"/>
                            </a:lnTo>
                            <a:lnTo>
                              <a:pt x="38" y="213"/>
                            </a:lnTo>
                            <a:lnTo>
                              <a:pt x="51" y="235"/>
                            </a:lnTo>
                            <a:lnTo>
                              <a:pt x="63" y="255"/>
                            </a:lnTo>
                            <a:lnTo>
                              <a:pt x="76" y="271"/>
                            </a:lnTo>
                            <a:lnTo>
                              <a:pt x="86" y="284"/>
                            </a:lnTo>
                            <a:lnTo>
                              <a:pt x="96" y="295"/>
                            </a:lnTo>
                            <a:lnTo>
                              <a:pt x="101" y="301"/>
                            </a:lnTo>
                            <a:lnTo>
                              <a:pt x="104" y="303"/>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66" name="Freeform 67"/>
                      <p:cNvSpPr>
                        <a:spLocks/>
                      </p:cNvSpPr>
                      <p:nvPr/>
                    </p:nvSpPr>
                    <p:spPr bwMode="auto">
                      <a:xfrm flipH="1">
                        <a:off x="2404" y="2307"/>
                        <a:ext cx="68" cy="151"/>
                      </a:xfrm>
                      <a:custGeom>
                        <a:avLst/>
                        <a:gdLst>
                          <a:gd name="T0" fmla="*/ 52 w 137"/>
                          <a:gd name="T1" fmla="*/ 151 h 303"/>
                          <a:gd name="T2" fmla="*/ 52 w 137"/>
                          <a:gd name="T3" fmla="*/ 151 h 303"/>
                          <a:gd name="T4" fmla="*/ 56 w 137"/>
                          <a:gd name="T5" fmla="*/ 151 h 303"/>
                          <a:gd name="T6" fmla="*/ 60 w 137"/>
                          <a:gd name="T7" fmla="*/ 151 h 303"/>
                          <a:gd name="T8" fmla="*/ 64 w 137"/>
                          <a:gd name="T9" fmla="*/ 149 h 303"/>
                          <a:gd name="T10" fmla="*/ 68 w 137"/>
                          <a:gd name="T11" fmla="*/ 148 h 303"/>
                          <a:gd name="T12" fmla="*/ 68 w 137"/>
                          <a:gd name="T13" fmla="*/ 148 h 303"/>
                          <a:gd name="T14" fmla="*/ 62 w 137"/>
                          <a:gd name="T15" fmla="*/ 143 h 303"/>
                          <a:gd name="T16" fmla="*/ 56 w 137"/>
                          <a:gd name="T17" fmla="*/ 135 h 303"/>
                          <a:gd name="T18" fmla="*/ 49 w 137"/>
                          <a:gd name="T19" fmla="*/ 125 h 303"/>
                          <a:gd name="T20" fmla="*/ 42 w 137"/>
                          <a:gd name="T21" fmla="*/ 114 h 303"/>
                          <a:gd name="T22" fmla="*/ 35 w 137"/>
                          <a:gd name="T23" fmla="*/ 102 h 303"/>
                          <a:gd name="T24" fmla="*/ 30 w 137"/>
                          <a:gd name="T25" fmla="*/ 90 h 303"/>
                          <a:gd name="T26" fmla="*/ 25 w 137"/>
                          <a:gd name="T27" fmla="*/ 78 h 303"/>
                          <a:gd name="T28" fmla="*/ 23 w 137"/>
                          <a:gd name="T29" fmla="*/ 67 h 303"/>
                          <a:gd name="T30" fmla="*/ 23 w 137"/>
                          <a:gd name="T31" fmla="*/ 67 h 303"/>
                          <a:gd name="T32" fmla="*/ 19 w 137"/>
                          <a:gd name="T33" fmla="*/ 44 h 303"/>
                          <a:gd name="T34" fmla="*/ 16 w 137"/>
                          <a:gd name="T35" fmla="*/ 23 h 303"/>
                          <a:gd name="T36" fmla="*/ 14 w 137"/>
                          <a:gd name="T37" fmla="*/ 6 h 303"/>
                          <a:gd name="T38" fmla="*/ 13 w 137"/>
                          <a:gd name="T39" fmla="*/ 0 h 303"/>
                          <a:gd name="T40" fmla="*/ 0 w 137"/>
                          <a:gd name="T41" fmla="*/ 1 h 303"/>
                          <a:gd name="T42" fmla="*/ 0 w 137"/>
                          <a:gd name="T43" fmla="*/ 1 h 303"/>
                          <a:gd name="T44" fmla="*/ 2 w 137"/>
                          <a:gd name="T45" fmla="*/ 17 h 303"/>
                          <a:gd name="T46" fmla="*/ 4 w 137"/>
                          <a:gd name="T47" fmla="*/ 44 h 303"/>
                          <a:gd name="T48" fmla="*/ 8 w 137"/>
                          <a:gd name="T49" fmla="*/ 73 h 303"/>
                          <a:gd name="T50" fmla="*/ 14 w 137"/>
                          <a:gd name="T51" fmla="*/ 95 h 303"/>
                          <a:gd name="T52" fmla="*/ 14 w 137"/>
                          <a:gd name="T53" fmla="*/ 95 h 303"/>
                          <a:gd name="T54" fmla="*/ 19 w 137"/>
                          <a:gd name="T55" fmla="*/ 106 h 303"/>
                          <a:gd name="T56" fmla="*/ 25 w 137"/>
                          <a:gd name="T57" fmla="*/ 117 h 303"/>
                          <a:gd name="T58" fmla="*/ 31 w 137"/>
                          <a:gd name="T59" fmla="*/ 127 h 303"/>
                          <a:gd name="T60" fmla="*/ 38 w 137"/>
                          <a:gd name="T61" fmla="*/ 135 h 303"/>
                          <a:gd name="T62" fmla="*/ 43 w 137"/>
                          <a:gd name="T63" fmla="*/ 142 h 303"/>
                          <a:gd name="T64" fmla="*/ 48 w 137"/>
                          <a:gd name="T65" fmla="*/ 147 h 303"/>
                          <a:gd name="T66" fmla="*/ 50 w 137"/>
                          <a:gd name="T67" fmla="*/ 150 h 303"/>
                          <a:gd name="T68" fmla="*/ 52 w 137"/>
                          <a:gd name="T69" fmla="*/ 151 h 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7" h="303">
                            <a:moveTo>
                              <a:pt x="104" y="303"/>
                            </a:moveTo>
                            <a:lnTo>
                              <a:pt x="104" y="303"/>
                            </a:lnTo>
                            <a:lnTo>
                              <a:pt x="112" y="303"/>
                            </a:lnTo>
                            <a:lnTo>
                              <a:pt x="121" y="302"/>
                            </a:lnTo>
                            <a:lnTo>
                              <a:pt x="129" y="299"/>
                            </a:lnTo>
                            <a:lnTo>
                              <a:pt x="137" y="297"/>
                            </a:lnTo>
                            <a:lnTo>
                              <a:pt x="125" y="287"/>
                            </a:lnTo>
                            <a:lnTo>
                              <a:pt x="112" y="271"/>
                            </a:lnTo>
                            <a:lnTo>
                              <a:pt x="98" y="251"/>
                            </a:lnTo>
                            <a:lnTo>
                              <a:pt x="84" y="229"/>
                            </a:lnTo>
                            <a:lnTo>
                              <a:pt x="70" y="205"/>
                            </a:lnTo>
                            <a:lnTo>
                              <a:pt x="60" y="181"/>
                            </a:lnTo>
                            <a:lnTo>
                              <a:pt x="51" y="157"/>
                            </a:lnTo>
                            <a:lnTo>
                              <a:pt x="46" y="134"/>
                            </a:lnTo>
                            <a:lnTo>
                              <a:pt x="39" y="89"/>
                            </a:lnTo>
                            <a:lnTo>
                              <a:pt x="33" y="46"/>
                            </a:lnTo>
                            <a:lnTo>
                              <a:pt x="29" y="13"/>
                            </a:lnTo>
                            <a:lnTo>
                              <a:pt x="27" y="0"/>
                            </a:lnTo>
                            <a:lnTo>
                              <a:pt x="0" y="3"/>
                            </a:lnTo>
                            <a:lnTo>
                              <a:pt x="4" y="35"/>
                            </a:lnTo>
                            <a:lnTo>
                              <a:pt x="9" y="89"/>
                            </a:lnTo>
                            <a:lnTo>
                              <a:pt x="17" y="146"/>
                            </a:lnTo>
                            <a:lnTo>
                              <a:pt x="28" y="190"/>
                            </a:lnTo>
                            <a:lnTo>
                              <a:pt x="38" y="213"/>
                            </a:lnTo>
                            <a:lnTo>
                              <a:pt x="51" y="235"/>
                            </a:lnTo>
                            <a:lnTo>
                              <a:pt x="63" y="255"/>
                            </a:lnTo>
                            <a:lnTo>
                              <a:pt x="76" y="271"/>
                            </a:lnTo>
                            <a:lnTo>
                              <a:pt x="86" y="284"/>
                            </a:lnTo>
                            <a:lnTo>
                              <a:pt x="96" y="295"/>
                            </a:lnTo>
                            <a:lnTo>
                              <a:pt x="101" y="301"/>
                            </a:lnTo>
                            <a:lnTo>
                              <a:pt x="104" y="3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67" name="Freeform 68"/>
                      <p:cNvSpPr>
                        <a:spLocks/>
                      </p:cNvSpPr>
                      <p:nvPr/>
                    </p:nvSpPr>
                    <p:spPr bwMode="auto">
                      <a:xfrm flipH="1">
                        <a:off x="2375" y="2305"/>
                        <a:ext cx="84" cy="144"/>
                      </a:xfrm>
                      <a:custGeom>
                        <a:avLst/>
                        <a:gdLst>
                          <a:gd name="T0" fmla="*/ 0 w 167"/>
                          <a:gd name="T1" fmla="*/ 2 h 287"/>
                          <a:gd name="T2" fmla="*/ 1 w 167"/>
                          <a:gd name="T3" fmla="*/ 11 h 287"/>
                          <a:gd name="T4" fmla="*/ 3 w 167"/>
                          <a:gd name="T5" fmla="*/ 23 h 287"/>
                          <a:gd name="T6" fmla="*/ 6 w 167"/>
                          <a:gd name="T7" fmla="*/ 36 h 287"/>
                          <a:gd name="T8" fmla="*/ 9 w 167"/>
                          <a:gd name="T9" fmla="*/ 50 h 287"/>
                          <a:gd name="T10" fmla="*/ 12 w 167"/>
                          <a:gd name="T11" fmla="*/ 63 h 287"/>
                          <a:gd name="T12" fmla="*/ 16 w 167"/>
                          <a:gd name="T13" fmla="*/ 77 h 287"/>
                          <a:gd name="T14" fmla="*/ 20 w 167"/>
                          <a:gd name="T15" fmla="*/ 88 h 287"/>
                          <a:gd name="T16" fmla="*/ 25 w 167"/>
                          <a:gd name="T17" fmla="*/ 97 h 287"/>
                          <a:gd name="T18" fmla="*/ 32 w 167"/>
                          <a:gd name="T19" fmla="*/ 107 h 287"/>
                          <a:gd name="T20" fmla="*/ 39 w 167"/>
                          <a:gd name="T21" fmla="*/ 116 h 287"/>
                          <a:gd name="T22" fmla="*/ 47 w 167"/>
                          <a:gd name="T23" fmla="*/ 124 h 287"/>
                          <a:gd name="T24" fmla="*/ 54 w 167"/>
                          <a:gd name="T25" fmla="*/ 131 h 287"/>
                          <a:gd name="T26" fmla="*/ 60 w 167"/>
                          <a:gd name="T27" fmla="*/ 137 h 287"/>
                          <a:gd name="T28" fmla="*/ 65 w 167"/>
                          <a:gd name="T29" fmla="*/ 141 h 287"/>
                          <a:gd name="T30" fmla="*/ 68 w 167"/>
                          <a:gd name="T31" fmla="*/ 143 h 287"/>
                          <a:gd name="T32" fmla="*/ 70 w 167"/>
                          <a:gd name="T33" fmla="*/ 144 h 287"/>
                          <a:gd name="T34" fmla="*/ 74 w 167"/>
                          <a:gd name="T35" fmla="*/ 141 h 287"/>
                          <a:gd name="T36" fmla="*/ 78 w 167"/>
                          <a:gd name="T37" fmla="*/ 138 h 287"/>
                          <a:gd name="T38" fmla="*/ 81 w 167"/>
                          <a:gd name="T39" fmla="*/ 134 h 287"/>
                          <a:gd name="T40" fmla="*/ 84 w 167"/>
                          <a:gd name="T41" fmla="*/ 130 h 287"/>
                          <a:gd name="T42" fmla="*/ 74 w 167"/>
                          <a:gd name="T43" fmla="*/ 126 h 287"/>
                          <a:gd name="T44" fmla="*/ 64 w 167"/>
                          <a:gd name="T45" fmla="*/ 120 h 287"/>
                          <a:gd name="T46" fmla="*/ 56 w 167"/>
                          <a:gd name="T47" fmla="*/ 113 h 287"/>
                          <a:gd name="T48" fmla="*/ 48 w 167"/>
                          <a:gd name="T49" fmla="*/ 105 h 287"/>
                          <a:gd name="T50" fmla="*/ 41 w 167"/>
                          <a:gd name="T51" fmla="*/ 95 h 287"/>
                          <a:gd name="T52" fmla="*/ 35 w 167"/>
                          <a:gd name="T53" fmla="*/ 84 h 287"/>
                          <a:gd name="T54" fmla="*/ 30 w 167"/>
                          <a:gd name="T55" fmla="*/ 70 h 287"/>
                          <a:gd name="T56" fmla="*/ 25 w 167"/>
                          <a:gd name="T57" fmla="*/ 55 h 287"/>
                          <a:gd name="T58" fmla="*/ 19 w 167"/>
                          <a:gd name="T59" fmla="*/ 28 h 287"/>
                          <a:gd name="T60" fmla="*/ 16 w 167"/>
                          <a:gd name="T61" fmla="*/ 11 h 287"/>
                          <a:gd name="T62" fmla="*/ 14 w 167"/>
                          <a:gd name="T63" fmla="*/ 2 h 287"/>
                          <a:gd name="T64" fmla="*/ 14 w 167"/>
                          <a:gd name="T65" fmla="*/ 0 h 287"/>
                          <a:gd name="T66" fmla="*/ 0 w 167"/>
                          <a:gd name="T67" fmla="*/ 2 h 2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287">
                            <a:moveTo>
                              <a:pt x="0" y="3"/>
                            </a:moveTo>
                            <a:lnTo>
                              <a:pt x="2" y="22"/>
                            </a:lnTo>
                            <a:lnTo>
                              <a:pt x="6" y="45"/>
                            </a:lnTo>
                            <a:lnTo>
                              <a:pt x="11" y="71"/>
                            </a:lnTo>
                            <a:lnTo>
                              <a:pt x="18" y="99"/>
                            </a:lnTo>
                            <a:lnTo>
                              <a:pt x="24" y="126"/>
                            </a:lnTo>
                            <a:lnTo>
                              <a:pt x="32" y="153"/>
                            </a:lnTo>
                            <a:lnTo>
                              <a:pt x="40" y="176"/>
                            </a:lnTo>
                            <a:lnTo>
                              <a:pt x="49" y="193"/>
                            </a:lnTo>
                            <a:lnTo>
                              <a:pt x="63" y="214"/>
                            </a:lnTo>
                            <a:lnTo>
                              <a:pt x="78" y="232"/>
                            </a:lnTo>
                            <a:lnTo>
                              <a:pt x="93" y="248"/>
                            </a:lnTo>
                            <a:lnTo>
                              <a:pt x="108" y="262"/>
                            </a:lnTo>
                            <a:lnTo>
                              <a:pt x="119" y="274"/>
                            </a:lnTo>
                            <a:lnTo>
                              <a:pt x="129" y="281"/>
                            </a:lnTo>
                            <a:lnTo>
                              <a:pt x="136" y="286"/>
                            </a:lnTo>
                            <a:lnTo>
                              <a:pt x="139" y="287"/>
                            </a:lnTo>
                            <a:lnTo>
                              <a:pt x="147" y="282"/>
                            </a:lnTo>
                            <a:lnTo>
                              <a:pt x="155" y="275"/>
                            </a:lnTo>
                            <a:lnTo>
                              <a:pt x="162" y="268"/>
                            </a:lnTo>
                            <a:lnTo>
                              <a:pt x="167" y="260"/>
                            </a:lnTo>
                            <a:lnTo>
                              <a:pt x="148" y="251"/>
                            </a:lnTo>
                            <a:lnTo>
                              <a:pt x="128" y="239"/>
                            </a:lnTo>
                            <a:lnTo>
                              <a:pt x="111" y="225"/>
                            </a:lnTo>
                            <a:lnTo>
                              <a:pt x="96" y="209"/>
                            </a:lnTo>
                            <a:lnTo>
                              <a:pt x="82" y="190"/>
                            </a:lnTo>
                            <a:lnTo>
                              <a:pt x="70" y="167"/>
                            </a:lnTo>
                            <a:lnTo>
                              <a:pt x="59" y="140"/>
                            </a:lnTo>
                            <a:lnTo>
                              <a:pt x="50" y="109"/>
                            </a:lnTo>
                            <a:lnTo>
                              <a:pt x="37" y="55"/>
                            </a:lnTo>
                            <a:lnTo>
                              <a:pt x="32" y="22"/>
                            </a:lnTo>
                            <a:lnTo>
                              <a:pt x="28" y="4"/>
                            </a:lnTo>
                            <a:lnTo>
                              <a:pt x="28" y="0"/>
                            </a:lnTo>
                            <a:lnTo>
                              <a:pt x="0" y="3"/>
                            </a:lnTo>
                            <a:close/>
                          </a:path>
                        </a:pathLst>
                      </a:custGeom>
                      <a:solidFill>
                        <a:srgbClr val="84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68" name="Freeform 69"/>
                      <p:cNvSpPr>
                        <a:spLocks/>
                      </p:cNvSpPr>
                      <p:nvPr/>
                    </p:nvSpPr>
                    <p:spPr bwMode="auto">
                      <a:xfrm flipH="1">
                        <a:off x="2375" y="2305"/>
                        <a:ext cx="84" cy="144"/>
                      </a:xfrm>
                      <a:custGeom>
                        <a:avLst/>
                        <a:gdLst>
                          <a:gd name="T0" fmla="*/ 0 w 167"/>
                          <a:gd name="T1" fmla="*/ 2 h 287"/>
                          <a:gd name="T2" fmla="*/ 0 w 167"/>
                          <a:gd name="T3" fmla="*/ 2 h 287"/>
                          <a:gd name="T4" fmla="*/ 1 w 167"/>
                          <a:gd name="T5" fmla="*/ 11 h 287"/>
                          <a:gd name="T6" fmla="*/ 3 w 167"/>
                          <a:gd name="T7" fmla="*/ 23 h 287"/>
                          <a:gd name="T8" fmla="*/ 6 w 167"/>
                          <a:gd name="T9" fmla="*/ 36 h 287"/>
                          <a:gd name="T10" fmla="*/ 9 w 167"/>
                          <a:gd name="T11" fmla="*/ 50 h 287"/>
                          <a:gd name="T12" fmla="*/ 12 w 167"/>
                          <a:gd name="T13" fmla="*/ 63 h 287"/>
                          <a:gd name="T14" fmla="*/ 16 w 167"/>
                          <a:gd name="T15" fmla="*/ 77 h 287"/>
                          <a:gd name="T16" fmla="*/ 20 w 167"/>
                          <a:gd name="T17" fmla="*/ 88 h 287"/>
                          <a:gd name="T18" fmla="*/ 25 w 167"/>
                          <a:gd name="T19" fmla="*/ 97 h 287"/>
                          <a:gd name="T20" fmla="*/ 25 w 167"/>
                          <a:gd name="T21" fmla="*/ 97 h 287"/>
                          <a:gd name="T22" fmla="*/ 32 w 167"/>
                          <a:gd name="T23" fmla="*/ 107 h 287"/>
                          <a:gd name="T24" fmla="*/ 39 w 167"/>
                          <a:gd name="T25" fmla="*/ 116 h 287"/>
                          <a:gd name="T26" fmla="*/ 47 w 167"/>
                          <a:gd name="T27" fmla="*/ 124 h 287"/>
                          <a:gd name="T28" fmla="*/ 54 w 167"/>
                          <a:gd name="T29" fmla="*/ 131 h 287"/>
                          <a:gd name="T30" fmla="*/ 60 w 167"/>
                          <a:gd name="T31" fmla="*/ 137 h 287"/>
                          <a:gd name="T32" fmla="*/ 65 w 167"/>
                          <a:gd name="T33" fmla="*/ 141 h 287"/>
                          <a:gd name="T34" fmla="*/ 68 w 167"/>
                          <a:gd name="T35" fmla="*/ 143 h 287"/>
                          <a:gd name="T36" fmla="*/ 70 w 167"/>
                          <a:gd name="T37" fmla="*/ 144 h 287"/>
                          <a:gd name="T38" fmla="*/ 70 w 167"/>
                          <a:gd name="T39" fmla="*/ 144 h 287"/>
                          <a:gd name="T40" fmla="*/ 74 w 167"/>
                          <a:gd name="T41" fmla="*/ 141 h 287"/>
                          <a:gd name="T42" fmla="*/ 78 w 167"/>
                          <a:gd name="T43" fmla="*/ 138 h 287"/>
                          <a:gd name="T44" fmla="*/ 81 w 167"/>
                          <a:gd name="T45" fmla="*/ 134 h 287"/>
                          <a:gd name="T46" fmla="*/ 84 w 167"/>
                          <a:gd name="T47" fmla="*/ 130 h 287"/>
                          <a:gd name="T48" fmla="*/ 84 w 167"/>
                          <a:gd name="T49" fmla="*/ 130 h 287"/>
                          <a:gd name="T50" fmla="*/ 74 w 167"/>
                          <a:gd name="T51" fmla="*/ 126 h 287"/>
                          <a:gd name="T52" fmla="*/ 64 w 167"/>
                          <a:gd name="T53" fmla="*/ 120 h 287"/>
                          <a:gd name="T54" fmla="*/ 56 w 167"/>
                          <a:gd name="T55" fmla="*/ 113 h 287"/>
                          <a:gd name="T56" fmla="*/ 48 w 167"/>
                          <a:gd name="T57" fmla="*/ 105 h 287"/>
                          <a:gd name="T58" fmla="*/ 41 w 167"/>
                          <a:gd name="T59" fmla="*/ 95 h 287"/>
                          <a:gd name="T60" fmla="*/ 35 w 167"/>
                          <a:gd name="T61" fmla="*/ 84 h 287"/>
                          <a:gd name="T62" fmla="*/ 30 w 167"/>
                          <a:gd name="T63" fmla="*/ 70 h 287"/>
                          <a:gd name="T64" fmla="*/ 25 w 167"/>
                          <a:gd name="T65" fmla="*/ 55 h 287"/>
                          <a:gd name="T66" fmla="*/ 25 w 167"/>
                          <a:gd name="T67" fmla="*/ 55 h 287"/>
                          <a:gd name="T68" fmla="*/ 19 w 167"/>
                          <a:gd name="T69" fmla="*/ 28 h 287"/>
                          <a:gd name="T70" fmla="*/ 16 w 167"/>
                          <a:gd name="T71" fmla="*/ 11 h 287"/>
                          <a:gd name="T72" fmla="*/ 14 w 167"/>
                          <a:gd name="T73" fmla="*/ 2 h 287"/>
                          <a:gd name="T74" fmla="*/ 14 w 167"/>
                          <a:gd name="T75" fmla="*/ 0 h 287"/>
                          <a:gd name="T76" fmla="*/ 0 w 167"/>
                          <a:gd name="T77" fmla="*/ 2 h 2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7" h="287">
                            <a:moveTo>
                              <a:pt x="0" y="3"/>
                            </a:moveTo>
                            <a:lnTo>
                              <a:pt x="0" y="3"/>
                            </a:lnTo>
                            <a:lnTo>
                              <a:pt x="2" y="22"/>
                            </a:lnTo>
                            <a:lnTo>
                              <a:pt x="6" y="45"/>
                            </a:lnTo>
                            <a:lnTo>
                              <a:pt x="11" y="71"/>
                            </a:lnTo>
                            <a:lnTo>
                              <a:pt x="18" y="99"/>
                            </a:lnTo>
                            <a:lnTo>
                              <a:pt x="24" y="126"/>
                            </a:lnTo>
                            <a:lnTo>
                              <a:pt x="32" y="153"/>
                            </a:lnTo>
                            <a:lnTo>
                              <a:pt x="40" y="176"/>
                            </a:lnTo>
                            <a:lnTo>
                              <a:pt x="49" y="193"/>
                            </a:lnTo>
                            <a:lnTo>
                              <a:pt x="63" y="214"/>
                            </a:lnTo>
                            <a:lnTo>
                              <a:pt x="78" y="232"/>
                            </a:lnTo>
                            <a:lnTo>
                              <a:pt x="93" y="248"/>
                            </a:lnTo>
                            <a:lnTo>
                              <a:pt x="108" y="262"/>
                            </a:lnTo>
                            <a:lnTo>
                              <a:pt x="119" y="274"/>
                            </a:lnTo>
                            <a:lnTo>
                              <a:pt x="129" y="281"/>
                            </a:lnTo>
                            <a:lnTo>
                              <a:pt x="136" y="286"/>
                            </a:lnTo>
                            <a:lnTo>
                              <a:pt x="139" y="287"/>
                            </a:lnTo>
                            <a:lnTo>
                              <a:pt x="147" y="282"/>
                            </a:lnTo>
                            <a:lnTo>
                              <a:pt x="155" y="275"/>
                            </a:lnTo>
                            <a:lnTo>
                              <a:pt x="162" y="268"/>
                            </a:lnTo>
                            <a:lnTo>
                              <a:pt x="167" y="260"/>
                            </a:lnTo>
                            <a:lnTo>
                              <a:pt x="148" y="251"/>
                            </a:lnTo>
                            <a:lnTo>
                              <a:pt x="128" y="239"/>
                            </a:lnTo>
                            <a:lnTo>
                              <a:pt x="111" y="225"/>
                            </a:lnTo>
                            <a:lnTo>
                              <a:pt x="96" y="209"/>
                            </a:lnTo>
                            <a:lnTo>
                              <a:pt x="82" y="190"/>
                            </a:lnTo>
                            <a:lnTo>
                              <a:pt x="70" y="167"/>
                            </a:lnTo>
                            <a:lnTo>
                              <a:pt x="59" y="140"/>
                            </a:lnTo>
                            <a:lnTo>
                              <a:pt x="50" y="109"/>
                            </a:lnTo>
                            <a:lnTo>
                              <a:pt x="37" y="55"/>
                            </a:lnTo>
                            <a:lnTo>
                              <a:pt x="32" y="22"/>
                            </a:lnTo>
                            <a:lnTo>
                              <a:pt x="28" y="4"/>
                            </a:lnTo>
                            <a:lnTo>
                              <a:pt x="28"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69" name="Freeform 70"/>
                      <p:cNvSpPr>
                        <a:spLocks/>
                      </p:cNvSpPr>
                      <p:nvPr/>
                    </p:nvSpPr>
                    <p:spPr bwMode="auto">
                      <a:xfrm flipH="1">
                        <a:off x="2444" y="2233"/>
                        <a:ext cx="57" cy="31"/>
                      </a:xfrm>
                      <a:custGeom>
                        <a:avLst/>
                        <a:gdLst>
                          <a:gd name="T0" fmla="*/ 57 w 114"/>
                          <a:gd name="T1" fmla="*/ 7 h 62"/>
                          <a:gd name="T2" fmla="*/ 56 w 114"/>
                          <a:gd name="T3" fmla="*/ 9 h 62"/>
                          <a:gd name="T4" fmla="*/ 53 w 114"/>
                          <a:gd name="T5" fmla="*/ 11 h 62"/>
                          <a:gd name="T6" fmla="*/ 51 w 114"/>
                          <a:gd name="T7" fmla="*/ 12 h 62"/>
                          <a:gd name="T8" fmla="*/ 49 w 114"/>
                          <a:gd name="T9" fmla="*/ 13 h 62"/>
                          <a:gd name="T10" fmla="*/ 46 w 114"/>
                          <a:gd name="T11" fmla="*/ 14 h 62"/>
                          <a:gd name="T12" fmla="*/ 44 w 114"/>
                          <a:gd name="T13" fmla="*/ 15 h 62"/>
                          <a:gd name="T14" fmla="*/ 41 w 114"/>
                          <a:gd name="T15" fmla="*/ 16 h 62"/>
                          <a:gd name="T16" fmla="*/ 38 w 114"/>
                          <a:gd name="T17" fmla="*/ 16 h 62"/>
                          <a:gd name="T18" fmla="*/ 33 w 114"/>
                          <a:gd name="T19" fmla="*/ 17 h 62"/>
                          <a:gd name="T20" fmla="*/ 28 w 114"/>
                          <a:gd name="T21" fmla="*/ 16 h 62"/>
                          <a:gd name="T22" fmla="*/ 23 w 114"/>
                          <a:gd name="T23" fmla="*/ 15 h 62"/>
                          <a:gd name="T24" fmla="*/ 18 w 114"/>
                          <a:gd name="T25" fmla="*/ 13 h 62"/>
                          <a:gd name="T26" fmla="*/ 14 w 114"/>
                          <a:gd name="T27" fmla="*/ 11 h 62"/>
                          <a:gd name="T28" fmla="*/ 10 w 114"/>
                          <a:gd name="T29" fmla="*/ 8 h 62"/>
                          <a:gd name="T30" fmla="*/ 6 w 114"/>
                          <a:gd name="T31" fmla="*/ 4 h 62"/>
                          <a:gd name="T32" fmla="*/ 3 w 114"/>
                          <a:gd name="T33" fmla="*/ 0 h 62"/>
                          <a:gd name="T34" fmla="*/ 0 w 114"/>
                          <a:gd name="T35" fmla="*/ 18 h 62"/>
                          <a:gd name="T36" fmla="*/ 3 w 114"/>
                          <a:gd name="T37" fmla="*/ 20 h 62"/>
                          <a:gd name="T38" fmla="*/ 8 w 114"/>
                          <a:gd name="T39" fmla="*/ 23 h 62"/>
                          <a:gd name="T40" fmla="*/ 14 w 114"/>
                          <a:gd name="T41" fmla="*/ 26 h 62"/>
                          <a:gd name="T42" fmla="*/ 21 w 114"/>
                          <a:gd name="T43" fmla="*/ 29 h 62"/>
                          <a:gd name="T44" fmla="*/ 29 w 114"/>
                          <a:gd name="T45" fmla="*/ 31 h 62"/>
                          <a:gd name="T46" fmla="*/ 38 w 114"/>
                          <a:gd name="T47" fmla="*/ 31 h 62"/>
                          <a:gd name="T48" fmla="*/ 47 w 114"/>
                          <a:gd name="T49" fmla="*/ 30 h 62"/>
                          <a:gd name="T50" fmla="*/ 57 w 114"/>
                          <a:gd name="T51" fmla="*/ 27 h 62"/>
                          <a:gd name="T52" fmla="*/ 57 w 114"/>
                          <a:gd name="T53" fmla="*/ 7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4" h="62">
                            <a:moveTo>
                              <a:pt x="114" y="14"/>
                            </a:moveTo>
                            <a:lnTo>
                              <a:pt x="111" y="17"/>
                            </a:lnTo>
                            <a:lnTo>
                              <a:pt x="106" y="21"/>
                            </a:lnTo>
                            <a:lnTo>
                              <a:pt x="102" y="23"/>
                            </a:lnTo>
                            <a:lnTo>
                              <a:pt x="97" y="25"/>
                            </a:lnTo>
                            <a:lnTo>
                              <a:pt x="92" y="27"/>
                            </a:lnTo>
                            <a:lnTo>
                              <a:pt x="87" y="30"/>
                            </a:lnTo>
                            <a:lnTo>
                              <a:pt x="82" y="31"/>
                            </a:lnTo>
                            <a:lnTo>
                              <a:pt x="76" y="32"/>
                            </a:lnTo>
                            <a:lnTo>
                              <a:pt x="66" y="33"/>
                            </a:lnTo>
                            <a:lnTo>
                              <a:pt x="56" y="32"/>
                            </a:lnTo>
                            <a:lnTo>
                              <a:pt x="45" y="30"/>
                            </a:lnTo>
                            <a:lnTo>
                              <a:pt x="36" y="26"/>
                            </a:lnTo>
                            <a:lnTo>
                              <a:pt x="27" y="22"/>
                            </a:lnTo>
                            <a:lnTo>
                              <a:pt x="19" y="15"/>
                            </a:lnTo>
                            <a:lnTo>
                              <a:pt x="12" y="8"/>
                            </a:lnTo>
                            <a:lnTo>
                              <a:pt x="6" y="0"/>
                            </a:lnTo>
                            <a:lnTo>
                              <a:pt x="0" y="35"/>
                            </a:lnTo>
                            <a:lnTo>
                              <a:pt x="6" y="40"/>
                            </a:lnTo>
                            <a:lnTo>
                              <a:pt x="15" y="46"/>
                            </a:lnTo>
                            <a:lnTo>
                              <a:pt x="28" y="52"/>
                            </a:lnTo>
                            <a:lnTo>
                              <a:pt x="42" y="57"/>
                            </a:lnTo>
                            <a:lnTo>
                              <a:pt x="58" y="61"/>
                            </a:lnTo>
                            <a:lnTo>
                              <a:pt x="75" y="62"/>
                            </a:lnTo>
                            <a:lnTo>
                              <a:pt x="94" y="60"/>
                            </a:lnTo>
                            <a:lnTo>
                              <a:pt x="113" y="53"/>
                            </a:lnTo>
                            <a:lnTo>
                              <a:pt x="114" y="14"/>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70" name="Freeform 71"/>
                      <p:cNvSpPr>
                        <a:spLocks/>
                      </p:cNvSpPr>
                      <p:nvPr/>
                    </p:nvSpPr>
                    <p:spPr bwMode="auto">
                      <a:xfrm flipH="1">
                        <a:off x="2444" y="2233"/>
                        <a:ext cx="57" cy="31"/>
                      </a:xfrm>
                      <a:custGeom>
                        <a:avLst/>
                        <a:gdLst>
                          <a:gd name="T0" fmla="*/ 57 w 114"/>
                          <a:gd name="T1" fmla="*/ 7 h 62"/>
                          <a:gd name="T2" fmla="*/ 57 w 114"/>
                          <a:gd name="T3" fmla="*/ 7 h 62"/>
                          <a:gd name="T4" fmla="*/ 56 w 114"/>
                          <a:gd name="T5" fmla="*/ 9 h 62"/>
                          <a:gd name="T6" fmla="*/ 53 w 114"/>
                          <a:gd name="T7" fmla="*/ 11 h 62"/>
                          <a:gd name="T8" fmla="*/ 51 w 114"/>
                          <a:gd name="T9" fmla="*/ 12 h 62"/>
                          <a:gd name="T10" fmla="*/ 49 w 114"/>
                          <a:gd name="T11" fmla="*/ 13 h 62"/>
                          <a:gd name="T12" fmla="*/ 46 w 114"/>
                          <a:gd name="T13" fmla="*/ 14 h 62"/>
                          <a:gd name="T14" fmla="*/ 44 w 114"/>
                          <a:gd name="T15" fmla="*/ 15 h 62"/>
                          <a:gd name="T16" fmla="*/ 41 w 114"/>
                          <a:gd name="T17" fmla="*/ 16 h 62"/>
                          <a:gd name="T18" fmla="*/ 38 w 114"/>
                          <a:gd name="T19" fmla="*/ 16 h 62"/>
                          <a:gd name="T20" fmla="*/ 38 w 114"/>
                          <a:gd name="T21" fmla="*/ 16 h 62"/>
                          <a:gd name="T22" fmla="*/ 33 w 114"/>
                          <a:gd name="T23" fmla="*/ 17 h 62"/>
                          <a:gd name="T24" fmla="*/ 28 w 114"/>
                          <a:gd name="T25" fmla="*/ 16 h 62"/>
                          <a:gd name="T26" fmla="*/ 23 w 114"/>
                          <a:gd name="T27" fmla="*/ 15 h 62"/>
                          <a:gd name="T28" fmla="*/ 18 w 114"/>
                          <a:gd name="T29" fmla="*/ 13 h 62"/>
                          <a:gd name="T30" fmla="*/ 14 w 114"/>
                          <a:gd name="T31" fmla="*/ 11 h 62"/>
                          <a:gd name="T32" fmla="*/ 10 w 114"/>
                          <a:gd name="T33" fmla="*/ 8 h 62"/>
                          <a:gd name="T34" fmla="*/ 6 w 114"/>
                          <a:gd name="T35" fmla="*/ 4 h 62"/>
                          <a:gd name="T36" fmla="*/ 3 w 114"/>
                          <a:gd name="T37" fmla="*/ 0 h 62"/>
                          <a:gd name="T38" fmla="*/ 0 w 114"/>
                          <a:gd name="T39" fmla="*/ 18 h 62"/>
                          <a:gd name="T40" fmla="*/ 0 w 114"/>
                          <a:gd name="T41" fmla="*/ 18 h 62"/>
                          <a:gd name="T42" fmla="*/ 3 w 114"/>
                          <a:gd name="T43" fmla="*/ 20 h 62"/>
                          <a:gd name="T44" fmla="*/ 8 w 114"/>
                          <a:gd name="T45" fmla="*/ 23 h 62"/>
                          <a:gd name="T46" fmla="*/ 14 w 114"/>
                          <a:gd name="T47" fmla="*/ 26 h 62"/>
                          <a:gd name="T48" fmla="*/ 21 w 114"/>
                          <a:gd name="T49" fmla="*/ 29 h 62"/>
                          <a:gd name="T50" fmla="*/ 29 w 114"/>
                          <a:gd name="T51" fmla="*/ 31 h 62"/>
                          <a:gd name="T52" fmla="*/ 38 w 114"/>
                          <a:gd name="T53" fmla="*/ 31 h 62"/>
                          <a:gd name="T54" fmla="*/ 47 w 114"/>
                          <a:gd name="T55" fmla="*/ 30 h 62"/>
                          <a:gd name="T56" fmla="*/ 57 w 114"/>
                          <a:gd name="T57" fmla="*/ 27 h 62"/>
                          <a:gd name="T58" fmla="*/ 57 w 114"/>
                          <a:gd name="T59" fmla="*/ 7 h 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4" h="62">
                            <a:moveTo>
                              <a:pt x="114" y="14"/>
                            </a:moveTo>
                            <a:lnTo>
                              <a:pt x="114" y="14"/>
                            </a:lnTo>
                            <a:lnTo>
                              <a:pt x="111" y="17"/>
                            </a:lnTo>
                            <a:lnTo>
                              <a:pt x="106" y="21"/>
                            </a:lnTo>
                            <a:lnTo>
                              <a:pt x="102" y="23"/>
                            </a:lnTo>
                            <a:lnTo>
                              <a:pt x="97" y="25"/>
                            </a:lnTo>
                            <a:lnTo>
                              <a:pt x="92" y="27"/>
                            </a:lnTo>
                            <a:lnTo>
                              <a:pt x="87" y="30"/>
                            </a:lnTo>
                            <a:lnTo>
                              <a:pt x="82" y="31"/>
                            </a:lnTo>
                            <a:lnTo>
                              <a:pt x="76" y="32"/>
                            </a:lnTo>
                            <a:lnTo>
                              <a:pt x="66" y="33"/>
                            </a:lnTo>
                            <a:lnTo>
                              <a:pt x="56" y="32"/>
                            </a:lnTo>
                            <a:lnTo>
                              <a:pt x="45" y="30"/>
                            </a:lnTo>
                            <a:lnTo>
                              <a:pt x="36" y="26"/>
                            </a:lnTo>
                            <a:lnTo>
                              <a:pt x="27" y="22"/>
                            </a:lnTo>
                            <a:lnTo>
                              <a:pt x="19" y="15"/>
                            </a:lnTo>
                            <a:lnTo>
                              <a:pt x="12" y="8"/>
                            </a:lnTo>
                            <a:lnTo>
                              <a:pt x="6" y="0"/>
                            </a:lnTo>
                            <a:lnTo>
                              <a:pt x="0" y="35"/>
                            </a:lnTo>
                            <a:lnTo>
                              <a:pt x="6" y="40"/>
                            </a:lnTo>
                            <a:lnTo>
                              <a:pt x="15" y="46"/>
                            </a:lnTo>
                            <a:lnTo>
                              <a:pt x="28" y="52"/>
                            </a:lnTo>
                            <a:lnTo>
                              <a:pt x="42" y="57"/>
                            </a:lnTo>
                            <a:lnTo>
                              <a:pt x="58" y="61"/>
                            </a:lnTo>
                            <a:lnTo>
                              <a:pt x="75" y="62"/>
                            </a:lnTo>
                            <a:lnTo>
                              <a:pt x="94" y="60"/>
                            </a:lnTo>
                            <a:lnTo>
                              <a:pt x="113" y="53"/>
                            </a:lnTo>
                            <a:lnTo>
                              <a:pt x="11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71" name="Freeform 72"/>
                      <p:cNvSpPr>
                        <a:spLocks/>
                      </p:cNvSpPr>
                      <p:nvPr/>
                    </p:nvSpPr>
                    <p:spPr bwMode="auto">
                      <a:xfrm flipH="1">
                        <a:off x="2450" y="2301"/>
                        <a:ext cx="272" cy="157"/>
                      </a:xfrm>
                      <a:custGeom>
                        <a:avLst/>
                        <a:gdLst>
                          <a:gd name="T0" fmla="*/ 266 w 544"/>
                          <a:gd name="T1" fmla="*/ 4 h 314"/>
                          <a:gd name="T2" fmla="*/ 258 w 544"/>
                          <a:gd name="T3" fmla="*/ 13 h 314"/>
                          <a:gd name="T4" fmla="*/ 247 w 544"/>
                          <a:gd name="T5" fmla="*/ 23 h 314"/>
                          <a:gd name="T6" fmla="*/ 238 w 544"/>
                          <a:gd name="T7" fmla="*/ 27 h 314"/>
                          <a:gd name="T8" fmla="*/ 212 w 544"/>
                          <a:gd name="T9" fmla="*/ 71 h 314"/>
                          <a:gd name="T10" fmla="*/ 207 w 544"/>
                          <a:gd name="T11" fmla="*/ 69 h 314"/>
                          <a:gd name="T12" fmla="*/ 196 w 544"/>
                          <a:gd name="T13" fmla="*/ 82 h 314"/>
                          <a:gd name="T14" fmla="*/ 180 w 544"/>
                          <a:gd name="T15" fmla="*/ 101 h 314"/>
                          <a:gd name="T16" fmla="*/ 162 w 544"/>
                          <a:gd name="T17" fmla="*/ 118 h 314"/>
                          <a:gd name="T18" fmla="*/ 150 w 544"/>
                          <a:gd name="T19" fmla="*/ 129 h 314"/>
                          <a:gd name="T20" fmla="*/ 138 w 544"/>
                          <a:gd name="T21" fmla="*/ 135 h 314"/>
                          <a:gd name="T22" fmla="*/ 123 w 544"/>
                          <a:gd name="T23" fmla="*/ 136 h 314"/>
                          <a:gd name="T24" fmla="*/ 104 w 544"/>
                          <a:gd name="T25" fmla="*/ 131 h 314"/>
                          <a:gd name="T26" fmla="*/ 80 w 544"/>
                          <a:gd name="T27" fmla="*/ 119 h 314"/>
                          <a:gd name="T28" fmla="*/ 54 w 544"/>
                          <a:gd name="T29" fmla="*/ 103 h 314"/>
                          <a:gd name="T30" fmla="*/ 30 w 544"/>
                          <a:gd name="T31" fmla="*/ 89 h 314"/>
                          <a:gd name="T32" fmla="*/ 13 w 544"/>
                          <a:gd name="T33" fmla="*/ 78 h 314"/>
                          <a:gd name="T34" fmla="*/ 6 w 544"/>
                          <a:gd name="T35" fmla="*/ 74 h 314"/>
                          <a:gd name="T36" fmla="*/ 2 w 544"/>
                          <a:gd name="T37" fmla="*/ 71 h 314"/>
                          <a:gd name="T38" fmla="*/ 0 w 544"/>
                          <a:gd name="T39" fmla="*/ 96 h 314"/>
                          <a:gd name="T40" fmla="*/ 8 w 544"/>
                          <a:gd name="T41" fmla="*/ 101 h 314"/>
                          <a:gd name="T42" fmla="*/ 19 w 544"/>
                          <a:gd name="T43" fmla="*/ 109 h 314"/>
                          <a:gd name="T44" fmla="*/ 33 w 544"/>
                          <a:gd name="T45" fmla="*/ 119 h 314"/>
                          <a:gd name="T46" fmla="*/ 48 w 544"/>
                          <a:gd name="T47" fmla="*/ 129 h 314"/>
                          <a:gd name="T48" fmla="*/ 63 w 544"/>
                          <a:gd name="T49" fmla="*/ 139 h 314"/>
                          <a:gd name="T50" fmla="*/ 78 w 544"/>
                          <a:gd name="T51" fmla="*/ 148 h 314"/>
                          <a:gd name="T52" fmla="*/ 89 w 544"/>
                          <a:gd name="T53" fmla="*/ 154 h 314"/>
                          <a:gd name="T54" fmla="*/ 97 w 544"/>
                          <a:gd name="T55" fmla="*/ 156 h 314"/>
                          <a:gd name="T56" fmla="*/ 110 w 544"/>
                          <a:gd name="T57" fmla="*/ 157 h 314"/>
                          <a:gd name="T58" fmla="*/ 126 w 544"/>
                          <a:gd name="T59" fmla="*/ 157 h 314"/>
                          <a:gd name="T60" fmla="*/ 139 w 544"/>
                          <a:gd name="T61" fmla="*/ 157 h 314"/>
                          <a:gd name="T62" fmla="*/ 149 w 544"/>
                          <a:gd name="T63" fmla="*/ 156 h 314"/>
                          <a:gd name="T64" fmla="*/ 162 w 544"/>
                          <a:gd name="T65" fmla="*/ 146 h 314"/>
                          <a:gd name="T66" fmla="*/ 182 w 544"/>
                          <a:gd name="T67" fmla="*/ 126 h 314"/>
                          <a:gd name="T68" fmla="*/ 203 w 544"/>
                          <a:gd name="T69" fmla="*/ 102 h 314"/>
                          <a:gd name="T70" fmla="*/ 219 w 544"/>
                          <a:gd name="T71" fmla="*/ 81 h 314"/>
                          <a:gd name="T72" fmla="*/ 223 w 544"/>
                          <a:gd name="T73" fmla="*/ 82 h 314"/>
                          <a:gd name="T74" fmla="*/ 227 w 544"/>
                          <a:gd name="T75" fmla="*/ 83 h 314"/>
                          <a:gd name="T76" fmla="*/ 233 w 544"/>
                          <a:gd name="T77" fmla="*/ 70 h 314"/>
                          <a:gd name="T78" fmla="*/ 238 w 544"/>
                          <a:gd name="T79" fmla="*/ 56 h 314"/>
                          <a:gd name="T80" fmla="*/ 242 w 544"/>
                          <a:gd name="T81" fmla="*/ 44 h 314"/>
                          <a:gd name="T82" fmla="*/ 245 w 544"/>
                          <a:gd name="T83" fmla="*/ 38 h 314"/>
                          <a:gd name="T84" fmla="*/ 253 w 544"/>
                          <a:gd name="T85" fmla="*/ 36 h 314"/>
                          <a:gd name="T86" fmla="*/ 264 w 544"/>
                          <a:gd name="T87" fmla="*/ 27 h 314"/>
                          <a:gd name="T88" fmla="*/ 272 w 544"/>
                          <a:gd name="T89" fmla="*/ 14 h 314"/>
                          <a:gd name="T90" fmla="*/ 269 w 544"/>
                          <a:gd name="T91" fmla="*/ 0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4" h="314">
                            <a:moveTo>
                              <a:pt x="537" y="0"/>
                            </a:moveTo>
                            <a:lnTo>
                              <a:pt x="531" y="8"/>
                            </a:lnTo>
                            <a:lnTo>
                              <a:pt x="524" y="17"/>
                            </a:lnTo>
                            <a:lnTo>
                              <a:pt x="515" y="26"/>
                            </a:lnTo>
                            <a:lnTo>
                              <a:pt x="505" y="37"/>
                            </a:lnTo>
                            <a:lnTo>
                              <a:pt x="494" y="45"/>
                            </a:lnTo>
                            <a:lnTo>
                              <a:pt x="484" y="50"/>
                            </a:lnTo>
                            <a:lnTo>
                              <a:pt x="475" y="54"/>
                            </a:lnTo>
                            <a:lnTo>
                              <a:pt x="468" y="54"/>
                            </a:lnTo>
                            <a:lnTo>
                              <a:pt x="424" y="141"/>
                            </a:lnTo>
                            <a:lnTo>
                              <a:pt x="417" y="134"/>
                            </a:lnTo>
                            <a:lnTo>
                              <a:pt x="414" y="138"/>
                            </a:lnTo>
                            <a:lnTo>
                              <a:pt x="405" y="148"/>
                            </a:lnTo>
                            <a:lnTo>
                              <a:pt x="392" y="164"/>
                            </a:lnTo>
                            <a:lnTo>
                              <a:pt x="376" y="182"/>
                            </a:lnTo>
                            <a:lnTo>
                              <a:pt x="359" y="201"/>
                            </a:lnTo>
                            <a:lnTo>
                              <a:pt x="340" y="220"/>
                            </a:lnTo>
                            <a:lnTo>
                              <a:pt x="324" y="236"/>
                            </a:lnTo>
                            <a:lnTo>
                              <a:pt x="312" y="248"/>
                            </a:lnTo>
                            <a:lnTo>
                              <a:pt x="300" y="257"/>
                            </a:lnTo>
                            <a:lnTo>
                              <a:pt x="287" y="266"/>
                            </a:lnTo>
                            <a:lnTo>
                              <a:pt x="275" y="270"/>
                            </a:lnTo>
                            <a:lnTo>
                              <a:pt x="261" y="274"/>
                            </a:lnTo>
                            <a:lnTo>
                              <a:pt x="245" y="272"/>
                            </a:lnTo>
                            <a:lnTo>
                              <a:pt x="228" y="269"/>
                            </a:lnTo>
                            <a:lnTo>
                              <a:pt x="208" y="262"/>
                            </a:lnTo>
                            <a:lnTo>
                              <a:pt x="185" y="251"/>
                            </a:lnTo>
                            <a:lnTo>
                              <a:pt x="160" y="237"/>
                            </a:lnTo>
                            <a:lnTo>
                              <a:pt x="133" y="222"/>
                            </a:lnTo>
                            <a:lnTo>
                              <a:pt x="107" y="206"/>
                            </a:lnTo>
                            <a:lnTo>
                              <a:pt x="82" y="191"/>
                            </a:lnTo>
                            <a:lnTo>
                              <a:pt x="60" y="177"/>
                            </a:lnTo>
                            <a:lnTo>
                              <a:pt x="40" y="165"/>
                            </a:lnTo>
                            <a:lnTo>
                              <a:pt x="25" y="156"/>
                            </a:lnTo>
                            <a:lnTo>
                              <a:pt x="16" y="150"/>
                            </a:lnTo>
                            <a:lnTo>
                              <a:pt x="11" y="148"/>
                            </a:lnTo>
                            <a:lnTo>
                              <a:pt x="8" y="145"/>
                            </a:lnTo>
                            <a:lnTo>
                              <a:pt x="3" y="141"/>
                            </a:lnTo>
                            <a:lnTo>
                              <a:pt x="2" y="140"/>
                            </a:lnTo>
                            <a:lnTo>
                              <a:pt x="0" y="191"/>
                            </a:lnTo>
                            <a:lnTo>
                              <a:pt x="6" y="195"/>
                            </a:lnTo>
                            <a:lnTo>
                              <a:pt x="15" y="201"/>
                            </a:lnTo>
                            <a:lnTo>
                              <a:pt x="25" y="209"/>
                            </a:lnTo>
                            <a:lnTo>
                              <a:pt x="37" y="217"/>
                            </a:lnTo>
                            <a:lnTo>
                              <a:pt x="51" y="228"/>
                            </a:lnTo>
                            <a:lnTo>
                              <a:pt x="66" y="237"/>
                            </a:lnTo>
                            <a:lnTo>
                              <a:pt x="80" y="247"/>
                            </a:lnTo>
                            <a:lnTo>
                              <a:pt x="95" y="257"/>
                            </a:lnTo>
                            <a:lnTo>
                              <a:pt x="112" y="268"/>
                            </a:lnTo>
                            <a:lnTo>
                              <a:pt x="126" y="278"/>
                            </a:lnTo>
                            <a:lnTo>
                              <a:pt x="141" y="287"/>
                            </a:lnTo>
                            <a:lnTo>
                              <a:pt x="155" y="295"/>
                            </a:lnTo>
                            <a:lnTo>
                              <a:pt x="168" y="301"/>
                            </a:lnTo>
                            <a:lnTo>
                              <a:pt x="178" y="307"/>
                            </a:lnTo>
                            <a:lnTo>
                              <a:pt x="187" y="310"/>
                            </a:lnTo>
                            <a:lnTo>
                              <a:pt x="194" y="312"/>
                            </a:lnTo>
                            <a:lnTo>
                              <a:pt x="206" y="312"/>
                            </a:lnTo>
                            <a:lnTo>
                              <a:pt x="220" y="313"/>
                            </a:lnTo>
                            <a:lnTo>
                              <a:pt x="235" y="313"/>
                            </a:lnTo>
                            <a:lnTo>
                              <a:pt x="251" y="313"/>
                            </a:lnTo>
                            <a:lnTo>
                              <a:pt x="264" y="314"/>
                            </a:lnTo>
                            <a:lnTo>
                              <a:pt x="278" y="313"/>
                            </a:lnTo>
                            <a:lnTo>
                              <a:pt x="289" y="313"/>
                            </a:lnTo>
                            <a:lnTo>
                              <a:pt x="297" y="312"/>
                            </a:lnTo>
                            <a:lnTo>
                              <a:pt x="308" y="306"/>
                            </a:lnTo>
                            <a:lnTo>
                              <a:pt x="324" y="292"/>
                            </a:lnTo>
                            <a:lnTo>
                              <a:pt x="344" y="274"/>
                            </a:lnTo>
                            <a:lnTo>
                              <a:pt x="363" y="252"/>
                            </a:lnTo>
                            <a:lnTo>
                              <a:pt x="384" y="228"/>
                            </a:lnTo>
                            <a:lnTo>
                              <a:pt x="405" y="203"/>
                            </a:lnTo>
                            <a:lnTo>
                              <a:pt x="422" y="180"/>
                            </a:lnTo>
                            <a:lnTo>
                              <a:pt x="437" y="161"/>
                            </a:lnTo>
                            <a:lnTo>
                              <a:pt x="442" y="160"/>
                            </a:lnTo>
                            <a:lnTo>
                              <a:pt x="446" y="163"/>
                            </a:lnTo>
                            <a:lnTo>
                              <a:pt x="451" y="165"/>
                            </a:lnTo>
                            <a:lnTo>
                              <a:pt x="453" y="165"/>
                            </a:lnTo>
                            <a:lnTo>
                              <a:pt x="459" y="153"/>
                            </a:lnTo>
                            <a:lnTo>
                              <a:pt x="465" y="139"/>
                            </a:lnTo>
                            <a:lnTo>
                              <a:pt x="470" y="125"/>
                            </a:lnTo>
                            <a:lnTo>
                              <a:pt x="475" y="111"/>
                            </a:lnTo>
                            <a:lnTo>
                              <a:pt x="480" y="99"/>
                            </a:lnTo>
                            <a:lnTo>
                              <a:pt x="484" y="87"/>
                            </a:lnTo>
                            <a:lnTo>
                              <a:pt x="486" y="79"/>
                            </a:lnTo>
                            <a:lnTo>
                              <a:pt x="489" y="76"/>
                            </a:lnTo>
                            <a:lnTo>
                              <a:pt x="496" y="76"/>
                            </a:lnTo>
                            <a:lnTo>
                              <a:pt x="506" y="71"/>
                            </a:lnTo>
                            <a:lnTo>
                              <a:pt x="516" y="63"/>
                            </a:lnTo>
                            <a:lnTo>
                              <a:pt x="528" y="53"/>
                            </a:lnTo>
                            <a:lnTo>
                              <a:pt x="537" y="41"/>
                            </a:lnTo>
                            <a:lnTo>
                              <a:pt x="543" y="27"/>
                            </a:lnTo>
                            <a:lnTo>
                              <a:pt x="544" y="14"/>
                            </a:lnTo>
                            <a:lnTo>
                              <a:pt x="537" y="0"/>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72" name="Freeform 73"/>
                      <p:cNvSpPr>
                        <a:spLocks/>
                      </p:cNvSpPr>
                      <p:nvPr/>
                    </p:nvSpPr>
                    <p:spPr bwMode="auto">
                      <a:xfrm flipH="1">
                        <a:off x="2450" y="2301"/>
                        <a:ext cx="272" cy="157"/>
                      </a:xfrm>
                      <a:custGeom>
                        <a:avLst/>
                        <a:gdLst>
                          <a:gd name="T0" fmla="*/ 269 w 544"/>
                          <a:gd name="T1" fmla="*/ 0 h 314"/>
                          <a:gd name="T2" fmla="*/ 262 w 544"/>
                          <a:gd name="T3" fmla="*/ 9 h 314"/>
                          <a:gd name="T4" fmla="*/ 253 w 544"/>
                          <a:gd name="T5" fmla="*/ 19 h 314"/>
                          <a:gd name="T6" fmla="*/ 242 w 544"/>
                          <a:gd name="T7" fmla="*/ 25 h 314"/>
                          <a:gd name="T8" fmla="*/ 234 w 544"/>
                          <a:gd name="T9" fmla="*/ 27 h 314"/>
                          <a:gd name="T10" fmla="*/ 209 w 544"/>
                          <a:gd name="T11" fmla="*/ 67 h 314"/>
                          <a:gd name="T12" fmla="*/ 207 w 544"/>
                          <a:gd name="T13" fmla="*/ 69 h 314"/>
                          <a:gd name="T14" fmla="*/ 196 w 544"/>
                          <a:gd name="T15" fmla="*/ 82 h 314"/>
                          <a:gd name="T16" fmla="*/ 180 w 544"/>
                          <a:gd name="T17" fmla="*/ 101 h 314"/>
                          <a:gd name="T18" fmla="*/ 162 w 544"/>
                          <a:gd name="T19" fmla="*/ 118 h 314"/>
                          <a:gd name="T20" fmla="*/ 156 w 544"/>
                          <a:gd name="T21" fmla="*/ 124 h 314"/>
                          <a:gd name="T22" fmla="*/ 144 w 544"/>
                          <a:gd name="T23" fmla="*/ 133 h 314"/>
                          <a:gd name="T24" fmla="*/ 131 w 544"/>
                          <a:gd name="T25" fmla="*/ 137 h 314"/>
                          <a:gd name="T26" fmla="*/ 114 w 544"/>
                          <a:gd name="T27" fmla="*/ 135 h 314"/>
                          <a:gd name="T28" fmla="*/ 93 w 544"/>
                          <a:gd name="T29" fmla="*/ 126 h 314"/>
                          <a:gd name="T30" fmla="*/ 80 w 544"/>
                          <a:gd name="T31" fmla="*/ 119 h 314"/>
                          <a:gd name="T32" fmla="*/ 54 w 544"/>
                          <a:gd name="T33" fmla="*/ 103 h 314"/>
                          <a:gd name="T34" fmla="*/ 30 w 544"/>
                          <a:gd name="T35" fmla="*/ 89 h 314"/>
                          <a:gd name="T36" fmla="*/ 13 w 544"/>
                          <a:gd name="T37" fmla="*/ 78 h 314"/>
                          <a:gd name="T38" fmla="*/ 8 w 544"/>
                          <a:gd name="T39" fmla="*/ 75 h 314"/>
                          <a:gd name="T40" fmla="*/ 4 w 544"/>
                          <a:gd name="T41" fmla="*/ 73 h 314"/>
                          <a:gd name="T42" fmla="*/ 1 w 544"/>
                          <a:gd name="T43" fmla="*/ 70 h 314"/>
                          <a:gd name="T44" fmla="*/ 0 w 544"/>
                          <a:gd name="T45" fmla="*/ 96 h 314"/>
                          <a:gd name="T46" fmla="*/ 8 w 544"/>
                          <a:gd name="T47" fmla="*/ 101 h 314"/>
                          <a:gd name="T48" fmla="*/ 19 w 544"/>
                          <a:gd name="T49" fmla="*/ 109 h 314"/>
                          <a:gd name="T50" fmla="*/ 33 w 544"/>
                          <a:gd name="T51" fmla="*/ 119 h 314"/>
                          <a:gd name="T52" fmla="*/ 48 w 544"/>
                          <a:gd name="T53" fmla="*/ 129 h 314"/>
                          <a:gd name="T54" fmla="*/ 63 w 544"/>
                          <a:gd name="T55" fmla="*/ 139 h 314"/>
                          <a:gd name="T56" fmla="*/ 78 w 544"/>
                          <a:gd name="T57" fmla="*/ 148 h 314"/>
                          <a:gd name="T58" fmla="*/ 89 w 544"/>
                          <a:gd name="T59" fmla="*/ 154 h 314"/>
                          <a:gd name="T60" fmla="*/ 97 w 544"/>
                          <a:gd name="T61" fmla="*/ 156 h 314"/>
                          <a:gd name="T62" fmla="*/ 103 w 544"/>
                          <a:gd name="T63" fmla="*/ 156 h 314"/>
                          <a:gd name="T64" fmla="*/ 118 w 544"/>
                          <a:gd name="T65" fmla="*/ 157 h 314"/>
                          <a:gd name="T66" fmla="*/ 132 w 544"/>
                          <a:gd name="T67" fmla="*/ 157 h 314"/>
                          <a:gd name="T68" fmla="*/ 145 w 544"/>
                          <a:gd name="T69" fmla="*/ 157 h 314"/>
                          <a:gd name="T70" fmla="*/ 149 w 544"/>
                          <a:gd name="T71" fmla="*/ 156 h 314"/>
                          <a:gd name="T72" fmla="*/ 162 w 544"/>
                          <a:gd name="T73" fmla="*/ 146 h 314"/>
                          <a:gd name="T74" fmla="*/ 182 w 544"/>
                          <a:gd name="T75" fmla="*/ 126 h 314"/>
                          <a:gd name="T76" fmla="*/ 203 w 544"/>
                          <a:gd name="T77" fmla="*/ 102 h 314"/>
                          <a:gd name="T78" fmla="*/ 219 w 544"/>
                          <a:gd name="T79" fmla="*/ 81 h 314"/>
                          <a:gd name="T80" fmla="*/ 221 w 544"/>
                          <a:gd name="T81" fmla="*/ 80 h 314"/>
                          <a:gd name="T82" fmla="*/ 226 w 544"/>
                          <a:gd name="T83" fmla="*/ 83 h 314"/>
                          <a:gd name="T84" fmla="*/ 227 w 544"/>
                          <a:gd name="T85" fmla="*/ 83 h 314"/>
                          <a:gd name="T86" fmla="*/ 233 w 544"/>
                          <a:gd name="T87" fmla="*/ 70 h 314"/>
                          <a:gd name="T88" fmla="*/ 238 w 544"/>
                          <a:gd name="T89" fmla="*/ 56 h 314"/>
                          <a:gd name="T90" fmla="*/ 242 w 544"/>
                          <a:gd name="T91" fmla="*/ 44 h 314"/>
                          <a:gd name="T92" fmla="*/ 245 w 544"/>
                          <a:gd name="T93" fmla="*/ 38 h 314"/>
                          <a:gd name="T94" fmla="*/ 248 w 544"/>
                          <a:gd name="T95" fmla="*/ 38 h 314"/>
                          <a:gd name="T96" fmla="*/ 258 w 544"/>
                          <a:gd name="T97" fmla="*/ 32 h 314"/>
                          <a:gd name="T98" fmla="*/ 269 w 544"/>
                          <a:gd name="T99" fmla="*/ 21 h 314"/>
                          <a:gd name="T100" fmla="*/ 272 w 544"/>
                          <a:gd name="T101" fmla="*/ 7 h 3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4" h="314">
                            <a:moveTo>
                              <a:pt x="537" y="0"/>
                            </a:moveTo>
                            <a:lnTo>
                              <a:pt x="537" y="0"/>
                            </a:lnTo>
                            <a:lnTo>
                              <a:pt x="531" y="8"/>
                            </a:lnTo>
                            <a:lnTo>
                              <a:pt x="524" y="17"/>
                            </a:lnTo>
                            <a:lnTo>
                              <a:pt x="515" y="26"/>
                            </a:lnTo>
                            <a:lnTo>
                              <a:pt x="505" y="37"/>
                            </a:lnTo>
                            <a:lnTo>
                              <a:pt x="494" y="45"/>
                            </a:lnTo>
                            <a:lnTo>
                              <a:pt x="484" y="50"/>
                            </a:lnTo>
                            <a:lnTo>
                              <a:pt x="475" y="54"/>
                            </a:lnTo>
                            <a:lnTo>
                              <a:pt x="468" y="54"/>
                            </a:lnTo>
                            <a:lnTo>
                              <a:pt x="424" y="141"/>
                            </a:lnTo>
                            <a:lnTo>
                              <a:pt x="417" y="134"/>
                            </a:lnTo>
                            <a:lnTo>
                              <a:pt x="414" y="138"/>
                            </a:lnTo>
                            <a:lnTo>
                              <a:pt x="405" y="148"/>
                            </a:lnTo>
                            <a:lnTo>
                              <a:pt x="392" y="164"/>
                            </a:lnTo>
                            <a:lnTo>
                              <a:pt x="376" y="182"/>
                            </a:lnTo>
                            <a:lnTo>
                              <a:pt x="359" y="201"/>
                            </a:lnTo>
                            <a:lnTo>
                              <a:pt x="340" y="220"/>
                            </a:lnTo>
                            <a:lnTo>
                              <a:pt x="324" y="236"/>
                            </a:lnTo>
                            <a:lnTo>
                              <a:pt x="312" y="248"/>
                            </a:lnTo>
                            <a:lnTo>
                              <a:pt x="300" y="257"/>
                            </a:lnTo>
                            <a:lnTo>
                              <a:pt x="287" y="266"/>
                            </a:lnTo>
                            <a:lnTo>
                              <a:pt x="275" y="270"/>
                            </a:lnTo>
                            <a:lnTo>
                              <a:pt x="261" y="274"/>
                            </a:lnTo>
                            <a:lnTo>
                              <a:pt x="245" y="272"/>
                            </a:lnTo>
                            <a:lnTo>
                              <a:pt x="228" y="269"/>
                            </a:lnTo>
                            <a:lnTo>
                              <a:pt x="208" y="262"/>
                            </a:lnTo>
                            <a:lnTo>
                              <a:pt x="185" y="251"/>
                            </a:lnTo>
                            <a:lnTo>
                              <a:pt x="160" y="237"/>
                            </a:lnTo>
                            <a:lnTo>
                              <a:pt x="133" y="222"/>
                            </a:lnTo>
                            <a:lnTo>
                              <a:pt x="107" y="206"/>
                            </a:lnTo>
                            <a:lnTo>
                              <a:pt x="82" y="191"/>
                            </a:lnTo>
                            <a:lnTo>
                              <a:pt x="60" y="177"/>
                            </a:lnTo>
                            <a:lnTo>
                              <a:pt x="40" y="165"/>
                            </a:lnTo>
                            <a:lnTo>
                              <a:pt x="25" y="156"/>
                            </a:lnTo>
                            <a:lnTo>
                              <a:pt x="16" y="150"/>
                            </a:lnTo>
                            <a:lnTo>
                              <a:pt x="11" y="148"/>
                            </a:lnTo>
                            <a:lnTo>
                              <a:pt x="8" y="145"/>
                            </a:lnTo>
                            <a:lnTo>
                              <a:pt x="3" y="141"/>
                            </a:lnTo>
                            <a:lnTo>
                              <a:pt x="2" y="140"/>
                            </a:lnTo>
                            <a:lnTo>
                              <a:pt x="0" y="191"/>
                            </a:lnTo>
                            <a:lnTo>
                              <a:pt x="6" y="195"/>
                            </a:lnTo>
                            <a:lnTo>
                              <a:pt x="15" y="201"/>
                            </a:lnTo>
                            <a:lnTo>
                              <a:pt x="25" y="209"/>
                            </a:lnTo>
                            <a:lnTo>
                              <a:pt x="37" y="217"/>
                            </a:lnTo>
                            <a:lnTo>
                              <a:pt x="51" y="228"/>
                            </a:lnTo>
                            <a:lnTo>
                              <a:pt x="66" y="237"/>
                            </a:lnTo>
                            <a:lnTo>
                              <a:pt x="80" y="247"/>
                            </a:lnTo>
                            <a:lnTo>
                              <a:pt x="95" y="257"/>
                            </a:lnTo>
                            <a:lnTo>
                              <a:pt x="112" y="268"/>
                            </a:lnTo>
                            <a:lnTo>
                              <a:pt x="126" y="278"/>
                            </a:lnTo>
                            <a:lnTo>
                              <a:pt x="141" y="287"/>
                            </a:lnTo>
                            <a:lnTo>
                              <a:pt x="155" y="295"/>
                            </a:lnTo>
                            <a:lnTo>
                              <a:pt x="168" y="301"/>
                            </a:lnTo>
                            <a:lnTo>
                              <a:pt x="178" y="307"/>
                            </a:lnTo>
                            <a:lnTo>
                              <a:pt x="187" y="310"/>
                            </a:lnTo>
                            <a:lnTo>
                              <a:pt x="194" y="312"/>
                            </a:lnTo>
                            <a:lnTo>
                              <a:pt x="206" y="312"/>
                            </a:lnTo>
                            <a:lnTo>
                              <a:pt x="220" y="313"/>
                            </a:lnTo>
                            <a:lnTo>
                              <a:pt x="235" y="313"/>
                            </a:lnTo>
                            <a:lnTo>
                              <a:pt x="251" y="313"/>
                            </a:lnTo>
                            <a:lnTo>
                              <a:pt x="264" y="314"/>
                            </a:lnTo>
                            <a:lnTo>
                              <a:pt x="278" y="313"/>
                            </a:lnTo>
                            <a:lnTo>
                              <a:pt x="289" y="313"/>
                            </a:lnTo>
                            <a:lnTo>
                              <a:pt x="297" y="312"/>
                            </a:lnTo>
                            <a:lnTo>
                              <a:pt x="308" y="306"/>
                            </a:lnTo>
                            <a:lnTo>
                              <a:pt x="324" y="292"/>
                            </a:lnTo>
                            <a:lnTo>
                              <a:pt x="344" y="274"/>
                            </a:lnTo>
                            <a:lnTo>
                              <a:pt x="363" y="252"/>
                            </a:lnTo>
                            <a:lnTo>
                              <a:pt x="384" y="228"/>
                            </a:lnTo>
                            <a:lnTo>
                              <a:pt x="405" y="203"/>
                            </a:lnTo>
                            <a:lnTo>
                              <a:pt x="422" y="180"/>
                            </a:lnTo>
                            <a:lnTo>
                              <a:pt x="437" y="161"/>
                            </a:lnTo>
                            <a:lnTo>
                              <a:pt x="442" y="160"/>
                            </a:lnTo>
                            <a:lnTo>
                              <a:pt x="446" y="163"/>
                            </a:lnTo>
                            <a:lnTo>
                              <a:pt x="451" y="165"/>
                            </a:lnTo>
                            <a:lnTo>
                              <a:pt x="453" y="165"/>
                            </a:lnTo>
                            <a:lnTo>
                              <a:pt x="459" y="153"/>
                            </a:lnTo>
                            <a:lnTo>
                              <a:pt x="465" y="139"/>
                            </a:lnTo>
                            <a:lnTo>
                              <a:pt x="470" y="125"/>
                            </a:lnTo>
                            <a:lnTo>
                              <a:pt x="475" y="111"/>
                            </a:lnTo>
                            <a:lnTo>
                              <a:pt x="480" y="99"/>
                            </a:lnTo>
                            <a:lnTo>
                              <a:pt x="484" y="87"/>
                            </a:lnTo>
                            <a:lnTo>
                              <a:pt x="486" y="79"/>
                            </a:lnTo>
                            <a:lnTo>
                              <a:pt x="489" y="76"/>
                            </a:lnTo>
                            <a:lnTo>
                              <a:pt x="496" y="76"/>
                            </a:lnTo>
                            <a:lnTo>
                              <a:pt x="506" y="71"/>
                            </a:lnTo>
                            <a:lnTo>
                              <a:pt x="516" y="63"/>
                            </a:lnTo>
                            <a:lnTo>
                              <a:pt x="528" y="53"/>
                            </a:lnTo>
                            <a:lnTo>
                              <a:pt x="537" y="41"/>
                            </a:lnTo>
                            <a:lnTo>
                              <a:pt x="543" y="27"/>
                            </a:lnTo>
                            <a:lnTo>
                              <a:pt x="544" y="14"/>
                            </a:lnTo>
                            <a:lnTo>
                              <a:pt x="5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73" name="Freeform 74"/>
                      <p:cNvSpPr>
                        <a:spLocks/>
                      </p:cNvSpPr>
                      <p:nvPr/>
                    </p:nvSpPr>
                    <p:spPr bwMode="auto">
                      <a:xfrm flipH="1">
                        <a:off x="2558" y="2154"/>
                        <a:ext cx="138" cy="153"/>
                      </a:xfrm>
                      <a:custGeom>
                        <a:avLst/>
                        <a:gdLst>
                          <a:gd name="T0" fmla="*/ 138 w 276"/>
                          <a:gd name="T1" fmla="*/ 96 h 307"/>
                          <a:gd name="T2" fmla="*/ 128 w 276"/>
                          <a:gd name="T3" fmla="*/ 98 h 307"/>
                          <a:gd name="T4" fmla="*/ 118 w 276"/>
                          <a:gd name="T5" fmla="*/ 102 h 307"/>
                          <a:gd name="T6" fmla="*/ 107 w 276"/>
                          <a:gd name="T7" fmla="*/ 107 h 307"/>
                          <a:gd name="T8" fmla="*/ 96 w 276"/>
                          <a:gd name="T9" fmla="*/ 113 h 307"/>
                          <a:gd name="T10" fmla="*/ 86 w 276"/>
                          <a:gd name="T11" fmla="*/ 119 h 307"/>
                          <a:gd name="T12" fmla="*/ 77 w 276"/>
                          <a:gd name="T13" fmla="*/ 126 h 307"/>
                          <a:gd name="T14" fmla="*/ 69 w 276"/>
                          <a:gd name="T15" fmla="*/ 132 h 307"/>
                          <a:gd name="T16" fmla="*/ 63 w 276"/>
                          <a:gd name="T17" fmla="*/ 138 h 307"/>
                          <a:gd name="T18" fmla="*/ 54 w 276"/>
                          <a:gd name="T19" fmla="*/ 121 h 307"/>
                          <a:gd name="T20" fmla="*/ 44 w 276"/>
                          <a:gd name="T21" fmla="*/ 101 h 307"/>
                          <a:gd name="T22" fmla="*/ 34 w 276"/>
                          <a:gd name="T23" fmla="*/ 81 h 307"/>
                          <a:gd name="T24" fmla="*/ 25 w 276"/>
                          <a:gd name="T25" fmla="*/ 61 h 307"/>
                          <a:gd name="T26" fmla="*/ 17 w 276"/>
                          <a:gd name="T27" fmla="*/ 41 h 307"/>
                          <a:gd name="T28" fmla="*/ 10 w 276"/>
                          <a:gd name="T29" fmla="*/ 24 h 307"/>
                          <a:gd name="T30" fmla="*/ 5 w 276"/>
                          <a:gd name="T31" fmla="*/ 10 h 307"/>
                          <a:gd name="T32" fmla="*/ 0 w 276"/>
                          <a:gd name="T33" fmla="*/ 0 h 307"/>
                          <a:gd name="T34" fmla="*/ 1 w 276"/>
                          <a:gd name="T35" fmla="*/ 11 h 307"/>
                          <a:gd name="T36" fmla="*/ 5 w 276"/>
                          <a:gd name="T37" fmla="*/ 29 h 307"/>
                          <a:gd name="T38" fmla="*/ 13 w 276"/>
                          <a:gd name="T39" fmla="*/ 51 h 307"/>
                          <a:gd name="T40" fmla="*/ 23 w 276"/>
                          <a:gd name="T41" fmla="*/ 76 h 307"/>
                          <a:gd name="T42" fmla="*/ 33 w 276"/>
                          <a:gd name="T43" fmla="*/ 100 h 307"/>
                          <a:gd name="T44" fmla="*/ 43 w 276"/>
                          <a:gd name="T45" fmla="*/ 123 h 307"/>
                          <a:gd name="T46" fmla="*/ 52 w 276"/>
                          <a:gd name="T47" fmla="*/ 141 h 307"/>
                          <a:gd name="T48" fmla="*/ 60 w 276"/>
                          <a:gd name="T49" fmla="*/ 153 h 307"/>
                          <a:gd name="T50" fmla="*/ 65 w 276"/>
                          <a:gd name="T51" fmla="*/ 148 h 307"/>
                          <a:gd name="T52" fmla="*/ 73 w 276"/>
                          <a:gd name="T53" fmla="*/ 141 h 307"/>
                          <a:gd name="T54" fmla="*/ 81 w 276"/>
                          <a:gd name="T55" fmla="*/ 133 h 307"/>
                          <a:gd name="T56" fmla="*/ 92 w 276"/>
                          <a:gd name="T57" fmla="*/ 125 h 307"/>
                          <a:gd name="T58" fmla="*/ 103 w 276"/>
                          <a:gd name="T59" fmla="*/ 116 h 307"/>
                          <a:gd name="T60" fmla="*/ 115 w 276"/>
                          <a:gd name="T61" fmla="*/ 108 h 307"/>
                          <a:gd name="T62" fmla="*/ 127 w 276"/>
                          <a:gd name="T63" fmla="*/ 101 h 307"/>
                          <a:gd name="T64" fmla="*/ 138 w 276"/>
                          <a:gd name="T65" fmla="*/ 96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6" h="307">
                            <a:moveTo>
                              <a:pt x="276" y="192"/>
                            </a:moveTo>
                            <a:lnTo>
                              <a:pt x="256" y="197"/>
                            </a:lnTo>
                            <a:lnTo>
                              <a:pt x="235" y="205"/>
                            </a:lnTo>
                            <a:lnTo>
                              <a:pt x="214" y="215"/>
                            </a:lnTo>
                            <a:lnTo>
                              <a:pt x="192" y="227"/>
                            </a:lnTo>
                            <a:lnTo>
                              <a:pt x="171" y="239"/>
                            </a:lnTo>
                            <a:lnTo>
                              <a:pt x="154" y="252"/>
                            </a:lnTo>
                            <a:lnTo>
                              <a:pt x="138" y="265"/>
                            </a:lnTo>
                            <a:lnTo>
                              <a:pt x="126" y="276"/>
                            </a:lnTo>
                            <a:lnTo>
                              <a:pt x="107" y="242"/>
                            </a:lnTo>
                            <a:lnTo>
                              <a:pt x="87" y="203"/>
                            </a:lnTo>
                            <a:lnTo>
                              <a:pt x="68" y="162"/>
                            </a:lnTo>
                            <a:lnTo>
                              <a:pt x="50" y="122"/>
                            </a:lnTo>
                            <a:lnTo>
                              <a:pt x="34" y="83"/>
                            </a:lnTo>
                            <a:lnTo>
                              <a:pt x="20" y="48"/>
                            </a:lnTo>
                            <a:lnTo>
                              <a:pt x="9" y="21"/>
                            </a:lnTo>
                            <a:lnTo>
                              <a:pt x="0" y="0"/>
                            </a:lnTo>
                            <a:lnTo>
                              <a:pt x="1" y="22"/>
                            </a:lnTo>
                            <a:lnTo>
                              <a:pt x="10" y="58"/>
                            </a:lnTo>
                            <a:lnTo>
                              <a:pt x="25" y="102"/>
                            </a:lnTo>
                            <a:lnTo>
                              <a:pt x="45" y="152"/>
                            </a:lnTo>
                            <a:lnTo>
                              <a:pt x="65" y="201"/>
                            </a:lnTo>
                            <a:lnTo>
                              <a:pt x="86" y="246"/>
                            </a:lnTo>
                            <a:lnTo>
                              <a:pt x="104" y="283"/>
                            </a:lnTo>
                            <a:lnTo>
                              <a:pt x="119" y="307"/>
                            </a:lnTo>
                            <a:lnTo>
                              <a:pt x="130" y="296"/>
                            </a:lnTo>
                            <a:lnTo>
                              <a:pt x="145" y="282"/>
                            </a:lnTo>
                            <a:lnTo>
                              <a:pt x="162" y="266"/>
                            </a:lnTo>
                            <a:lnTo>
                              <a:pt x="183" y="250"/>
                            </a:lnTo>
                            <a:lnTo>
                              <a:pt x="206" y="232"/>
                            </a:lnTo>
                            <a:lnTo>
                              <a:pt x="229" y="216"/>
                            </a:lnTo>
                            <a:lnTo>
                              <a:pt x="253" y="203"/>
                            </a:lnTo>
                            <a:lnTo>
                              <a:pt x="276" y="192"/>
                            </a:lnTo>
                            <a:close/>
                          </a:path>
                        </a:pathLst>
                      </a:custGeom>
                      <a:solidFill>
                        <a:srgbClr val="00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74" name="Freeform 75"/>
                      <p:cNvSpPr>
                        <a:spLocks/>
                      </p:cNvSpPr>
                      <p:nvPr/>
                    </p:nvSpPr>
                    <p:spPr bwMode="auto">
                      <a:xfrm flipH="1">
                        <a:off x="2558" y="2154"/>
                        <a:ext cx="138" cy="153"/>
                      </a:xfrm>
                      <a:custGeom>
                        <a:avLst/>
                        <a:gdLst>
                          <a:gd name="T0" fmla="*/ 138 w 276"/>
                          <a:gd name="T1" fmla="*/ 96 h 307"/>
                          <a:gd name="T2" fmla="*/ 138 w 276"/>
                          <a:gd name="T3" fmla="*/ 96 h 307"/>
                          <a:gd name="T4" fmla="*/ 128 w 276"/>
                          <a:gd name="T5" fmla="*/ 98 h 307"/>
                          <a:gd name="T6" fmla="*/ 118 w 276"/>
                          <a:gd name="T7" fmla="*/ 102 h 307"/>
                          <a:gd name="T8" fmla="*/ 107 w 276"/>
                          <a:gd name="T9" fmla="*/ 107 h 307"/>
                          <a:gd name="T10" fmla="*/ 96 w 276"/>
                          <a:gd name="T11" fmla="*/ 113 h 307"/>
                          <a:gd name="T12" fmla="*/ 86 w 276"/>
                          <a:gd name="T13" fmla="*/ 119 h 307"/>
                          <a:gd name="T14" fmla="*/ 77 w 276"/>
                          <a:gd name="T15" fmla="*/ 126 h 307"/>
                          <a:gd name="T16" fmla="*/ 69 w 276"/>
                          <a:gd name="T17" fmla="*/ 132 h 307"/>
                          <a:gd name="T18" fmla="*/ 63 w 276"/>
                          <a:gd name="T19" fmla="*/ 138 h 307"/>
                          <a:gd name="T20" fmla="*/ 63 w 276"/>
                          <a:gd name="T21" fmla="*/ 138 h 307"/>
                          <a:gd name="T22" fmla="*/ 54 w 276"/>
                          <a:gd name="T23" fmla="*/ 121 h 307"/>
                          <a:gd name="T24" fmla="*/ 44 w 276"/>
                          <a:gd name="T25" fmla="*/ 101 h 307"/>
                          <a:gd name="T26" fmla="*/ 34 w 276"/>
                          <a:gd name="T27" fmla="*/ 81 h 307"/>
                          <a:gd name="T28" fmla="*/ 25 w 276"/>
                          <a:gd name="T29" fmla="*/ 61 h 307"/>
                          <a:gd name="T30" fmla="*/ 17 w 276"/>
                          <a:gd name="T31" fmla="*/ 41 h 307"/>
                          <a:gd name="T32" fmla="*/ 10 w 276"/>
                          <a:gd name="T33" fmla="*/ 24 h 307"/>
                          <a:gd name="T34" fmla="*/ 5 w 276"/>
                          <a:gd name="T35" fmla="*/ 10 h 307"/>
                          <a:gd name="T36" fmla="*/ 0 w 276"/>
                          <a:gd name="T37" fmla="*/ 0 h 307"/>
                          <a:gd name="T38" fmla="*/ 0 w 276"/>
                          <a:gd name="T39" fmla="*/ 0 h 307"/>
                          <a:gd name="T40" fmla="*/ 1 w 276"/>
                          <a:gd name="T41" fmla="*/ 11 h 307"/>
                          <a:gd name="T42" fmla="*/ 5 w 276"/>
                          <a:gd name="T43" fmla="*/ 29 h 307"/>
                          <a:gd name="T44" fmla="*/ 13 w 276"/>
                          <a:gd name="T45" fmla="*/ 51 h 307"/>
                          <a:gd name="T46" fmla="*/ 23 w 276"/>
                          <a:gd name="T47" fmla="*/ 76 h 307"/>
                          <a:gd name="T48" fmla="*/ 33 w 276"/>
                          <a:gd name="T49" fmla="*/ 100 h 307"/>
                          <a:gd name="T50" fmla="*/ 43 w 276"/>
                          <a:gd name="T51" fmla="*/ 123 h 307"/>
                          <a:gd name="T52" fmla="*/ 52 w 276"/>
                          <a:gd name="T53" fmla="*/ 141 h 307"/>
                          <a:gd name="T54" fmla="*/ 60 w 276"/>
                          <a:gd name="T55" fmla="*/ 153 h 307"/>
                          <a:gd name="T56" fmla="*/ 60 w 276"/>
                          <a:gd name="T57" fmla="*/ 153 h 307"/>
                          <a:gd name="T58" fmla="*/ 65 w 276"/>
                          <a:gd name="T59" fmla="*/ 148 h 307"/>
                          <a:gd name="T60" fmla="*/ 73 w 276"/>
                          <a:gd name="T61" fmla="*/ 141 h 307"/>
                          <a:gd name="T62" fmla="*/ 81 w 276"/>
                          <a:gd name="T63" fmla="*/ 133 h 307"/>
                          <a:gd name="T64" fmla="*/ 92 w 276"/>
                          <a:gd name="T65" fmla="*/ 125 h 307"/>
                          <a:gd name="T66" fmla="*/ 103 w 276"/>
                          <a:gd name="T67" fmla="*/ 116 h 307"/>
                          <a:gd name="T68" fmla="*/ 115 w 276"/>
                          <a:gd name="T69" fmla="*/ 108 h 307"/>
                          <a:gd name="T70" fmla="*/ 127 w 276"/>
                          <a:gd name="T71" fmla="*/ 101 h 307"/>
                          <a:gd name="T72" fmla="*/ 138 w 276"/>
                          <a:gd name="T73" fmla="*/ 96 h 3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6" h="307">
                            <a:moveTo>
                              <a:pt x="276" y="192"/>
                            </a:moveTo>
                            <a:lnTo>
                              <a:pt x="276" y="192"/>
                            </a:lnTo>
                            <a:lnTo>
                              <a:pt x="256" y="197"/>
                            </a:lnTo>
                            <a:lnTo>
                              <a:pt x="235" y="205"/>
                            </a:lnTo>
                            <a:lnTo>
                              <a:pt x="214" y="215"/>
                            </a:lnTo>
                            <a:lnTo>
                              <a:pt x="192" y="227"/>
                            </a:lnTo>
                            <a:lnTo>
                              <a:pt x="171" y="239"/>
                            </a:lnTo>
                            <a:lnTo>
                              <a:pt x="154" y="252"/>
                            </a:lnTo>
                            <a:lnTo>
                              <a:pt x="138" y="265"/>
                            </a:lnTo>
                            <a:lnTo>
                              <a:pt x="126" y="276"/>
                            </a:lnTo>
                            <a:lnTo>
                              <a:pt x="107" y="242"/>
                            </a:lnTo>
                            <a:lnTo>
                              <a:pt x="87" y="203"/>
                            </a:lnTo>
                            <a:lnTo>
                              <a:pt x="68" y="162"/>
                            </a:lnTo>
                            <a:lnTo>
                              <a:pt x="50" y="122"/>
                            </a:lnTo>
                            <a:lnTo>
                              <a:pt x="34" y="83"/>
                            </a:lnTo>
                            <a:lnTo>
                              <a:pt x="20" y="48"/>
                            </a:lnTo>
                            <a:lnTo>
                              <a:pt x="9" y="21"/>
                            </a:lnTo>
                            <a:lnTo>
                              <a:pt x="0" y="0"/>
                            </a:lnTo>
                            <a:lnTo>
                              <a:pt x="1" y="22"/>
                            </a:lnTo>
                            <a:lnTo>
                              <a:pt x="10" y="58"/>
                            </a:lnTo>
                            <a:lnTo>
                              <a:pt x="25" y="102"/>
                            </a:lnTo>
                            <a:lnTo>
                              <a:pt x="45" y="152"/>
                            </a:lnTo>
                            <a:lnTo>
                              <a:pt x="65" y="201"/>
                            </a:lnTo>
                            <a:lnTo>
                              <a:pt x="86" y="246"/>
                            </a:lnTo>
                            <a:lnTo>
                              <a:pt x="104" y="283"/>
                            </a:lnTo>
                            <a:lnTo>
                              <a:pt x="119" y="307"/>
                            </a:lnTo>
                            <a:lnTo>
                              <a:pt x="130" y="296"/>
                            </a:lnTo>
                            <a:lnTo>
                              <a:pt x="145" y="282"/>
                            </a:lnTo>
                            <a:lnTo>
                              <a:pt x="162" y="266"/>
                            </a:lnTo>
                            <a:lnTo>
                              <a:pt x="183" y="250"/>
                            </a:lnTo>
                            <a:lnTo>
                              <a:pt x="206" y="232"/>
                            </a:lnTo>
                            <a:lnTo>
                              <a:pt x="229" y="216"/>
                            </a:lnTo>
                            <a:lnTo>
                              <a:pt x="253" y="203"/>
                            </a:lnTo>
                            <a:lnTo>
                              <a:pt x="276" y="1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75" name="Freeform 76"/>
                      <p:cNvSpPr>
                        <a:spLocks/>
                      </p:cNvSpPr>
                      <p:nvPr/>
                    </p:nvSpPr>
                    <p:spPr bwMode="auto">
                      <a:xfrm flipH="1">
                        <a:off x="2453" y="2285"/>
                        <a:ext cx="85" cy="87"/>
                      </a:xfrm>
                      <a:custGeom>
                        <a:avLst/>
                        <a:gdLst>
                          <a:gd name="T0" fmla="*/ 0 w 169"/>
                          <a:gd name="T1" fmla="*/ 66 h 175"/>
                          <a:gd name="T2" fmla="*/ 28 w 169"/>
                          <a:gd name="T3" fmla="*/ 87 h 175"/>
                          <a:gd name="T4" fmla="*/ 50 w 169"/>
                          <a:gd name="T5" fmla="*/ 44 h 175"/>
                          <a:gd name="T6" fmla="*/ 54 w 169"/>
                          <a:gd name="T7" fmla="*/ 44 h 175"/>
                          <a:gd name="T8" fmla="*/ 58 w 169"/>
                          <a:gd name="T9" fmla="*/ 42 h 175"/>
                          <a:gd name="T10" fmla="*/ 63 w 169"/>
                          <a:gd name="T11" fmla="*/ 39 h 175"/>
                          <a:gd name="T12" fmla="*/ 69 w 169"/>
                          <a:gd name="T13" fmla="*/ 35 h 175"/>
                          <a:gd name="T14" fmla="*/ 74 w 169"/>
                          <a:gd name="T15" fmla="*/ 30 h 175"/>
                          <a:gd name="T16" fmla="*/ 78 w 169"/>
                          <a:gd name="T17" fmla="*/ 25 h 175"/>
                          <a:gd name="T18" fmla="*/ 82 w 169"/>
                          <a:gd name="T19" fmla="*/ 21 h 175"/>
                          <a:gd name="T20" fmla="*/ 85 w 169"/>
                          <a:gd name="T21" fmla="*/ 17 h 175"/>
                          <a:gd name="T22" fmla="*/ 83 w 169"/>
                          <a:gd name="T23" fmla="*/ 17 h 175"/>
                          <a:gd name="T24" fmla="*/ 82 w 169"/>
                          <a:gd name="T25" fmla="*/ 16 h 175"/>
                          <a:gd name="T26" fmla="*/ 80 w 169"/>
                          <a:gd name="T27" fmla="*/ 15 h 175"/>
                          <a:gd name="T28" fmla="*/ 79 w 169"/>
                          <a:gd name="T29" fmla="*/ 14 h 175"/>
                          <a:gd name="T30" fmla="*/ 77 w 169"/>
                          <a:gd name="T31" fmla="*/ 13 h 175"/>
                          <a:gd name="T32" fmla="*/ 74 w 169"/>
                          <a:gd name="T33" fmla="*/ 11 h 175"/>
                          <a:gd name="T34" fmla="*/ 70 w 169"/>
                          <a:gd name="T35" fmla="*/ 7 h 175"/>
                          <a:gd name="T36" fmla="*/ 64 w 169"/>
                          <a:gd name="T37" fmla="*/ 3 h 175"/>
                          <a:gd name="T38" fmla="*/ 57 w 169"/>
                          <a:gd name="T39" fmla="*/ 0 h 175"/>
                          <a:gd name="T40" fmla="*/ 51 w 169"/>
                          <a:gd name="T41" fmla="*/ 0 h 175"/>
                          <a:gd name="T42" fmla="*/ 47 w 169"/>
                          <a:gd name="T43" fmla="*/ 3 h 175"/>
                          <a:gd name="T44" fmla="*/ 43 w 169"/>
                          <a:gd name="T45" fmla="*/ 7 h 175"/>
                          <a:gd name="T46" fmla="*/ 40 w 169"/>
                          <a:gd name="T47" fmla="*/ 14 h 175"/>
                          <a:gd name="T48" fmla="*/ 38 w 169"/>
                          <a:gd name="T49" fmla="*/ 20 h 175"/>
                          <a:gd name="T50" fmla="*/ 35 w 169"/>
                          <a:gd name="T51" fmla="*/ 26 h 175"/>
                          <a:gd name="T52" fmla="*/ 33 w 169"/>
                          <a:gd name="T53" fmla="*/ 31 h 175"/>
                          <a:gd name="T54" fmla="*/ 31 w 169"/>
                          <a:gd name="T55" fmla="*/ 33 h 175"/>
                          <a:gd name="T56" fmla="*/ 29 w 169"/>
                          <a:gd name="T57" fmla="*/ 36 h 175"/>
                          <a:gd name="T58" fmla="*/ 26 w 169"/>
                          <a:gd name="T59" fmla="*/ 40 h 175"/>
                          <a:gd name="T60" fmla="*/ 23 w 169"/>
                          <a:gd name="T61" fmla="*/ 44 h 175"/>
                          <a:gd name="T62" fmla="*/ 18 w 169"/>
                          <a:gd name="T63" fmla="*/ 49 h 175"/>
                          <a:gd name="T64" fmla="*/ 13 w 169"/>
                          <a:gd name="T65" fmla="*/ 54 h 175"/>
                          <a:gd name="T66" fmla="*/ 7 w 169"/>
                          <a:gd name="T67" fmla="*/ 60 h 175"/>
                          <a:gd name="T68" fmla="*/ 0 w 169"/>
                          <a:gd name="T69" fmla="*/ 66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9" h="175">
                            <a:moveTo>
                              <a:pt x="0" y="132"/>
                            </a:moveTo>
                            <a:lnTo>
                              <a:pt x="56" y="175"/>
                            </a:lnTo>
                            <a:lnTo>
                              <a:pt x="100" y="88"/>
                            </a:lnTo>
                            <a:lnTo>
                              <a:pt x="107" y="88"/>
                            </a:lnTo>
                            <a:lnTo>
                              <a:pt x="116" y="84"/>
                            </a:lnTo>
                            <a:lnTo>
                              <a:pt x="126" y="79"/>
                            </a:lnTo>
                            <a:lnTo>
                              <a:pt x="137" y="71"/>
                            </a:lnTo>
                            <a:lnTo>
                              <a:pt x="147" y="60"/>
                            </a:lnTo>
                            <a:lnTo>
                              <a:pt x="156" y="51"/>
                            </a:lnTo>
                            <a:lnTo>
                              <a:pt x="163" y="42"/>
                            </a:lnTo>
                            <a:lnTo>
                              <a:pt x="169" y="34"/>
                            </a:lnTo>
                            <a:lnTo>
                              <a:pt x="166" y="34"/>
                            </a:lnTo>
                            <a:lnTo>
                              <a:pt x="163" y="33"/>
                            </a:lnTo>
                            <a:lnTo>
                              <a:pt x="160" y="31"/>
                            </a:lnTo>
                            <a:lnTo>
                              <a:pt x="158" y="29"/>
                            </a:lnTo>
                            <a:lnTo>
                              <a:pt x="153" y="27"/>
                            </a:lnTo>
                            <a:lnTo>
                              <a:pt x="147" y="22"/>
                            </a:lnTo>
                            <a:lnTo>
                              <a:pt x="139" y="15"/>
                            </a:lnTo>
                            <a:lnTo>
                              <a:pt x="128" y="7"/>
                            </a:lnTo>
                            <a:lnTo>
                              <a:pt x="114" y="0"/>
                            </a:lnTo>
                            <a:lnTo>
                              <a:pt x="102" y="0"/>
                            </a:lnTo>
                            <a:lnTo>
                              <a:pt x="93" y="6"/>
                            </a:lnTo>
                            <a:lnTo>
                              <a:pt x="86" y="15"/>
                            </a:lnTo>
                            <a:lnTo>
                              <a:pt x="80" y="28"/>
                            </a:lnTo>
                            <a:lnTo>
                              <a:pt x="75" y="41"/>
                            </a:lnTo>
                            <a:lnTo>
                              <a:pt x="70" y="53"/>
                            </a:lnTo>
                            <a:lnTo>
                              <a:pt x="66" y="63"/>
                            </a:lnTo>
                            <a:lnTo>
                              <a:pt x="62" y="67"/>
                            </a:lnTo>
                            <a:lnTo>
                              <a:pt x="57" y="73"/>
                            </a:lnTo>
                            <a:lnTo>
                              <a:pt x="52" y="81"/>
                            </a:lnTo>
                            <a:lnTo>
                              <a:pt x="45" y="89"/>
                            </a:lnTo>
                            <a:lnTo>
                              <a:pt x="36" y="99"/>
                            </a:lnTo>
                            <a:lnTo>
                              <a:pt x="25" y="109"/>
                            </a:lnTo>
                            <a:lnTo>
                              <a:pt x="14" y="120"/>
                            </a:lnTo>
                            <a:lnTo>
                              <a:pt x="0" y="132"/>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76" name="Freeform 77"/>
                      <p:cNvSpPr>
                        <a:spLocks/>
                      </p:cNvSpPr>
                      <p:nvPr/>
                    </p:nvSpPr>
                    <p:spPr bwMode="auto">
                      <a:xfrm flipH="1">
                        <a:off x="2453" y="2285"/>
                        <a:ext cx="85" cy="87"/>
                      </a:xfrm>
                      <a:custGeom>
                        <a:avLst/>
                        <a:gdLst>
                          <a:gd name="T0" fmla="*/ 0 w 169"/>
                          <a:gd name="T1" fmla="*/ 66 h 175"/>
                          <a:gd name="T2" fmla="*/ 28 w 169"/>
                          <a:gd name="T3" fmla="*/ 87 h 175"/>
                          <a:gd name="T4" fmla="*/ 50 w 169"/>
                          <a:gd name="T5" fmla="*/ 44 h 175"/>
                          <a:gd name="T6" fmla="*/ 50 w 169"/>
                          <a:gd name="T7" fmla="*/ 44 h 175"/>
                          <a:gd name="T8" fmla="*/ 54 w 169"/>
                          <a:gd name="T9" fmla="*/ 44 h 175"/>
                          <a:gd name="T10" fmla="*/ 58 w 169"/>
                          <a:gd name="T11" fmla="*/ 42 h 175"/>
                          <a:gd name="T12" fmla="*/ 63 w 169"/>
                          <a:gd name="T13" fmla="*/ 39 h 175"/>
                          <a:gd name="T14" fmla="*/ 69 w 169"/>
                          <a:gd name="T15" fmla="*/ 35 h 175"/>
                          <a:gd name="T16" fmla="*/ 74 w 169"/>
                          <a:gd name="T17" fmla="*/ 30 h 175"/>
                          <a:gd name="T18" fmla="*/ 78 w 169"/>
                          <a:gd name="T19" fmla="*/ 25 h 175"/>
                          <a:gd name="T20" fmla="*/ 82 w 169"/>
                          <a:gd name="T21" fmla="*/ 21 h 175"/>
                          <a:gd name="T22" fmla="*/ 85 w 169"/>
                          <a:gd name="T23" fmla="*/ 17 h 175"/>
                          <a:gd name="T24" fmla="*/ 85 w 169"/>
                          <a:gd name="T25" fmla="*/ 17 h 175"/>
                          <a:gd name="T26" fmla="*/ 83 w 169"/>
                          <a:gd name="T27" fmla="*/ 17 h 175"/>
                          <a:gd name="T28" fmla="*/ 82 w 169"/>
                          <a:gd name="T29" fmla="*/ 16 h 175"/>
                          <a:gd name="T30" fmla="*/ 80 w 169"/>
                          <a:gd name="T31" fmla="*/ 15 h 175"/>
                          <a:gd name="T32" fmla="*/ 79 w 169"/>
                          <a:gd name="T33" fmla="*/ 14 h 175"/>
                          <a:gd name="T34" fmla="*/ 77 w 169"/>
                          <a:gd name="T35" fmla="*/ 13 h 175"/>
                          <a:gd name="T36" fmla="*/ 74 w 169"/>
                          <a:gd name="T37" fmla="*/ 11 h 175"/>
                          <a:gd name="T38" fmla="*/ 70 w 169"/>
                          <a:gd name="T39" fmla="*/ 7 h 175"/>
                          <a:gd name="T40" fmla="*/ 64 w 169"/>
                          <a:gd name="T41" fmla="*/ 3 h 175"/>
                          <a:gd name="T42" fmla="*/ 64 w 169"/>
                          <a:gd name="T43" fmla="*/ 3 h 175"/>
                          <a:gd name="T44" fmla="*/ 57 w 169"/>
                          <a:gd name="T45" fmla="*/ 0 h 175"/>
                          <a:gd name="T46" fmla="*/ 51 w 169"/>
                          <a:gd name="T47" fmla="*/ 0 h 175"/>
                          <a:gd name="T48" fmla="*/ 47 w 169"/>
                          <a:gd name="T49" fmla="*/ 3 h 175"/>
                          <a:gd name="T50" fmla="*/ 43 w 169"/>
                          <a:gd name="T51" fmla="*/ 7 h 175"/>
                          <a:gd name="T52" fmla="*/ 40 w 169"/>
                          <a:gd name="T53" fmla="*/ 14 h 175"/>
                          <a:gd name="T54" fmla="*/ 38 w 169"/>
                          <a:gd name="T55" fmla="*/ 20 h 175"/>
                          <a:gd name="T56" fmla="*/ 35 w 169"/>
                          <a:gd name="T57" fmla="*/ 26 h 175"/>
                          <a:gd name="T58" fmla="*/ 33 w 169"/>
                          <a:gd name="T59" fmla="*/ 31 h 175"/>
                          <a:gd name="T60" fmla="*/ 33 w 169"/>
                          <a:gd name="T61" fmla="*/ 31 h 175"/>
                          <a:gd name="T62" fmla="*/ 31 w 169"/>
                          <a:gd name="T63" fmla="*/ 33 h 175"/>
                          <a:gd name="T64" fmla="*/ 29 w 169"/>
                          <a:gd name="T65" fmla="*/ 36 h 175"/>
                          <a:gd name="T66" fmla="*/ 26 w 169"/>
                          <a:gd name="T67" fmla="*/ 40 h 175"/>
                          <a:gd name="T68" fmla="*/ 23 w 169"/>
                          <a:gd name="T69" fmla="*/ 44 h 175"/>
                          <a:gd name="T70" fmla="*/ 18 w 169"/>
                          <a:gd name="T71" fmla="*/ 49 h 175"/>
                          <a:gd name="T72" fmla="*/ 13 w 169"/>
                          <a:gd name="T73" fmla="*/ 54 h 175"/>
                          <a:gd name="T74" fmla="*/ 7 w 169"/>
                          <a:gd name="T75" fmla="*/ 60 h 175"/>
                          <a:gd name="T76" fmla="*/ 0 w 169"/>
                          <a:gd name="T77" fmla="*/ 66 h 1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9" h="175">
                            <a:moveTo>
                              <a:pt x="0" y="132"/>
                            </a:moveTo>
                            <a:lnTo>
                              <a:pt x="56" y="175"/>
                            </a:lnTo>
                            <a:lnTo>
                              <a:pt x="100" y="88"/>
                            </a:lnTo>
                            <a:lnTo>
                              <a:pt x="107" y="88"/>
                            </a:lnTo>
                            <a:lnTo>
                              <a:pt x="116" y="84"/>
                            </a:lnTo>
                            <a:lnTo>
                              <a:pt x="126" y="79"/>
                            </a:lnTo>
                            <a:lnTo>
                              <a:pt x="137" y="71"/>
                            </a:lnTo>
                            <a:lnTo>
                              <a:pt x="147" y="60"/>
                            </a:lnTo>
                            <a:lnTo>
                              <a:pt x="156" y="51"/>
                            </a:lnTo>
                            <a:lnTo>
                              <a:pt x="163" y="42"/>
                            </a:lnTo>
                            <a:lnTo>
                              <a:pt x="169" y="34"/>
                            </a:lnTo>
                            <a:lnTo>
                              <a:pt x="166" y="34"/>
                            </a:lnTo>
                            <a:lnTo>
                              <a:pt x="163" y="33"/>
                            </a:lnTo>
                            <a:lnTo>
                              <a:pt x="160" y="31"/>
                            </a:lnTo>
                            <a:lnTo>
                              <a:pt x="158" y="29"/>
                            </a:lnTo>
                            <a:lnTo>
                              <a:pt x="153" y="27"/>
                            </a:lnTo>
                            <a:lnTo>
                              <a:pt x="147" y="22"/>
                            </a:lnTo>
                            <a:lnTo>
                              <a:pt x="139" y="15"/>
                            </a:lnTo>
                            <a:lnTo>
                              <a:pt x="128" y="7"/>
                            </a:lnTo>
                            <a:lnTo>
                              <a:pt x="114" y="0"/>
                            </a:lnTo>
                            <a:lnTo>
                              <a:pt x="102" y="0"/>
                            </a:lnTo>
                            <a:lnTo>
                              <a:pt x="93" y="6"/>
                            </a:lnTo>
                            <a:lnTo>
                              <a:pt x="86" y="15"/>
                            </a:lnTo>
                            <a:lnTo>
                              <a:pt x="80" y="28"/>
                            </a:lnTo>
                            <a:lnTo>
                              <a:pt x="75" y="41"/>
                            </a:lnTo>
                            <a:lnTo>
                              <a:pt x="70" y="53"/>
                            </a:lnTo>
                            <a:lnTo>
                              <a:pt x="66" y="63"/>
                            </a:lnTo>
                            <a:lnTo>
                              <a:pt x="62" y="67"/>
                            </a:lnTo>
                            <a:lnTo>
                              <a:pt x="57" y="73"/>
                            </a:lnTo>
                            <a:lnTo>
                              <a:pt x="52" y="81"/>
                            </a:lnTo>
                            <a:lnTo>
                              <a:pt x="45" y="89"/>
                            </a:lnTo>
                            <a:lnTo>
                              <a:pt x="36" y="99"/>
                            </a:lnTo>
                            <a:lnTo>
                              <a:pt x="25" y="109"/>
                            </a:lnTo>
                            <a:lnTo>
                              <a:pt x="14" y="120"/>
                            </a:lnTo>
                            <a:lnTo>
                              <a:pt x="0" y="1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77" name="Freeform 78"/>
                      <p:cNvSpPr>
                        <a:spLocks/>
                      </p:cNvSpPr>
                      <p:nvPr/>
                    </p:nvSpPr>
                    <p:spPr bwMode="auto">
                      <a:xfrm flipH="1">
                        <a:off x="2434" y="2189"/>
                        <a:ext cx="72" cy="61"/>
                      </a:xfrm>
                      <a:custGeom>
                        <a:avLst/>
                        <a:gdLst>
                          <a:gd name="T0" fmla="*/ 0 w 145"/>
                          <a:gd name="T1" fmla="*/ 11 h 121"/>
                          <a:gd name="T2" fmla="*/ 3 w 145"/>
                          <a:gd name="T3" fmla="*/ 31 h 121"/>
                          <a:gd name="T4" fmla="*/ 4 w 145"/>
                          <a:gd name="T5" fmla="*/ 34 h 121"/>
                          <a:gd name="T6" fmla="*/ 5 w 145"/>
                          <a:gd name="T7" fmla="*/ 38 h 121"/>
                          <a:gd name="T8" fmla="*/ 6 w 145"/>
                          <a:gd name="T9" fmla="*/ 41 h 121"/>
                          <a:gd name="T10" fmla="*/ 8 w 145"/>
                          <a:gd name="T11" fmla="*/ 44 h 121"/>
                          <a:gd name="T12" fmla="*/ 11 w 145"/>
                          <a:gd name="T13" fmla="*/ 48 h 121"/>
                          <a:gd name="T14" fmla="*/ 14 w 145"/>
                          <a:gd name="T15" fmla="*/ 52 h 121"/>
                          <a:gd name="T16" fmla="*/ 18 w 145"/>
                          <a:gd name="T17" fmla="*/ 55 h 121"/>
                          <a:gd name="T18" fmla="*/ 23 w 145"/>
                          <a:gd name="T19" fmla="*/ 57 h 121"/>
                          <a:gd name="T20" fmla="*/ 27 w 145"/>
                          <a:gd name="T21" fmla="*/ 59 h 121"/>
                          <a:gd name="T22" fmla="*/ 33 w 145"/>
                          <a:gd name="T23" fmla="*/ 60 h 121"/>
                          <a:gd name="T24" fmla="*/ 38 w 145"/>
                          <a:gd name="T25" fmla="*/ 61 h 121"/>
                          <a:gd name="T26" fmla="*/ 43 w 145"/>
                          <a:gd name="T27" fmla="*/ 60 h 121"/>
                          <a:gd name="T28" fmla="*/ 46 w 145"/>
                          <a:gd name="T29" fmla="*/ 60 h 121"/>
                          <a:gd name="T30" fmla="*/ 48 w 145"/>
                          <a:gd name="T31" fmla="*/ 59 h 121"/>
                          <a:gd name="T32" fmla="*/ 51 w 145"/>
                          <a:gd name="T33" fmla="*/ 58 h 121"/>
                          <a:gd name="T34" fmla="*/ 53 w 145"/>
                          <a:gd name="T35" fmla="*/ 57 h 121"/>
                          <a:gd name="T36" fmla="*/ 56 w 145"/>
                          <a:gd name="T37" fmla="*/ 56 h 121"/>
                          <a:gd name="T38" fmla="*/ 58 w 145"/>
                          <a:gd name="T39" fmla="*/ 55 h 121"/>
                          <a:gd name="T40" fmla="*/ 60 w 145"/>
                          <a:gd name="T41" fmla="*/ 53 h 121"/>
                          <a:gd name="T42" fmla="*/ 62 w 145"/>
                          <a:gd name="T43" fmla="*/ 51 h 121"/>
                          <a:gd name="T44" fmla="*/ 67 w 145"/>
                          <a:gd name="T45" fmla="*/ 45 h 121"/>
                          <a:gd name="T46" fmla="*/ 71 w 145"/>
                          <a:gd name="T47" fmla="*/ 37 h 121"/>
                          <a:gd name="T48" fmla="*/ 72 w 145"/>
                          <a:gd name="T49" fmla="*/ 29 h 121"/>
                          <a:gd name="T50" fmla="*/ 72 w 145"/>
                          <a:gd name="T51" fmla="*/ 21 h 121"/>
                          <a:gd name="T52" fmla="*/ 69 w 145"/>
                          <a:gd name="T53" fmla="*/ 0 h 121"/>
                          <a:gd name="T54" fmla="*/ 69 w 145"/>
                          <a:gd name="T55" fmla="*/ 7 h 121"/>
                          <a:gd name="T56" fmla="*/ 68 w 145"/>
                          <a:gd name="T57" fmla="*/ 13 h 121"/>
                          <a:gd name="T58" fmla="*/ 65 w 145"/>
                          <a:gd name="T59" fmla="*/ 18 h 121"/>
                          <a:gd name="T60" fmla="*/ 62 w 145"/>
                          <a:gd name="T61" fmla="*/ 22 h 121"/>
                          <a:gd name="T62" fmla="*/ 58 w 145"/>
                          <a:gd name="T63" fmla="*/ 25 h 121"/>
                          <a:gd name="T64" fmla="*/ 53 w 145"/>
                          <a:gd name="T65" fmla="*/ 28 h 121"/>
                          <a:gd name="T66" fmla="*/ 46 w 145"/>
                          <a:gd name="T67" fmla="*/ 30 h 121"/>
                          <a:gd name="T68" fmla="*/ 38 w 145"/>
                          <a:gd name="T69" fmla="*/ 32 h 121"/>
                          <a:gd name="T70" fmla="*/ 30 w 145"/>
                          <a:gd name="T71" fmla="*/ 32 h 121"/>
                          <a:gd name="T72" fmla="*/ 23 w 145"/>
                          <a:gd name="T73" fmla="*/ 32 h 121"/>
                          <a:gd name="T74" fmla="*/ 17 w 145"/>
                          <a:gd name="T75" fmla="*/ 30 h 121"/>
                          <a:gd name="T76" fmla="*/ 11 w 145"/>
                          <a:gd name="T77" fmla="*/ 27 h 121"/>
                          <a:gd name="T78" fmla="*/ 7 w 145"/>
                          <a:gd name="T79" fmla="*/ 25 h 121"/>
                          <a:gd name="T80" fmla="*/ 4 w 145"/>
                          <a:gd name="T81" fmla="*/ 21 h 121"/>
                          <a:gd name="T82" fmla="*/ 1 w 145"/>
                          <a:gd name="T83" fmla="*/ 16 h 121"/>
                          <a:gd name="T84" fmla="*/ 0 w 145"/>
                          <a:gd name="T85" fmla="*/ 11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5" h="121">
                            <a:moveTo>
                              <a:pt x="0" y="21"/>
                            </a:moveTo>
                            <a:lnTo>
                              <a:pt x="6" y="61"/>
                            </a:lnTo>
                            <a:lnTo>
                              <a:pt x="8" y="68"/>
                            </a:lnTo>
                            <a:lnTo>
                              <a:pt x="10" y="75"/>
                            </a:lnTo>
                            <a:lnTo>
                              <a:pt x="13" y="82"/>
                            </a:lnTo>
                            <a:lnTo>
                              <a:pt x="16" y="88"/>
                            </a:lnTo>
                            <a:lnTo>
                              <a:pt x="22" y="96"/>
                            </a:lnTo>
                            <a:lnTo>
                              <a:pt x="29" y="103"/>
                            </a:lnTo>
                            <a:lnTo>
                              <a:pt x="37" y="110"/>
                            </a:lnTo>
                            <a:lnTo>
                              <a:pt x="46" y="114"/>
                            </a:lnTo>
                            <a:lnTo>
                              <a:pt x="55" y="118"/>
                            </a:lnTo>
                            <a:lnTo>
                              <a:pt x="66" y="120"/>
                            </a:lnTo>
                            <a:lnTo>
                              <a:pt x="76" y="121"/>
                            </a:lnTo>
                            <a:lnTo>
                              <a:pt x="86" y="120"/>
                            </a:lnTo>
                            <a:lnTo>
                              <a:pt x="92" y="119"/>
                            </a:lnTo>
                            <a:lnTo>
                              <a:pt x="97" y="118"/>
                            </a:lnTo>
                            <a:lnTo>
                              <a:pt x="102" y="115"/>
                            </a:lnTo>
                            <a:lnTo>
                              <a:pt x="107" y="113"/>
                            </a:lnTo>
                            <a:lnTo>
                              <a:pt x="112" y="111"/>
                            </a:lnTo>
                            <a:lnTo>
                              <a:pt x="116" y="109"/>
                            </a:lnTo>
                            <a:lnTo>
                              <a:pt x="121" y="105"/>
                            </a:lnTo>
                            <a:lnTo>
                              <a:pt x="124" y="102"/>
                            </a:lnTo>
                            <a:lnTo>
                              <a:pt x="135" y="89"/>
                            </a:lnTo>
                            <a:lnTo>
                              <a:pt x="142" y="74"/>
                            </a:lnTo>
                            <a:lnTo>
                              <a:pt x="145" y="58"/>
                            </a:lnTo>
                            <a:lnTo>
                              <a:pt x="145" y="41"/>
                            </a:lnTo>
                            <a:lnTo>
                              <a:pt x="139" y="0"/>
                            </a:lnTo>
                            <a:lnTo>
                              <a:pt x="138" y="14"/>
                            </a:lnTo>
                            <a:lnTo>
                              <a:pt x="136" y="26"/>
                            </a:lnTo>
                            <a:lnTo>
                              <a:pt x="131" y="35"/>
                            </a:lnTo>
                            <a:lnTo>
                              <a:pt x="125" y="43"/>
                            </a:lnTo>
                            <a:lnTo>
                              <a:pt x="116" y="50"/>
                            </a:lnTo>
                            <a:lnTo>
                              <a:pt x="106" y="56"/>
                            </a:lnTo>
                            <a:lnTo>
                              <a:pt x="93" y="59"/>
                            </a:lnTo>
                            <a:lnTo>
                              <a:pt x="77" y="63"/>
                            </a:lnTo>
                            <a:lnTo>
                              <a:pt x="61" y="64"/>
                            </a:lnTo>
                            <a:lnTo>
                              <a:pt x="47" y="63"/>
                            </a:lnTo>
                            <a:lnTo>
                              <a:pt x="35" y="60"/>
                            </a:lnTo>
                            <a:lnTo>
                              <a:pt x="23" y="54"/>
                            </a:lnTo>
                            <a:lnTo>
                              <a:pt x="15" y="49"/>
                            </a:lnTo>
                            <a:lnTo>
                              <a:pt x="8" y="41"/>
                            </a:lnTo>
                            <a:lnTo>
                              <a:pt x="2" y="31"/>
                            </a:lnTo>
                            <a:lnTo>
                              <a:pt x="0" y="21"/>
                            </a:lnTo>
                            <a:close/>
                          </a:path>
                        </a:pathLst>
                      </a:custGeom>
                      <a:solidFill>
                        <a:srgbClr val="00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78" name="Freeform 79"/>
                      <p:cNvSpPr>
                        <a:spLocks/>
                      </p:cNvSpPr>
                      <p:nvPr/>
                    </p:nvSpPr>
                    <p:spPr bwMode="auto">
                      <a:xfrm flipH="1">
                        <a:off x="2434" y="2189"/>
                        <a:ext cx="72" cy="61"/>
                      </a:xfrm>
                      <a:custGeom>
                        <a:avLst/>
                        <a:gdLst>
                          <a:gd name="T0" fmla="*/ 0 w 145"/>
                          <a:gd name="T1" fmla="*/ 11 h 121"/>
                          <a:gd name="T2" fmla="*/ 3 w 145"/>
                          <a:gd name="T3" fmla="*/ 31 h 121"/>
                          <a:gd name="T4" fmla="*/ 3 w 145"/>
                          <a:gd name="T5" fmla="*/ 31 h 121"/>
                          <a:gd name="T6" fmla="*/ 4 w 145"/>
                          <a:gd name="T7" fmla="*/ 34 h 121"/>
                          <a:gd name="T8" fmla="*/ 5 w 145"/>
                          <a:gd name="T9" fmla="*/ 38 h 121"/>
                          <a:gd name="T10" fmla="*/ 6 w 145"/>
                          <a:gd name="T11" fmla="*/ 41 h 121"/>
                          <a:gd name="T12" fmla="*/ 8 w 145"/>
                          <a:gd name="T13" fmla="*/ 44 h 121"/>
                          <a:gd name="T14" fmla="*/ 8 w 145"/>
                          <a:gd name="T15" fmla="*/ 44 h 121"/>
                          <a:gd name="T16" fmla="*/ 11 w 145"/>
                          <a:gd name="T17" fmla="*/ 48 h 121"/>
                          <a:gd name="T18" fmla="*/ 14 w 145"/>
                          <a:gd name="T19" fmla="*/ 52 h 121"/>
                          <a:gd name="T20" fmla="*/ 18 w 145"/>
                          <a:gd name="T21" fmla="*/ 55 h 121"/>
                          <a:gd name="T22" fmla="*/ 23 w 145"/>
                          <a:gd name="T23" fmla="*/ 57 h 121"/>
                          <a:gd name="T24" fmla="*/ 27 w 145"/>
                          <a:gd name="T25" fmla="*/ 59 h 121"/>
                          <a:gd name="T26" fmla="*/ 33 w 145"/>
                          <a:gd name="T27" fmla="*/ 60 h 121"/>
                          <a:gd name="T28" fmla="*/ 38 w 145"/>
                          <a:gd name="T29" fmla="*/ 61 h 121"/>
                          <a:gd name="T30" fmla="*/ 43 w 145"/>
                          <a:gd name="T31" fmla="*/ 60 h 121"/>
                          <a:gd name="T32" fmla="*/ 43 w 145"/>
                          <a:gd name="T33" fmla="*/ 60 h 121"/>
                          <a:gd name="T34" fmla="*/ 46 w 145"/>
                          <a:gd name="T35" fmla="*/ 60 h 121"/>
                          <a:gd name="T36" fmla="*/ 48 w 145"/>
                          <a:gd name="T37" fmla="*/ 59 h 121"/>
                          <a:gd name="T38" fmla="*/ 51 w 145"/>
                          <a:gd name="T39" fmla="*/ 58 h 121"/>
                          <a:gd name="T40" fmla="*/ 53 w 145"/>
                          <a:gd name="T41" fmla="*/ 57 h 121"/>
                          <a:gd name="T42" fmla="*/ 56 w 145"/>
                          <a:gd name="T43" fmla="*/ 56 h 121"/>
                          <a:gd name="T44" fmla="*/ 58 w 145"/>
                          <a:gd name="T45" fmla="*/ 55 h 121"/>
                          <a:gd name="T46" fmla="*/ 60 w 145"/>
                          <a:gd name="T47" fmla="*/ 53 h 121"/>
                          <a:gd name="T48" fmla="*/ 62 w 145"/>
                          <a:gd name="T49" fmla="*/ 51 h 121"/>
                          <a:gd name="T50" fmla="*/ 62 w 145"/>
                          <a:gd name="T51" fmla="*/ 51 h 121"/>
                          <a:gd name="T52" fmla="*/ 67 w 145"/>
                          <a:gd name="T53" fmla="*/ 45 h 121"/>
                          <a:gd name="T54" fmla="*/ 71 w 145"/>
                          <a:gd name="T55" fmla="*/ 37 h 121"/>
                          <a:gd name="T56" fmla="*/ 72 w 145"/>
                          <a:gd name="T57" fmla="*/ 29 h 121"/>
                          <a:gd name="T58" fmla="*/ 72 w 145"/>
                          <a:gd name="T59" fmla="*/ 21 h 121"/>
                          <a:gd name="T60" fmla="*/ 69 w 145"/>
                          <a:gd name="T61" fmla="*/ 0 h 121"/>
                          <a:gd name="T62" fmla="*/ 69 w 145"/>
                          <a:gd name="T63" fmla="*/ 0 h 121"/>
                          <a:gd name="T64" fmla="*/ 69 w 145"/>
                          <a:gd name="T65" fmla="*/ 7 h 121"/>
                          <a:gd name="T66" fmla="*/ 68 w 145"/>
                          <a:gd name="T67" fmla="*/ 13 h 121"/>
                          <a:gd name="T68" fmla="*/ 65 w 145"/>
                          <a:gd name="T69" fmla="*/ 18 h 121"/>
                          <a:gd name="T70" fmla="*/ 62 w 145"/>
                          <a:gd name="T71" fmla="*/ 22 h 121"/>
                          <a:gd name="T72" fmla="*/ 58 w 145"/>
                          <a:gd name="T73" fmla="*/ 25 h 121"/>
                          <a:gd name="T74" fmla="*/ 53 w 145"/>
                          <a:gd name="T75" fmla="*/ 28 h 121"/>
                          <a:gd name="T76" fmla="*/ 46 w 145"/>
                          <a:gd name="T77" fmla="*/ 30 h 121"/>
                          <a:gd name="T78" fmla="*/ 38 w 145"/>
                          <a:gd name="T79" fmla="*/ 32 h 121"/>
                          <a:gd name="T80" fmla="*/ 38 w 145"/>
                          <a:gd name="T81" fmla="*/ 32 h 121"/>
                          <a:gd name="T82" fmla="*/ 30 w 145"/>
                          <a:gd name="T83" fmla="*/ 32 h 121"/>
                          <a:gd name="T84" fmla="*/ 23 w 145"/>
                          <a:gd name="T85" fmla="*/ 32 h 121"/>
                          <a:gd name="T86" fmla="*/ 17 w 145"/>
                          <a:gd name="T87" fmla="*/ 30 h 121"/>
                          <a:gd name="T88" fmla="*/ 11 w 145"/>
                          <a:gd name="T89" fmla="*/ 27 h 121"/>
                          <a:gd name="T90" fmla="*/ 7 w 145"/>
                          <a:gd name="T91" fmla="*/ 25 h 121"/>
                          <a:gd name="T92" fmla="*/ 4 w 145"/>
                          <a:gd name="T93" fmla="*/ 21 h 121"/>
                          <a:gd name="T94" fmla="*/ 1 w 145"/>
                          <a:gd name="T95" fmla="*/ 16 h 121"/>
                          <a:gd name="T96" fmla="*/ 0 w 145"/>
                          <a:gd name="T97" fmla="*/ 11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5" h="121">
                            <a:moveTo>
                              <a:pt x="0" y="21"/>
                            </a:moveTo>
                            <a:lnTo>
                              <a:pt x="6" y="61"/>
                            </a:lnTo>
                            <a:lnTo>
                              <a:pt x="8" y="68"/>
                            </a:lnTo>
                            <a:lnTo>
                              <a:pt x="10" y="75"/>
                            </a:lnTo>
                            <a:lnTo>
                              <a:pt x="13" y="82"/>
                            </a:lnTo>
                            <a:lnTo>
                              <a:pt x="16" y="88"/>
                            </a:lnTo>
                            <a:lnTo>
                              <a:pt x="22" y="96"/>
                            </a:lnTo>
                            <a:lnTo>
                              <a:pt x="29" y="103"/>
                            </a:lnTo>
                            <a:lnTo>
                              <a:pt x="37" y="110"/>
                            </a:lnTo>
                            <a:lnTo>
                              <a:pt x="46" y="114"/>
                            </a:lnTo>
                            <a:lnTo>
                              <a:pt x="55" y="118"/>
                            </a:lnTo>
                            <a:lnTo>
                              <a:pt x="66" y="120"/>
                            </a:lnTo>
                            <a:lnTo>
                              <a:pt x="76" y="121"/>
                            </a:lnTo>
                            <a:lnTo>
                              <a:pt x="86" y="120"/>
                            </a:lnTo>
                            <a:lnTo>
                              <a:pt x="92" y="119"/>
                            </a:lnTo>
                            <a:lnTo>
                              <a:pt x="97" y="118"/>
                            </a:lnTo>
                            <a:lnTo>
                              <a:pt x="102" y="115"/>
                            </a:lnTo>
                            <a:lnTo>
                              <a:pt x="107" y="113"/>
                            </a:lnTo>
                            <a:lnTo>
                              <a:pt x="112" y="111"/>
                            </a:lnTo>
                            <a:lnTo>
                              <a:pt x="116" y="109"/>
                            </a:lnTo>
                            <a:lnTo>
                              <a:pt x="121" y="105"/>
                            </a:lnTo>
                            <a:lnTo>
                              <a:pt x="124" y="102"/>
                            </a:lnTo>
                            <a:lnTo>
                              <a:pt x="135" y="89"/>
                            </a:lnTo>
                            <a:lnTo>
                              <a:pt x="142" y="74"/>
                            </a:lnTo>
                            <a:lnTo>
                              <a:pt x="145" y="58"/>
                            </a:lnTo>
                            <a:lnTo>
                              <a:pt x="145" y="41"/>
                            </a:lnTo>
                            <a:lnTo>
                              <a:pt x="139" y="0"/>
                            </a:lnTo>
                            <a:lnTo>
                              <a:pt x="138" y="14"/>
                            </a:lnTo>
                            <a:lnTo>
                              <a:pt x="136" y="26"/>
                            </a:lnTo>
                            <a:lnTo>
                              <a:pt x="131" y="35"/>
                            </a:lnTo>
                            <a:lnTo>
                              <a:pt x="125" y="43"/>
                            </a:lnTo>
                            <a:lnTo>
                              <a:pt x="116" y="50"/>
                            </a:lnTo>
                            <a:lnTo>
                              <a:pt x="106" y="56"/>
                            </a:lnTo>
                            <a:lnTo>
                              <a:pt x="93" y="59"/>
                            </a:lnTo>
                            <a:lnTo>
                              <a:pt x="77" y="63"/>
                            </a:lnTo>
                            <a:lnTo>
                              <a:pt x="61" y="64"/>
                            </a:lnTo>
                            <a:lnTo>
                              <a:pt x="47" y="63"/>
                            </a:lnTo>
                            <a:lnTo>
                              <a:pt x="35" y="60"/>
                            </a:lnTo>
                            <a:lnTo>
                              <a:pt x="23" y="54"/>
                            </a:lnTo>
                            <a:lnTo>
                              <a:pt x="15" y="49"/>
                            </a:lnTo>
                            <a:lnTo>
                              <a:pt x="8" y="41"/>
                            </a:lnTo>
                            <a:lnTo>
                              <a:pt x="2" y="31"/>
                            </a:lnTo>
                            <a:lnTo>
                              <a:pt x="0" y="2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79" name="Freeform 80"/>
                      <p:cNvSpPr>
                        <a:spLocks/>
                      </p:cNvSpPr>
                      <p:nvPr/>
                    </p:nvSpPr>
                    <p:spPr bwMode="auto">
                      <a:xfrm flipH="1">
                        <a:off x="2437" y="2159"/>
                        <a:ext cx="70" cy="62"/>
                      </a:xfrm>
                      <a:custGeom>
                        <a:avLst/>
                        <a:gdLst>
                          <a:gd name="T0" fmla="*/ 70 w 140"/>
                          <a:gd name="T1" fmla="*/ 30 h 123"/>
                          <a:gd name="T2" fmla="*/ 69 w 140"/>
                          <a:gd name="T3" fmla="*/ 23 h 123"/>
                          <a:gd name="T4" fmla="*/ 66 w 140"/>
                          <a:gd name="T5" fmla="*/ 17 h 123"/>
                          <a:gd name="T6" fmla="*/ 62 w 140"/>
                          <a:gd name="T7" fmla="*/ 12 h 123"/>
                          <a:gd name="T8" fmla="*/ 57 w 140"/>
                          <a:gd name="T9" fmla="*/ 7 h 123"/>
                          <a:gd name="T10" fmla="*/ 51 w 140"/>
                          <a:gd name="T11" fmla="*/ 3 h 123"/>
                          <a:gd name="T12" fmla="*/ 44 w 140"/>
                          <a:gd name="T13" fmla="*/ 1 h 123"/>
                          <a:gd name="T14" fmla="*/ 38 w 140"/>
                          <a:gd name="T15" fmla="*/ 0 h 123"/>
                          <a:gd name="T16" fmla="*/ 31 w 140"/>
                          <a:gd name="T17" fmla="*/ 1 h 123"/>
                          <a:gd name="T18" fmla="*/ 24 w 140"/>
                          <a:gd name="T19" fmla="*/ 2 h 123"/>
                          <a:gd name="T20" fmla="*/ 17 w 140"/>
                          <a:gd name="T21" fmla="*/ 5 h 123"/>
                          <a:gd name="T22" fmla="*/ 12 w 140"/>
                          <a:gd name="T23" fmla="*/ 9 h 123"/>
                          <a:gd name="T24" fmla="*/ 7 w 140"/>
                          <a:gd name="T25" fmla="*/ 14 h 123"/>
                          <a:gd name="T26" fmla="*/ 4 w 140"/>
                          <a:gd name="T27" fmla="*/ 20 h 123"/>
                          <a:gd name="T28" fmla="*/ 1 w 140"/>
                          <a:gd name="T29" fmla="*/ 26 h 123"/>
                          <a:gd name="T30" fmla="*/ 0 w 140"/>
                          <a:gd name="T31" fmla="*/ 33 h 123"/>
                          <a:gd name="T32" fmla="*/ 1 w 140"/>
                          <a:gd name="T33" fmla="*/ 40 h 123"/>
                          <a:gd name="T34" fmla="*/ 2 w 140"/>
                          <a:gd name="T35" fmla="*/ 45 h 123"/>
                          <a:gd name="T36" fmla="*/ 5 w 140"/>
                          <a:gd name="T37" fmla="*/ 50 h 123"/>
                          <a:gd name="T38" fmla="*/ 8 w 140"/>
                          <a:gd name="T39" fmla="*/ 54 h 123"/>
                          <a:gd name="T40" fmla="*/ 12 w 140"/>
                          <a:gd name="T41" fmla="*/ 57 h 123"/>
                          <a:gd name="T42" fmla="*/ 18 w 140"/>
                          <a:gd name="T43" fmla="*/ 60 h 123"/>
                          <a:gd name="T44" fmla="*/ 24 w 140"/>
                          <a:gd name="T45" fmla="*/ 61 h 123"/>
                          <a:gd name="T46" fmla="*/ 31 w 140"/>
                          <a:gd name="T47" fmla="*/ 62 h 123"/>
                          <a:gd name="T48" fmla="*/ 39 w 140"/>
                          <a:gd name="T49" fmla="*/ 61 h 123"/>
                          <a:gd name="T50" fmla="*/ 47 w 140"/>
                          <a:gd name="T51" fmla="*/ 59 h 123"/>
                          <a:gd name="T52" fmla="*/ 54 w 140"/>
                          <a:gd name="T53" fmla="*/ 58 h 123"/>
                          <a:gd name="T54" fmla="*/ 59 w 140"/>
                          <a:gd name="T55" fmla="*/ 55 h 123"/>
                          <a:gd name="T56" fmla="*/ 63 w 140"/>
                          <a:gd name="T57" fmla="*/ 51 h 123"/>
                          <a:gd name="T58" fmla="*/ 66 w 140"/>
                          <a:gd name="T59" fmla="*/ 47 h 123"/>
                          <a:gd name="T60" fmla="*/ 69 w 140"/>
                          <a:gd name="T61" fmla="*/ 43 h 123"/>
                          <a:gd name="T62" fmla="*/ 70 w 140"/>
                          <a:gd name="T63" fmla="*/ 37 h 123"/>
                          <a:gd name="T64" fmla="*/ 70 w 140"/>
                          <a:gd name="T65" fmla="*/ 3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 h="123">
                            <a:moveTo>
                              <a:pt x="140" y="59"/>
                            </a:moveTo>
                            <a:lnTo>
                              <a:pt x="137" y="46"/>
                            </a:lnTo>
                            <a:lnTo>
                              <a:pt x="131" y="33"/>
                            </a:lnTo>
                            <a:lnTo>
                              <a:pt x="123" y="23"/>
                            </a:lnTo>
                            <a:lnTo>
                              <a:pt x="113" y="13"/>
                            </a:lnTo>
                            <a:lnTo>
                              <a:pt x="101" y="6"/>
                            </a:lnTo>
                            <a:lnTo>
                              <a:pt x="88" y="2"/>
                            </a:lnTo>
                            <a:lnTo>
                              <a:pt x="75" y="0"/>
                            </a:lnTo>
                            <a:lnTo>
                              <a:pt x="61" y="1"/>
                            </a:lnTo>
                            <a:lnTo>
                              <a:pt x="47" y="4"/>
                            </a:lnTo>
                            <a:lnTo>
                              <a:pt x="34" y="10"/>
                            </a:lnTo>
                            <a:lnTo>
                              <a:pt x="23" y="18"/>
                            </a:lnTo>
                            <a:lnTo>
                              <a:pt x="14" y="28"/>
                            </a:lnTo>
                            <a:lnTo>
                              <a:pt x="7" y="40"/>
                            </a:lnTo>
                            <a:lnTo>
                              <a:pt x="2" y="52"/>
                            </a:lnTo>
                            <a:lnTo>
                              <a:pt x="0" y="66"/>
                            </a:lnTo>
                            <a:lnTo>
                              <a:pt x="1" y="80"/>
                            </a:lnTo>
                            <a:lnTo>
                              <a:pt x="3" y="90"/>
                            </a:lnTo>
                            <a:lnTo>
                              <a:pt x="9" y="100"/>
                            </a:lnTo>
                            <a:lnTo>
                              <a:pt x="16" y="108"/>
                            </a:lnTo>
                            <a:lnTo>
                              <a:pt x="24" y="113"/>
                            </a:lnTo>
                            <a:lnTo>
                              <a:pt x="36" y="119"/>
                            </a:lnTo>
                            <a:lnTo>
                              <a:pt x="48" y="122"/>
                            </a:lnTo>
                            <a:lnTo>
                              <a:pt x="62" y="123"/>
                            </a:lnTo>
                            <a:lnTo>
                              <a:pt x="78" y="122"/>
                            </a:lnTo>
                            <a:lnTo>
                              <a:pt x="94" y="118"/>
                            </a:lnTo>
                            <a:lnTo>
                              <a:pt x="107" y="115"/>
                            </a:lnTo>
                            <a:lnTo>
                              <a:pt x="117" y="109"/>
                            </a:lnTo>
                            <a:lnTo>
                              <a:pt x="126" y="102"/>
                            </a:lnTo>
                            <a:lnTo>
                              <a:pt x="132" y="94"/>
                            </a:lnTo>
                            <a:lnTo>
                              <a:pt x="137" y="85"/>
                            </a:lnTo>
                            <a:lnTo>
                              <a:pt x="139" y="73"/>
                            </a:lnTo>
                            <a:lnTo>
                              <a:pt x="14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0" name="Freeform 81"/>
                      <p:cNvSpPr>
                        <a:spLocks/>
                      </p:cNvSpPr>
                      <p:nvPr/>
                    </p:nvSpPr>
                    <p:spPr bwMode="auto">
                      <a:xfrm flipH="1">
                        <a:off x="2437" y="2159"/>
                        <a:ext cx="70" cy="62"/>
                      </a:xfrm>
                      <a:custGeom>
                        <a:avLst/>
                        <a:gdLst>
                          <a:gd name="T0" fmla="*/ 70 w 140"/>
                          <a:gd name="T1" fmla="*/ 30 h 123"/>
                          <a:gd name="T2" fmla="*/ 70 w 140"/>
                          <a:gd name="T3" fmla="*/ 30 h 123"/>
                          <a:gd name="T4" fmla="*/ 69 w 140"/>
                          <a:gd name="T5" fmla="*/ 23 h 123"/>
                          <a:gd name="T6" fmla="*/ 66 w 140"/>
                          <a:gd name="T7" fmla="*/ 17 h 123"/>
                          <a:gd name="T8" fmla="*/ 62 w 140"/>
                          <a:gd name="T9" fmla="*/ 12 h 123"/>
                          <a:gd name="T10" fmla="*/ 57 w 140"/>
                          <a:gd name="T11" fmla="*/ 7 h 123"/>
                          <a:gd name="T12" fmla="*/ 51 w 140"/>
                          <a:gd name="T13" fmla="*/ 3 h 123"/>
                          <a:gd name="T14" fmla="*/ 44 w 140"/>
                          <a:gd name="T15" fmla="*/ 1 h 123"/>
                          <a:gd name="T16" fmla="*/ 38 w 140"/>
                          <a:gd name="T17" fmla="*/ 0 h 123"/>
                          <a:gd name="T18" fmla="*/ 31 w 140"/>
                          <a:gd name="T19" fmla="*/ 1 h 123"/>
                          <a:gd name="T20" fmla="*/ 31 w 140"/>
                          <a:gd name="T21" fmla="*/ 1 h 123"/>
                          <a:gd name="T22" fmla="*/ 24 w 140"/>
                          <a:gd name="T23" fmla="*/ 2 h 123"/>
                          <a:gd name="T24" fmla="*/ 17 w 140"/>
                          <a:gd name="T25" fmla="*/ 5 h 123"/>
                          <a:gd name="T26" fmla="*/ 12 w 140"/>
                          <a:gd name="T27" fmla="*/ 9 h 123"/>
                          <a:gd name="T28" fmla="*/ 7 w 140"/>
                          <a:gd name="T29" fmla="*/ 14 h 123"/>
                          <a:gd name="T30" fmla="*/ 4 w 140"/>
                          <a:gd name="T31" fmla="*/ 20 h 123"/>
                          <a:gd name="T32" fmla="*/ 1 w 140"/>
                          <a:gd name="T33" fmla="*/ 26 h 123"/>
                          <a:gd name="T34" fmla="*/ 0 w 140"/>
                          <a:gd name="T35" fmla="*/ 33 h 123"/>
                          <a:gd name="T36" fmla="*/ 1 w 140"/>
                          <a:gd name="T37" fmla="*/ 40 h 123"/>
                          <a:gd name="T38" fmla="*/ 1 w 140"/>
                          <a:gd name="T39" fmla="*/ 40 h 123"/>
                          <a:gd name="T40" fmla="*/ 2 w 140"/>
                          <a:gd name="T41" fmla="*/ 45 h 123"/>
                          <a:gd name="T42" fmla="*/ 5 w 140"/>
                          <a:gd name="T43" fmla="*/ 50 h 123"/>
                          <a:gd name="T44" fmla="*/ 8 w 140"/>
                          <a:gd name="T45" fmla="*/ 54 h 123"/>
                          <a:gd name="T46" fmla="*/ 12 w 140"/>
                          <a:gd name="T47" fmla="*/ 57 h 123"/>
                          <a:gd name="T48" fmla="*/ 18 w 140"/>
                          <a:gd name="T49" fmla="*/ 60 h 123"/>
                          <a:gd name="T50" fmla="*/ 24 w 140"/>
                          <a:gd name="T51" fmla="*/ 61 h 123"/>
                          <a:gd name="T52" fmla="*/ 31 w 140"/>
                          <a:gd name="T53" fmla="*/ 62 h 123"/>
                          <a:gd name="T54" fmla="*/ 39 w 140"/>
                          <a:gd name="T55" fmla="*/ 61 h 123"/>
                          <a:gd name="T56" fmla="*/ 39 w 140"/>
                          <a:gd name="T57" fmla="*/ 61 h 123"/>
                          <a:gd name="T58" fmla="*/ 47 w 140"/>
                          <a:gd name="T59" fmla="*/ 59 h 123"/>
                          <a:gd name="T60" fmla="*/ 54 w 140"/>
                          <a:gd name="T61" fmla="*/ 58 h 123"/>
                          <a:gd name="T62" fmla="*/ 59 w 140"/>
                          <a:gd name="T63" fmla="*/ 55 h 123"/>
                          <a:gd name="T64" fmla="*/ 63 w 140"/>
                          <a:gd name="T65" fmla="*/ 51 h 123"/>
                          <a:gd name="T66" fmla="*/ 66 w 140"/>
                          <a:gd name="T67" fmla="*/ 47 h 123"/>
                          <a:gd name="T68" fmla="*/ 69 w 140"/>
                          <a:gd name="T69" fmla="*/ 43 h 123"/>
                          <a:gd name="T70" fmla="*/ 70 w 140"/>
                          <a:gd name="T71" fmla="*/ 37 h 123"/>
                          <a:gd name="T72" fmla="*/ 70 w 140"/>
                          <a:gd name="T73" fmla="*/ 30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0" h="123">
                            <a:moveTo>
                              <a:pt x="140" y="59"/>
                            </a:moveTo>
                            <a:lnTo>
                              <a:pt x="140" y="59"/>
                            </a:lnTo>
                            <a:lnTo>
                              <a:pt x="137" y="46"/>
                            </a:lnTo>
                            <a:lnTo>
                              <a:pt x="131" y="33"/>
                            </a:lnTo>
                            <a:lnTo>
                              <a:pt x="123" y="23"/>
                            </a:lnTo>
                            <a:lnTo>
                              <a:pt x="113" y="13"/>
                            </a:lnTo>
                            <a:lnTo>
                              <a:pt x="101" y="6"/>
                            </a:lnTo>
                            <a:lnTo>
                              <a:pt x="88" y="2"/>
                            </a:lnTo>
                            <a:lnTo>
                              <a:pt x="75" y="0"/>
                            </a:lnTo>
                            <a:lnTo>
                              <a:pt x="61" y="1"/>
                            </a:lnTo>
                            <a:lnTo>
                              <a:pt x="47" y="4"/>
                            </a:lnTo>
                            <a:lnTo>
                              <a:pt x="34" y="10"/>
                            </a:lnTo>
                            <a:lnTo>
                              <a:pt x="23" y="18"/>
                            </a:lnTo>
                            <a:lnTo>
                              <a:pt x="14" y="28"/>
                            </a:lnTo>
                            <a:lnTo>
                              <a:pt x="7" y="40"/>
                            </a:lnTo>
                            <a:lnTo>
                              <a:pt x="2" y="52"/>
                            </a:lnTo>
                            <a:lnTo>
                              <a:pt x="0" y="66"/>
                            </a:lnTo>
                            <a:lnTo>
                              <a:pt x="1" y="80"/>
                            </a:lnTo>
                            <a:lnTo>
                              <a:pt x="3" y="90"/>
                            </a:lnTo>
                            <a:lnTo>
                              <a:pt x="9" y="100"/>
                            </a:lnTo>
                            <a:lnTo>
                              <a:pt x="16" y="108"/>
                            </a:lnTo>
                            <a:lnTo>
                              <a:pt x="24" y="113"/>
                            </a:lnTo>
                            <a:lnTo>
                              <a:pt x="36" y="119"/>
                            </a:lnTo>
                            <a:lnTo>
                              <a:pt x="48" y="122"/>
                            </a:lnTo>
                            <a:lnTo>
                              <a:pt x="62" y="123"/>
                            </a:lnTo>
                            <a:lnTo>
                              <a:pt x="78" y="122"/>
                            </a:lnTo>
                            <a:lnTo>
                              <a:pt x="94" y="118"/>
                            </a:lnTo>
                            <a:lnTo>
                              <a:pt x="107" y="115"/>
                            </a:lnTo>
                            <a:lnTo>
                              <a:pt x="117" y="109"/>
                            </a:lnTo>
                            <a:lnTo>
                              <a:pt x="126" y="102"/>
                            </a:lnTo>
                            <a:lnTo>
                              <a:pt x="132" y="94"/>
                            </a:lnTo>
                            <a:lnTo>
                              <a:pt x="137" y="85"/>
                            </a:lnTo>
                            <a:lnTo>
                              <a:pt x="139" y="73"/>
                            </a:lnTo>
                            <a:lnTo>
                              <a:pt x="140"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81" name="Freeform 82"/>
                      <p:cNvSpPr>
                        <a:spLocks/>
                      </p:cNvSpPr>
                      <p:nvPr/>
                    </p:nvSpPr>
                    <p:spPr bwMode="auto">
                      <a:xfrm flipH="1">
                        <a:off x="2447" y="2249"/>
                        <a:ext cx="119" cy="101"/>
                      </a:xfrm>
                      <a:custGeom>
                        <a:avLst/>
                        <a:gdLst>
                          <a:gd name="T0" fmla="*/ 113 w 237"/>
                          <a:gd name="T1" fmla="*/ 52 h 203"/>
                          <a:gd name="T2" fmla="*/ 115 w 237"/>
                          <a:gd name="T3" fmla="*/ 49 h 203"/>
                          <a:gd name="T4" fmla="*/ 117 w 237"/>
                          <a:gd name="T5" fmla="*/ 45 h 203"/>
                          <a:gd name="T6" fmla="*/ 119 w 237"/>
                          <a:gd name="T7" fmla="*/ 40 h 203"/>
                          <a:gd name="T8" fmla="*/ 119 w 237"/>
                          <a:gd name="T9" fmla="*/ 36 h 203"/>
                          <a:gd name="T10" fmla="*/ 117 w 237"/>
                          <a:gd name="T11" fmla="*/ 31 h 203"/>
                          <a:gd name="T12" fmla="*/ 115 w 237"/>
                          <a:gd name="T13" fmla="*/ 26 h 203"/>
                          <a:gd name="T14" fmla="*/ 110 w 237"/>
                          <a:gd name="T15" fmla="*/ 19 h 203"/>
                          <a:gd name="T16" fmla="*/ 102 w 237"/>
                          <a:gd name="T17" fmla="*/ 13 h 203"/>
                          <a:gd name="T18" fmla="*/ 94 w 237"/>
                          <a:gd name="T19" fmla="*/ 7 h 203"/>
                          <a:gd name="T20" fmla="*/ 87 w 237"/>
                          <a:gd name="T21" fmla="*/ 3 h 203"/>
                          <a:gd name="T22" fmla="*/ 80 w 237"/>
                          <a:gd name="T23" fmla="*/ 1 h 203"/>
                          <a:gd name="T24" fmla="*/ 74 w 237"/>
                          <a:gd name="T25" fmla="*/ 0 h 203"/>
                          <a:gd name="T26" fmla="*/ 69 w 237"/>
                          <a:gd name="T27" fmla="*/ 0 h 203"/>
                          <a:gd name="T28" fmla="*/ 64 w 237"/>
                          <a:gd name="T29" fmla="*/ 1 h 203"/>
                          <a:gd name="T30" fmla="*/ 60 w 237"/>
                          <a:gd name="T31" fmla="*/ 4 h 203"/>
                          <a:gd name="T32" fmla="*/ 56 w 237"/>
                          <a:gd name="T33" fmla="*/ 7 h 203"/>
                          <a:gd name="T34" fmla="*/ 53 w 237"/>
                          <a:gd name="T35" fmla="*/ 11 h 203"/>
                          <a:gd name="T36" fmla="*/ 49 w 237"/>
                          <a:gd name="T37" fmla="*/ 16 h 203"/>
                          <a:gd name="T38" fmla="*/ 45 w 237"/>
                          <a:gd name="T39" fmla="*/ 22 h 203"/>
                          <a:gd name="T40" fmla="*/ 41 w 237"/>
                          <a:gd name="T41" fmla="*/ 27 h 203"/>
                          <a:gd name="T42" fmla="*/ 38 w 237"/>
                          <a:gd name="T43" fmla="*/ 34 h 203"/>
                          <a:gd name="T44" fmla="*/ 36 w 237"/>
                          <a:gd name="T45" fmla="*/ 40 h 203"/>
                          <a:gd name="T46" fmla="*/ 36 w 237"/>
                          <a:gd name="T47" fmla="*/ 46 h 203"/>
                          <a:gd name="T48" fmla="*/ 39 w 237"/>
                          <a:gd name="T49" fmla="*/ 52 h 203"/>
                          <a:gd name="T50" fmla="*/ 35 w 237"/>
                          <a:gd name="T51" fmla="*/ 54 h 203"/>
                          <a:gd name="T52" fmla="*/ 30 w 237"/>
                          <a:gd name="T53" fmla="*/ 58 h 203"/>
                          <a:gd name="T54" fmla="*/ 24 w 237"/>
                          <a:gd name="T55" fmla="*/ 62 h 203"/>
                          <a:gd name="T56" fmla="*/ 17 w 237"/>
                          <a:gd name="T57" fmla="*/ 67 h 203"/>
                          <a:gd name="T58" fmla="*/ 11 w 237"/>
                          <a:gd name="T59" fmla="*/ 72 h 203"/>
                          <a:gd name="T60" fmla="*/ 5 w 237"/>
                          <a:gd name="T61" fmla="*/ 76 h 203"/>
                          <a:gd name="T62" fmla="*/ 1 w 237"/>
                          <a:gd name="T63" fmla="*/ 79 h 203"/>
                          <a:gd name="T64" fmla="*/ 0 w 237"/>
                          <a:gd name="T65" fmla="*/ 80 h 203"/>
                          <a:gd name="T66" fmla="*/ 28 w 237"/>
                          <a:gd name="T67" fmla="*/ 101 h 203"/>
                          <a:gd name="T68" fmla="*/ 35 w 237"/>
                          <a:gd name="T69" fmla="*/ 95 h 203"/>
                          <a:gd name="T70" fmla="*/ 41 w 237"/>
                          <a:gd name="T71" fmla="*/ 90 h 203"/>
                          <a:gd name="T72" fmla="*/ 46 w 237"/>
                          <a:gd name="T73" fmla="*/ 85 h 203"/>
                          <a:gd name="T74" fmla="*/ 51 w 237"/>
                          <a:gd name="T75" fmla="*/ 80 h 203"/>
                          <a:gd name="T76" fmla="*/ 54 w 237"/>
                          <a:gd name="T77" fmla="*/ 76 h 203"/>
                          <a:gd name="T78" fmla="*/ 57 w 237"/>
                          <a:gd name="T79" fmla="*/ 72 h 203"/>
                          <a:gd name="T80" fmla="*/ 59 w 237"/>
                          <a:gd name="T81" fmla="*/ 69 h 203"/>
                          <a:gd name="T82" fmla="*/ 61 w 237"/>
                          <a:gd name="T83" fmla="*/ 67 h 203"/>
                          <a:gd name="T84" fmla="*/ 63 w 237"/>
                          <a:gd name="T85" fmla="*/ 62 h 203"/>
                          <a:gd name="T86" fmla="*/ 66 w 237"/>
                          <a:gd name="T87" fmla="*/ 56 h 203"/>
                          <a:gd name="T88" fmla="*/ 68 w 237"/>
                          <a:gd name="T89" fmla="*/ 49 h 203"/>
                          <a:gd name="T90" fmla="*/ 71 w 237"/>
                          <a:gd name="T91" fmla="*/ 43 h 203"/>
                          <a:gd name="T92" fmla="*/ 75 w 237"/>
                          <a:gd name="T93" fmla="*/ 38 h 203"/>
                          <a:gd name="T94" fmla="*/ 79 w 237"/>
                          <a:gd name="T95" fmla="*/ 35 h 203"/>
                          <a:gd name="T96" fmla="*/ 85 w 237"/>
                          <a:gd name="T97" fmla="*/ 35 h 203"/>
                          <a:gd name="T98" fmla="*/ 92 w 237"/>
                          <a:gd name="T99" fmla="*/ 39 h 203"/>
                          <a:gd name="T100" fmla="*/ 98 w 237"/>
                          <a:gd name="T101" fmla="*/ 43 h 203"/>
                          <a:gd name="T102" fmla="*/ 102 w 237"/>
                          <a:gd name="T103" fmla="*/ 46 h 203"/>
                          <a:gd name="T104" fmla="*/ 105 w 237"/>
                          <a:gd name="T105" fmla="*/ 49 h 203"/>
                          <a:gd name="T106" fmla="*/ 107 w 237"/>
                          <a:gd name="T107" fmla="*/ 50 h 203"/>
                          <a:gd name="T108" fmla="*/ 108 w 237"/>
                          <a:gd name="T109" fmla="*/ 51 h 203"/>
                          <a:gd name="T110" fmla="*/ 110 w 237"/>
                          <a:gd name="T111" fmla="*/ 52 h 203"/>
                          <a:gd name="T112" fmla="*/ 111 w 237"/>
                          <a:gd name="T113" fmla="*/ 52 h 203"/>
                          <a:gd name="T114" fmla="*/ 113 w 237"/>
                          <a:gd name="T115" fmla="*/ 52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7" h="203">
                            <a:moveTo>
                              <a:pt x="225" y="105"/>
                            </a:moveTo>
                            <a:lnTo>
                              <a:pt x="230" y="98"/>
                            </a:lnTo>
                            <a:lnTo>
                              <a:pt x="233" y="90"/>
                            </a:lnTo>
                            <a:lnTo>
                              <a:pt x="237" y="81"/>
                            </a:lnTo>
                            <a:lnTo>
                              <a:pt x="237" y="73"/>
                            </a:lnTo>
                            <a:lnTo>
                              <a:pt x="234" y="62"/>
                            </a:lnTo>
                            <a:lnTo>
                              <a:pt x="230" y="52"/>
                            </a:lnTo>
                            <a:lnTo>
                              <a:pt x="219" y="39"/>
                            </a:lnTo>
                            <a:lnTo>
                              <a:pt x="204" y="27"/>
                            </a:lnTo>
                            <a:lnTo>
                              <a:pt x="188" y="15"/>
                            </a:lnTo>
                            <a:lnTo>
                              <a:pt x="173" y="7"/>
                            </a:lnTo>
                            <a:lnTo>
                              <a:pt x="159" y="2"/>
                            </a:lnTo>
                            <a:lnTo>
                              <a:pt x="148" y="0"/>
                            </a:lnTo>
                            <a:lnTo>
                              <a:pt x="138" y="1"/>
                            </a:lnTo>
                            <a:lnTo>
                              <a:pt x="128" y="3"/>
                            </a:lnTo>
                            <a:lnTo>
                              <a:pt x="119" y="8"/>
                            </a:lnTo>
                            <a:lnTo>
                              <a:pt x="112" y="15"/>
                            </a:lnTo>
                            <a:lnTo>
                              <a:pt x="105" y="23"/>
                            </a:lnTo>
                            <a:lnTo>
                              <a:pt x="97" y="33"/>
                            </a:lnTo>
                            <a:lnTo>
                              <a:pt x="89" y="44"/>
                            </a:lnTo>
                            <a:lnTo>
                              <a:pt x="81" y="55"/>
                            </a:lnTo>
                            <a:lnTo>
                              <a:pt x="76" y="68"/>
                            </a:lnTo>
                            <a:lnTo>
                              <a:pt x="72" y="81"/>
                            </a:lnTo>
                            <a:lnTo>
                              <a:pt x="72" y="93"/>
                            </a:lnTo>
                            <a:lnTo>
                              <a:pt x="77" y="105"/>
                            </a:lnTo>
                            <a:lnTo>
                              <a:pt x="70" y="109"/>
                            </a:lnTo>
                            <a:lnTo>
                              <a:pt x="59" y="116"/>
                            </a:lnTo>
                            <a:lnTo>
                              <a:pt x="47" y="125"/>
                            </a:lnTo>
                            <a:lnTo>
                              <a:pt x="34" y="135"/>
                            </a:lnTo>
                            <a:lnTo>
                              <a:pt x="21" y="144"/>
                            </a:lnTo>
                            <a:lnTo>
                              <a:pt x="10" y="152"/>
                            </a:lnTo>
                            <a:lnTo>
                              <a:pt x="2" y="158"/>
                            </a:lnTo>
                            <a:lnTo>
                              <a:pt x="0" y="160"/>
                            </a:lnTo>
                            <a:lnTo>
                              <a:pt x="56" y="203"/>
                            </a:lnTo>
                            <a:lnTo>
                              <a:pt x="70" y="191"/>
                            </a:lnTo>
                            <a:lnTo>
                              <a:pt x="81" y="180"/>
                            </a:lnTo>
                            <a:lnTo>
                              <a:pt x="92" y="170"/>
                            </a:lnTo>
                            <a:lnTo>
                              <a:pt x="101" y="160"/>
                            </a:lnTo>
                            <a:lnTo>
                              <a:pt x="108" y="152"/>
                            </a:lnTo>
                            <a:lnTo>
                              <a:pt x="113" y="144"/>
                            </a:lnTo>
                            <a:lnTo>
                              <a:pt x="118" y="138"/>
                            </a:lnTo>
                            <a:lnTo>
                              <a:pt x="122" y="134"/>
                            </a:lnTo>
                            <a:lnTo>
                              <a:pt x="126" y="124"/>
                            </a:lnTo>
                            <a:lnTo>
                              <a:pt x="131" y="112"/>
                            </a:lnTo>
                            <a:lnTo>
                              <a:pt x="136" y="99"/>
                            </a:lnTo>
                            <a:lnTo>
                              <a:pt x="142" y="86"/>
                            </a:lnTo>
                            <a:lnTo>
                              <a:pt x="149" y="77"/>
                            </a:lnTo>
                            <a:lnTo>
                              <a:pt x="158" y="71"/>
                            </a:lnTo>
                            <a:lnTo>
                              <a:pt x="170" y="71"/>
                            </a:lnTo>
                            <a:lnTo>
                              <a:pt x="184" y="78"/>
                            </a:lnTo>
                            <a:lnTo>
                              <a:pt x="195" y="86"/>
                            </a:lnTo>
                            <a:lnTo>
                              <a:pt x="203" y="93"/>
                            </a:lnTo>
                            <a:lnTo>
                              <a:pt x="209" y="98"/>
                            </a:lnTo>
                            <a:lnTo>
                              <a:pt x="214" y="100"/>
                            </a:lnTo>
                            <a:lnTo>
                              <a:pt x="216" y="102"/>
                            </a:lnTo>
                            <a:lnTo>
                              <a:pt x="219" y="104"/>
                            </a:lnTo>
                            <a:lnTo>
                              <a:pt x="222" y="105"/>
                            </a:lnTo>
                            <a:lnTo>
                              <a:pt x="225"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2" name="Freeform 83"/>
                      <p:cNvSpPr>
                        <a:spLocks/>
                      </p:cNvSpPr>
                      <p:nvPr/>
                    </p:nvSpPr>
                    <p:spPr bwMode="auto">
                      <a:xfrm flipH="1">
                        <a:off x="2447" y="2249"/>
                        <a:ext cx="119" cy="101"/>
                      </a:xfrm>
                      <a:custGeom>
                        <a:avLst/>
                        <a:gdLst>
                          <a:gd name="T0" fmla="*/ 113 w 237"/>
                          <a:gd name="T1" fmla="*/ 52 h 203"/>
                          <a:gd name="T2" fmla="*/ 117 w 237"/>
                          <a:gd name="T3" fmla="*/ 45 h 203"/>
                          <a:gd name="T4" fmla="*/ 119 w 237"/>
                          <a:gd name="T5" fmla="*/ 36 h 203"/>
                          <a:gd name="T6" fmla="*/ 115 w 237"/>
                          <a:gd name="T7" fmla="*/ 26 h 203"/>
                          <a:gd name="T8" fmla="*/ 102 w 237"/>
                          <a:gd name="T9" fmla="*/ 13 h 203"/>
                          <a:gd name="T10" fmla="*/ 94 w 237"/>
                          <a:gd name="T11" fmla="*/ 7 h 203"/>
                          <a:gd name="T12" fmla="*/ 80 w 237"/>
                          <a:gd name="T13" fmla="*/ 1 h 203"/>
                          <a:gd name="T14" fmla="*/ 69 w 237"/>
                          <a:gd name="T15" fmla="*/ 0 h 203"/>
                          <a:gd name="T16" fmla="*/ 60 w 237"/>
                          <a:gd name="T17" fmla="*/ 4 h 203"/>
                          <a:gd name="T18" fmla="*/ 56 w 237"/>
                          <a:gd name="T19" fmla="*/ 7 h 203"/>
                          <a:gd name="T20" fmla="*/ 49 w 237"/>
                          <a:gd name="T21" fmla="*/ 16 h 203"/>
                          <a:gd name="T22" fmla="*/ 41 w 237"/>
                          <a:gd name="T23" fmla="*/ 27 h 203"/>
                          <a:gd name="T24" fmla="*/ 36 w 237"/>
                          <a:gd name="T25" fmla="*/ 40 h 203"/>
                          <a:gd name="T26" fmla="*/ 39 w 237"/>
                          <a:gd name="T27" fmla="*/ 52 h 203"/>
                          <a:gd name="T28" fmla="*/ 35 w 237"/>
                          <a:gd name="T29" fmla="*/ 54 h 203"/>
                          <a:gd name="T30" fmla="*/ 24 w 237"/>
                          <a:gd name="T31" fmla="*/ 62 h 203"/>
                          <a:gd name="T32" fmla="*/ 11 w 237"/>
                          <a:gd name="T33" fmla="*/ 72 h 203"/>
                          <a:gd name="T34" fmla="*/ 1 w 237"/>
                          <a:gd name="T35" fmla="*/ 79 h 203"/>
                          <a:gd name="T36" fmla="*/ 28 w 237"/>
                          <a:gd name="T37" fmla="*/ 101 h 203"/>
                          <a:gd name="T38" fmla="*/ 35 w 237"/>
                          <a:gd name="T39" fmla="*/ 95 h 203"/>
                          <a:gd name="T40" fmla="*/ 46 w 237"/>
                          <a:gd name="T41" fmla="*/ 85 h 203"/>
                          <a:gd name="T42" fmla="*/ 54 w 237"/>
                          <a:gd name="T43" fmla="*/ 76 h 203"/>
                          <a:gd name="T44" fmla="*/ 59 w 237"/>
                          <a:gd name="T45" fmla="*/ 69 h 203"/>
                          <a:gd name="T46" fmla="*/ 61 w 237"/>
                          <a:gd name="T47" fmla="*/ 67 h 203"/>
                          <a:gd name="T48" fmla="*/ 66 w 237"/>
                          <a:gd name="T49" fmla="*/ 56 h 203"/>
                          <a:gd name="T50" fmla="*/ 71 w 237"/>
                          <a:gd name="T51" fmla="*/ 43 h 203"/>
                          <a:gd name="T52" fmla="*/ 79 w 237"/>
                          <a:gd name="T53" fmla="*/ 35 h 203"/>
                          <a:gd name="T54" fmla="*/ 92 w 237"/>
                          <a:gd name="T55" fmla="*/ 39 h 203"/>
                          <a:gd name="T56" fmla="*/ 98 w 237"/>
                          <a:gd name="T57" fmla="*/ 43 h 203"/>
                          <a:gd name="T58" fmla="*/ 105 w 237"/>
                          <a:gd name="T59" fmla="*/ 49 h 203"/>
                          <a:gd name="T60" fmla="*/ 108 w 237"/>
                          <a:gd name="T61" fmla="*/ 51 h 203"/>
                          <a:gd name="T62" fmla="*/ 111 w 237"/>
                          <a:gd name="T63" fmla="*/ 52 h 2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7" h="203">
                            <a:moveTo>
                              <a:pt x="225" y="105"/>
                            </a:moveTo>
                            <a:lnTo>
                              <a:pt x="225" y="105"/>
                            </a:lnTo>
                            <a:lnTo>
                              <a:pt x="230" y="98"/>
                            </a:lnTo>
                            <a:lnTo>
                              <a:pt x="233" y="90"/>
                            </a:lnTo>
                            <a:lnTo>
                              <a:pt x="237" y="81"/>
                            </a:lnTo>
                            <a:lnTo>
                              <a:pt x="237" y="73"/>
                            </a:lnTo>
                            <a:lnTo>
                              <a:pt x="234" y="62"/>
                            </a:lnTo>
                            <a:lnTo>
                              <a:pt x="230" y="52"/>
                            </a:lnTo>
                            <a:lnTo>
                              <a:pt x="219" y="39"/>
                            </a:lnTo>
                            <a:lnTo>
                              <a:pt x="204" y="27"/>
                            </a:lnTo>
                            <a:lnTo>
                              <a:pt x="188" y="15"/>
                            </a:lnTo>
                            <a:lnTo>
                              <a:pt x="173" y="7"/>
                            </a:lnTo>
                            <a:lnTo>
                              <a:pt x="159" y="2"/>
                            </a:lnTo>
                            <a:lnTo>
                              <a:pt x="148" y="0"/>
                            </a:lnTo>
                            <a:lnTo>
                              <a:pt x="138" y="1"/>
                            </a:lnTo>
                            <a:lnTo>
                              <a:pt x="128" y="3"/>
                            </a:lnTo>
                            <a:lnTo>
                              <a:pt x="119" y="8"/>
                            </a:lnTo>
                            <a:lnTo>
                              <a:pt x="112" y="15"/>
                            </a:lnTo>
                            <a:lnTo>
                              <a:pt x="105" y="23"/>
                            </a:lnTo>
                            <a:lnTo>
                              <a:pt x="97" y="33"/>
                            </a:lnTo>
                            <a:lnTo>
                              <a:pt x="89" y="44"/>
                            </a:lnTo>
                            <a:lnTo>
                              <a:pt x="81" y="55"/>
                            </a:lnTo>
                            <a:lnTo>
                              <a:pt x="76" y="68"/>
                            </a:lnTo>
                            <a:lnTo>
                              <a:pt x="72" y="81"/>
                            </a:lnTo>
                            <a:lnTo>
                              <a:pt x="72" y="93"/>
                            </a:lnTo>
                            <a:lnTo>
                              <a:pt x="77" y="105"/>
                            </a:lnTo>
                            <a:lnTo>
                              <a:pt x="70" y="109"/>
                            </a:lnTo>
                            <a:lnTo>
                              <a:pt x="59" y="116"/>
                            </a:lnTo>
                            <a:lnTo>
                              <a:pt x="47" y="125"/>
                            </a:lnTo>
                            <a:lnTo>
                              <a:pt x="34" y="135"/>
                            </a:lnTo>
                            <a:lnTo>
                              <a:pt x="21" y="144"/>
                            </a:lnTo>
                            <a:lnTo>
                              <a:pt x="10" y="152"/>
                            </a:lnTo>
                            <a:lnTo>
                              <a:pt x="2" y="158"/>
                            </a:lnTo>
                            <a:lnTo>
                              <a:pt x="0" y="160"/>
                            </a:lnTo>
                            <a:lnTo>
                              <a:pt x="56" y="203"/>
                            </a:lnTo>
                            <a:lnTo>
                              <a:pt x="70" y="191"/>
                            </a:lnTo>
                            <a:lnTo>
                              <a:pt x="81" y="180"/>
                            </a:lnTo>
                            <a:lnTo>
                              <a:pt x="92" y="170"/>
                            </a:lnTo>
                            <a:lnTo>
                              <a:pt x="101" y="160"/>
                            </a:lnTo>
                            <a:lnTo>
                              <a:pt x="108" y="152"/>
                            </a:lnTo>
                            <a:lnTo>
                              <a:pt x="113" y="144"/>
                            </a:lnTo>
                            <a:lnTo>
                              <a:pt x="118" y="138"/>
                            </a:lnTo>
                            <a:lnTo>
                              <a:pt x="122" y="134"/>
                            </a:lnTo>
                            <a:lnTo>
                              <a:pt x="126" y="124"/>
                            </a:lnTo>
                            <a:lnTo>
                              <a:pt x="131" y="112"/>
                            </a:lnTo>
                            <a:lnTo>
                              <a:pt x="136" y="99"/>
                            </a:lnTo>
                            <a:lnTo>
                              <a:pt x="142" y="86"/>
                            </a:lnTo>
                            <a:lnTo>
                              <a:pt x="149" y="77"/>
                            </a:lnTo>
                            <a:lnTo>
                              <a:pt x="158" y="71"/>
                            </a:lnTo>
                            <a:lnTo>
                              <a:pt x="170" y="71"/>
                            </a:lnTo>
                            <a:lnTo>
                              <a:pt x="184" y="78"/>
                            </a:lnTo>
                            <a:lnTo>
                              <a:pt x="195" y="86"/>
                            </a:lnTo>
                            <a:lnTo>
                              <a:pt x="203" y="93"/>
                            </a:lnTo>
                            <a:lnTo>
                              <a:pt x="209" y="98"/>
                            </a:lnTo>
                            <a:lnTo>
                              <a:pt x="214" y="100"/>
                            </a:lnTo>
                            <a:lnTo>
                              <a:pt x="216" y="102"/>
                            </a:lnTo>
                            <a:lnTo>
                              <a:pt x="219" y="104"/>
                            </a:lnTo>
                            <a:lnTo>
                              <a:pt x="222" y="105"/>
                            </a:lnTo>
                            <a:lnTo>
                              <a:pt x="225" y="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sp>
                    <p:nvSpPr>
                      <p:cNvPr id="83" name="Freeform 84"/>
                      <p:cNvSpPr>
                        <a:spLocks/>
                      </p:cNvSpPr>
                      <p:nvPr/>
                    </p:nvSpPr>
                    <p:spPr bwMode="auto">
                      <a:xfrm flipH="1">
                        <a:off x="2342" y="1947"/>
                        <a:ext cx="237" cy="262"/>
                      </a:xfrm>
                      <a:custGeom>
                        <a:avLst/>
                        <a:gdLst>
                          <a:gd name="T0" fmla="*/ 127 w 475"/>
                          <a:gd name="T1" fmla="*/ 66 h 524"/>
                          <a:gd name="T2" fmla="*/ 68 w 475"/>
                          <a:gd name="T3" fmla="*/ 45 h 524"/>
                          <a:gd name="T4" fmla="*/ 94 w 475"/>
                          <a:gd name="T5" fmla="*/ 76 h 524"/>
                          <a:gd name="T6" fmla="*/ 0 w 475"/>
                          <a:gd name="T7" fmla="*/ 112 h 524"/>
                          <a:gd name="T8" fmla="*/ 85 w 475"/>
                          <a:gd name="T9" fmla="*/ 99 h 524"/>
                          <a:gd name="T10" fmla="*/ 58 w 475"/>
                          <a:gd name="T11" fmla="*/ 133 h 524"/>
                          <a:gd name="T12" fmla="*/ 125 w 475"/>
                          <a:gd name="T13" fmla="*/ 107 h 524"/>
                          <a:gd name="T14" fmla="*/ 120 w 475"/>
                          <a:gd name="T15" fmla="*/ 169 h 524"/>
                          <a:gd name="T16" fmla="*/ 132 w 475"/>
                          <a:gd name="T17" fmla="*/ 150 h 524"/>
                          <a:gd name="T18" fmla="*/ 144 w 475"/>
                          <a:gd name="T19" fmla="*/ 217 h 524"/>
                          <a:gd name="T20" fmla="*/ 158 w 475"/>
                          <a:gd name="T21" fmla="*/ 173 h 524"/>
                          <a:gd name="T22" fmla="*/ 191 w 475"/>
                          <a:gd name="T23" fmla="*/ 262 h 524"/>
                          <a:gd name="T24" fmla="*/ 177 w 475"/>
                          <a:gd name="T25" fmla="*/ 140 h 524"/>
                          <a:gd name="T26" fmla="*/ 204 w 475"/>
                          <a:gd name="T27" fmla="*/ 140 h 524"/>
                          <a:gd name="T28" fmla="*/ 185 w 475"/>
                          <a:gd name="T29" fmla="*/ 95 h 524"/>
                          <a:gd name="T30" fmla="*/ 237 w 475"/>
                          <a:gd name="T31" fmla="*/ 73 h 524"/>
                          <a:gd name="T32" fmla="*/ 177 w 475"/>
                          <a:gd name="T33" fmla="*/ 74 h 524"/>
                          <a:gd name="T34" fmla="*/ 225 w 475"/>
                          <a:gd name="T35" fmla="*/ 28 h 524"/>
                          <a:gd name="T36" fmla="*/ 172 w 475"/>
                          <a:gd name="T37" fmla="*/ 59 h 524"/>
                          <a:gd name="T38" fmla="*/ 182 w 475"/>
                          <a:gd name="T39" fmla="*/ 12 h 524"/>
                          <a:gd name="T40" fmla="*/ 149 w 475"/>
                          <a:gd name="T41" fmla="*/ 62 h 524"/>
                          <a:gd name="T42" fmla="*/ 115 w 475"/>
                          <a:gd name="T43" fmla="*/ 0 h 524"/>
                          <a:gd name="T44" fmla="*/ 127 w 475"/>
                          <a:gd name="T45" fmla="*/ 66 h 5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5" h="524">
                            <a:moveTo>
                              <a:pt x="254" y="131"/>
                            </a:moveTo>
                            <a:lnTo>
                              <a:pt x="137" y="90"/>
                            </a:lnTo>
                            <a:lnTo>
                              <a:pt x="189" y="152"/>
                            </a:lnTo>
                            <a:lnTo>
                              <a:pt x="0" y="224"/>
                            </a:lnTo>
                            <a:lnTo>
                              <a:pt x="171" y="197"/>
                            </a:lnTo>
                            <a:lnTo>
                              <a:pt x="116" y="266"/>
                            </a:lnTo>
                            <a:lnTo>
                              <a:pt x="251" y="214"/>
                            </a:lnTo>
                            <a:lnTo>
                              <a:pt x="240" y="338"/>
                            </a:lnTo>
                            <a:lnTo>
                              <a:pt x="265" y="300"/>
                            </a:lnTo>
                            <a:lnTo>
                              <a:pt x="289" y="434"/>
                            </a:lnTo>
                            <a:lnTo>
                              <a:pt x="316" y="345"/>
                            </a:lnTo>
                            <a:lnTo>
                              <a:pt x="382" y="524"/>
                            </a:lnTo>
                            <a:lnTo>
                              <a:pt x="354" y="280"/>
                            </a:lnTo>
                            <a:lnTo>
                              <a:pt x="409" y="280"/>
                            </a:lnTo>
                            <a:lnTo>
                              <a:pt x="371" y="190"/>
                            </a:lnTo>
                            <a:lnTo>
                              <a:pt x="475" y="145"/>
                            </a:lnTo>
                            <a:lnTo>
                              <a:pt x="354" y="148"/>
                            </a:lnTo>
                            <a:lnTo>
                              <a:pt x="451" y="55"/>
                            </a:lnTo>
                            <a:lnTo>
                              <a:pt x="344" y="117"/>
                            </a:lnTo>
                            <a:lnTo>
                              <a:pt x="365" y="24"/>
                            </a:lnTo>
                            <a:lnTo>
                              <a:pt x="299" y="124"/>
                            </a:lnTo>
                            <a:lnTo>
                              <a:pt x="230" y="0"/>
                            </a:lnTo>
                            <a:lnTo>
                              <a:pt x="254" y="131"/>
                            </a:lnTo>
                            <a:close/>
                          </a:path>
                        </a:pathLst>
                      </a:custGeom>
                      <a:solidFill>
                        <a:srgbClr val="FFF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4" name="Freeform 85"/>
                      <p:cNvSpPr>
                        <a:spLocks/>
                      </p:cNvSpPr>
                      <p:nvPr/>
                    </p:nvSpPr>
                    <p:spPr bwMode="auto">
                      <a:xfrm flipH="1">
                        <a:off x="2342" y="1947"/>
                        <a:ext cx="237" cy="262"/>
                      </a:xfrm>
                      <a:custGeom>
                        <a:avLst/>
                        <a:gdLst>
                          <a:gd name="T0" fmla="*/ 127 w 475"/>
                          <a:gd name="T1" fmla="*/ 66 h 524"/>
                          <a:gd name="T2" fmla="*/ 68 w 475"/>
                          <a:gd name="T3" fmla="*/ 45 h 524"/>
                          <a:gd name="T4" fmla="*/ 94 w 475"/>
                          <a:gd name="T5" fmla="*/ 76 h 524"/>
                          <a:gd name="T6" fmla="*/ 0 w 475"/>
                          <a:gd name="T7" fmla="*/ 112 h 524"/>
                          <a:gd name="T8" fmla="*/ 85 w 475"/>
                          <a:gd name="T9" fmla="*/ 99 h 524"/>
                          <a:gd name="T10" fmla="*/ 58 w 475"/>
                          <a:gd name="T11" fmla="*/ 133 h 524"/>
                          <a:gd name="T12" fmla="*/ 125 w 475"/>
                          <a:gd name="T13" fmla="*/ 107 h 524"/>
                          <a:gd name="T14" fmla="*/ 120 w 475"/>
                          <a:gd name="T15" fmla="*/ 169 h 524"/>
                          <a:gd name="T16" fmla="*/ 132 w 475"/>
                          <a:gd name="T17" fmla="*/ 150 h 524"/>
                          <a:gd name="T18" fmla="*/ 144 w 475"/>
                          <a:gd name="T19" fmla="*/ 217 h 524"/>
                          <a:gd name="T20" fmla="*/ 158 w 475"/>
                          <a:gd name="T21" fmla="*/ 173 h 524"/>
                          <a:gd name="T22" fmla="*/ 191 w 475"/>
                          <a:gd name="T23" fmla="*/ 262 h 524"/>
                          <a:gd name="T24" fmla="*/ 177 w 475"/>
                          <a:gd name="T25" fmla="*/ 140 h 524"/>
                          <a:gd name="T26" fmla="*/ 204 w 475"/>
                          <a:gd name="T27" fmla="*/ 140 h 524"/>
                          <a:gd name="T28" fmla="*/ 185 w 475"/>
                          <a:gd name="T29" fmla="*/ 95 h 524"/>
                          <a:gd name="T30" fmla="*/ 237 w 475"/>
                          <a:gd name="T31" fmla="*/ 73 h 524"/>
                          <a:gd name="T32" fmla="*/ 177 w 475"/>
                          <a:gd name="T33" fmla="*/ 74 h 524"/>
                          <a:gd name="T34" fmla="*/ 225 w 475"/>
                          <a:gd name="T35" fmla="*/ 28 h 524"/>
                          <a:gd name="T36" fmla="*/ 172 w 475"/>
                          <a:gd name="T37" fmla="*/ 59 h 524"/>
                          <a:gd name="T38" fmla="*/ 182 w 475"/>
                          <a:gd name="T39" fmla="*/ 12 h 524"/>
                          <a:gd name="T40" fmla="*/ 149 w 475"/>
                          <a:gd name="T41" fmla="*/ 62 h 524"/>
                          <a:gd name="T42" fmla="*/ 115 w 475"/>
                          <a:gd name="T43" fmla="*/ 0 h 524"/>
                          <a:gd name="T44" fmla="*/ 127 w 475"/>
                          <a:gd name="T45" fmla="*/ 66 h 5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5" h="524">
                            <a:moveTo>
                              <a:pt x="254" y="131"/>
                            </a:moveTo>
                            <a:lnTo>
                              <a:pt x="137" y="90"/>
                            </a:lnTo>
                            <a:lnTo>
                              <a:pt x="189" y="152"/>
                            </a:lnTo>
                            <a:lnTo>
                              <a:pt x="0" y="224"/>
                            </a:lnTo>
                            <a:lnTo>
                              <a:pt x="171" y="197"/>
                            </a:lnTo>
                            <a:lnTo>
                              <a:pt x="116" y="266"/>
                            </a:lnTo>
                            <a:lnTo>
                              <a:pt x="251" y="214"/>
                            </a:lnTo>
                            <a:lnTo>
                              <a:pt x="240" y="338"/>
                            </a:lnTo>
                            <a:lnTo>
                              <a:pt x="265" y="300"/>
                            </a:lnTo>
                            <a:lnTo>
                              <a:pt x="289" y="434"/>
                            </a:lnTo>
                            <a:lnTo>
                              <a:pt x="316" y="345"/>
                            </a:lnTo>
                            <a:lnTo>
                              <a:pt x="382" y="524"/>
                            </a:lnTo>
                            <a:lnTo>
                              <a:pt x="354" y="280"/>
                            </a:lnTo>
                            <a:lnTo>
                              <a:pt x="409" y="280"/>
                            </a:lnTo>
                            <a:lnTo>
                              <a:pt x="371" y="190"/>
                            </a:lnTo>
                            <a:lnTo>
                              <a:pt x="475" y="145"/>
                            </a:lnTo>
                            <a:lnTo>
                              <a:pt x="354" y="148"/>
                            </a:lnTo>
                            <a:lnTo>
                              <a:pt x="451" y="55"/>
                            </a:lnTo>
                            <a:lnTo>
                              <a:pt x="344" y="117"/>
                            </a:lnTo>
                            <a:lnTo>
                              <a:pt x="365" y="24"/>
                            </a:lnTo>
                            <a:lnTo>
                              <a:pt x="299" y="124"/>
                            </a:lnTo>
                            <a:lnTo>
                              <a:pt x="230" y="0"/>
                            </a:lnTo>
                            <a:lnTo>
                              <a:pt x="254" y="1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kern="0">
                          <a:solidFill>
                            <a:sysClr val="windowText" lastClr="000000"/>
                          </a:solidFill>
                          <a:latin typeface="Constantia" panose="02030602050306030303" pitchFamily="18" charset="0"/>
                        </a:endParaRPr>
                      </a:p>
                    </p:txBody>
                  </p:sp>
                </p:grpSp>
                <p:grpSp>
                  <p:nvGrpSpPr>
                    <p:cNvPr id="85" name="Group 86"/>
                    <p:cNvGrpSpPr>
                      <a:grpSpLocks/>
                    </p:cNvGrpSpPr>
                    <p:nvPr/>
                  </p:nvGrpSpPr>
                  <p:grpSpPr bwMode="auto">
                    <a:xfrm>
                      <a:off x="4935240" y="3876175"/>
                      <a:ext cx="406400" cy="588962"/>
                      <a:chOff x="1353" y="3248"/>
                      <a:chExt cx="256" cy="402"/>
                    </a:xfrm>
                  </p:grpSpPr>
                  <p:sp>
                    <p:nvSpPr>
                      <p:cNvPr id="86" name="Freeform 87"/>
                      <p:cNvSpPr>
                        <a:spLocks noChangeAspect="1"/>
                      </p:cNvSpPr>
                      <p:nvPr/>
                    </p:nvSpPr>
                    <p:spPr bwMode="auto">
                      <a:xfrm flipH="1">
                        <a:off x="1382" y="3421"/>
                        <a:ext cx="128" cy="168"/>
                      </a:xfrm>
                      <a:custGeom>
                        <a:avLst/>
                        <a:gdLst>
                          <a:gd name="T0" fmla="*/ 128 w 511"/>
                          <a:gd name="T1" fmla="*/ 168 h 668"/>
                          <a:gd name="T2" fmla="*/ 0 w 511"/>
                          <a:gd name="T3" fmla="*/ 168 h 668"/>
                          <a:gd name="T4" fmla="*/ 0 w 511"/>
                          <a:gd name="T5" fmla="*/ 54 h 668"/>
                          <a:gd name="T6" fmla="*/ 0 w 511"/>
                          <a:gd name="T7" fmla="*/ 49 h 668"/>
                          <a:gd name="T8" fmla="*/ 1 w 511"/>
                          <a:gd name="T9" fmla="*/ 43 h 668"/>
                          <a:gd name="T10" fmla="*/ 3 w 511"/>
                          <a:gd name="T11" fmla="*/ 38 h 668"/>
                          <a:gd name="T12" fmla="*/ 5 w 511"/>
                          <a:gd name="T13" fmla="*/ 33 h 668"/>
                          <a:gd name="T14" fmla="*/ 8 w 511"/>
                          <a:gd name="T15" fmla="*/ 28 h 668"/>
                          <a:gd name="T16" fmla="*/ 11 w 511"/>
                          <a:gd name="T17" fmla="*/ 24 h 668"/>
                          <a:gd name="T18" fmla="*/ 15 w 511"/>
                          <a:gd name="T19" fmla="*/ 20 h 668"/>
                          <a:gd name="T20" fmla="*/ 19 w 511"/>
                          <a:gd name="T21" fmla="*/ 16 h 668"/>
                          <a:gd name="T22" fmla="*/ 23 w 511"/>
                          <a:gd name="T23" fmla="*/ 13 h 668"/>
                          <a:gd name="T24" fmla="*/ 28 w 511"/>
                          <a:gd name="T25" fmla="*/ 9 h 668"/>
                          <a:gd name="T26" fmla="*/ 33 w 511"/>
                          <a:gd name="T27" fmla="*/ 7 h 668"/>
                          <a:gd name="T28" fmla="*/ 39 w 511"/>
                          <a:gd name="T29" fmla="*/ 5 h 668"/>
                          <a:gd name="T30" fmla="*/ 45 w 511"/>
                          <a:gd name="T31" fmla="*/ 3 h 668"/>
                          <a:gd name="T32" fmla="*/ 51 w 511"/>
                          <a:gd name="T33" fmla="*/ 1 h 668"/>
                          <a:gd name="T34" fmla="*/ 57 w 511"/>
                          <a:gd name="T35" fmla="*/ 0 h 668"/>
                          <a:gd name="T36" fmla="*/ 64 w 511"/>
                          <a:gd name="T37" fmla="*/ 0 h 668"/>
                          <a:gd name="T38" fmla="*/ 70 w 511"/>
                          <a:gd name="T39" fmla="*/ 0 h 668"/>
                          <a:gd name="T40" fmla="*/ 77 w 511"/>
                          <a:gd name="T41" fmla="*/ 1 h 668"/>
                          <a:gd name="T42" fmla="*/ 83 w 511"/>
                          <a:gd name="T43" fmla="*/ 3 h 668"/>
                          <a:gd name="T44" fmla="*/ 89 w 511"/>
                          <a:gd name="T45" fmla="*/ 5 h 668"/>
                          <a:gd name="T46" fmla="*/ 94 w 511"/>
                          <a:gd name="T47" fmla="*/ 7 h 668"/>
                          <a:gd name="T48" fmla="*/ 100 w 511"/>
                          <a:gd name="T49" fmla="*/ 9 h 668"/>
                          <a:gd name="T50" fmla="*/ 105 w 511"/>
                          <a:gd name="T51" fmla="*/ 13 h 668"/>
                          <a:gd name="T52" fmla="*/ 109 w 511"/>
                          <a:gd name="T53" fmla="*/ 16 h 668"/>
                          <a:gd name="T54" fmla="*/ 113 w 511"/>
                          <a:gd name="T55" fmla="*/ 20 h 668"/>
                          <a:gd name="T56" fmla="*/ 117 w 511"/>
                          <a:gd name="T57" fmla="*/ 24 h 668"/>
                          <a:gd name="T58" fmla="*/ 120 w 511"/>
                          <a:gd name="T59" fmla="*/ 28 h 668"/>
                          <a:gd name="T60" fmla="*/ 123 w 511"/>
                          <a:gd name="T61" fmla="*/ 33 h 668"/>
                          <a:gd name="T62" fmla="*/ 125 w 511"/>
                          <a:gd name="T63" fmla="*/ 38 h 668"/>
                          <a:gd name="T64" fmla="*/ 127 w 511"/>
                          <a:gd name="T65" fmla="*/ 43 h 668"/>
                          <a:gd name="T66" fmla="*/ 128 w 511"/>
                          <a:gd name="T67" fmla="*/ 49 h 668"/>
                          <a:gd name="T68" fmla="*/ 128 w 511"/>
                          <a:gd name="T69" fmla="*/ 54 h 668"/>
                          <a:gd name="T70" fmla="*/ 128 w 511"/>
                          <a:gd name="T71" fmla="*/ 168 h 6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1" h="668">
                            <a:moveTo>
                              <a:pt x="511" y="668"/>
                            </a:moveTo>
                            <a:lnTo>
                              <a:pt x="0" y="668"/>
                            </a:lnTo>
                            <a:lnTo>
                              <a:pt x="0" y="216"/>
                            </a:lnTo>
                            <a:lnTo>
                              <a:pt x="1" y="194"/>
                            </a:lnTo>
                            <a:lnTo>
                              <a:pt x="5" y="172"/>
                            </a:lnTo>
                            <a:lnTo>
                              <a:pt x="11" y="151"/>
                            </a:lnTo>
                            <a:lnTo>
                              <a:pt x="20" y="132"/>
                            </a:lnTo>
                            <a:lnTo>
                              <a:pt x="31" y="113"/>
                            </a:lnTo>
                            <a:lnTo>
                              <a:pt x="43" y="96"/>
                            </a:lnTo>
                            <a:lnTo>
                              <a:pt x="58" y="79"/>
                            </a:lnTo>
                            <a:lnTo>
                              <a:pt x="74" y="64"/>
                            </a:lnTo>
                            <a:lnTo>
                              <a:pt x="93" y="50"/>
                            </a:lnTo>
                            <a:lnTo>
                              <a:pt x="112" y="37"/>
                            </a:lnTo>
                            <a:lnTo>
                              <a:pt x="133" y="27"/>
                            </a:lnTo>
                            <a:lnTo>
                              <a:pt x="156" y="18"/>
                            </a:lnTo>
                            <a:lnTo>
                              <a:pt x="179" y="10"/>
                            </a:lnTo>
                            <a:lnTo>
                              <a:pt x="203" y="5"/>
                            </a:lnTo>
                            <a:lnTo>
                              <a:pt x="228" y="1"/>
                            </a:lnTo>
                            <a:lnTo>
                              <a:pt x="255" y="0"/>
                            </a:lnTo>
                            <a:lnTo>
                              <a:pt x="281" y="1"/>
                            </a:lnTo>
                            <a:lnTo>
                              <a:pt x="307" y="5"/>
                            </a:lnTo>
                            <a:lnTo>
                              <a:pt x="331" y="10"/>
                            </a:lnTo>
                            <a:lnTo>
                              <a:pt x="355" y="18"/>
                            </a:lnTo>
                            <a:lnTo>
                              <a:pt x="377" y="27"/>
                            </a:lnTo>
                            <a:lnTo>
                              <a:pt x="399" y="37"/>
                            </a:lnTo>
                            <a:lnTo>
                              <a:pt x="418" y="50"/>
                            </a:lnTo>
                            <a:lnTo>
                              <a:pt x="437" y="64"/>
                            </a:lnTo>
                            <a:lnTo>
                              <a:pt x="453" y="79"/>
                            </a:lnTo>
                            <a:lnTo>
                              <a:pt x="468" y="96"/>
                            </a:lnTo>
                            <a:lnTo>
                              <a:pt x="480" y="113"/>
                            </a:lnTo>
                            <a:lnTo>
                              <a:pt x="491" y="132"/>
                            </a:lnTo>
                            <a:lnTo>
                              <a:pt x="500" y="151"/>
                            </a:lnTo>
                            <a:lnTo>
                              <a:pt x="506" y="172"/>
                            </a:lnTo>
                            <a:lnTo>
                              <a:pt x="510" y="194"/>
                            </a:lnTo>
                            <a:lnTo>
                              <a:pt x="511" y="216"/>
                            </a:lnTo>
                            <a:lnTo>
                              <a:pt x="511" y="668"/>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7" name="Freeform 88"/>
                      <p:cNvSpPr>
                        <a:spLocks noChangeAspect="1"/>
                      </p:cNvSpPr>
                      <p:nvPr/>
                    </p:nvSpPr>
                    <p:spPr bwMode="auto">
                      <a:xfrm flipH="1">
                        <a:off x="1382" y="3587"/>
                        <a:ext cx="130" cy="3"/>
                      </a:xfrm>
                      <a:custGeom>
                        <a:avLst/>
                        <a:gdLst>
                          <a:gd name="T0" fmla="*/ 0 w 517"/>
                          <a:gd name="T1" fmla="*/ 1 h 11"/>
                          <a:gd name="T2" fmla="*/ 2 w 517"/>
                          <a:gd name="T3" fmla="*/ 3 h 11"/>
                          <a:gd name="T4" fmla="*/ 130 w 517"/>
                          <a:gd name="T5" fmla="*/ 3 h 11"/>
                          <a:gd name="T6" fmla="*/ 130 w 517"/>
                          <a:gd name="T7" fmla="*/ 0 h 11"/>
                          <a:gd name="T8" fmla="*/ 2 w 517"/>
                          <a:gd name="T9" fmla="*/ 0 h 11"/>
                          <a:gd name="T10" fmla="*/ 3 w 517"/>
                          <a:gd name="T11" fmla="*/ 1 h 11"/>
                          <a:gd name="T12" fmla="*/ 2 w 517"/>
                          <a:gd name="T13" fmla="*/ 0 h 11"/>
                          <a:gd name="T14" fmla="*/ 1 w 517"/>
                          <a:gd name="T15" fmla="*/ 1 h 11"/>
                          <a:gd name="T16" fmla="*/ 0 w 517"/>
                          <a:gd name="T17" fmla="*/ 1 h 11"/>
                          <a:gd name="T18" fmla="*/ 1 w 517"/>
                          <a:gd name="T19" fmla="*/ 2 h 11"/>
                          <a:gd name="T20" fmla="*/ 2 w 517"/>
                          <a:gd name="T21" fmla="*/ 3 h 11"/>
                          <a:gd name="T22" fmla="*/ 0 w 517"/>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7" h="11">
                            <a:moveTo>
                              <a:pt x="0" y="5"/>
                            </a:moveTo>
                            <a:lnTo>
                              <a:pt x="6" y="11"/>
                            </a:lnTo>
                            <a:lnTo>
                              <a:pt x="517" y="11"/>
                            </a:lnTo>
                            <a:lnTo>
                              <a:pt x="517" y="0"/>
                            </a:lnTo>
                            <a:lnTo>
                              <a:pt x="6" y="0"/>
                            </a:lnTo>
                            <a:lnTo>
                              <a:pt x="11" y="5"/>
                            </a:lnTo>
                            <a:lnTo>
                              <a:pt x="6" y="0"/>
                            </a:lnTo>
                            <a:lnTo>
                              <a:pt x="2" y="2"/>
                            </a:lnTo>
                            <a:lnTo>
                              <a:pt x="1" y="5"/>
                            </a:lnTo>
                            <a:lnTo>
                              <a:pt x="2" y="9"/>
                            </a:lnTo>
                            <a:lnTo>
                              <a:pt x="6"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8" name="Freeform 89"/>
                      <p:cNvSpPr>
                        <a:spLocks noChangeAspect="1"/>
                      </p:cNvSpPr>
                      <p:nvPr/>
                    </p:nvSpPr>
                    <p:spPr bwMode="auto">
                      <a:xfrm flipH="1">
                        <a:off x="1509" y="3474"/>
                        <a:ext cx="3" cy="115"/>
                      </a:xfrm>
                      <a:custGeom>
                        <a:avLst/>
                        <a:gdLst>
                          <a:gd name="T0" fmla="*/ 0 w 11"/>
                          <a:gd name="T1" fmla="*/ 2 h 458"/>
                          <a:gd name="T2" fmla="*/ 0 w 11"/>
                          <a:gd name="T3" fmla="*/ 2 h 458"/>
                          <a:gd name="T4" fmla="*/ 0 w 11"/>
                          <a:gd name="T5" fmla="*/ 115 h 458"/>
                          <a:gd name="T6" fmla="*/ 3 w 11"/>
                          <a:gd name="T7" fmla="*/ 115 h 458"/>
                          <a:gd name="T8" fmla="*/ 3 w 11"/>
                          <a:gd name="T9" fmla="*/ 2 h 458"/>
                          <a:gd name="T10" fmla="*/ 3 w 11"/>
                          <a:gd name="T11" fmla="*/ 2 h 458"/>
                          <a:gd name="T12" fmla="*/ 3 w 11"/>
                          <a:gd name="T13" fmla="*/ 2 h 458"/>
                          <a:gd name="T14" fmla="*/ 2 w 11"/>
                          <a:gd name="T15" fmla="*/ 1 h 458"/>
                          <a:gd name="T16" fmla="*/ 2 w 11"/>
                          <a:gd name="T17" fmla="*/ 0 h 458"/>
                          <a:gd name="T18" fmla="*/ 1 w 11"/>
                          <a:gd name="T19" fmla="*/ 1 h 458"/>
                          <a:gd name="T20" fmla="*/ 0 w 11"/>
                          <a:gd name="T21" fmla="*/ 2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458">
                            <a:moveTo>
                              <a:pt x="0" y="6"/>
                            </a:moveTo>
                            <a:lnTo>
                              <a:pt x="0" y="6"/>
                            </a:lnTo>
                            <a:lnTo>
                              <a:pt x="0" y="458"/>
                            </a:lnTo>
                            <a:lnTo>
                              <a:pt x="11" y="458"/>
                            </a:lnTo>
                            <a:lnTo>
                              <a:pt x="11" y="6"/>
                            </a:lnTo>
                            <a:lnTo>
                              <a:pt x="9" y="2"/>
                            </a:lnTo>
                            <a:lnTo>
                              <a:pt x="6" y="0"/>
                            </a:lnTo>
                            <a:lnTo>
                              <a:pt x="2"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89" name="Freeform 90"/>
                      <p:cNvSpPr>
                        <a:spLocks noChangeAspect="1"/>
                      </p:cNvSpPr>
                      <p:nvPr/>
                    </p:nvSpPr>
                    <p:spPr bwMode="auto">
                      <a:xfrm flipH="1">
                        <a:off x="1446" y="3420"/>
                        <a:ext cx="66" cy="55"/>
                      </a:xfrm>
                      <a:custGeom>
                        <a:avLst/>
                        <a:gdLst>
                          <a:gd name="T0" fmla="*/ 66 w 261"/>
                          <a:gd name="T1" fmla="*/ 0 h 221"/>
                          <a:gd name="T2" fmla="*/ 66 w 261"/>
                          <a:gd name="T3" fmla="*/ 0 h 221"/>
                          <a:gd name="T4" fmla="*/ 59 w 261"/>
                          <a:gd name="T5" fmla="*/ 0 h 221"/>
                          <a:gd name="T6" fmla="*/ 53 w 261"/>
                          <a:gd name="T7" fmla="*/ 1 h 221"/>
                          <a:gd name="T8" fmla="*/ 47 w 261"/>
                          <a:gd name="T9" fmla="*/ 2 h 221"/>
                          <a:gd name="T10" fmla="*/ 41 w 261"/>
                          <a:gd name="T11" fmla="*/ 4 h 221"/>
                          <a:gd name="T12" fmla="*/ 35 w 261"/>
                          <a:gd name="T13" fmla="*/ 7 h 221"/>
                          <a:gd name="T14" fmla="*/ 29 w 261"/>
                          <a:gd name="T15" fmla="*/ 9 h 221"/>
                          <a:gd name="T16" fmla="*/ 24 w 261"/>
                          <a:gd name="T17" fmla="*/ 12 h 221"/>
                          <a:gd name="T18" fmla="*/ 19 w 261"/>
                          <a:gd name="T19" fmla="*/ 16 h 221"/>
                          <a:gd name="T20" fmla="*/ 15 w 261"/>
                          <a:gd name="T21" fmla="*/ 20 h 221"/>
                          <a:gd name="T22" fmla="*/ 12 w 261"/>
                          <a:gd name="T23" fmla="*/ 24 h 221"/>
                          <a:gd name="T24" fmla="*/ 8 w 261"/>
                          <a:gd name="T25" fmla="*/ 29 h 221"/>
                          <a:gd name="T26" fmla="*/ 6 w 261"/>
                          <a:gd name="T27" fmla="*/ 33 h 221"/>
                          <a:gd name="T28" fmla="*/ 3 w 261"/>
                          <a:gd name="T29" fmla="*/ 39 h 221"/>
                          <a:gd name="T30" fmla="*/ 2 w 261"/>
                          <a:gd name="T31" fmla="*/ 44 h 221"/>
                          <a:gd name="T32" fmla="*/ 1 w 261"/>
                          <a:gd name="T33" fmla="*/ 50 h 221"/>
                          <a:gd name="T34" fmla="*/ 0 w 261"/>
                          <a:gd name="T35" fmla="*/ 55 h 221"/>
                          <a:gd name="T36" fmla="*/ 3 w 261"/>
                          <a:gd name="T37" fmla="*/ 55 h 221"/>
                          <a:gd name="T38" fmla="*/ 3 w 261"/>
                          <a:gd name="T39" fmla="*/ 50 h 221"/>
                          <a:gd name="T40" fmla="*/ 4 w 261"/>
                          <a:gd name="T41" fmla="*/ 44 h 221"/>
                          <a:gd name="T42" fmla="*/ 6 w 261"/>
                          <a:gd name="T43" fmla="*/ 39 h 221"/>
                          <a:gd name="T44" fmla="*/ 8 w 261"/>
                          <a:gd name="T45" fmla="*/ 35 h 221"/>
                          <a:gd name="T46" fmla="*/ 10 w 261"/>
                          <a:gd name="T47" fmla="*/ 30 h 221"/>
                          <a:gd name="T48" fmla="*/ 13 w 261"/>
                          <a:gd name="T49" fmla="*/ 26 h 221"/>
                          <a:gd name="T50" fmla="*/ 17 w 261"/>
                          <a:gd name="T51" fmla="*/ 22 h 221"/>
                          <a:gd name="T52" fmla="*/ 21 w 261"/>
                          <a:gd name="T53" fmla="*/ 18 h 221"/>
                          <a:gd name="T54" fmla="*/ 26 w 261"/>
                          <a:gd name="T55" fmla="*/ 15 h 221"/>
                          <a:gd name="T56" fmla="*/ 31 w 261"/>
                          <a:gd name="T57" fmla="*/ 12 h 221"/>
                          <a:gd name="T58" fmla="*/ 36 w 261"/>
                          <a:gd name="T59" fmla="*/ 9 h 221"/>
                          <a:gd name="T60" fmla="*/ 41 w 261"/>
                          <a:gd name="T61" fmla="*/ 7 h 221"/>
                          <a:gd name="T62" fmla="*/ 47 w 261"/>
                          <a:gd name="T63" fmla="*/ 5 h 221"/>
                          <a:gd name="T64" fmla="*/ 53 w 261"/>
                          <a:gd name="T65" fmla="*/ 4 h 221"/>
                          <a:gd name="T66" fmla="*/ 59 w 261"/>
                          <a:gd name="T67" fmla="*/ 3 h 221"/>
                          <a:gd name="T68" fmla="*/ 66 w 261"/>
                          <a:gd name="T69" fmla="*/ 3 h 221"/>
                          <a:gd name="T70" fmla="*/ 66 w 261"/>
                          <a:gd name="T71" fmla="*/ 3 h 221"/>
                          <a:gd name="T72" fmla="*/ 66 w 261"/>
                          <a:gd name="T73" fmla="*/ 0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1" h="221">
                            <a:moveTo>
                              <a:pt x="261" y="0"/>
                            </a:moveTo>
                            <a:lnTo>
                              <a:pt x="261" y="0"/>
                            </a:lnTo>
                            <a:lnTo>
                              <a:pt x="234" y="2"/>
                            </a:lnTo>
                            <a:lnTo>
                              <a:pt x="209" y="5"/>
                            </a:lnTo>
                            <a:lnTo>
                              <a:pt x="184" y="10"/>
                            </a:lnTo>
                            <a:lnTo>
                              <a:pt x="161" y="18"/>
                            </a:lnTo>
                            <a:lnTo>
                              <a:pt x="137" y="27"/>
                            </a:lnTo>
                            <a:lnTo>
                              <a:pt x="116" y="38"/>
                            </a:lnTo>
                            <a:lnTo>
                              <a:pt x="96" y="50"/>
                            </a:lnTo>
                            <a:lnTo>
                              <a:pt x="77" y="65"/>
                            </a:lnTo>
                            <a:lnTo>
                              <a:pt x="61" y="80"/>
                            </a:lnTo>
                            <a:lnTo>
                              <a:pt x="46" y="97"/>
                            </a:lnTo>
                            <a:lnTo>
                              <a:pt x="32" y="116"/>
                            </a:lnTo>
                            <a:lnTo>
                              <a:pt x="22" y="134"/>
                            </a:lnTo>
                            <a:lnTo>
                              <a:pt x="12" y="155"/>
                            </a:lnTo>
                            <a:lnTo>
                              <a:pt x="7" y="176"/>
                            </a:lnTo>
                            <a:lnTo>
                              <a:pt x="2" y="199"/>
                            </a:lnTo>
                            <a:lnTo>
                              <a:pt x="0" y="221"/>
                            </a:lnTo>
                            <a:lnTo>
                              <a:pt x="11" y="221"/>
                            </a:lnTo>
                            <a:lnTo>
                              <a:pt x="11" y="199"/>
                            </a:lnTo>
                            <a:lnTo>
                              <a:pt x="16" y="178"/>
                            </a:lnTo>
                            <a:lnTo>
                              <a:pt x="22" y="157"/>
                            </a:lnTo>
                            <a:lnTo>
                              <a:pt x="31" y="139"/>
                            </a:lnTo>
                            <a:lnTo>
                              <a:pt x="41" y="120"/>
                            </a:lnTo>
                            <a:lnTo>
                              <a:pt x="53" y="104"/>
                            </a:lnTo>
                            <a:lnTo>
                              <a:pt x="68" y="87"/>
                            </a:lnTo>
                            <a:lnTo>
                              <a:pt x="84" y="72"/>
                            </a:lnTo>
                            <a:lnTo>
                              <a:pt x="101" y="59"/>
                            </a:lnTo>
                            <a:lnTo>
                              <a:pt x="121" y="47"/>
                            </a:lnTo>
                            <a:lnTo>
                              <a:pt x="141" y="36"/>
                            </a:lnTo>
                            <a:lnTo>
                              <a:pt x="163" y="27"/>
                            </a:lnTo>
                            <a:lnTo>
                              <a:pt x="186" y="19"/>
                            </a:lnTo>
                            <a:lnTo>
                              <a:pt x="209" y="15"/>
                            </a:lnTo>
                            <a:lnTo>
                              <a:pt x="234" y="11"/>
                            </a:lnTo>
                            <a:lnTo>
                              <a:pt x="261" y="11"/>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0" name="Freeform 91"/>
                      <p:cNvSpPr>
                        <a:spLocks noChangeAspect="1"/>
                      </p:cNvSpPr>
                      <p:nvPr/>
                    </p:nvSpPr>
                    <p:spPr bwMode="auto">
                      <a:xfrm flipH="1">
                        <a:off x="1381" y="3420"/>
                        <a:ext cx="65" cy="57"/>
                      </a:xfrm>
                      <a:custGeom>
                        <a:avLst/>
                        <a:gdLst>
                          <a:gd name="T0" fmla="*/ 65 w 262"/>
                          <a:gd name="T1" fmla="*/ 56 h 225"/>
                          <a:gd name="T2" fmla="*/ 65 w 262"/>
                          <a:gd name="T3" fmla="*/ 56 h 225"/>
                          <a:gd name="T4" fmla="*/ 65 w 262"/>
                          <a:gd name="T5" fmla="*/ 50 h 225"/>
                          <a:gd name="T6" fmla="*/ 63 w 262"/>
                          <a:gd name="T7" fmla="*/ 45 h 225"/>
                          <a:gd name="T8" fmla="*/ 62 w 262"/>
                          <a:gd name="T9" fmla="*/ 39 h 225"/>
                          <a:gd name="T10" fmla="*/ 60 w 262"/>
                          <a:gd name="T11" fmla="*/ 34 h 225"/>
                          <a:gd name="T12" fmla="*/ 57 w 262"/>
                          <a:gd name="T13" fmla="*/ 29 h 225"/>
                          <a:gd name="T14" fmla="*/ 54 w 262"/>
                          <a:gd name="T15" fmla="*/ 25 h 225"/>
                          <a:gd name="T16" fmla="*/ 50 w 262"/>
                          <a:gd name="T17" fmla="*/ 20 h 225"/>
                          <a:gd name="T18" fmla="*/ 46 w 262"/>
                          <a:gd name="T19" fmla="*/ 16 h 225"/>
                          <a:gd name="T20" fmla="*/ 41 w 262"/>
                          <a:gd name="T21" fmla="*/ 13 h 225"/>
                          <a:gd name="T22" fmla="*/ 36 w 262"/>
                          <a:gd name="T23" fmla="*/ 10 h 225"/>
                          <a:gd name="T24" fmla="*/ 31 w 262"/>
                          <a:gd name="T25" fmla="*/ 7 h 225"/>
                          <a:gd name="T26" fmla="*/ 25 w 262"/>
                          <a:gd name="T27" fmla="*/ 5 h 225"/>
                          <a:gd name="T28" fmla="*/ 19 w 262"/>
                          <a:gd name="T29" fmla="*/ 3 h 225"/>
                          <a:gd name="T30" fmla="*/ 13 w 262"/>
                          <a:gd name="T31" fmla="*/ 1 h 225"/>
                          <a:gd name="T32" fmla="*/ 6 w 262"/>
                          <a:gd name="T33" fmla="*/ 1 h 225"/>
                          <a:gd name="T34" fmla="*/ 0 w 262"/>
                          <a:gd name="T35" fmla="*/ 0 h 225"/>
                          <a:gd name="T36" fmla="*/ 0 w 262"/>
                          <a:gd name="T37" fmla="*/ 3 h 225"/>
                          <a:gd name="T38" fmla="*/ 6 w 262"/>
                          <a:gd name="T39" fmla="*/ 3 h 225"/>
                          <a:gd name="T40" fmla="*/ 13 w 262"/>
                          <a:gd name="T41" fmla="*/ 4 h 225"/>
                          <a:gd name="T42" fmla="*/ 19 w 262"/>
                          <a:gd name="T43" fmla="*/ 5 h 225"/>
                          <a:gd name="T44" fmla="*/ 25 w 262"/>
                          <a:gd name="T45" fmla="*/ 7 h 225"/>
                          <a:gd name="T46" fmla="*/ 30 w 262"/>
                          <a:gd name="T47" fmla="*/ 9 h 225"/>
                          <a:gd name="T48" fmla="*/ 35 w 262"/>
                          <a:gd name="T49" fmla="*/ 12 h 225"/>
                          <a:gd name="T50" fmla="*/ 40 w 262"/>
                          <a:gd name="T51" fmla="*/ 15 h 225"/>
                          <a:gd name="T52" fmla="*/ 44 w 262"/>
                          <a:gd name="T53" fmla="*/ 18 h 225"/>
                          <a:gd name="T54" fmla="*/ 48 w 262"/>
                          <a:gd name="T55" fmla="*/ 22 h 225"/>
                          <a:gd name="T56" fmla="*/ 52 w 262"/>
                          <a:gd name="T57" fmla="*/ 26 h 225"/>
                          <a:gd name="T58" fmla="*/ 55 w 262"/>
                          <a:gd name="T59" fmla="*/ 30 h 225"/>
                          <a:gd name="T60" fmla="*/ 57 w 262"/>
                          <a:gd name="T61" fmla="*/ 35 h 225"/>
                          <a:gd name="T62" fmla="*/ 60 w 262"/>
                          <a:gd name="T63" fmla="*/ 40 h 225"/>
                          <a:gd name="T64" fmla="*/ 61 w 262"/>
                          <a:gd name="T65" fmla="*/ 45 h 225"/>
                          <a:gd name="T66" fmla="*/ 62 w 262"/>
                          <a:gd name="T67" fmla="*/ 50 h 225"/>
                          <a:gd name="T68" fmla="*/ 62 w 262"/>
                          <a:gd name="T69" fmla="*/ 56 h 225"/>
                          <a:gd name="T70" fmla="*/ 62 w 262"/>
                          <a:gd name="T71" fmla="*/ 56 h 225"/>
                          <a:gd name="T72" fmla="*/ 62 w 262"/>
                          <a:gd name="T73" fmla="*/ 56 h 225"/>
                          <a:gd name="T74" fmla="*/ 63 w 262"/>
                          <a:gd name="T75" fmla="*/ 57 h 225"/>
                          <a:gd name="T76" fmla="*/ 64 w 262"/>
                          <a:gd name="T77" fmla="*/ 57 h 225"/>
                          <a:gd name="T78" fmla="*/ 65 w 262"/>
                          <a:gd name="T79" fmla="*/ 57 h 225"/>
                          <a:gd name="T80" fmla="*/ 65 w 262"/>
                          <a:gd name="T81" fmla="*/ 56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2" h="225">
                            <a:moveTo>
                              <a:pt x="262" y="221"/>
                            </a:moveTo>
                            <a:lnTo>
                              <a:pt x="262" y="221"/>
                            </a:lnTo>
                            <a:lnTo>
                              <a:pt x="260" y="199"/>
                            </a:lnTo>
                            <a:lnTo>
                              <a:pt x="255" y="176"/>
                            </a:lnTo>
                            <a:lnTo>
                              <a:pt x="250" y="155"/>
                            </a:lnTo>
                            <a:lnTo>
                              <a:pt x="240" y="134"/>
                            </a:lnTo>
                            <a:lnTo>
                              <a:pt x="230" y="116"/>
                            </a:lnTo>
                            <a:lnTo>
                              <a:pt x="216" y="97"/>
                            </a:lnTo>
                            <a:lnTo>
                              <a:pt x="201" y="80"/>
                            </a:lnTo>
                            <a:lnTo>
                              <a:pt x="185" y="65"/>
                            </a:lnTo>
                            <a:lnTo>
                              <a:pt x="166" y="50"/>
                            </a:lnTo>
                            <a:lnTo>
                              <a:pt x="146" y="38"/>
                            </a:lnTo>
                            <a:lnTo>
                              <a:pt x="124" y="27"/>
                            </a:lnTo>
                            <a:lnTo>
                              <a:pt x="101" y="18"/>
                            </a:lnTo>
                            <a:lnTo>
                              <a:pt x="77" y="10"/>
                            </a:lnTo>
                            <a:lnTo>
                              <a:pt x="52" y="5"/>
                            </a:lnTo>
                            <a:lnTo>
                              <a:pt x="26" y="2"/>
                            </a:lnTo>
                            <a:lnTo>
                              <a:pt x="0" y="0"/>
                            </a:lnTo>
                            <a:lnTo>
                              <a:pt x="0" y="11"/>
                            </a:lnTo>
                            <a:lnTo>
                              <a:pt x="26" y="11"/>
                            </a:lnTo>
                            <a:lnTo>
                              <a:pt x="52" y="15"/>
                            </a:lnTo>
                            <a:lnTo>
                              <a:pt x="75" y="19"/>
                            </a:lnTo>
                            <a:lnTo>
                              <a:pt x="99" y="27"/>
                            </a:lnTo>
                            <a:lnTo>
                              <a:pt x="120" y="36"/>
                            </a:lnTo>
                            <a:lnTo>
                              <a:pt x="141" y="47"/>
                            </a:lnTo>
                            <a:lnTo>
                              <a:pt x="161" y="59"/>
                            </a:lnTo>
                            <a:lnTo>
                              <a:pt x="178" y="72"/>
                            </a:lnTo>
                            <a:lnTo>
                              <a:pt x="194" y="87"/>
                            </a:lnTo>
                            <a:lnTo>
                              <a:pt x="209" y="104"/>
                            </a:lnTo>
                            <a:lnTo>
                              <a:pt x="221" y="120"/>
                            </a:lnTo>
                            <a:lnTo>
                              <a:pt x="231" y="139"/>
                            </a:lnTo>
                            <a:lnTo>
                              <a:pt x="240" y="157"/>
                            </a:lnTo>
                            <a:lnTo>
                              <a:pt x="246" y="178"/>
                            </a:lnTo>
                            <a:lnTo>
                              <a:pt x="251" y="199"/>
                            </a:lnTo>
                            <a:lnTo>
                              <a:pt x="251" y="221"/>
                            </a:lnTo>
                            <a:lnTo>
                              <a:pt x="253" y="224"/>
                            </a:lnTo>
                            <a:lnTo>
                              <a:pt x="256" y="225"/>
                            </a:lnTo>
                            <a:lnTo>
                              <a:pt x="260" y="224"/>
                            </a:lnTo>
                            <a:lnTo>
                              <a:pt x="262"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1" name="Freeform 92"/>
                      <p:cNvSpPr>
                        <a:spLocks noChangeAspect="1"/>
                      </p:cNvSpPr>
                      <p:nvPr/>
                    </p:nvSpPr>
                    <p:spPr bwMode="auto">
                      <a:xfrm flipH="1">
                        <a:off x="1381" y="3475"/>
                        <a:ext cx="3" cy="115"/>
                      </a:xfrm>
                      <a:custGeom>
                        <a:avLst/>
                        <a:gdLst>
                          <a:gd name="T0" fmla="*/ 1 w 11"/>
                          <a:gd name="T1" fmla="*/ 115 h 458"/>
                          <a:gd name="T2" fmla="*/ 3 w 11"/>
                          <a:gd name="T3" fmla="*/ 113 h 458"/>
                          <a:gd name="T4" fmla="*/ 3 w 11"/>
                          <a:gd name="T5" fmla="*/ 0 h 458"/>
                          <a:gd name="T6" fmla="*/ 0 w 11"/>
                          <a:gd name="T7" fmla="*/ 0 h 458"/>
                          <a:gd name="T8" fmla="*/ 0 w 11"/>
                          <a:gd name="T9" fmla="*/ 113 h 458"/>
                          <a:gd name="T10" fmla="*/ 1 w 11"/>
                          <a:gd name="T11" fmla="*/ 112 h 458"/>
                          <a:gd name="T12" fmla="*/ 0 w 11"/>
                          <a:gd name="T13" fmla="*/ 113 h 458"/>
                          <a:gd name="T14" fmla="*/ 1 w 11"/>
                          <a:gd name="T15" fmla="*/ 114 h 458"/>
                          <a:gd name="T16" fmla="*/ 1 w 11"/>
                          <a:gd name="T17" fmla="*/ 115 h 458"/>
                          <a:gd name="T18" fmla="*/ 2 w 11"/>
                          <a:gd name="T19" fmla="*/ 114 h 458"/>
                          <a:gd name="T20" fmla="*/ 3 w 11"/>
                          <a:gd name="T21" fmla="*/ 113 h 458"/>
                          <a:gd name="T22" fmla="*/ 1 w 11"/>
                          <a:gd name="T23" fmla="*/ 115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458">
                            <a:moveTo>
                              <a:pt x="5" y="458"/>
                            </a:moveTo>
                            <a:lnTo>
                              <a:pt x="11" y="452"/>
                            </a:lnTo>
                            <a:lnTo>
                              <a:pt x="11" y="0"/>
                            </a:lnTo>
                            <a:lnTo>
                              <a:pt x="0" y="0"/>
                            </a:lnTo>
                            <a:lnTo>
                              <a:pt x="0" y="452"/>
                            </a:lnTo>
                            <a:lnTo>
                              <a:pt x="5" y="447"/>
                            </a:lnTo>
                            <a:lnTo>
                              <a:pt x="0" y="452"/>
                            </a:lnTo>
                            <a:lnTo>
                              <a:pt x="2" y="456"/>
                            </a:lnTo>
                            <a:lnTo>
                              <a:pt x="5" y="457"/>
                            </a:lnTo>
                            <a:lnTo>
                              <a:pt x="9" y="456"/>
                            </a:lnTo>
                            <a:lnTo>
                              <a:pt x="11" y="452"/>
                            </a:lnTo>
                            <a:lnTo>
                              <a:pt x="5"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2" name="Freeform 93"/>
                      <p:cNvSpPr>
                        <a:spLocks noChangeAspect="1"/>
                      </p:cNvSpPr>
                      <p:nvPr/>
                    </p:nvSpPr>
                    <p:spPr bwMode="auto">
                      <a:xfrm flipH="1">
                        <a:off x="1419" y="3346"/>
                        <a:ext cx="103" cy="91"/>
                      </a:xfrm>
                      <a:custGeom>
                        <a:avLst/>
                        <a:gdLst>
                          <a:gd name="T0" fmla="*/ 103 w 413"/>
                          <a:gd name="T1" fmla="*/ 0 h 362"/>
                          <a:gd name="T2" fmla="*/ 103 w 413"/>
                          <a:gd name="T3" fmla="*/ 39 h 362"/>
                          <a:gd name="T4" fmla="*/ 103 w 413"/>
                          <a:gd name="T5" fmla="*/ 44 h 362"/>
                          <a:gd name="T6" fmla="*/ 102 w 413"/>
                          <a:gd name="T7" fmla="*/ 50 h 362"/>
                          <a:gd name="T8" fmla="*/ 101 w 413"/>
                          <a:gd name="T9" fmla="*/ 55 h 362"/>
                          <a:gd name="T10" fmla="*/ 99 w 413"/>
                          <a:gd name="T11" fmla="*/ 59 h 362"/>
                          <a:gd name="T12" fmla="*/ 97 w 413"/>
                          <a:gd name="T13" fmla="*/ 64 h 362"/>
                          <a:gd name="T14" fmla="*/ 94 w 413"/>
                          <a:gd name="T15" fmla="*/ 68 h 362"/>
                          <a:gd name="T16" fmla="*/ 91 w 413"/>
                          <a:gd name="T17" fmla="*/ 72 h 362"/>
                          <a:gd name="T18" fmla="*/ 88 w 413"/>
                          <a:gd name="T19" fmla="*/ 76 h 362"/>
                          <a:gd name="T20" fmla="*/ 84 w 413"/>
                          <a:gd name="T21" fmla="*/ 79 h 362"/>
                          <a:gd name="T22" fmla="*/ 80 w 413"/>
                          <a:gd name="T23" fmla="*/ 82 h 362"/>
                          <a:gd name="T24" fmla="*/ 76 w 413"/>
                          <a:gd name="T25" fmla="*/ 84 h 362"/>
                          <a:gd name="T26" fmla="*/ 72 w 413"/>
                          <a:gd name="T27" fmla="*/ 87 h 362"/>
                          <a:gd name="T28" fmla="*/ 67 w 413"/>
                          <a:gd name="T29" fmla="*/ 88 h 362"/>
                          <a:gd name="T30" fmla="*/ 62 w 413"/>
                          <a:gd name="T31" fmla="*/ 90 h 362"/>
                          <a:gd name="T32" fmla="*/ 57 w 413"/>
                          <a:gd name="T33" fmla="*/ 90 h 362"/>
                          <a:gd name="T34" fmla="*/ 52 w 413"/>
                          <a:gd name="T35" fmla="*/ 91 h 362"/>
                          <a:gd name="T36" fmla="*/ 47 w 413"/>
                          <a:gd name="T37" fmla="*/ 90 h 362"/>
                          <a:gd name="T38" fmla="*/ 41 w 413"/>
                          <a:gd name="T39" fmla="*/ 90 h 362"/>
                          <a:gd name="T40" fmla="*/ 36 w 413"/>
                          <a:gd name="T41" fmla="*/ 88 h 362"/>
                          <a:gd name="T42" fmla="*/ 32 w 413"/>
                          <a:gd name="T43" fmla="*/ 87 h 362"/>
                          <a:gd name="T44" fmla="*/ 27 w 413"/>
                          <a:gd name="T45" fmla="*/ 84 h 362"/>
                          <a:gd name="T46" fmla="*/ 23 w 413"/>
                          <a:gd name="T47" fmla="*/ 82 h 362"/>
                          <a:gd name="T48" fmla="*/ 19 w 413"/>
                          <a:gd name="T49" fmla="*/ 79 h 362"/>
                          <a:gd name="T50" fmla="*/ 15 w 413"/>
                          <a:gd name="T51" fmla="*/ 76 h 362"/>
                          <a:gd name="T52" fmla="*/ 12 w 413"/>
                          <a:gd name="T53" fmla="*/ 72 h 362"/>
                          <a:gd name="T54" fmla="*/ 9 w 413"/>
                          <a:gd name="T55" fmla="*/ 68 h 362"/>
                          <a:gd name="T56" fmla="*/ 6 w 413"/>
                          <a:gd name="T57" fmla="*/ 64 h 362"/>
                          <a:gd name="T58" fmla="*/ 4 w 413"/>
                          <a:gd name="T59" fmla="*/ 59 h 362"/>
                          <a:gd name="T60" fmla="*/ 2 w 413"/>
                          <a:gd name="T61" fmla="*/ 55 h 362"/>
                          <a:gd name="T62" fmla="*/ 1 w 413"/>
                          <a:gd name="T63" fmla="*/ 50 h 362"/>
                          <a:gd name="T64" fmla="*/ 0 w 413"/>
                          <a:gd name="T65" fmla="*/ 44 h 362"/>
                          <a:gd name="T66" fmla="*/ 0 w 413"/>
                          <a:gd name="T67" fmla="*/ 39 h 362"/>
                          <a:gd name="T68" fmla="*/ 0 w 413"/>
                          <a:gd name="T69" fmla="*/ 0 h 362"/>
                          <a:gd name="T70" fmla="*/ 103 w 413"/>
                          <a:gd name="T71" fmla="*/ 0 h 3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3" h="362">
                            <a:moveTo>
                              <a:pt x="413" y="0"/>
                            </a:moveTo>
                            <a:lnTo>
                              <a:pt x="413" y="155"/>
                            </a:lnTo>
                            <a:lnTo>
                              <a:pt x="412" y="176"/>
                            </a:lnTo>
                            <a:lnTo>
                              <a:pt x="409" y="197"/>
                            </a:lnTo>
                            <a:lnTo>
                              <a:pt x="404" y="217"/>
                            </a:lnTo>
                            <a:lnTo>
                              <a:pt x="397" y="236"/>
                            </a:lnTo>
                            <a:lnTo>
                              <a:pt x="388" y="253"/>
                            </a:lnTo>
                            <a:lnTo>
                              <a:pt x="378" y="271"/>
                            </a:lnTo>
                            <a:lnTo>
                              <a:pt x="366" y="287"/>
                            </a:lnTo>
                            <a:lnTo>
                              <a:pt x="353" y="302"/>
                            </a:lnTo>
                            <a:lnTo>
                              <a:pt x="338" y="314"/>
                            </a:lnTo>
                            <a:lnTo>
                              <a:pt x="322" y="326"/>
                            </a:lnTo>
                            <a:lnTo>
                              <a:pt x="305" y="336"/>
                            </a:lnTo>
                            <a:lnTo>
                              <a:pt x="288" y="346"/>
                            </a:lnTo>
                            <a:lnTo>
                              <a:pt x="268" y="352"/>
                            </a:lnTo>
                            <a:lnTo>
                              <a:pt x="249" y="357"/>
                            </a:lnTo>
                            <a:lnTo>
                              <a:pt x="228" y="360"/>
                            </a:lnTo>
                            <a:lnTo>
                              <a:pt x="207" y="362"/>
                            </a:lnTo>
                            <a:lnTo>
                              <a:pt x="187" y="360"/>
                            </a:lnTo>
                            <a:lnTo>
                              <a:pt x="166" y="357"/>
                            </a:lnTo>
                            <a:lnTo>
                              <a:pt x="146" y="352"/>
                            </a:lnTo>
                            <a:lnTo>
                              <a:pt x="127" y="346"/>
                            </a:lnTo>
                            <a:lnTo>
                              <a:pt x="108" y="336"/>
                            </a:lnTo>
                            <a:lnTo>
                              <a:pt x="92" y="326"/>
                            </a:lnTo>
                            <a:lnTo>
                              <a:pt x="76" y="314"/>
                            </a:lnTo>
                            <a:lnTo>
                              <a:pt x="61" y="302"/>
                            </a:lnTo>
                            <a:lnTo>
                              <a:pt x="47" y="287"/>
                            </a:lnTo>
                            <a:lnTo>
                              <a:pt x="36" y="271"/>
                            </a:lnTo>
                            <a:lnTo>
                              <a:pt x="26" y="253"/>
                            </a:lnTo>
                            <a:lnTo>
                              <a:pt x="16" y="236"/>
                            </a:lnTo>
                            <a:lnTo>
                              <a:pt x="9" y="217"/>
                            </a:lnTo>
                            <a:lnTo>
                              <a:pt x="5" y="197"/>
                            </a:lnTo>
                            <a:lnTo>
                              <a:pt x="1" y="176"/>
                            </a:lnTo>
                            <a:lnTo>
                              <a:pt x="0" y="155"/>
                            </a:lnTo>
                            <a:lnTo>
                              <a:pt x="0" y="0"/>
                            </a:lnTo>
                            <a:lnTo>
                              <a:pt x="413" y="0"/>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3" name="Freeform 94"/>
                      <p:cNvSpPr>
                        <a:spLocks noChangeAspect="1"/>
                      </p:cNvSpPr>
                      <p:nvPr/>
                    </p:nvSpPr>
                    <p:spPr bwMode="auto">
                      <a:xfrm flipH="1">
                        <a:off x="1418" y="3346"/>
                        <a:ext cx="2" cy="41"/>
                      </a:xfrm>
                      <a:custGeom>
                        <a:avLst/>
                        <a:gdLst>
                          <a:gd name="T0" fmla="*/ 2 w 12"/>
                          <a:gd name="T1" fmla="*/ 40 h 160"/>
                          <a:gd name="T2" fmla="*/ 2 w 12"/>
                          <a:gd name="T3" fmla="*/ 40 h 160"/>
                          <a:gd name="T4" fmla="*/ 2 w 12"/>
                          <a:gd name="T5" fmla="*/ 0 h 160"/>
                          <a:gd name="T6" fmla="*/ 0 w 12"/>
                          <a:gd name="T7" fmla="*/ 0 h 160"/>
                          <a:gd name="T8" fmla="*/ 0 w 12"/>
                          <a:gd name="T9" fmla="*/ 40 h 160"/>
                          <a:gd name="T10" fmla="*/ 0 w 12"/>
                          <a:gd name="T11" fmla="*/ 40 h 160"/>
                          <a:gd name="T12" fmla="*/ 0 w 12"/>
                          <a:gd name="T13" fmla="*/ 40 h 160"/>
                          <a:gd name="T14" fmla="*/ 1 w 12"/>
                          <a:gd name="T15" fmla="*/ 41 h 160"/>
                          <a:gd name="T16" fmla="*/ 1 w 12"/>
                          <a:gd name="T17" fmla="*/ 41 h 160"/>
                          <a:gd name="T18" fmla="*/ 2 w 12"/>
                          <a:gd name="T19" fmla="*/ 41 h 160"/>
                          <a:gd name="T20" fmla="*/ 2 w 12"/>
                          <a:gd name="T21" fmla="*/ 4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60">
                            <a:moveTo>
                              <a:pt x="12" y="155"/>
                            </a:moveTo>
                            <a:lnTo>
                              <a:pt x="12" y="155"/>
                            </a:lnTo>
                            <a:lnTo>
                              <a:pt x="12" y="0"/>
                            </a:lnTo>
                            <a:lnTo>
                              <a:pt x="0" y="0"/>
                            </a:lnTo>
                            <a:lnTo>
                              <a:pt x="0" y="155"/>
                            </a:lnTo>
                            <a:lnTo>
                              <a:pt x="3" y="159"/>
                            </a:lnTo>
                            <a:lnTo>
                              <a:pt x="6" y="160"/>
                            </a:lnTo>
                            <a:lnTo>
                              <a:pt x="10" y="159"/>
                            </a:lnTo>
                            <a:lnTo>
                              <a:pt x="12"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4" name="Freeform 95"/>
                      <p:cNvSpPr>
                        <a:spLocks noChangeAspect="1"/>
                      </p:cNvSpPr>
                      <p:nvPr/>
                    </p:nvSpPr>
                    <p:spPr bwMode="auto">
                      <a:xfrm flipH="1">
                        <a:off x="1418" y="3385"/>
                        <a:ext cx="52" cy="53"/>
                      </a:xfrm>
                      <a:custGeom>
                        <a:avLst/>
                        <a:gdLst>
                          <a:gd name="T0" fmla="*/ 0 w 212"/>
                          <a:gd name="T1" fmla="*/ 53 h 212"/>
                          <a:gd name="T2" fmla="*/ 0 w 212"/>
                          <a:gd name="T3" fmla="*/ 53 h 212"/>
                          <a:gd name="T4" fmla="*/ 5 w 212"/>
                          <a:gd name="T5" fmla="*/ 53 h 212"/>
                          <a:gd name="T6" fmla="*/ 10 w 212"/>
                          <a:gd name="T7" fmla="*/ 52 h 212"/>
                          <a:gd name="T8" fmla="*/ 15 w 212"/>
                          <a:gd name="T9" fmla="*/ 51 h 212"/>
                          <a:gd name="T10" fmla="*/ 20 w 212"/>
                          <a:gd name="T11" fmla="*/ 49 h 212"/>
                          <a:gd name="T12" fmla="*/ 25 w 212"/>
                          <a:gd name="T13" fmla="*/ 47 h 212"/>
                          <a:gd name="T14" fmla="*/ 29 w 212"/>
                          <a:gd name="T15" fmla="*/ 44 h 212"/>
                          <a:gd name="T16" fmla="*/ 33 w 212"/>
                          <a:gd name="T17" fmla="*/ 41 h 212"/>
                          <a:gd name="T18" fmla="*/ 37 w 212"/>
                          <a:gd name="T19" fmla="*/ 38 h 212"/>
                          <a:gd name="T20" fmla="*/ 40 w 212"/>
                          <a:gd name="T21" fmla="*/ 34 h 212"/>
                          <a:gd name="T22" fmla="*/ 43 w 212"/>
                          <a:gd name="T23" fmla="*/ 30 h 212"/>
                          <a:gd name="T24" fmla="*/ 45 w 212"/>
                          <a:gd name="T25" fmla="*/ 25 h 212"/>
                          <a:gd name="T26" fmla="*/ 48 w 212"/>
                          <a:gd name="T27" fmla="*/ 21 h 212"/>
                          <a:gd name="T28" fmla="*/ 50 w 212"/>
                          <a:gd name="T29" fmla="*/ 16 h 212"/>
                          <a:gd name="T30" fmla="*/ 51 w 212"/>
                          <a:gd name="T31" fmla="*/ 11 h 212"/>
                          <a:gd name="T32" fmla="*/ 52 w 212"/>
                          <a:gd name="T33" fmla="*/ 5 h 212"/>
                          <a:gd name="T34" fmla="*/ 52 w 212"/>
                          <a:gd name="T35" fmla="*/ 0 h 212"/>
                          <a:gd name="T36" fmla="*/ 49 w 212"/>
                          <a:gd name="T37" fmla="*/ 0 h 212"/>
                          <a:gd name="T38" fmla="*/ 49 w 212"/>
                          <a:gd name="T39" fmla="*/ 5 h 212"/>
                          <a:gd name="T40" fmla="*/ 48 w 212"/>
                          <a:gd name="T41" fmla="*/ 11 h 212"/>
                          <a:gd name="T42" fmla="*/ 47 w 212"/>
                          <a:gd name="T43" fmla="*/ 15 h 212"/>
                          <a:gd name="T44" fmla="*/ 45 w 212"/>
                          <a:gd name="T45" fmla="*/ 20 h 212"/>
                          <a:gd name="T46" fmla="*/ 43 w 212"/>
                          <a:gd name="T47" fmla="*/ 24 h 212"/>
                          <a:gd name="T48" fmla="*/ 41 w 212"/>
                          <a:gd name="T49" fmla="*/ 28 h 212"/>
                          <a:gd name="T50" fmla="*/ 38 w 212"/>
                          <a:gd name="T51" fmla="*/ 32 h 212"/>
                          <a:gd name="T52" fmla="*/ 35 w 212"/>
                          <a:gd name="T53" fmla="*/ 36 h 212"/>
                          <a:gd name="T54" fmla="*/ 31 w 212"/>
                          <a:gd name="T55" fmla="*/ 39 h 212"/>
                          <a:gd name="T56" fmla="*/ 28 w 212"/>
                          <a:gd name="T57" fmla="*/ 42 h 212"/>
                          <a:gd name="T58" fmla="*/ 24 w 212"/>
                          <a:gd name="T59" fmla="*/ 44 h 212"/>
                          <a:gd name="T60" fmla="*/ 20 w 212"/>
                          <a:gd name="T61" fmla="*/ 47 h 212"/>
                          <a:gd name="T62" fmla="*/ 15 w 212"/>
                          <a:gd name="T63" fmla="*/ 48 h 212"/>
                          <a:gd name="T64" fmla="*/ 10 w 212"/>
                          <a:gd name="T65" fmla="*/ 49 h 212"/>
                          <a:gd name="T66" fmla="*/ 5 w 212"/>
                          <a:gd name="T67" fmla="*/ 50 h 212"/>
                          <a:gd name="T68" fmla="*/ 0 w 212"/>
                          <a:gd name="T69" fmla="*/ 50 h 212"/>
                          <a:gd name="T70" fmla="*/ 0 w 212"/>
                          <a:gd name="T71" fmla="*/ 50 h 212"/>
                          <a:gd name="T72" fmla="*/ 0 w 212"/>
                          <a:gd name="T73" fmla="*/ 53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2" h="212">
                            <a:moveTo>
                              <a:pt x="0" y="212"/>
                            </a:moveTo>
                            <a:lnTo>
                              <a:pt x="0" y="212"/>
                            </a:lnTo>
                            <a:lnTo>
                              <a:pt x="21" y="210"/>
                            </a:lnTo>
                            <a:lnTo>
                              <a:pt x="42" y="207"/>
                            </a:lnTo>
                            <a:lnTo>
                              <a:pt x="62" y="202"/>
                            </a:lnTo>
                            <a:lnTo>
                              <a:pt x="82" y="195"/>
                            </a:lnTo>
                            <a:lnTo>
                              <a:pt x="100" y="186"/>
                            </a:lnTo>
                            <a:lnTo>
                              <a:pt x="118" y="176"/>
                            </a:lnTo>
                            <a:lnTo>
                              <a:pt x="135" y="163"/>
                            </a:lnTo>
                            <a:lnTo>
                              <a:pt x="150" y="150"/>
                            </a:lnTo>
                            <a:lnTo>
                              <a:pt x="162" y="135"/>
                            </a:lnTo>
                            <a:lnTo>
                              <a:pt x="175" y="118"/>
                            </a:lnTo>
                            <a:lnTo>
                              <a:pt x="185" y="101"/>
                            </a:lnTo>
                            <a:lnTo>
                              <a:pt x="195" y="82"/>
                            </a:lnTo>
                            <a:lnTo>
                              <a:pt x="202" y="63"/>
                            </a:lnTo>
                            <a:lnTo>
                              <a:pt x="206" y="42"/>
                            </a:lnTo>
                            <a:lnTo>
                              <a:pt x="210" y="21"/>
                            </a:lnTo>
                            <a:lnTo>
                              <a:pt x="212" y="0"/>
                            </a:lnTo>
                            <a:lnTo>
                              <a:pt x="200" y="0"/>
                            </a:lnTo>
                            <a:lnTo>
                              <a:pt x="200" y="21"/>
                            </a:lnTo>
                            <a:lnTo>
                              <a:pt x="197" y="42"/>
                            </a:lnTo>
                            <a:lnTo>
                              <a:pt x="192" y="60"/>
                            </a:lnTo>
                            <a:lnTo>
                              <a:pt x="185" y="80"/>
                            </a:lnTo>
                            <a:lnTo>
                              <a:pt x="176" y="96"/>
                            </a:lnTo>
                            <a:lnTo>
                              <a:pt x="166" y="113"/>
                            </a:lnTo>
                            <a:lnTo>
                              <a:pt x="156" y="128"/>
                            </a:lnTo>
                            <a:lnTo>
                              <a:pt x="143" y="143"/>
                            </a:lnTo>
                            <a:lnTo>
                              <a:pt x="128" y="156"/>
                            </a:lnTo>
                            <a:lnTo>
                              <a:pt x="113" y="166"/>
                            </a:lnTo>
                            <a:lnTo>
                              <a:pt x="96" y="177"/>
                            </a:lnTo>
                            <a:lnTo>
                              <a:pt x="80" y="186"/>
                            </a:lnTo>
                            <a:lnTo>
                              <a:pt x="60" y="193"/>
                            </a:lnTo>
                            <a:lnTo>
                              <a:pt x="42" y="197"/>
                            </a:lnTo>
                            <a:lnTo>
                              <a:pt x="21" y="201"/>
                            </a:lnTo>
                            <a:lnTo>
                              <a:pt x="0" y="201"/>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5" name="Freeform 96"/>
                      <p:cNvSpPr>
                        <a:spLocks noChangeAspect="1"/>
                      </p:cNvSpPr>
                      <p:nvPr/>
                    </p:nvSpPr>
                    <p:spPr bwMode="auto">
                      <a:xfrm flipH="1">
                        <a:off x="1470" y="3384"/>
                        <a:ext cx="54" cy="54"/>
                      </a:xfrm>
                      <a:custGeom>
                        <a:avLst/>
                        <a:gdLst>
                          <a:gd name="T0" fmla="*/ 0 w 213"/>
                          <a:gd name="T1" fmla="*/ 1 h 217"/>
                          <a:gd name="T2" fmla="*/ 0 w 213"/>
                          <a:gd name="T3" fmla="*/ 1 h 217"/>
                          <a:gd name="T4" fmla="*/ 1 w 213"/>
                          <a:gd name="T5" fmla="*/ 6 h 217"/>
                          <a:gd name="T6" fmla="*/ 2 w 213"/>
                          <a:gd name="T7" fmla="*/ 12 h 217"/>
                          <a:gd name="T8" fmla="*/ 3 w 213"/>
                          <a:gd name="T9" fmla="*/ 17 h 217"/>
                          <a:gd name="T10" fmla="*/ 5 w 213"/>
                          <a:gd name="T11" fmla="*/ 22 h 217"/>
                          <a:gd name="T12" fmla="*/ 7 w 213"/>
                          <a:gd name="T13" fmla="*/ 26 h 217"/>
                          <a:gd name="T14" fmla="*/ 9 w 213"/>
                          <a:gd name="T15" fmla="*/ 31 h 217"/>
                          <a:gd name="T16" fmla="*/ 13 w 213"/>
                          <a:gd name="T17" fmla="*/ 35 h 217"/>
                          <a:gd name="T18" fmla="*/ 16 w 213"/>
                          <a:gd name="T19" fmla="*/ 39 h 217"/>
                          <a:gd name="T20" fmla="*/ 20 w 213"/>
                          <a:gd name="T21" fmla="*/ 42 h 217"/>
                          <a:gd name="T22" fmla="*/ 24 w 213"/>
                          <a:gd name="T23" fmla="*/ 45 h 217"/>
                          <a:gd name="T24" fmla="*/ 28 w 213"/>
                          <a:gd name="T25" fmla="*/ 48 h 217"/>
                          <a:gd name="T26" fmla="*/ 33 w 213"/>
                          <a:gd name="T27" fmla="*/ 50 h 217"/>
                          <a:gd name="T28" fmla="*/ 38 w 213"/>
                          <a:gd name="T29" fmla="*/ 52 h 217"/>
                          <a:gd name="T30" fmla="*/ 44 w 213"/>
                          <a:gd name="T31" fmla="*/ 53 h 217"/>
                          <a:gd name="T32" fmla="*/ 49 w 213"/>
                          <a:gd name="T33" fmla="*/ 54 h 217"/>
                          <a:gd name="T34" fmla="*/ 54 w 213"/>
                          <a:gd name="T35" fmla="*/ 54 h 217"/>
                          <a:gd name="T36" fmla="*/ 54 w 213"/>
                          <a:gd name="T37" fmla="*/ 51 h 217"/>
                          <a:gd name="T38" fmla="*/ 49 w 213"/>
                          <a:gd name="T39" fmla="*/ 51 h 217"/>
                          <a:gd name="T40" fmla="*/ 44 w 213"/>
                          <a:gd name="T41" fmla="*/ 50 h 217"/>
                          <a:gd name="T42" fmla="*/ 39 w 213"/>
                          <a:gd name="T43" fmla="*/ 49 h 217"/>
                          <a:gd name="T44" fmla="*/ 34 w 213"/>
                          <a:gd name="T45" fmla="*/ 48 h 217"/>
                          <a:gd name="T46" fmla="*/ 30 w 213"/>
                          <a:gd name="T47" fmla="*/ 45 h 217"/>
                          <a:gd name="T48" fmla="*/ 26 w 213"/>
                          <a:gd name="T49" fmla="*/ 43 h 217"/>
                          <a:gd name="T50" fmla="*/ 22 w 213"/>
                          <a:gd name="T51" fmla="*/ 40 h 217"/>
                          <a:gd name="T52" fmla="*/ 18 w 213"/>
                          <a:gd name="T53" fmla="*/ 37 h 217"/>
                          <a:gd name="T54" fmla="*/ 14 w 213"/>
                          <a:gd name="T55" fmla="*/ 33 h 217"/>
                          <a:gd name="T56" fmla="*/ 12 w 213"/>
                          <a:gd name="T57" fmla="*/ 29 h 217"/>
                          <a:gd name="T58" fmla="*/ 9 w 213"/>
                          <a:gd name="T59" fmla="*/ 25 h 217"/>
                          <a:gd name="T60" fmla="*/ 7 w 213"/>
                          <a:gd name="T61" fmla="*/ 21 h 217"/>
                          <a:gd name="T62" fmla="*/ 5 w 213"/>
                          <a:gd name="T63" fmla="*/ 16 h 217"/>
                          <a:gd name="T64" fmla="*/ 4 w 213"/>
                          <a:gd name="T65" fmla="*/ 12 h 217"/>
                          <a:gd name="T66" fmla="*/ 3 w 213"/>
                          <a:gd name="T67" fmla="*/ 6 h 217"/>
                          <a:gd name="T68" fmla="*/ 3 w 213"/>
                          <a:gd name="T69" fmla="*/ 1 h 217"/>
                          <a:gd name="T70" fmla="*/ 3 w 213"/>
                          <a:gd name="T71" fmla="*/ 1 h 217"/>
                          <a:gd name="T72" fmla="*/ 3 w 213"/>
                          <a:gd name="T73" fmla="*/ 1 h 217"/>
                          <a:gd name="T74" fmla="*/ 3 w 213"/>
                          <a:gd name="T75" fmla="*/ 0 h 217"/>
                          <a:gd name="T76" fmla="*/ 2 w 213"/>
                          <a:gd name="T77" fmla="*/ 0 h 217"/>
                          <a:gd name="T78" fmla="*/ 1 w 213"/>
                          <a:gd name="T79" fmla="*/ 0 h 217"/>
                          <a:gd name="T80" fmla="*/ 0 w 213"/>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3" h="217">
                            <a:moveTo>
                              <a:pt x="0" y="5"/>
                            </a:moveTo>
                            <a:lnTo>
                              <a:pt x="0" y="5"/>
                            </a:lnTo>
                            <a:lnTo>
                              <a:pt x="3" y="26"/>
                            </a:lnTo>
                            <a:lnTo>
                              <a:pt x="6" y="47"/>
                            </a:lnTo>
                            <a:lnTo>
                              <a:pt x="11" y="68"/>
                            </a:lnTo>
                            <a:lnTo>
                              <a:pt x="18" y="87"/>
                            </a:lnTo>
                            <a:lnTo>
                              <a:pt x="27" y="106"/>
                            </a:lnTo>
                            <a:lnTo>
                              <a:pt x="37" y="123"/>
                            </a:lnTo>
                            <a:lnTo>
                              <a:pt x="50" y="140"/>
                            </a:lnTo>
                            <a:lnTo>
                              <a:pt x="64" y="155"/>
                            </a:lnTo>
                            <a:lnTo>
                              <a:pt x="79" y="168"/>
                            </a:lnTo>
                            <a:lnTo>
                              <a:pt x="96" y="181"/>
                            </a:lnTo>
                            <a:lnTo>
                              <a:pt x="112" y="191"/>
                            </a:lnTo>
                            <a:lnTo>
                              <a:pt x="132" y="200"/>
                            </a:lnTo>
                            <a:lnTo>
                              <a:pt x="151" y="207"/>
                            </a:lnTo>
                            <a:lnTo>
                              <a:pt x="172" y="212"/>
                            </a:lnTo>
                            <a:lnTo>
                              <a:pt x="193" y="215"/>
                            </a:lnTo>
                            <a:lnTo>
                              <a:pt x="213" y="217"/>
                            </a:lnTo>
                            <a:lnTo>
                              <a:pt x="213" y="206"/>
                            </a:lnTo>
                            <a:lnTo>
                              <a:pt x="193" y="206"/>
                            </a:lnTo>
                            <a:lnTo>
                              <a:pt x="172" y="202"/>
                            </a:lnTo>
                            <a:lnTo>
                              <a:pt x="153" y="198"/>
                            </a:lnTo>
                            <a:lnTo>
                              <a:pt x="134" y="191"/>
                            </a:lnTo>
                            <a:lnTo>
                              <a:pt x="117" y="182"/>
                            </a:lnTo>
                            <a:lnTo>
                              <a:pt x="101" y="171"/>
                            </a:lnTo>
                            <a:lnTo>
                              <a:pt x="86" y="161"/>
                            </a:lnTo>
                            <a:lnTo>
                              <a:pt x="71" y="148"/>
                            </a:lnTo>
                            <a:lnTo>
                              <a:pt x="57" y="133"/>
                            </a:lnTo>
                            <a:lnTo>
                              <a:pt x="46" y="118"/>
                            </a:lnTo>
                            <a:lnTo>
                              <a:pt x="36" y="101"/>
                            </a:lnTo>
                            <a:lnTo>
                              <a:pt x="27" y="85"/>
                            </a:lnTo>
                            <a:lnTo>
                              <a:pt x="20" y="65"/>
                            </a:lnTo>
                            <a:lnTo>
                              <a:pt x="15" y="47"/>
                            </a:lnTo>
                            <a:lnTo>
                              <a:pt x="12" y="26"/>
                            </a:lnTo>
                            <a:lnTo>
                              <a:pt x="12" y="5"/>
                            </a:lnTo>
                            <a:lnTo>
                              <a:pt x="10" y="2"/>
                            </a:lnTo>
                            <a:lnTo>
                              <a:pt x="6" y="0"/>
                            </a:lnTo>
                            <a:lnTo>
                              <a:pt x="3"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6" name="Freeform 97"/>
                      <p:cNvSpPr>
                        <a:spLocks noChangeAspect="1"/>
                      </p:cNvSpPr>
                      <p:nvPr/>
                    </p:nvSpPr>
                    <p:spPr bwMode="auto">
                      <a:xfrm flipH="1">
                        <a:off x="1521" y="3345"/>
                        <a:ext cx="3" cy="40"/>
                      </a:xfrm>
                      <a:custGeom>
                        <a:avLst/>
                        <a:gdLst>
                          <a:gd name="T0" fmla="*/ 2 w 12"/>
                          <a:gd name="T1" fmla="*/ 0 h 161"/>
                          <a:gd name="T2" fmla="*/ 0 w 12"/>
                          <a:gd name="T3" fmla="*/ 1 h 161"/>
                          <a:gd name="T4" fmla="*/ 0 w 12"/>
                          <a:gd name="T5" fmla="*/ 40 h 161"/>
                          <a:gd name="T6" fmla="*/ 3 w 12"/>
                          <a:gd name="T7" fmla="*/ 40 h 161"/>
                          <a:gd name="T8" fmla="*/ 3 w 12"/>
                          <a:gd name="T9" fmla="*/ 1 h 161"/>
                          <a:gd name="T10" fmla="*/ 2 w 12"/>
                          <a:gd name="T11" fmla="*/ 3 h 161"/>
                          <a:gd name="T12" fmla="*/ 3 w 12"/>
                          <a:gd name="T13" fmla="*/ 1 h 161"/>
                          <a:gd name="T14" fmla="*/ 3 w 12"/>
                          <a:gd name="T15" fmla="*/ 1 h 161"/>
                          <a:gd name="T16" fmla="*/ 2 w 12"/>
                          <a:gd name="T17" fmla="*/ 0 h 161"/>
                          <a:gd name="T18" fmla="*/ 1 w 12"/>
                          <a:gd name="T19" fmla="*/ 1 h 161"/>
                          <a:gd name="T20" fmla="*/ 0 w 12"/>
                          <a:gd name="T21" fmla="*/ 1 h 161"/>
                          <a:gd name="T22" fmla="*/ 2 w 12"/>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161">
                            <a:moveTo>
                              <a:pt x="6" y="0"/>
                            </a:moveTo>
                            <a:lnTo>
                              <a:pt x="0" y="6"/>
                            </a:lnTo>
                            <a:lnTo>
                              <a:pt x="0" y="161"/>
                            </a:lnTo>
                            <a:lnTo>
                              <a:pt x="12" y="161"/>
                            </a:lnTo>
                            <a:lnTo>
                              <a:pt x="12" y="6"/>
                            </a:lnTo>
                            <a:lnTo>
                              <a:pt x="6" y="12"/>
                            </a:lnTo>
                            <a:lnTo>
                              <a:pt x="12" y="6"/>
                            </a:lnTo>
                            <a:lnTo>
                              <a:pt x="10" y="3"/>
                            </a:lnTo>
                            <a:lnTo>
                              <a:pt x="6" y="0"/>
                            </a:lnTo>
                            <a:lnTo>
                              <a:pt x="3" y="3"/>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7" name="Freeform 98"/>
                      <p:cNvSpPr>
                        <a:spLocks noChangeAspect="1"/>
                      </p:cNvSpPr>
                      <p:nvPr/>
                    </p:nvSpPr>
                    <p:spPr bwMode="auto">
                      <a:xfrm flipH="1">
                        <a:off x="1418" y="3345"/>
                        <a:ext cx="104" cy="3"/>
                      </a:xfrm>
                      <a:custGeom>
                        <a:avLst/>
                        <a:gdLst>
                          <a:gd name="T0" fmla="*/ 104 w 419"/>
                          <a:gd name="T1" fmla="*/ 2 h 12"/>
                          <a:gd name="T2" fmla="*/ 103 w 419"/>
                          <a:gd name="T3" fmla="*/ 0 h 12"/>
                          <a:gd name="T4" fmla="*/ 0 w 419"/>
                          <a:gd name="T5" fmla="*/ 0 h 12"/>
                          <a:gd name="T6" fmla="*/ 0 w 419"/>
                          <a:gd name="T7" fmla="*/ 3 h 12"/>
                          <a:gd name="T8" fmla="*/ 103 w 419"/>
                          <a:gd name="T9" fmla="*/ 3 h 12"/>
                          <a:gd name="T10" fmla="*/ 101 w 419"/>
                          <a:gd name="T11" fmla="*/ 2 h 12"/>
                          <a:gd name="T12" fmla="*/ 103 w 419"/>
                          <a:gd name="T13" fmla="*/ 3 h 12"/>
                          <a:gd name="T14" fmla="*/ 104 w 419"/>
                          <a:gd name="T15" fmla="*/ 2 h 12"/>
                          <a:gd name="T16" fmla="*/ 104 w 419"/>
                          <a:gd name="T17" fmla="*/ 2 h 12"/>
                          <a:gd name="T18" fmla="*/ 104 w 419"/>
                          <a:gd name="T19" fmla="*/ 1 h 12"/>
                          <a:gd name="T20" fmla="*/ 103 w 419"/>
                          <a:gd name="T21" fmla="*/ 0 h 12"/>
                          <a:gd name="T22" fmla="*/ 104 w 419"/>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9" h="12">
                            <a:moveTo>
                              <a:pt x="419" y="6"/>
                            </a:moveTo>
                            <a:lnTo>
                              <a:pt x="413" y="0"/>
                            </a:lnTo>
                            <a:lnTo>
                              <a:pt x="0" y="0"/>
                            </a:lnTo>
                            <a:lnTo>
                              <a:pt x="0" y="12"/>
                            </a:lnTo>
                            <a:lnTo>
                              <a:pt x="413" y="12"/>
                            </a:lnTo>
                            <a:lnTo>
                              <a:pt x="407" y="6"/>
                            </a:lnTo>
                            <a:lnTo>
                              <a:pt x="413" y="12"/>
                            </a:lnTo>
                            <a:lnTo>
                              <a:pt x="417" y="9"/>
                            </a:lnTo>
                            <a:lnTo>
                              <a:pt x="419" y="6"/>
                            </a:lnTo>
                            <a:lnTo>
                              <a:pt x="417" y="3"/>
                            </a:lnTo>
                            <a:lnTo>
                              <a:pt x="413" y="0"/>
                            </a:lnTo>
                            <a:lnTo>
                              <a:pt x="4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8" name="Freeform 99"/>
                      <p:cNvSpPr>
                        <a:spLocks noChangeAspect="1"/>
                      </p:cNvSpPr>
                      <p:nvPr/>
                    </p:nvSpPr>
                    <p:spPr bwMode="auto">
                      <a:xfrm flipH="1">
                        <a:off x="1413" y="3250"/>
                        <a:ext cx="140" cy="96"/>
                      </a:xfrm>
                      <a:custGeom>
                        <a:avLst/>
                        <a:gdLst>
                          <a:gd name="T0" fmla="*/ 25 w 561"/>
                          <a:gd name="T1" fmla="*/ 69 h 387"/>
                          <a:gd name="T2" fmla="*/ 25 w 561"/>
                          <a:gd name="T3" fmla="*/ 55 h 387"/>
                          <a:gd name="T4" fmla="*/ 25 w 561"/>
                          <a:gd name="T5" fmla="*/ 49 h 387"/>
                          <a:gd name="T6" fmla="*/ 26 w 561"/>
                          <a:gd name="T7" fmla="*/ 44 h 387"/>
                          <a:gd name="T8" fmla="*/ 27 w 561"/>
                          <a:gd name="T9" fmla="*/ 38 h 387"/>
                          <a:gd name="T10" fmla="*/ 29 w 561"/>
                          <a:gd name="T11" fmla="*/ 33 h 387"/>
                          <a:gd name="T12" fmla="*/ 32 w 561"/>
                          <a:gd name="T13" fmla="*/ 29 h 387"/>
                          <a:gd name="T14" fmla="*/ 34 w 561"/>
                          <a:gd name="T15" fmla="*/ 24 h 387"/>
                          <a:gd name="T16" fmla="*/ 38 w 561"/>
                          <a:gd name="T17" fmla="*/ 20 h 387"/>
                          <a:gd name="T18" fmla="*/ 42 w 561"/>
                          <a:gd name="T19" fmla="*/ 16 h 387"/>
                          <a:gd name="T20" fmla="*/ 46 w 561"/>
                          <a:gd name="T21" fmla="*/ 13 h 387"/>
                          <a:gd name="T22" fmla="*/ 50 w 561"/>
                          <a:gd name="T23" fmla="*/ 9 h 387"/>
                          <a:gd name="T24" fmla="*/ 55 w 561"/>
                          <a:gd name="T25" fmla="*/ 6 h 387"/>
                          <a:gd name="T26" fmla="*/ 60 w 561"/>
                          <a:gd name="T27" fmla="*/ 4 h 387"/>
                          <a:gd name="T28" fmla="*/ 65 w 561"/>
                          <a:gd name="T29" fmla="*/ 2 h 387"/>
                          <a:gd name="T30" fmla="*/ 71 w 561"/>
                          <a:gd name="T31" fmla="*/ 1 h 387"/>
                          <a:gd name="T32" fmla="*/ 76 w 561"/>
                          <a:gd name="T33" fmla="*/ 0 h 387"/>
                          <a:gd name="T34" fmla="*/ 82 w 561"/>
                          <a:gd name="T35" fmla="*/ 0 h 387"/>
                          <a:gd name="T36" fmla="*/ 88 w 561"/>
                          <a:gd name="T37" fmla="*/ 0 h 387"/>
                          <a:gd name="T38" fmla="*/ 94 w 561"/>
                          <a:gd name="T39" fmla="*/ 1 h 387"/>
                          <a:gd name="T40" fmla="*/ 99 w 561"/>
                          <a:gd name="T41" fmla="*/ 2 h 387"/>
                          <a:gd name="T42" fmla="*/ 105 w 561"/>
                          <a:gd name="T43" fmla="*/ 4 h 387"/>
                          <a:gd name="T44" fmla="*/ 110 w 561"/>
                          <a:gd name="T45" fmla="*/ 6 h 387"/>
                          <a:gd name="T46" fmla="*/ 115 w 561"/>
                          <a:gd name="T47" fmla="*/ 9 h 387"/>
                          <a:gd name="T48" fmla="*/ 119 w 561"/>
                          <a:gd name="T49" fmla="*/ 13 h 387"/>
                          <a:gd name="T50" fmla="*/ 123 w 561"/>
                          <a:gd name="T51" fmla="*/ 16 h 387"/>
                          <a:gd name="T52" fmla="*/ 127 w 561"/>
                          <a:gd name="T53" fmla="*/ 20 h 387"/>
                          <a:gd name="T54" fmla="*/ 130 w 561"/>
                          <a:gd name="T55" fmla="*/ 24 h 387"/>
                          <a:gd name="T56" fmla="*/ 133 w 561"/>
                          <a:gd name="T57" fmla="*/ 29 h 387"/>
                          <a:gd name="T58" fmla="*/ 136 w 561"/>
                          <a:gd name="T59" fmla="*/ 33 h 387"/>
                          <a:gd name="T60" fmla="*/ 138 w 561"/>
                          <a:gd name="T61" fmla="*/ 38 h 387"/>
                          <a:gd name="T62" fmla="*/ 139 w 561"/>
                          <a:gd name="T63" fmla="*/ 44 h 387"/>
                          <a:gd name="T64" fmla="*/ 140 w 561"/>
                          <a:gd name="T65" fmla="*/ 49 h 387"/>
                          <a:gd name="T66" fmla="*/ 140 w 561"/>
                          <a:gd name="T67" fmla="*/ 55 h 387"/>
                          <a:gd name="T68" fmla="*/ 140 w 561"/>
                          <a:gd name="T69" fmla="*/ 96 h 387"/>
                          <a:gd name="T70" fmla="*/ 0 w 561"/>
                          <a:gd name="T71" fmla="*/ 96 h 387"/>
                          <a:gd name="T72" fmla="*/ 25 w 561"/>
                          <a:gd name="T73" fmla="*/ 69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1" h="387">
                            <a:moveTo>
                              <a:pt x="99" y="279"/>
                            </a:moveTo>
                            <a:lnTo>
                              <a:pt x="99" y="221"/>
                            </a:lnTo>
                            <a:lnTo>
                              <a:pt x="100" y="198"/>
                            </a:lnTo>
                            <a:lnTo>
                              <a:pt x="104" y="176"/>
                            </a:lnTo>
                            <a:lnTo>
                              <a:pt x="109" y="155"/>
                            </a:lnTo>
                            <a:lnTo>
                              <a:pt x="117" y="135"/>
                            </a:lnTo>
                            <a:lnTo>
                              <a:pt x="127" y="115"/>
                            </a:lnTo>
                            <a:lnTo>
                              <a:pt x="138" y="98"/>
                            </a:lnTo>
                            <a:lnTo>
                              <a:pt x="152" y="81"/>
                            </a:lnTo>
                            <a:lnTo>
                              <a:pt x="167" y="64"/>
                            </a:lnTo>
                            <a:lnTo>
                              <a:pt x="183" y="51"/>
                            </a:lnTo>
                            <a:lnTo>
                              <a:pt x="201" y="38"/>
                            </a:lnTo>
                            <a:lnTo>
                              <a:pt x="220" y="26"/>
                            </a:lnTo>
                            <a:lnTo>
                              <a:pt x="241" y="17"/>
                            </a:lnTo>
                            <a:lnTo>
                              <a:pt x="261" y="10"/>
                            </a:lnTo>
                            <a:lnTo>
                              <a:pt x="283" y="5"/>
                            </a:lnTo>
                            <a:lnTo>
                              <a:pt x="306" y="1"/>
                            </a:lnTo>
                            <a:lnTo>
                              <a:pt x="330" y="0"/>
                            </a:lnTo>
                            <a:lnTo>
                              <a:pt x="353" y="1"/>
                            </a:lnTo>
                            <a:lnTo>
                              <a:pt x="376" y="5"/>
                            </a:lnTo>
                            <a:lnTo>
                              <a:pt x="398" y="10"/>
                            </a:lnTo>
                            <a:lnTo>
                              <a:pt x="420" y="17"/>
                            </a:lnTo>
                            <a:lnTo>
                              <a:pt x="440" y="26"/>
                            </a:lnTo>
                            <a:lnTo>
                              <a:pt x="459" y="38"/>
                            </a:lnTo>
                            <a:lnTo>
                              <a:pt x="476" y="51"/>
                            </a:lnTo>
                            <a:lnTo>
                              <a:pt x="494" y="64"/>
                            </a:lnTo>
                            <a:lnTo>
                              <a:pt x="509" y="81"/>
                            </a:lnTo>
                            <a:lnTo>
                              <a:pt x="521" y="98"/>
                            </a:lnTo>
                            <a:lnTo>
                              <a:pt x="534" y="115"/>
                            </a:lnTo>
                            <a:lnTo>
                              <a:pt x="543" y="135"/>
                            </a:lnTo>
                            <a:lnTo>
                              <a:pt x="551" y="155"/>
                            </a:lnTo>
                            <a:lnTo>
                              <a:pt x="557" y="176"/>
                            </a:lnTo>
                            <a:lnTo>
                              <a:pt x="560" y="198"/>
                            </a:lnTo>
                            <a:lnTo>
                              <a:pt x="561" y="221"/>
                            </a:lnTo>
                            <a:lnTo>
                              <a:pt x="561" y="387"/>
                            </a:lnTo>
                            <a:lnTo>
                              <a:pt x="0" y="387"/>
                            </a:lnTo>
                            <a:lnTo>
                              <a:pt x="99" y="27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99" name="Freeform 100"/>
                      <p:cNvSpPr>
                        <a:spLocks noChangeAspect="1"/>
                      </p:cNvSpPr>
                      <p:nvPr/>
                    </p:nvSpPr>
                    <p:spPr bwMode="auto">
                      <a:xfrm flipH="1">
                        <a:off x="1527" y="3319"/>
                        <a:ext cx="3" cy="2"/>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0"/>
                            </a:moveTo>
                            <a:lnTo>
                              <a:pt x="3"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0" name="Freeform 101"/>
                      <p:cNvSpPr>
                        <a:spLocks noChangeAspect="1"/>
                      </p:cNvSpPr>
                      <p:nvPr/>
                    </p:nvSpPr>
                    <p:spPr bwMode="auto">
                      <a:xfrm flipH="1">
                        <a:off x="1527" y="3304"/>
                        <a:ext cx="3" cy="15"/>
                      </a:xfrm>
                      <a:custGeom>
                        <a:avLst/>
                        <a:gdLst>
                          <a:gd name="T0" fmla="*/ 0 w 12"/>
                          <a:gd name="T1" fmla="*/ 1 h 64"/>
                          <a:gd name="T2" fmla="*/ 0 w 12"/>
                          <a:gd name="T3" fmla="*/ 1 h 64"/>
                          <a:gd name="T4" fmla="*/ 0 w 12"/>
                          <a:gd name="T5" fmla="*/ 15 h 64"/>
                          <a:gd name="T6" fmla="*/ 3 w 12"/>
                          <a:gd name="T7" fmla="*/ 15 h 64"/>
                          <a:gd name="T8" fmla="*/ 3 w 12"/>
                          <a:gd name="T9" fmla="*/ 1 h 64"/>
                          <a:gd name="T10" fmla="*/ 3 w 12"/>
                          <a:gd name="T11" fmla="*/ 1 h 64"/>
                          <a:gd name="T12" fmla="*/ 3 w 12"/>
                          <a:gd name="T13" fmla="*/ 1 h 64"/>
                          <a:gd name="T14" fmla="*/ 3 w 12"/>
                          <a:gd name="T15" fmla="*/ 1 h 64"/>
                          <a:gd name="T16" fmla="*/ 2 w 12"/>
                          <a:gd name="T17" fmla="*/ 0 h 64"/>
                          <a:gd name="T18" fmla="*/ 1 w 12"/>
                          <a:gd name="T19" fmla="*/ 1 h 64"/>
                          <a:gd name="T20" fmla="*/ 0 w 12"/>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4">
                            <a:moveTo>
                              <a:pt x="0" y="6"/>
                            </a:moveTo>
                            <a:lnTo>
                              <a:pt x="0" y="6"/>
                            </a:lnTo>
                            <a:lnTo>
                              <a:pt x="0" y="64"/>
                            </a:lnTo>
                            <a:lnTo>
                              <a:pt x="12" y="64"/>
                            </a:lnTo>
                            <a:lnTo>
                              <a:pt x="12" y="6"/>
                            </a:lnTo>
                            <a:lnTo>
                              <a:pt x="10" y="3"/>
                            </a:lnTo>
                            <a:lnTo>
                              <a:pt x="6" y="0"/>
                            </a:lnTo>
                            <a:lnTo>
                              <a:pt x="3" y="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1" name="Freeform 102"/>
                      <p:cNvSpPr>
                        <a:spLocks noChangeAspect="1"/>
                      </p:cNvSpPr>
                      <p:nvPr/>
                    </p:nvSpPr>
                    <p:spPr bwMode="auto">
                      <a:xfrm flipH="1">
                        <a:off x="1470" y="3248"/>
                        <a:ext cx="60" cy="57"/>
                      </a:xfrm>
                      <a:custGeom>
                        <a:avLst/>
                        <a:gdLst>
                          <a:gd name="T0" fmla="*/ 60 w 237"/>
                          <a:gd name="T1" fmla="*/ 0 h 227"/>
                          <a:gd name="T2" fmla="*/ 60 w 237"/>
                          <a:gd name="T3" fmla="*/ 0 h 227"/>
                          <a:gd name="T4" fmla="*/ 54 w 237"/>
                          <a:gd name="T5" fmla="*/ 1 h 227"/>
                          <a:gd name="T6" fmla="*/ 48 w 237"/>
                          <a:gd name="T7" fmla="*/ 2 h 227"/>
                          <a:gd name="T8" fmla="*/ 42 w 237"/>
                          <a:gd name="T9" fmla="*/ 3 h 227"/>
                          <a:gd name="T10" fmla="*/ 37 w 237"/>
                          <a:gd name="T11" fmla="*/ 5 h 227"/>
                          <a:gd name="T12" fmla="*/ 32 w 237"/>
                          <a:gd name="T13" fmla="*/ 7 h 227"/>
                          <a:gd name="T14" fmla="*/ 27 w 237"/>
                          <a:gd name="T15" fmla="*/ 10 h 227"/>
                          <a:gd name="T16" fmla="*/ 22 w 237"/>
                          <a:gd name="T17" fmla="*/ 13 h 227"/>
                          <a:gd name="T18" fmla="*/ 18 w 237"/>
                          <a:gd name="T19" fmla="*/ 17 h 227"/>
                          <a:gd name="T20" fmla="*/ 14 w 237"/>
                          <a:gd name="T21" fmla="*/ 21 h 227"/>
                          <a:gd name="T22" fmla="*/ 10 w 237"/>
                          <a:gd name="T23" fmla="*/ 26 h 227"/>
                          <a:gd name="T24" fmla="*/ 7 w 237"/>
                          <a:gd name="T25" fmla="*/ 30 h 227"/>
                          <a:gd name="T26" fmla="*/ 5 w 237"/>
                          <a:gd name="T27" fmla="*/ 35 h 227"/>
                          <a:gd name="T28" fmla="*/ 3 w 237"/>
                          <a:gd name="T29" fmla="*/ 40 h 227"/>
                          <a:gd name="T30" fmla="*/ 2 w 237"/>
                          <a:gd name="T31" fmla="*/ 45 h 227"/>
                          <a:gd name="T32" fmla="*/ 1 w 237"/>
                          <a:gd name="T33" fmla="*/ 51 h 227"/>
                          <a:gd name="T34" fmla="*/ 0 w 237"/>
                          <a:gd name="T35" fmla="*/ 57 h 227"/>
                          <a:gd name="T36" fmla="*/ 3 w 237"/>
                          <a:gd name="T37" fmla="*/ 57 h 227"/>
                          <a:gd name="T38" fmla="*/ 3 w 237"/>
                          <a:gd name="T39" fmla="*/ 51 h 227"/>
                          <a:gd name="T40" fmla="*/ 4 w 237"/>
                          <a:gd name="T41" fmla="*/ 46 h 227"/>
                          <a:gd name="T42" fmla="*/ 5 w 237"/>
                          <a:gd name="T43" fmla="*/ 41 h 227"/>
                          <a:gd name="T44" fmla="*/ 7 w 237"/>
                          <a:gd name="T45" fmla="*/ 36 h 227"/>
                          <a:gd name="T46" fmla="*/ 10 w 237"/>
                          <a:gd name="T47" fmla="*/ 31 h 227"/>
                          <a:gd name="T48" fmla="*/ 13 w 237"/>
                          <a:gd name="T49" fmla="*/ 27 h 227"/>
                          <a:gd name="T50" fmla="*/ 16 w 237"/>
                          <a:gd name="T51" fmla="*/ 23 h 227"/>
                          <a:gd name="T52" fmla="*/ 19 w 237"/>
                          <a:gd name="T53" fmla="*/ 19 h 227"/>
                          <a:gd name="T54" fmla="*/ 24 w 237"/>
                          <a:gd name="T55" fmla="*/ 15 h 227"/>
                          <a:gd name="T56" fmla="*/ 28 w 237"/>
                          <a:gd name="T57" fmla="*/ 12 h 227"/>
                          <a:gd name="T58" fmla="*/ 33 w 237"/>
                          <a:gd name="T59" fmla="*/ 9 h 227"/>
                          <a:gd name="T60" fmla="*/ 38 w 237"/>
                          <a:gd name="T61" fmla="*/ 7 h 227"/>
                          <a:gd name="T62" fmla="*/ 43 w 237"/>
                          <a:gd name="T63" fmla="*/ 5 h 227"/>
                          <a:gd name="T64" fmla="*/ 48 w 237"/>
                          <a:gd name="T65" fmla="*/ 4 h 227"/>
                          <a:gd name="T66" fmla="*/ 54 w 237"/>
                          <a:gd name="T67" fmla="*/ 3 h 227"/>
                          <a:gd name="T68" fmla="*/ 60 w 237"/>
                          <a:gd name="T69" fmla="*/ 3 h 227"/>
                          <a:gd name="T70" fmla="*/ 60 w 237"/>
                          <a:gd name="T71" fmla="*/ 3 h 227"/>
                          <a:gd name="T72" fmla="*/ 60 w 237"/>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7" h="227">
                            <a:moveTo>
                              <a:pt x="237" y="0"/>
                            </a:moveTo>
                            <a:lnTo>
                              <a:pt x="237" y="0"/>
                            </a:lnTo>
                            <a:lnTo>
                              <a:pt x="213" y="3"/>
                            </a:lnTo>
                            <a:lnTo>
                              <a:pt x="190" y="6"/>
                            </a:lnTo>
                            <a:lnTo>
                              <a:pt x="167" y="12"/>
                            </a:lnTo>
                            <a:lnTo>
                              <a:pt x="146" y="19"/>
                            </a:lnTo>
                            <a:lnTo>
                              <a:pt x="125" y="28"/>
                            </a:lnTo>
                            <a:lnTo>
                              <a:pt x="106" y="39"/>
                            </a:lnTo>
                            <a:lnTo>
                              <a:pt x="87" y="53"/>
                            </a:lnTo>
                            <a:lnTo>
                              <a:pt x="70" y="67"/>
                            </a:lnTo>
                            <a:lnTo>
                              <a:pt x="56" y="83"/>
                            </a:lnTo>
                            <a:lnTo>
                              <a:pt x="41" y="102"/>
                            </a:lnTo>
                            <a:lnTo>
                              <a:pt x="29" y="119"/>
                            </a:lnTo>
                            <a:lnTo>
                              <a:pt x="20" y="140"/>
                            </a:lnTo>
                            <a:lnTo>
                              <a:pt x="12" y="160"/>
                            </a:lnTo>
                            <a:lnTo>
                              <a:pt x="6" y="181"/>
                            </a:lnTo>
                            <a:lnTo>
                              <a:pt x="3" y="204"/>
                            </a:lnTo>
                            <a:lnTo>
                              <a:pt x="0" y="227"/>
                            </a:lnTo>
                            <a:lnTo>
                              <a:pt x="12" y="227"/>
                            </a:lnTo>
                            <a:lnTo>
                              <a:pt x="12" y="204"/>
                            </a:lnTo>
                            <a:lnTo>
                              <a:pt x="15" y="183"/>
                            </a:lnTo>
                            <a:lnTo>
                              <a:pt x="21" y="163"/>
                            </a:lnTo>
                            <a:lnTo>
                              <a:pt x="29" y="142"/>
                            </a:lnTo>
                            <a:lnTo>
                              <a:pt x="38" y="123"/>
                            </a:lnTo>
                            <a:lnTo>
                              <a:pt x="50" y="106"/>
                            </a:lnTo>
                            <a:lnTo>
                              <a:pt x="62" y="90"/>
                            </a:lnTo>
                            <a:lnTo>
                              <a:pt x="77" y="74"/>
                            </a:lnTo>
                            <a:lnTo>
                              <a:pt x="93" y="60"/>
                            </a:lnTo>
                            <a:lnTo>
                              <a:pt x="111" y="49"/>
                            </a:lnTo>
                            <a:lnTo>
                              <a:pt x="129" y="37"/>
                            </a:lnTo>
                            <a:lnTo>
                              <a:pt x="149" y="28"/>
                            </a:lnTo>
                            <a:lnTo>
                              <a:pt x="169" y="21"/>
                            </a:lnTo>
                            <a:lnTo>
                              <a:pt x="190" y="15"/>
                            </a:lnTo>
                            <a:lnTo>
                              <a:pt x="213" y="12"/>
                            </a:lnTo>
                            <a:lnTo>
                              <a:pt x="237" y="12"/>
                            </a:lnTo>
                            <a:lnTo>
                              <a:pt x="2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2" name="Freeform 103"/>
                      <p:cNvSpPr>
                        <a:spLocks noChangeAspect="1"/>
                      </p:cNvSpPr>
                      <p:nvPr/>
                    </p:nvSpPr>
                    <p:spPr bwMode="auto">
                      <a:xfrm flipH="1">
                        <a:off x="1411" y="3248"/>
                        <a:ext cx="59" cy="58"/>
                      </a:xfrm>
                      <a:custGeom>
                        <a:avLst/>
                        <a:gdLst>
                          <a:gd name="T0" fmla="*/ 59 w 237"/>
                          <a:gd name="T1" fmla="*/ 57 h 232"/>
                          <a:gd name="T2" fmla="*/ 59 w 237"/>
                          <a:gd name="T3" fmla="*/ 57 h 232"/>
                          <a:gd name="T4" fmla="*/ 59 w 237"/>
                          <a:gd name="T5" fmla="*/ 51 h 232"/>
                          <a:gd name="T6" fmla="*/ 58 w 237"/>
                          <a:gd name="T7" fmla="*/ 45 h 232"/>
                          <a:gd name="T8" fmla="*/ 56 w 237"/>
                          <a:gd name="T9" fmla="*/ 40 h 232"/>
                          <a:gd name="T10" fmla="*/ 54 w 237"/>
                          <a:gd name="T11" fmla="*/ 35 h 232"/>
                          <a:gd name="T12" fmla="*/ 52 w 237"/>
                          <a:gd name="T13" fmla="*/ 30 h 232"/>
                          <a:gd name="T14" fmla="*/ 49 w 237"/>
                          <a:gd name="T15" fmla="*/ 26 h 232"/>
                          <a:gd name="T16" fmla="*/ 45 w 237"/>
                          <a:gd name="T17" fmla="*/ 21 h 232"/>
                          <a:gd name="T18" fmla="*/ 42 w 237"/>
                          <a:gd name="T19" fmla="*/ 17 h 232"/>
                          <a:gd name="T20" fmla="*/ 37 w 237"/>
                          <a:gd name="T21" fmla="*/ 13 h 232"/>
                          <a:gd name="T22" fmla="*/ 33 w 237"/>
                          <a:gd name="T23" fmla="*/ 10 h 232"/>
                          <a:gd name="T24" fmla="*/ 28 w 237"/>
                          <a:gd name="T25" fmla="*/ 7 h 232"/>
                          <a:gd name="T26" fmla="*/ 23 w 237"/>
                          <a:gd name="T27" fmla="*/ 5 h 232"/>
                          <a:gd name="T28" fmla="*/ 17 w 237"/>
                          <a:gd name="T29" fmla="*/ 3 h 232"/>
                          <a:gd name="T30" fmla="*/ 11 w 237"/>
                          <a:gd name="T31" fmla="*/ 2 h 232"/>
                          <a:gd name="T32" fmla="*/ 6 w 237"/>
                          <a:gd name="T33" fmla="*/ 1 h 232"/>
                          <a:gd name="T34" fmla="*/ 0 w 237"/>
                          <a:gd name="T35" fmla="*/ 0 h 232"/>
                          <a:gd name="T36" fmla="*/ 0 w 237"/>
                          <a:gd name="T37" fmla="*/ 3 h 232"/>
                          <a:gd name="T38" fmla="*/ 6 w 237"/>
                          <a:gd name="T39" fmla="*/ 3 h 232"/>
                          <a:gd name="T40" fmla="*/ 11 w 237"/>
                          <a:gd name="T41" fmla="*/ 4 h 232"/>
                          <a:gd name="T42" fmla="*/ 17 w 237"/>
                          <a:gd name="T43" fmla="*/ 5 h 232"/>
                          <a:gd name="T44" fmla="*/ 22 w 237"/>
                          <a:gd name="T45" fmla="*/ 7 h 232"/>
                          <a:gd name="T46" fmla="*/ 27 w 237"/>
                          <a:gd name="T47" fmla="*/ 9 h 232"/>
                          <a:gd name="T48" fmla="*/ 32 w 237"/>
                          <a:gd name="T49" fmla="*/ 12 h 232"/>
                          <a:gd name="T50" fmla="*/ 36 w 237"/>
                          <a:gd name="T51" fmla="*/ 15 h 232"/>
                          <a:gd name="T52" fmla="*/ 40 w 237"/>
                          <a:gd name="T53" fmla="*/ 19 h 232"/>
                          <a:gd name="T54" fmla="*/ 44 w 237"/>
                          <a:gd name="T55" fmla="*/ 23 h 232"/>
                          <a:gd name="T56" fmla="*/ 47 w 237"/>
                          <a:gd name="T57" fmla="*/ 27 h 232"/>
                          <a:gd name="T58" fmla="*/ 50 w 237"/>
                          <a:gd name="T59" fmla="*/ 31 h 232"/>
                          <a:gd name="T60" fmla="*/ 52 w 237"/>
                          <a:gd name="T61" fmla="*/ 36 h 232"/>
                          <a:gd name="T62" fmla="*/ 54 w 237"/>
                          <a:gd name="T63" fmla="*/ 41 h 232"/>
                          <a:gd name="T64" fmla="*/ 55 w 237"/>
                          <a:gd name="T65" fmla="*/ 46 h 232"/>
                          <a:gd name="T66" fmla="*/ 56 w 237"/>
                          <a:gd name="T67" fmla="*/ 51 h 232"/>
                          <a:gd name="T68" fmla="*/ 56 w 237"/>
                          <a:gd name="T69" fmla="*/ 57 h 232"/>
                          <a:gd name="T70" fmla="*/ 56 w 237"/>
                          <a:gd name="T71" fmla="*/ 57 h 232"/>
                          <a:gd name="T72" fmla="*/ 56 w 237"/>
                          <a:gd name="T73" fmla="*/ 57 h 232"/>
                          <a:gd name="T74" fmla="*/ 57 w 237"/>
                          <a:gd name="T75" fmla="*/ 58 h 232"/>
                          <a:gd name="T76" fmla="*/ 58 w 237"/>
                          <a:gd name="T77" fmla="*/ 58 h 232"/>
                          <a:gd name="T78" fmla="*/ 59 w 237"/>
                          <a:gd name="T79" fmla="*/ 58 h 232"/>
                          <a:gd name="T80" fmla="*/ 59 w 237"/>
                          <a:gd name="T81" fmla="*/ 5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7" h="232">
                            <a:moveTo>
                              <a:pt x="237" y="227"/>
                            </a:moveTo>
                            <a:lnTo>
                              <a:pt x="237" y="227"/>
                            </a:lnTo>
                            <a:lnTo>
                              <a:pt x="235" y="204"/>
                            </a:lnTo>
                            <a:lnTo>
                              <a:pt x="231" y="181"/>
                            </a:lnTo>
                            <a:lnTo>
                              <a:pt x="226" y="160"/>
                            </a:lnTo>
                            <a:lnTo>
                              <a:pt x="218" y="140"/>
                            </a:lnTo>
                            <a:lnTo>
                              <a:pt x="208" y="119"/>
                            </a:lnTo>
                            <a:lnTo>
                              <a:pt x="196" y="102"/>
                            </a:lnTo>
                            <a:lnTo>
                              <a:pt x="182" y="83"/>
                            </a:lnTo>
                            <a:lnTo>
                              <a:pt x="167" y="67"/>
                            </a:lnTo>
                            <a:lnTo>
                              <a:pt x="150" y="53"/>
                            </a:lnTo>
                            <a:lnTo>
                              <a:pt x="131" y="39"/>
                            </a:lnTo>
                            <a:lnTo>
                              <a:pt x="112" y="28"/>
                            </a:lnTo>
                            <a:lnTo>
                              <a:pt x="91" y="19"/>
                            </a:lnTo>
                            <a:lnTo>
                              <a:pt x="69" y="12"/>
                            </a:lnTo>
                            <a:lnTo>
                              <a:pt x="46" y="6"/>
                            </a:lnTo>
                            <a:lnTo>
                              <a:pt x="23" y="3"/>
                            </a:lnTo>
                            <a:lnTo>
                              <a:pt x="0" y="0"/>
                            </a:lnTo>
                            <a:lnTo>
                              <a:pt x="0" y="12"/>
                            </a:lnTo>
                            <a:lnTo>
                              <a:pt x="23" y="12"/>
                            </a:lnTo>
                            <a:lnTo>
                              <a:pt x="46" y="15"/>
                            </a:lnTo>
                            <a:lnTo>
                              <a:pt x="67" y="21"/>
                            </a:lnTo>
                            <a:lnTo>
                              <a:pt x="89" y="28"/>
                            </a:lnTo>
                            <a:lnTo>
                              <a:pt x="107" y="37"/>
                            </a:lnTo>
                            <a:lnTo>
                              <a:pt x="127" y="49"/>
                            </a:lnTo>
                            <a:lnTo>
                              <a:pt x="143" y="60"/>
                            </a:lnTo>
                            <a:lnTo>
                              <a:pt x="160" y="74"/>
                            </a:lnTo>
                            <a:lnTo>
                              <a:pt x="175" y="90"/>
                            </a:lnTo>
                            <a:lnTo>
                              <a:pt x="187" y="106"/>
                            </a:lnTo>
                            <a:lnTo>
                              <a:pt x="199" y="123"/>
                            </a:lnTo>
                            <a:lnTo>
                              <a:pt x="208" y="142"/>
                            </a:lnTo>
                            <a:lnTo>
                              <a:pt x="217" y="163"/>
                            </a:lnTo>
                            <a:lnTo>
                              <a:pt x="222" y="183"/>
                            </a:lnTo>
                            <a:lnTo>
                              <a:pt x="226" y="204"/>
                            </a:lnTo>
                            <a:lnTo>
                              <a:pt x="226" y="227"/>
                            </a:lnTo>
                            <a:lnTo>
                              <a:pt x="228" y="231"/>
                            </a:lnTo>
                            <a:lnTo>
                              <a:pt x="231" y="232"/>
                            </a:lnTo>
                            <a:lnTo>
                              <a:pt x="235" y="231"/>
                            </a:lnTo>
                            <a:lnTo>
                              <a:pt x="237"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3" name="Freeform 104"/>
                      <p:cNvSpPr>
                        <a:spLocks noChangeAspect="1"/>
                      </p:cNvSpPr>
                      <p:nvPr/>
                    </p:nvSpPr>
                    <p:spPr bwMode="auto">
                      <a:xfrm flipH="1">
                        <a:off x="1411" y="3305"/>
                        <a:ext cx="3" cy="43"/>
                      </a:xfrm>
                      <a:custGeom>
                        <a:avLst/>
                        <a:gdLst>
                          <a:gd name="T0" fmla="*/ 1 w 11"/>
                          <a:gd name="T1" fmla="*/ 43 h 172"/>
                          <a:gd name="T2" fmla="*/ 3 w 11"/>
                          <a:gd name="T3" fmla="*/ 42 h 172"/>
                          <a:gd name="T4" fmla="*/ 3 w 11"/>
                          <a:gd name="T5" fmla="*/ 0 h 172"/>
                          <a:gd name="T6" fmla="*/ 0 w 11"/>
                          <a:gd name="T7" fmla="*/ 0 h 172"/>
                          <a:gd name="T8" fmla="*/ 0 w 11"/>
                          <a:gd name="T9" fmla="*/ 42 h 172"/>
                          <a:gd name="T10" fmla="*/ 1 w 11"/>
                          <a:gd name="T11" fmla="*/ 40 h 172"/>
                          <a:gd name="T12" fmla="*/ 0 w 11"/>
                          <a:gd name="T13" fmla="*/ 42 h 172"/>
                          <a:gd name="T14" fmla="*/ 1 w 11"/>
                          <a:gd name="T15" fmla="*/ 42 h 172"/>
                          <a:gd name="T16" fmla="*/ 1 w 11"/>
                          <a:gd name="T17" fmla="*/ 43 h 172"/>
                          <a:gd name="T18" fmla="*/ 2 w 11"/>
                          <a:gd name="T19" fmla="*/ 42 h 172"/>
                          <a:gd name="T20" fmla="*/ 3 w 11"/>
                          <a:gd name="T21" fmla="*/ 42 h 172"/>
                          <a:gd name="T22" fmla="*/ 1 w 11"/>
                          <a:gd name="T23" fmla="*/ 43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72">
                            <a:moveTo>
                              <a:pt x="5" y="172"/>
                            </a:moveTo>
                            <a:lnTo>
                              <a:pt x="11" y="166"/>
                            </a:lnTo>
                            <a:lnTo>
                              <a:pt x="11" y="0"/>
                            </a:lnTo>
                            <a:lnTo>
                              <a:pt x="0" y="0"/>
                            </a:lnTo>
                            <a:lnTo>
                              <a:pt x="0" y="166"/>
                            </a:lnTo>
                            <a:lnTo>
                              <a:pt x="5" y="160"/>
                            </a:lnTo>
                            <a:lnTo>
                              <a:pt x="0" y="166"/>
                            </a:lnTo>
                            <a:lnTo>
                              <a:pt x="2" y="169"/>
                            </a:lnTo>
                            <a:lnTo>
                              <a:pt x="5" y="171"/>
                            </a:lnTo>
                            <a:lnTo>
                              <a:pt x="9" y="169"/>
                            </a:lnTo>
                            <a:lnTo>
                              <a:pt x="11" y="166"/>
                            </a:lnTo>
                            <a:lnTo>
                              <a:pt x="5"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4" name="Freeform 105"/>
                      <p:cNvSpPr>
                        <a:spLocks noChangeAspect="1"/>
                      </p:cNvSpPr>
                      <p:nvPr/>
                    </p:nvSpPr>
                    <p:spPr bwMode="auto">
                      <a:xfrm flipH="1">
                        <a:off x="1413" y="3345"/>
                        <a:ext cx="141" cy="3"/>
                      </a:xfrm>
                      <a:custGeom>
                        <a:avLst/>
                        <a:gdLst>
                          <a:gd name="T0" fmla="*/ 0 w 565"/>
                          <a:gd name="T1" fmla="*/ 1 h 12"/>
                          <a:gd name="T2" fmla="*/ 1 w 565"/>
                          <a:gd name="T3" fmla="*/ 3 h 12"/>
                          <a:gd name="T4" fmla="*/ 141 w 565"/>
                          <a:gd name="T5" fmla="*/ 3 h 12"/>
                          <a:gd name="T6" fmla="*/ 141 w 565"/>
                          <a:gd name="T7" fmla="*/ 0 h 12"/>
                          <a:gd name="T8" fmla="*/ 1 w 565"/>
                          <a:gd name="T9" fmla="*/ 0 h 12"/>
                          <a:gd name="T10" fmla="*/ 2 w 565"/>
                          <a:gd name="T11" fmla="*/ 2 h 12"/>
                          <a:gd name="T12" fmla="*/ 1 w 565"/>
                          <a:gd name="T13" fmla="*/ 0 h 12"/>
                          <a:gd name="T14" fmla="*/ 0 w 565"/>
                          <a:gd name="T15" fmla="*/ 1 h 12"/>
                          <a:gd name="T16" fmla="*/ 0 w 565"/>
                          <a:gd name="T17" fmla="*/ 2 h 12"/>
                          <a:gd name="T18" fmla="*/ 0 w 565"/>
                          <a:gd name="T19" fmla="*/ 2 h 12"/>
                          <a:gd name="T20" fmla="*/ 1 w 565"/>
                          <a:gd name="T21" fmla="*/ 3 h 12"/>
                          <a:gd name="T22" fmla="*/ 0 w 565"/>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12">
                            <a:moveTo>
                              <a:pt x="1" y="3"/>
                            </a:moveTo>
                            <a:lnTo>
                              <a:pt x="4" y="12"/>
                            </a:lnTo>
                            <a:lnTo>
                              <a:pt x="565" y="12"/>
                            </a:lnTo>
                            <a:lnTo>
                              <a:pt x="565" y="0"/>
                            </a:lnTo>
                            <a:lnTo>
                              <a:pt x="4" y="0"/>
                            </a:lnTo>
                            <a:lnTo>
                              <a:pt x="8" y="9"/>
                            </a:lnTo>
                            <a:lnTo>
                              <a:pt x="4" y="0"/>
                            </a:lnTo>
                            <a:lnTo>
                              <a:pt x="1" y="3"/>
                            </a:lnTo>
                            <a:lnTo>
                              <a:pt x="0" y="6"/>
                            </a:lnTo>
                            <a:lnTo>
                              <a:pt x="1" y="9"/>
                            </a:lnTo>
                            <a:lnTo>
                              <a:pt x="4" y="1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5" name="Freeform 106"/>
                      <p:cNvSpPr>
                        <a:spLocks noChangeAspect="1"/>
                      </p:cNvSpPr>
                      <p:nvPr/>
                    </p:nvSpPr>
                    <p:spPr bwMode="auto">
                      <a:xfrm flipH="1">
                        <a:off x="1527" y="3319"/>
                        <a:ext cx="27" cy="28"/>
                      </a:xfrm>
                      <a:custGeom>
                        <a:avLst/>
                        <a:gdLst>
                          <a:gd name="T0" fmla="*/ 26 w 106"/>
                          <a:gd name="T1" fmla="*/ 1 h 115"/>
                          <a:gd name="T2" fmla="*/ 25 w 106"/>
                          <a:gd name="T3" fmla="*/ 0 h 115"/>
                          <a:gd name="T4" fmla="*/ 0 w 106"/>
                          <a:gd name="T5" fmla="*/ 27 h 115"/>
                          <a:gd name="T6" fmla="*/ 2 w 106"/>
                          <a:gd name="T7" fmla="*/ 28 h 115"/>
                          <a:gd name="T8" fmla="*/ 27 w 106"/>
                          <a:gd name="T9" fmla="*/ 2 h 115"/>
                          <a:gd name="T10" fmla="*/ 26 w 106"/>
                          <a:gd name="T11" fmla="*/ 1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02" y="4"/>
                            </a:moveTo>
                            <a:lnTo>
                              <a:pt x="99" y="0"/>
                            </a:lnTo>
                            <a:lnTo>
                              <a:pt x="0" y="109"/>
                            </a:lnTo>
                            <a:lnTo>
                              <a:pt x="7" y="115"/>
                            </a:lnTo>
                            <a:lnTo>
                              <a:pt x="106" y="7"/>
                            </a:lnTo>
                            <a:lnTo>
                              <a:pt x="10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6" name="Freeform 107"/>
                      <p:cNvSpPr>
                        <a:spLocks noChangeAspect="1"/>
                      </p:cNvSpPr>
                      <p:nvPr/>
                    </p:nvSpPr>
                    <p:spPr bwMode="auto">
                      <a:xfrm flipH="1">
                        <a:off x="1527" y="3318"/>
                        <a:ext cx="2" cy="2"/>
                      </a:xfrm>
                      <a:custGeom>
                        <a:avLst/>
                        <a:gdLst>
                          <a:gd name="T0" fmla="*/ 2 w 8"/>
                          <a:gd name="T1" fmla="*/ 2 h 8"/>
                          <a:gd name="T2" fmla="*/ 2 w 8"/>
                          <a:gd name="T3" fmla="*/ 1 h 8"/>
                          <a:gd name="T4" fmla="*/ 2 w 8"/>
                          <a:gd name="T5" fmla="*/ 0 h 8"/>
                          <a:gd name="T6" fmla="*/ 1 w 8"/>
                          <a:gd name="T7" fmla="*/ 0 h 8"/>
                          <a:gd name="T8" fmla="*/ 0 w 8"/>
                          <a:gd name="T9" fmla="*/ 0 h 8"/>
                          <a:gd name="T10" fmla="*/ 2 w 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lnTo>
                              <a:pt x="8" y="5"/>
                            </a:lnTo>
                            <a:lnTo>
                              <a:pt x="7" y="1"/>
                            </a:lnTo>
                            <a:lnTo>
                              <a:pt x="3" y="0"/>
                            </a:lnTo>
                            <a:lnTo>
                              <a:pt x="0" y="1"/>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7" name="Freeform 108"/>
                      <p:cNvSpPr>
                        <a:spLocks noChangeAspect="1"/>
                      </p:cNvSpPr>
                      <p:nvPr/>
                    </p:nvSpPr>
                    <p:spPr bwMode="auto">
                      <a:xfrm flipH="1">
                        <a:off x="1517" y="3268"/>
                        <a:ext cx="34" cy="60"/>
                      </a:xfrm>
                      <a:custGeom>
                        <a:avLst/>
                        <a:gdLst>
                          <a:gd name="T0" fmla="*/ 0 w 135"/>
                          <a:gd name="T1" fmla="*/ 0 h 238"/>
                          <a:gd name="T2" fmla="*/ 7 w 135"/>
                          <a:gd name="T3" fmla="*/ 1 h 238"/>
                          <a:gd name="T4" fmla="*/ 13 w 135"/>
                          <a:gd name="T5" fmla="*/ 2 h 238"/>
                          <a:gd name="T6" fmla="*/ 19 w 135"/>
                          <a:gd name="T7" fmla="*/ 5 h 238"/>
                          <a:gd name="T8" fmla="*/ 24 w 135"/>
                          <a:gd name="T9" fmla="*/ 9 h 238"/>
                          <a:gd name="T10" fmla="*/ 28 w 135"/>
                          <a:gd name="T11" fmla="*/ 13 h 238"/>
                          <a:gd name="T12" fmla="*/ 31 w 135"/>
                          <a:gd name="T13" fmla="*/ 18 h 238"/>
                          <a:gd name="T14" fmla="*/ 33 w 135"/>
                          <a:gd name="T15" fmla="*/ 24 h 238"/>
                          <a:gd name="T16" fmla="*/ 34 w 135"/>
                          <a:gd name="T17" fmla="*/ 30 h 238"/>
                          <a:gd name="T18" fmla="*/ 33 w 135"/>
                          <a:gd name="T19" fmla="*/ 36 h 238"/>
                          <a:gd name="T20" fmla="*/ 31 w 135"/>
                          <a:gd name="T21" fmla="*/ 42 h 238"/>
                          <a:gd name="T22" fmla="*/ 28 w 135"/>
                          <a:gd name="T23" fmla="*/ 47 h 238"/>
                          <a:gd name="T24" fmla="*/ 24 w 135"/>
                          <a:gd name="T25" fmla="*/ 51 h 238"/>
                          <a:gd name="T26" fmla="*/ 19 w 135"/>
                          <a:gd name="T27" fmla="*/ 55 h 238"/>
                          <a:gd name="T28" fmla="*/ 13 w 135"/>
                          <a:gd name="T29" fmla="*/ 58 h 238"/>
                          <a:gd name="T30" fmla="*/ 7 w 135"/>
                          <a:gd name="T31" fmla="*/ 59 h 238"/>
                          <a:gd name="T32" fmla="*/ 0 w 135"/>
                          <a:gd name="T33" fmla="*/ 60 h 238"/>
                          <a:gd name="T34" fmla="*/ 0 w 135"/>
                          <a:gd name="T35" fmla="*/ 0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238">
                            <a:moveTo>
                              <a:pt x="0" y="0"/>
                            </a:moveTo>
                            <a:lnTo>
                              <a:pt x="28" y="2"/>
                            </a:lnTo>
                            <a:lnTo>
                              <a:pt x="53" y="9"/>
                            </a:lnTo>
                            <a:lnTo>
                              <a:pt x="76" y="21"/>
                            </a:lnTo>
                            <a:lnTo>
                              <a:pt x="96" y="34"/>
                            </a:lnTo>
                            <a:lnTo>
                              <a:pt x="112" y="52"/>
                            </a:lnTo>
                            <a:lnTo>
                              <a:pt x="125" y="72"/>
                            </a:lnTo>
                            <a:lnTo>
                              <a:pt x="133" y="94"/>
                            </a:lnTo>
                            <a:lnTo>
                              <a:pt x="135" y="118"/>
                            </a:lnTo>
                            <a:lnTo>
                              <a:pt x="133" y="143"/>
                            </a:lnTo>
                            <a:lnTo>
                              <a:pt x="125" y="166"/>
                            </a:lnTo>
                            <a:lnTo>
                              <a:pt x="112" y="185"/>
                            </a:lnTo>
                            <a:lnTo>
                              <a:pt x="96" y="204"/>
                            </a:lnTo>
                            <a:lnTo>
                              <a:pt x="76" y="218"/>
                            </a:lnTo>
                            <a:lnTo>
                              <a:pt x="53" y="229"/>
                            </a:lnTo>
                            <a:lnTo>
                              <a:pt x="28" y="236"/>
                            </a:lnTo>
                            <a:lnTo>
                              <a:pt x="0" y="2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8" name="Freeform 109"/>
                      <p:cNvSpPr>
                        <a:spLocks noChangeAspect="1"/>
                      </p:cNvSpPr>
                      <p:nvPr/>
                    </p:nvSpPr>
                    <p:spPr bwMode="auto">
                      <a:xfrm flipH="1">
                        <a:off x="1516" y="3267"/>
                        <a:ext cx="35" cy="31"/>
                      </a:xfrm>
                      <a:custGeom>
                        <a:avLst/>
                        <a:gdLst>
                          <a:gd name="T0" fmla="*/ 35 w 141"/>
                          <a:gd name="T1" fmla="*/ 31 h 124"/>
                          <a:gd name="T2" fmla="*/ 35 w 141"/>
                          <a:gd name="T3" fmla="*/ 31 h 124"/>
                          <a:gd name="T4" fmla="*/ 34 w 141"/>
                          <a:gd name="T5" fmla="*/ 25 h 124"/>
                          <a:gd name="T6" fmla="*/ 32 w 141"/>
                          <a:gd name="T7" fmla="*/ 19 h 124"/>
                          <a:gd name="T8" fmla="*/ 29 w 141"/>
                          <a:gd name="T9" fmla="*/ 14 h 124"/>
                          <a:gd name="T10" fmla="*/ 25 w 141"/>
                          <a:gd name="T11" fmla="*/ 9 h 124"/>
                          <a:gd name="T12" fmla="*/ 20 w 141"/>
                          <a:gd name="T13" fmla="*/ 6 h 124"/>
                          <a:gd name="T14" fmla="*/ 13 w 141"/>
                          <a:gd name="T15" fmla="*/ 3 h 124"/>
                          <a:gd name="T16" fmla="*/ 7 w 141"/>
                          <a:gd name="T17" fmla="*/ 1 h 124"/>
                          <a:gd name="T18" fmla="*/ 0 w 141"/>
                          <a:gd name="T19" fmla="*/ 0 h 124"/>
                          <a:gd name="T20" fmla="*/ 0 w 141"/>
                          <a:gd name="T21" fmla="*/ 3 h 124"/>
                          <a:gd name="T22" fmla="*/ 7 w 141"/>
                          <a:gd name="T23" fmla="*/ 3 h 124"/>
                          <a:gd name="T24" fmla="*/ 13 w 141"/>
                          <a:gd name="T25" fmla="*/ 5 h 124"/>
                          <a:gd name="T26" fmla="*/ 18 w 141"/>
                          <a:gd name="T27" fmla="*/ 8 h 124"/>
                          <a:gd name="T28" fmla="*/ 23 w 141"/>
                          <a:gd name="T29" fmla="*/ 11 h 124"/>
                          <a:gd name="T30" fmla="*/ 27 w 141"/>
                          <a:gd name="T31" fmla="*/ 15 h 124"/>
                          <a:gd name="T32" fmla="*/ 30 w 141"/>
                          <a:gd name="T33" fmla="*/ 20 h 124"/>
                          <a:gd name="T34" fmla="*/ 32 w 141"/>
                          <a:gd name="T35" fmla="*/ 25 h 124"/>
                          <a:gd name="T36" fmla="*/ 32 w 141"/>
                          <a:gd name="T37" fmla="*/ 31 h 124"/>
                          <a:gd name="T38" fmla="*/ 32 w 141"/>
                          <a:gd name="T39" fmla="*/ 31 h 124"/>
                          <a:gd name="T40" fmla="*/ 35 w 141"/>
                          <a:gd name="T41" fmla="*/ 3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1" h="124">
                            <a:moveTo>
                              <a:pt x="141" y="124"/>
                            </a:moveTo>
                            <a:lnTo>
                              <a:pt x="141" y="124"/>
                            </a:lnTo>
                            <a:lnTo>
                              <a:pt x="137" y="99"/>
                            </a:lnTo>
                            <a:lnTo>
                              <a:pt x="129" y="76"/>
                            </a:lnTo>
                            <a:lnTo>
                              <a:pt x="115" y="54"/>
                            </a:lnTo>
                            <a:lnTo>
                              <a:pt x="99" y="37"/>
                            </a:lnTo>
                            <a:lnTo>
                              <a:pt x="79" y="22"/>
                            </a:lnTo>
                            <a:lnTo>
                              <a:pt x="54" y="10"/>
                            </a:lnTo>
                            <a:lnTo>
                              <a:pt x="28" y="4"/>
                            </a:lnTo>
                            <a:lnTo>
                              <a:pt x="0" y="0"/>
                            </a:lnTo>
                            <a:lnTo>
                              <a:pt x="0" y="12"/>
                            </a:lnTo>
                            <a:lnTo>
                              <a:pt x="28" y="13"/>
                            </a:lnTo>
                            <a:lnTo>
                              <a:pt x="52" y="20"/>
                            </a:lnTo>
                            <a:lnTo>
                              <a:pt x="74" y="31"/>
                            </a:lnTo>
                            <a:lnTo>
                              <a:pt x="92" y="44"/>
                            </a:lnTo>
                            <a:lnTo>
                              <a:pt x="108" y="61"/>
                            </a:lnTo>
                            <a:lnTo>
                              <a:pt x="120" y="81"/>
                            </a:lnTo>
                            <a:lnTo>
                              <a:pt x="128" y="101"/>
                            </a:lnTo>
                            <a:lnTo>
                              <a:pt x="129" y="124"/>
                            </a:lnTo>
                            <a:lnTo>
                              <a:pt x="14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09" name="Freeform 110"/>
                      <p:cNvSpPr>
                        <a:spLocks noChangeAspect="1"/>
                      </p:cNvSpPr>
                      <p:nvPr/>
                    </p:nvSpPr>
                    <p:spPr bwMode="auto">
                      <a:xfrm flipH="1">
                        <a:off x="1516" y="3298"/>
                        <a:ext cx="36" cy="32"/>
                      </a:xfrm>
                      <a:custGeom>
                        <a:avLst/>
                        <a:gdLst>
                          <a:gd name="T0" fmla="*/ 0 w 146"/>
                          <a:gd name="T1" fmla="*/ 30 h 126"/>
                          <a:gd name="T2" fmla="*/ 1 w 146"/>
                          <a:gd name="T3" fmla="*/ 32 h 126"/>
                          <a:gd name="T4" fmla="*/ 8 w 146"/>
                          <a:gd name="T5" fmla="*/ 31 h 126"/>
                          <a:gd name="T6" fmla="*/ 15 w 146"/>
                          <a:gd name="T7" fmla="*/ 29 h 126"/>
                          <a:gd name="T8" fmla="*/ 21 w 146"/>
                          <a:gd name="T9" fmla="*/ 26 h 126"/>
                          <a:gd name="T10" fmla="*/ 26 w 146"/>
                          <a:gd name="T11" fmla="*/ 23 h 126"/>
                          <a:gd name="T12" fmla="*/ 30 w 146"/>
                          <a:gd name="T13" fmla="*/ 18 h 126"/>
                          <a:gd name="T14" fmla="*/ 33 w 146"/>
                          <a:gd name="T15" fmla="*/ 13 h 126"/>
                          <a:gd name="T16" fmla="*/ 35 w 146"/>
                          <a:gd name="T17" fmla="*/ 7 h 126"/>
                          <a:gd name="T18" fmla="*/ 36 w 146"/>
                          <a:gd name="T19" fmla="*/ 0 h 126"/>
                          <a:gd name="T20" fmla="*/ 33 w 146"/>
                          <a:gd name="T21" fmla="*/ 0 h 126"/>
                          <a:gd name="T22" fmla="*/ 33 w 146"/>
                          <a:gd name="T23" fmla="*/ 6 h 126"/>
                          <a:gd name="T24" fmla="*/ 31 w 146"/>
                          <a:gd name="T25" fmla="*/ 11 h 126"/>
                          <a:gd name="T26" fmla="*/ 28 w 146"/>
                          <a:gd name="T27" fmla="*/ 16 h 126"/>
                          <a:gd name="T28" fmla="*/ 24 w 146"/>
                          <a:gd name="T29" fmla="*/ 21 h 126"/>
                          <a:gd name="T30" fmla="*/ 19 w 146"/>
                          <a:gd name="T31" fmla="*/ 24 h 126"/>
                          <a:gd name="T32" fmla="*/ 14 w 146"/>
                          <a:gd name="T33" fmla="*/ 27 h 126"/>
                          <a:gd name="T34" fmla="*/ 8 w 146"/>
                          <a:gd name="T35" fmla="*/ 29 h 126"/>
                          <a:gd name="T36" fmla="*/ 1 w 146"/>
                          <a:gd name="T37" fmla="*/ 29 h 126"/>
                          <a:gd name="T38" fmla="*/ 3 w 146"/>
                          <a:gd name="T39" fmla="*/ 30 h 126"/>
                          <a:gd name="T40" fmla="*/ 1 w 146"/>
                          <a:gd name="T41" fmla="*/ 29 h 126"/>
                          <a:gd name="T42" fmla="*/ 0 w 146"/>
                          <a:gd name="T43" fmla="*/ 30 h 126"/>
                          <a:gd name="T44" fmla="*/ 0 w 146"/>
                          <a:gd name="T45" fmla="*/ 30 h 126"/>
                          <a:gd name="T46" fmla="*/ 0 w 146"/>
                          <a:gd name="T47" fmla="*/ 31 h 126"/>
                          <a:gd name="T48" fmla="*/ 1 w 146"/>
                          <a:gd name="T49" fmla="*/ 32 h 126"/>
                          <a:gd name="T50" fmla="*/ 0 w 146"/>
                          <a:gd name="T51" fmla="*/ 3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6" h="126">
                            <a:moveTo>
                              <a:pt x="0" y="120"/>
                            </a:moveTo>
                            <a:lnTo>
                              <a:pt x="5" y="126"/>
                            </a:lnTo>
                            <a:lnTo>
                              <a:pt x="33" y="123"/>
                            </a:lnTo>
                            <a:lnTo>
                              <a:pt x="59" y="116"/>
                            </a:lnTo>
                            <a:lnTo>
                              <a:pt x="84" y="104"/>
                            </a:lnTo>
                            <a:lnTo>
                              <a:pt x="104" y="89"/>
                            </a:lnTo>
                            <a:lnTo>
                              <a:pt x="120" y="71"/>
                            </a:lnTo>
                            <a:lnTo>
                              <a:pt x="134" y="50"/>
                            </a:lnTo>
                            <a:lnTo>
                              <a:pt x="142" y="26"/>
                            </a:lnTo>
                            <a:lnTo>
                              <a:pt x="146" y="0"/>
                            </a:lnTo>
                            <a:lnTo>
                              <a:pt x="134" y="0"/>
                            </a:lnTo>
                            <a:lnTo>
                              <a:pt x="133" y="24"/>
                            </a:lnTo>
                            <a:lnTo>
                              <a:pt x="125" y="45"/>
                            </a:lnTo>
                            <a:lnTo>
                              <a:pt x="113" y="64"/>
                            </a:lnTo>
                            <a:lnTo>
                              <a:pt x="97" y="82"/>
                            </a:lnTo>
                            <a:lnTo>
                              <a:pt x="79" y="95"/>
                            </a:lnTo>
                            <a:lnTo>
                              <a:pt x="57" y="106"/>
                            </a:lnTo>
                            <a:lnTo>
                              <a:pt x="33" y="113"/>
                            </a:lnTo>
                            <a:lnTo>
                              <a:pt x="5" y="115"/>
                            </a:lnTo>
                            <a:lnTo>
                              <a:pt x="11" y="120"/>
                            </a:lnTo>
                            <a:lnTo>
                              <a:pt x="5" y="115"/>
                            </a:lnTo>
                            <a:lnTo>
                              <a:pt x="2" y="117"/>
                            </a:lnTo>
                            <a:lnTo>
                              <a:pt x="1" y="120"/>
                            </a:lnTo>
                            <a:lnTo>
                              <a:pt x="2" y="124"/>
                            </a:lnTo>
                            <a:lnTo>
                              <a:pt x="5" y="126"/>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10" name="Freeform 111"/>
                      <p:cNvSpPr>
                        <a:spLocks noChangeAspect="1"/>
                      </p:cNvSpPr>
                      <p:nvPr/>
                    </p:nvSpPr>
                    <p:spPr bwMode="auto">
                      <a:xfrm flipH="1">
                        <a:off x="1549" y="3267"/>
                        <a:ext cx="3" cy="61"/>
                      </a:xfrm>
                      <a:custGeom>
                        <a:avLst/>
                        <a:gdLst>
                          <a:gd name="T0" fmla="*/ 1 w 11"/>
                          <a:gd name="T1" fmla="*/ 0 h 244"/>
                          <a:gd name="T2" fmla="*/ 0 w 11"/>
                          <a:gd name="T3" fmla="*/ 2 h 244"/>
                          <a:gd name="T4" fmla="*/ 0 w 11"/>
                          <a:gd name="T5" fmla="*/ 61 h 244"/>
                          <a:gd name="T6" fmla="*/ 3 w 11"/>
                          <a:gd name="T7" fmla="*/ 61 h 244"/>
                          <a:gd name="T8" fmla="*/ 3 w 11"/>
                          <a:gd name="T9" fmla="*/ 2 h 244"/>
                          <a:gd name="T10" fmla="*/ 1 w 11"/>
                          <a:gd name="T11" fmla="*/ 3 h 244"/>
                          <a:gd name="T12" fmla="*/ 3 w 11"/>
                          <a:gd name="T13" fmla="*/ 2 h 244"/>
                          <a:gd name="T14" fmla="*/ 2 w 11"/>
                          <a:gd name="T15" fmla="*/ 1 h 244"/>
                          <a:gd name="T16" fmla="*/ 1 w 11"/>
                          <a:gd name="T17" fmla="*/ 0 h 244"/>
                          <a:gd name="T18" fmla="*/ 1 w 11"/>
                          <a:gd name="T19" fmla="*/ 1 h 244"/>
                          <a:gd name="T20" fmla="*/ 0 w 11"/>
                          <a:gd name="T21" fmla="*/ 2 h 244"/>
                          <a:gd name="T22" fmla="*/ 1 w 11"/>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44">
                            <a:moveTo>
                              <a:pt x="5" y="0"/>
                            </a:moveTo>
                            <a:lnTo>
                              <a:pt x="0" y="6"/>
                            </a:lnTo>
                            <a:lnTo>
                              <a:pt x="0" y="244"/>
                            </a:lnTo>
                            <a:lnTo>
                              <a:pt x="11" y="244"/>
                            </a:lnTo>
                            <a:lnTo>
                              <a:pt x="11" y="6"/>
                            </a:lnTo>
                            <a:lnTo>
                              <a:pt x="5" y="12"/>
                            </a:lnTo>
                            <a:lnTo>
                              <a:pt x="11" y="6"/>
                            </a:lnTo>
                            <a:lnTo>
                              <a:pt x="9" y="2"/>
                            </a:lnTo>
                            <a:lnTo>
                              <a:pt x="5" y="0"/>
                            </a:lnTo>
                            <a:lnTo>
                              <a:pt x="2" y="2"/>
                            </a:lnTo>
                            <a:lnTo>
                              <a:pt x="0"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11" name="Group 112"/>
                      <p:cNvGrpSpPr>
                        <a:grpSpLocks/>
                      </p:cNvGrpSpPr>
                      <p:nvPr/>
                    </p:nvGrpSpPr>
                    <p:grpSpPr bwMode="auto">
                      <a:xfrm>
                        <a:off x="1353" y="3288"/>
                        <a:ext cx="256" cy="319"/>
                        <a:chOff x="1353" y="3288"/>
                        <a:chExt cx="256" cy="319"/>
                      </a:xfrm>
                    </p:grpSpPr>
                    <p:grpSp>
                      <p:nvGrpSpPr>
                        <p:cNvPr id="130" name="Group 113"/>
                        <p:cNvGrpSpPr>
                          <a:grpSpLocks noChangeAspect="1"/>
                        </p:cNvGrpSpPr>
                        <p:nvPr/>
                      </p:nvGrpSpPr>
                      <p:grpSpPr bwMode="auto">
                        <a:xfrm rot="3374691" flipH="1">
                          <a:off x="1371" y="3405"/>
                          <a:ext cx="319" cy="86"/>
                          <a:chOff x="526" y="3435"/>
                          <a:chExt cx="638" cy="173"/>
                        </a:xfrm>
                      </p:grpSpPr>
                      <p:sp>
                        <p:nvSpPr>
                          <p:cNvPr id="147" name="Freeform 114"/>
                          <p:cNvSpPr>
                            <a:spLocks noChangeAspect="1"/>
                          </p:cNvSpPr>
                          <p:nvPr/>
                        </p:nvSpPr>
                        <p:spPr bwMode="auto">
                          <a:xfrm>
                            <a:off x="535" y="3470"/>
                            <a:ext cx="629" cy="138"/>
                          </a:xfrm>
                          <a:custGeom>
                            <a:avLst/>
                            <a:gdLst>
                              <a:gd name="T0" fmla="*/ 625 w 1258"/>
                              <a:gd name="T1" fmla="*/ 3 h 276"/>
                              <a:gd name="T2" fmla="*/ 626 w 1258"/>
                              <a:gd name="T3" fmla="*/ 0 h 276"/>
                              <a:gd name="T4" fmla="*/ 0 w 1258"/>
                              <a:gd name="T5" fmla="*/ 134 h 276"/>
                              <a:gd name="T6" fmla="*/ 1 w 1258"/>
                              <a:gd name="T7" fmla="*/ 138 h 276"/>
                              <a:gd name="T8" fmla="*/ 628 w 1258"/>
                              <a:gd name="T9" fmla="*/ 5 h 276"/>
                              <a:gd name="T10" fmla="*/ 629 w 1258"/>
                              <a:gd name="T11" fmla="*/ 2 h 276"/>
                              <a:gd name="T12" fmla="*/ 628 w 1258"/>
                              <a:gd name="T13" fmla="*/ 5 h 276"/>
                              <a:gd name="T14" fmla="*/ 629 w 1258"/>
                              <a:gd name="T15" fmla="*/ 3 h 276"/>
                              <a:gd name="T16" fmla="*/ 629 w 1258"/>
                              <a:gd name="T17" fmla="*/ 2 h 276"/>
                              <a:gd name="T18" fmla="*/ 628 w 1258"/>
                              <a:gd name="T19" fmla="*/ 1 h 276"/>
                              <a:gd name="T20" fmla="*/ 626 w 1258"/>
                              <a:gd name="T21" fmla="*/ 0 h 276"/>
                              <a:gd name="T22" fmla="*/ 625 w 1258"/>
                              <a:gd name="T23" fmla="*/ 3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8" h="276">
                                <a:moveTo>
                                  <a:pt x="1249" y="5"/>
                                </a:moveTo>
                                <a:lnTo>
                                  <a:pt x="1252" y="0"/>
                                </a:lnTo>
                                <a:lnTo>
                                  <a:pt x="0" y="267"/>
                                </a:lnTo>
                                <a:lnTo>
                                  <a:pt x="2" y="276"/>
                                </a:lnTo>
                                <a:lnTo>
                                  <a:pt x="1255" y="9"/>
                                </a:lnTo>
                                <a:lnTo>
                                  <a:pt x="1258" y="3"/>
                                </a:lnTo>
                                <a:lnTo>
                                  <a:pt x="1255" y="9"/>
                                </a:lnTo>
                                <a:lnTo>
                                  <a:pt x="1258" y="6"/>
                                </a:lnTo>
                                <a:lnTo>
                                  <a:pt x="1258" y="3"/>
                                </a:lnTo>
                                <a:lnTo>
                                  <a:pt x="1256" y="1"/>
                                </a:lnTo>
                                <a:lnTo>
                                  <a:pt x="1252" y="0"/>
                                </a:lnTo>
                                <a:lnTo>
                                  <a:pt x="12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8" name="Freeform 115"/>
                          <p:cNvSpPr>
                            <a:spLocks noChangeAspect="1"/>
                          </p:cNvSpPr>
                          <p:nvPr/>
                        </p:nvSpPr>
                        <p:spPr bwMode="auto">
                          <a:xfrm>
                            <a:off x="526" y="3435"/>
                            <a:ext cx="629" cy="138"/>
                          </a:xfrm>
                          <a:custGeom>
                            <a:avLst/>
                            <a:gdLst>
                              <a:gd name="T0" fmla="*/ 5 w 1259"/>
                              <a:gd name="T1" fmla="*/ 135 h 277"/>
                              <a:gd name="T2" fmla="*/ 3 w 1259"/>
                              <a:gd name="T3" fmla="*/ 138 h 277"/>
                              <a:gd name="T4" fmla="*/ 629 w 1259"/>
                              <a:gd name="T5" fmla="*/ 5 h 277"/>
                              <a:gd name="T6" fmla="*/ 628 w 1259"/>
                              <a:gd name="T7" fmla="*/ 0 h 277"/>
                              <a:gd name="T8" fmla="*/ 2 w 1259"/>
                              <a:gd name="T9" fmla="*/ 134 h 277"/>
                              <a:gd name="T10" fmla="*/ 0 w 1259"/>
                              <a:gd name="T11" fmla="*/ 136 h 277"/>
                              <a:gd name="T12" fmla="*/ 2 w 1259"/>
                              <a:gd name="T13" fmla="*/ 134 h 277"/>
                              <a:gd name="T14" fmla="*/ 1 w 1259"/>
                              <a:gd name="T15" fmla="*/ 135 h 277"/>
                              <a:gd name="T16" fmla="*/ 0 w 1259"/>
                              <a:gd name="T17" fmla="*/ 136 h 277"/>
                              <a:gd name="T18" fmla="*/ 1 w 1259"/>
                              <a:gd name="T19" fmla="*/ 138 h 277"/>
                              <a:gd name="T20" fmla="*/ 3 w 1259"/>
                              <a:gd name="T21" fmla="*/ 138 h 277"/>
                              <a:gd name="T22" fmla="*/ 5 w 1259"/>
                              <a:gd name="T23" fmla="*/ 135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9" h="277">
                                <a:moveTo>
                                  <a:pt x="10" y="271"/>
                                </a:moveTo>
                                <a:lnTo>
                                  <a:pt x="6" y="277"/>
                                </a:lnTo>
                                <a:lnTo>
                                  <a:pt x="1259" y="10"/>
                                </a:lnTo>
                                <a:lnTo>
                                  <a:pt x="1257" y="0"/>
                                </a:lnTo>
                                <a:lnTo>
                                  <a:pt x="4" y="268"/>
                                </a:lnTo>
                                <a:lnTo>
                                  <a:pt x="0" y="273"/>
                                </a:lnTo>
                                <a:lnTo>
                                  <a:pt x="4" y="268"/>
                                </a:lnTo>
                                <a:lnTo>
                                  <a:pt x="2" y="270"/>
                                </a:lnTo>
                                <a:lnTo>
                                  <a:pt x="0" y="273"/>
                                </a:lnTo>
                                <a:lnTo>
                                  <a:pt x="3" y="276"/>
                                </a:lnTo>
                                <a:lnTo>
                                  <a:pt x="6" y="277"/>
                                </a:lnTo>
                                <a:lnTo>
                                  <a:pt x="1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9" name="Freeform 116"/>
                          <p:cNvSpPr>
                            <a:spLocks noChangeAspect="1"/>
                          </p:cNvSpPr>
                          <p:nvPr/>
                        </p:nvSpPr>
                        <p:spPr bwMode="auto">
                          <a:xfrm>
                            <a:off x="526" y="3570"/>
                            <a:ext cx="12" cy="38"/>
                          </a:xfrm>
                          <a:custGeom>
                            <a:avLst/>
                            <a:gdLst>
                              <a:gd name="T0" fmla="*/ 9 w 25"/>
                              <a:gd name="T1" fmla="*/ 34 h 76"/>
                              <a:gd name="T2" fmla="*/ 12 w 25"/>
                              <a:gd name="T3" fmla="*/ 35 h 76"/>
                              <a:gd name="T4" fmla="*/ 5 w 25"/>
                              <a:gd name="T5" fmla="*/ 0 h 76"/>
                              <a:gd name="T6" fmla="*/ 0 w 25"/>
                              <a:gd name="T7" fmla="*/ 1 h 76"/>
                              <a:gd name="T8" fmla="*/ 7 w 25"/>
                              <a:gd name="T9" fmla="*/ 37 h 76"/>
                              <a:gd name="T10" fmla="*/ 10 w 25"/>
                              <a:gd name="T11" fmla="*/ 38 h 76"/>
                              <a:gd name="T12" fmla="*/ 7 w 25"/>
                              <a:gd name="T13" fmla="*/ 37 h 76"/>
                              <a:gd name="T14" fmla="*/ 9 w 25"/>
                              <a:gd name="T15" fmla="*/ 38 h 76"/>
                              <a:gd name="T16" fmla="*/ 10 w 25"/>
                              <a:gd name="T17" fmla="*/ 38 h 76"/>
                              <a:gd name="T18" fmla="*/ 11 w 25"/>
                              <a:gd name="T19" fmla="*/ 37 h 76"/>
                              <a:gd name="T20" fmla="*/ 12 w 25"/>
                              <a:gd name="T21" fmla="*/ 35 h 76"/>
                              <a:gd name="T22" fmla="*/ 9 w 25"/>
                              <a:gd name="T23" fmla="*/ 3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76">
                                <a:moveTo>
                                  <a:pt x="19" y="67"/>
                                </a:moveTo>
                                <a:lnTo>
                                  <a:pt x="25" y="70"/>
                                </a:lnTo>
                                <a:lnTo>
                                  <a:pt x="10" y="0"/>
                                </a:lnTo>
                                <a:lnTo>
                                  <a:pt x="0" y="2"/>
                                </a:lnTo>
                                <a:lnTo>
                                  <a:pt x="15" y="73"/>
                                </a:lnTo>
                                <a:lnTo>
                                  <a:pt x="21" y="76"/>
                                </a:lnTo>
                                <a:lnTo>
                                  <a:pt x="15" y="73"/>
                                </a:lnTo>
                                <a:lnTo>
                                  <a:pt x="18" y="75"/>
                                </a:lnTo>
                                <a:lnTo>
                                  <a:pt x="21" y="76"/>
                                </a:lnTo>
                                <a:lnTo>
                                  <a:pt x="23" y="74"/>
                                </a:lnTo>
                                <a:lnTo>
                                  <a:pt x="25" y="70"/>
                                </a:lnTo>
                                <a:lnTo>
                                  <a:pt x="1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0" name="Freeform 117"/>
                          <p:cNvSpPr>
                            <a:spLocks noChangeAspect="1"/>
                          </p:cNvSpPr>
                          <p:nvPr/>
                        </p:nvSpPr>
                        <p:spPr bwMode="auto">
                          <a:xfrm>
                            <a:off x="528" y="3437"/>
                            <a:ext cx="634" cy="169"/>
                          </a:xfrm>
                          <a:custGeom>
                            <a:avLst/>
                            <a:gdLst>
                              <a:gd name="T0" fmla="*/ 8 w 1268"/>
                              <a:gd name="T1" fmla="*/ 169 h 337"/>
                              <a:gd name="T2" fmla="*/ 634 w 1268"/>
                              <a:gd name="T3" fmla="*/ 35 h 337"/>
                              <a:gd name="T4" fmla="*/ 627 w 1268"/>
                              <a:gd name="T5" fmla="*/ 0 h 337"/>
                              <a:gd name="T6" fmla="*/ 0 w 1268"/>
                              <a:gd name="T7" fmla="*/ 134 h 337"/>
                              <a:gd name="T8" fmla="*/ 8 w 1268"/>
                              <a:gd name="T9" fmla="*/ 169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8" h="337">
                                <a:moveTo>
                                  <a:pt x="15" y="337"/>
                                </a:moveTo>
                                <a:lnTo>
                                  <a:pt x="1268" y="70"/>
                                </a:lnTo>
                                <a:lnTo>
                                  <a:pt x="1253" y="0"/>
                                </a:lnTo>
                                <a:lnTo>
                                  <a:pt x="0" y="267"/>
                                </a:lnTo>
                                <a:lnTo>
                                  <a:pt x="15" y="337"/>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nvGrpSpPr>
                        <p:cNvPr id="131" name="Group 118"/>
                        <p:cNvGrpSpPr>
                          <a:grpSpLocks noChangeAspect="1"/>
                        </p:cNvGrpSpPr>
                        <p:nvPr/>
                      </p:nvGrpSpPr>
                      <p:grpSpPr bwMode="auto">
                        <a:xfrm rot="3374691" flipH="1">
                          <a:off x="1441" y="3209"/>
                          <a:ext cx="80" cy="256"/>
                          <a:chOff x="1005" y="3223"/>
                          <a:chExt cx="159" cy="511"/>
                        </a:xfrm>
                      </p:grpSpPr>
                      <p:grpSp>
                        <p:nvGrpSpPr>
                          <p:cNvPr id="132" name="Group 119"/>
                          <p:cNvGrpSpPr>
                            <a:grpSpLocks noChangeAspect="1"/>
                          </p:cNvGrpSpPr>
                          <p:nvPr/>
                        </p:nvGrpSpPr>
                        <p:grpSpPr bwMode="auto">
                          <a:xfrm>
                            <a:off x="1093" y="3490"/>
                            <a:ext cx="61" cy="244"/>
                            <a:chOff x="1093" y="3490"/>
                            <a:chExt cx="61" cy="244"/>
                          </a:xfrm>
                        </p:grpSpPr>
                        <p:sp>
                          <p:nvSpPr>
                            <p:cNvPr id="142" name="Freeform 120"/>
                            <p:cNvSpPr>
                              <a:spLocks noChangeAspect="1"/>
                            </p:cNvSpPr>
                            <p:nvPr/>
                          </p:nvSpPr>
                          <p:spPr bwMode="auto">
                            <a:xfrm>
                              <a:off x="1138" y="3490"/>
                              <a:ext cx="13" cy="7"/>
                            </a:xfrm>
                            <a:custGeom>
                              <a:avLst/>
                              <a:gdLst>
                                <a:gd name="T0" fmla="*/ 5 w 27"/>
                                <a:gd name="T1" fmla="*/ 4 h 14"/>
                                <a:gd name="T2" fmla="*/ 3 w 27"/>
                                <a:gd name="T3" fmla="*/ 7 h 14"/>
                                <a:gd name="T4" fmla="*/ 13 w 27"/>
                                <a:gd name="T5" fmla="*/ 5 h 14"/>
                                <a:gd name="T6" fmla="*/ 12 w 27"/>
                                <a:gd name="T7" fmla="*/ 0 h 14"/>
                                <a:gd name="T8" fmla="*/ 2 w 27"/>
                                <a:gd name="T9" fmla="*/ 2 h 14"/>
                                <a:gd name="T10" fmla="*/ 0 w 27"/>
                                <a:gd name="T11" fmla="*/ 5 h 14"/>
                                <a:gd name="T12" fmla="*/ 2 w 27"/>
                                <a:gd name="T13" fmla="*/ 2 h 14"/>
                                <a:gd name="T14" fmla="*/ 1 w 27"/>
                                <a:gd name="T15" fmla="*/ 4 h 14"/>
                                <a:gd name="T16" fmla="*/ 0 w 27"/>
                                <a:gd name="T17" fmla="*/ 5 h 14"/>
                                <a:gd name="T18" fmla="*/ 1 w 27"/>
                                <a:gd name="T19" fmla="*/ 6 h 14"/>
                                <a:gd name="T20" fmla="*/ 3 w 27"/>
                                <a:gd name="T21" fmla="*/ 7 h 14"/>
                                <a:gd name="T22" fmla="*/ 5 w 27"/>
                                <a:gd name="T23" fmla="*/ 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10" y="8"/>
                                  </a:moveTo>
                                  <a:lnTo>
                                    <a:pt x="6" y="14"/>
                                  </a:lnTo>
                                  <a:lnTo>
                                    <a:pt x="27" y="9"/>
                                  </a:lnTo>
                                  <a:lnTo>
                                    <a:pt x="25" y="0"/>
                                  </a:lnTo>
                                  <a:lnTo>
                                    <a:pt x="4" y="4"/>
                                  </a:lnTo>
                                  <a:lnTo>
                                    <a:pt x="0" y="10"/>
                                  </a:lnTo>
                                  <a:lnTo>
                                    <a:pt x="4" y="4"/>
                                  </a:lnTo>
                                  <a:lnTo>
                                    <a:pt x="2" y="7"/>
                                  </a:lnTo>
                                  <a:lnTo>
                                    <a:pt x="0" y="10"/>
                                  </a:lnTo>
                                  <a:lnTo>
                                    <a:pt x="3" y="12"/>
                                  </a:lnTo>
                                  <a:lnTo>
                                    <a:pt x="6" y="14"/>
                                  </a:lnTo>
                                  <a:lnTo>
                                    <a:pt x="10" y="8"/>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3" name="Freeform 121"/>
                            <p:cNvSpPr>
                              <a:spLocks noChangeAspect="1"/>
                            </p:cNvSpPr>
                            <p:nvPr/>
                          </p:nvSpPr>
                          <p:spPr bwMode="auto">
                            <a:xfrm>
                              <a:off x="1135" y="3494"/>
                              <a:ext cx="19" cy="230"/>
                            </a:xfrm>
                            <a:custGeom>
                              <a:avLst/>
                              <a:gdLst>
                                <a:gd name="T0" fmla="*/ 4 w 38"/>
                                <a:gd name="T1" fmla="*/ 230 h 460"/>
                                <a:gd name="T2" fmla="*/ 5 w 38"/>
                                <a:gd name="T3" fmla="*/ 229 h 460"/>
                                <a:gd name="T4" fmla="*/ 11 w 38"/>
                                <a:gd name="T5" fmla="*/ 199 h 460"/>
                                <a:gd name="T6" fmla="*/ 15 w 38"/>
                                <a:gd name="T7" fmla="*/ 169 h 460"/>
                                <a:gd name="T8" fmla="*/ 17 w 38"/>
                                <a:gd name="T9" fmla="*/ 139 h 460"/>
                                <a:gd name="T10" fmla="*/ 19 w 38"/>
                                <a:gd name="T11" fmla="*/ 108 h 460"/>
                                <a:gd name="T12" fmla="*/ 17 w 38"/>
                                <a:gd name="T13" fmla="*/ 79 h 460"/>
                                <a:gd name="T14" fmla="*/ 15 w 38"/>
                                <a:gd name="T15" fmla="*/ 51 h 460"/>
                                <a:gd name="T16" fmla="*/ 12 w 38"/>
                                <a:gd name="T17" fmla="*/ 24 h 460"/>
                                <a:gd name="T18" fmla="*/ 8 w 38"/>
                                <a:gd name="T19" fmla="*/ 0 h 460"/>
                                <a:gd name="T20" fmla="*/ 3 w 38"/>
                                <a:gd name="T21" fmla="*/ 1 h 460"/>
                                <a:gd name="T22" fmla="*/ 7 w 38"/>
                                <a:gd name="T23" fmla="*/ 24 h 460"/>
                                <a:gd name="T24" fmla="*/ 10 w 38"/>
                                <a:gd name="T25" fmla="*/ 51 h 460"/>
                                <a:gd name="T26" fmla="*/ 13 w 38"/>
                                <a:gd name="T27" fmla="*/ 79 h 460"/>
                                <a:gd name="T28" fmla="*/ 13 w 38"/>
                                <a:gd name="T29" fmla="*/ 108 h 460"/>
                                <a:gd name="T30" fmla="*/ 13 w 38"/>
                                <a:gd name="T31" fmla="*/ 139 h 460"/>
                                <a:gd name="T32" fmla="*/ 10 w 38"/>
                                <a:gd name="T33" fmla="*/ 169 h 460"/>
                                <a:gd name="T34" fmla="*/ 6 w 38"/>
                                <a:gd name="T35" fmla="*/ 199 h 460"/>
                                <a:gd name="T36" fmla="*/ 0 w 38"/>
                                <a:gd name="T37" fmla="*/ 228 h 460"/>
                                <a:gd name="T38" fmla="*/ 1 w 38"/>
                                <a:gd name="T39" fmla="*/ 226 h 460"/>
                                <a:gd name="T40" fmla="*/ 4 w 38"/>
                                <a:gd name="T41" fmla="*/ 230 h 4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460">
                                  <a:moveTo>
                                    <a:pt x="7" y="460"/>
                                  </a:moveTo>
                                  <a:lnTo>
                                    <a:pt x="9" y="457"/>
                                  </a:lnTo>
                                  <a:lnTo>
                                    <a:pt x="22" y="398"/>
                                  </a:lnTo>
                                  <a:lnTo>
                                    <a:pt x="30" y="338"/>
                                  </a:lnTo>
                                  <a:lnTo>
                                    <a:pt x="34" y="277"/>
                                  </a:lnTo>
                                  <a:lnTo>
                                    <a:pt x="38" y="216"/>
                                  </a:lnTo>
                                  <a:lnTo>
                                    <a:pt x="34" y="158"/>
                                  </a:lnTo>
                                  <a:lnTo>
                                    <a:pt x="30" y="101"/>
                                  </a:lnTo>
                                  <a:lnTo>
                                    <a:pt x="23" y="48"/>
                                  </a:lnTo>
                                  <a:lnTo>
                                    <a:pt x="15" y="0"/>
                                  </a:lnTo>
                                  <a:lnTo>
                                    <a:pt x="5" y="2"/>
                                  </a:lnTo>
                                  <a:lnTo>
                                    <a:pt x="14" y="48"/>
                                  </a:lnTo>
                                  <a:lnTo>
                                    <a:pt x="20" y="101"/>
                                  </a:lnTo>
                                  <a:lnTo>
                                    <a:pt x="25" y="158"/>
                                  </a:lnTo>
                                  <a:lnTo>
                                    <a:pt x="26" y="216"/>
                                  </a:lnTo>
                                  <a:lnTo>
                                    <a:pt x="25" y="277"/>
                                  </a:lnTo>
                                  <a:lnTo>
                                    <a:pt x="20" y="338"/>
                                  </a:lnTo>
                                  <a:lnTo>
                                    <a:pt x="12" y="398"/>
                                  </a:lnTo>
                                  <a:lnTo>
                                    <a:pt x="0" y="455"/>
                                  </a:lnTo>
                                  <a:lnTo>
                                    <a:pt x="2" y="451"/>
                                  </a:lnTo>
                                  <a:lnTo>
                                    <a:pt x="7" y="46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4" name="Freeform 122"/>
                            <p:cNvSpPr>
                              <a:spLocks noChangeAspect="1"/>
                            </p:cNvSpPr>
                            <p:nvPr/>
                          </p:nvSpPr>
                          <p:spPr bwMode="auto">
                            <a:xfrm>
                              <a:off x="1114" y="3720"/>
                              <a:ext cx="25" cy="14"/>
                            </a:xfrm>
                            <a:custGeom>
                              <a:avLst/>
                              <a:gdLst>
                                <a:gd name="T0" fmla="*/ 0 w 50"/>
                                <a:gd name="T1" fmla="*/ 12 h 29"/>
                                <a:gd name="T2" fmla="*/ 4 w 50"/>
                                <a:gd name="T3" fmla="*/ 14 h 29"/>
                                <a:gd name="T4" fmla="*/ 25 w 50"/>
                                <a:gd name="T5" fmla="*/ 4 h 29"/>
                                <a:gd name="T6" fmla="*/ 23 w 50"/>
                                <a:gd name="T7" fmla="*/ 0 h 29"/>
                                <a:gd name="T8" fmla="*/ 1 w 50"/>
                                <a:gd name="T9" fmla="*/ 10 h 29"/>
                                <a:gd name="T10" fmla="*/ 5 w 50"/>
                                <a:gd name="T11" fmla="*/ 12 h 29"/>
                                <a:gd name="T12" fmla="*/ 1 w 50"/>
                                <a:gd name="T13" fmla="*/ 10 h 29"/>
                                <a:gd name="T14" fmla="*/ 0 w 50"/>
                                <a:gd name="T15" fmla="*/ 11 h 29"/>
                                <a:gd name="T16" fmla="*/ 0 w 50"/>
                                <a:gd name="T17" fmla="*/ 13 h 29"/>
                                <a:gd name="T18" fmla="*/ 2 w 50"/>
                                <a:gd name="T19" fmla="*/ 14 h 29"/>
                                <a:gd name="T20" fmla="*/ 4 w 50"/>
                                <a:gd name="T21" fmla="*/ 14 h 29"/>
                                <a:gd name="T22" fmla="*/ 0 w 50"/>
                                <a:gd name="T23" fmla="*/ 12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9">
                                  <a:moveTo>
                                    <a:pt x="0" y="24"/>
                                  </a:moveTo>
                                  <a:lnTo>
                                    <a:pt x="7" y="29"/>
                                  </a:lnTo>
                                  <a:lnTo>
                                    <a:pt x="50" y="9"/>
                                  </a:lnTo>
                                  <a:lnTo>
                                    <a:pt x="45" y="0"/>
                                  </a:lnTo>
                                  <a:lnTo>
                                    <a:pt x="2" y="20"/>
                                  </a:lnTo>
                                  <a:lnTo>
                                    <a:pt x="9" y="24"/>
                                  </a:lnTo>
                                  <a:lnTo>
                                    <a:pt x="2" y="20"/>
                                  </a:lnTo>
                                  <a:lnTo>
                                    <a:pt x="0" y="22"/>
                                  </a:lnTo>
                                  <a:lnTo>
                                    <a:pt x="0" y="26"/>
                                  </a:lnTo>
                                  <a:lnTo>
                                    <a:pt x="4" y="29"/>
                                  </a:lnTo>
                                  <a:lnTo>
                                    <a:pt x="7" y="29"/>
                                  </a:lnTo>
                                  <a:lnTo>
                                    <a:pt x="0" y="2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5" name="Freeform 123"/>
                            <p:cNvSpPr>
                              <a:spLocks noChangeAspect="1"/>
                            </p:cNvSpPr>
                            <p:nvPr/>
                          </p:nvSpPr>
                          <p:spPr bwMode="auto">
                            <a:xfrm>
                              <a:off x="1100" y="3500"/>
                              <a:ext cx="24" cy="232"/>
                            </a:xfrm>
                            <a:custGeom>
                              <a:avLst/>
                              <a:gdLst>
                                <a:gd name="T0" fmla="*/ 3 w 48"/>
                                <a:gd name="T1" fmla="*/ 5 h 463"/>
                                <a:gd name="T2" fmla="*/ 0 w 48"/>
                                <a:gd name="T3" fmla="*/ 3 h 463"/>
                                <a:gd name="T4" fmla="*/ 9 w 48"/>
                                <a:gd name="T5" fmla="*/ 38 h 463"/>
                                <a:gd name="T6" fmla="*/ 14 w 48"/>
                                <a:gd name="T7" fmla="*/ 69 h 463"/>
                                <a:gd name="T8" fmla="*/ 18 w 48"/>
                                <a:gd name="T9" fmla="*/ 98 h 463"/>
                                <a:gd name="T10" fmla="*/ 18 w 48"/>
                                <a:gd name="T11" fmla="*/ 127 h 463"/>
                                <a:gd name="T12" fmla="*/ 18 w 48"/>
                                <a:gd name="T13" fmla="*/ 154 h 463"/>
                                <a:gd name="T14" fmla="*/ 18 w 48"/>
                                <a:gd name="T15" fmla="*/ 180 h 463"/>
                                <a:gd name="T16" fmla="*/ 16 w 48"/>
                                <a:gd name="T17" fmla="*/ 205 h 463"/>
                                <a:gd name="T18" fmla="*/ 14 w 48"/>
                                <a:gd name="T19" fmla="*/ 232 h 463"/>
                                <a:gd name="T20" fmla="*/ 18 w 48"/>
                                <a:gd name="T21" fmla="*/ 232 h 463"/>
                                <a:gd name="T22" fmla="*/ 21 w 48"/>
                                <a:gd name="T23" fmla="*/ 205 h 463"/>
                                <a:gd name="T24" fmla="*/ 22 w 48"/>
                                <a:gd name="T25" fmla="*/ 180 h 463"/>
                                <a:gd name="T26" fmla="*/ 24 w 48"/>
                                <a:gd name="T27" fmla="*/ 154 h 463"/>
                                <a:gd name="T28" fmla="*/ 24 w 48"/>
                                <a:gd name="T29" fmla="*/ 127 h 463"/>
                                <a:gd name="T30" fmla="*/ 22 w 48"/>
                                <a:gd name="T31" fmla="*/ 98 h 463"/>
                                <a:gd name="T32" fmla="*/ 19 w 48"/>
                                <a:gd name="T33" fmla="*/ 69 h 463"/>
                                <a:gd name="T34" fmla="*/ 13 w 48"/>
                                <a:gd name="T35" fmla="*/ 37 h 463"/>
                                <a:gd name="T36" fmla="*/ 5 w 48"/>
                                <a:gd name="T37" fmla="*/ 2 h 463"/>
                                <a:gd name="T38" fmla="*/ 2 w 48"/>
                                <a:gd name="T39" fmla="*/ 0 h 463"/>
                                <a:gd name="T40" fmla="*/ 5 w 48"/>
                                <a:gd name="T41" fmla="*/ 2 h 463"/>
                                <a:gd name="T42" fmla="*/ 3 w 48"/>
                                <a:gd name="T43" fmla="*/ 0 h 463"/>
                                <a:gd name="T44" fmla="*/ 2 w 48"/>
                                <a:gd name="T45" fmla="*/ 0 h 463"/>
                                <a:gd name="T46" fmla="*/ 1 w 48"/>
                                <a:gd name="T47" fmla="*/ 2 h 463"/>
                                <a:gd name="T48" fmla="*/ 0 w 48"/>
                                <a:gd name="T49" fmla="*/ 3 h 463"/>
                                <a:gd name="T50" fmla="*/ 3 w 48"/>
                                <a:gd name="T51" fmla="*/ 5 h 4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463">
                                  <a:moveTo>
                                    <a:pt x="5" y="10"/>
                                  </a:moveTo>
                                  <a:lnTo>
                                    <a:pt x="0" y="6"/>
                                  </a:lnTo>
                                  <a:lnTo>
                                    <a:pt x="17" y="75"/>
                                  </a:lnTo>
                                  <a:lnTo>
                                    <a:pt x="28" y="138"/>
                                  </a:lnTo>
                                  <a:lnTo>
                                    <a:pt x="35" y="196"/>
                                  </a:lnTo>
                                  <a:lnTo>
                                    <a:pt x="36" y="253"/>
                                  </a:lnTo>
                                  <a:lnTo>
                                    <a:pt x="36" y="307"/>
                                  </a:lnTo>
                                  <a:lnTo>
                                    <a:pt x="35" y="359"/>
                                  </a:lnTo>
                                  <a:lnTo>
                                    <a:pt x="32" y="410"/>
                                  </a:lnTo>
                                  <a:lnTo>
                                    <a:pt x="27" y="463"/>
                                  </a:lnTo>
                                  <a:lnTo>
                                    <a:pt x="36" y="463"/>
                                  </a:lnTo>
                                  <a:lnTo>
                                    <a:pt x="41" y="410"/>
                                  </a:lnTo>
                                  <a:lnTo>
                                    <a:pt x="44" y="359"/>
                                  </a:lnTo>
                                  <a:lnTo>
                                    <a:pt x="48" y="307"/>
                                  </a:lnTo>
                                  <a:lnTo>
                                    <a:pt x="48" y="253"/>
                                  </a:lnTo>
                                  <a:lnTo>
                                    <a:pt x="44" y="196"/>
                                  </a:lnTo>
                                  <a:lnTo>
                                    <a:pt x="38" y="138"/>
                                  </a:lnTo>
                                  <a:lnTo>
                                    <a:pt x="26" y="73"/>
                                  </a:lnTo>
                                  <a:lnTo>
                                    <a:pt x="9" y="4"/>
                                  </a:lnTo>
                                  <a:lnTo>
                                    <a:pt x="3" y="0"/>
                                  </a:lnTo>
                                  <a:lnTo>
                                    <a:pt x="9" y="4"/>
                                  </a:lnTo>
                                  <a:lnTo>
                                    <a:pt x="6" y="0"/>
                                  </a:lnTo>
                                  <a:lnTo>
                                    <a:pt x="3" y="0"/>
                                  </a:lnTo>
                                  <a:lnTo>
                                    <a:pt x="1" y="3"/>
                                  </a:lnTo>
                                  <a:lnTo>
                                    <a:pt x="0" y="6"/>
                                  </a:lnTo>
                                  <a:lnTo>
                                    <a:pt x="5"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6" name="Freeform 124"/>
                            <p:cNvSpPr>
                              <a:spLocks noChangeAspect="1"/>
                            </p:cNvSpPr>
                            <p:nvPr/>
                          </p:nvSpPr>
                          <p:spPr bwMode="auto">
                            <a:xfrm>
                              <a:off x="1093" y="3500"/>
                              <a:ext cx="10" cy="7"/>
                            </a:xfrm>
                            <a:custGeom>
                              <a:avLst/>
                              <a:gdLst>
                                <a:gd name="T0" fmla="*/ 0 w 20"/>
                                <a:gd name="T1" fmla="*/ 5 h 13"/>
                                <a:gd name="T2" fmla="*/ 3 w 20"/>
                                <a:gd name="T3" fmla="*/ 7 h 13"/>
                                <a:gd name="T4" fmla="*/ 10 w 20"/>
                                <a:gd name="T5" fmla="*/ 5 h 13"/>
                                <a:gd name="T6" fmla="*/ 9 w 20"/>
                                <a:gd name="T7" fmla="*/ 0 h 13"/>
                                <a:gd name="T8" fmla="*/ 2 w 20"/>
                                <a:gd name="T9" fmla="*/ 2 h 13"/>
                                <a:gd name="T10" fmla="*/ 5 w 20"/>
                                <a:gd name="T11" fmla="*/ 4 h 13"/>
                                <a:gd name="T12" fmla="*/ 2 w 20"/>
                                <a:gd name="T13" fmla="*/ 2 h 13"/>
                                <a:gd name="T14" fmla="*/ 1 w 20"/>
                                <a:gd name="T15" fmla="*/ 3 h 13"/>
                                <a:gd name="T16" fmla="*/ 0 w 20"/>
                                <a:gd name="T17" fmla="*/ 5 h 13"/>
                                <a:gd name="T18" fmla="*/ 1 w 20"/>
                                <a:gd name="T19" fmla="*/ 6 h 13"/>
                                <a:gd name="T20" fmla="*/ 3 w 20"/>
                                <a:gd name="T21" fmla="*/ 7 h 13"/>
                                <a:gd name="T22" fmla="*/ 0 w 20"/>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3">
                                  <a:moveTo>
                                    <a:pt x="0" y="10"/>
                                  </a:moveTo>
                                  <a:lnTo>
                                    <a:pt x="5" y="13"/>
                                  </a:lnTo>
                                  <a:lnTo>
                                    <a:pt x="20" y="10"/>
                                  </a:lnTo>
                                  <a:lnTo>
                                    <a:pt x="18" y="0"/>
                                  </a:lnTo>
                                  <a:lnTo>
                                    <a:pt x="3" y="4"/>
                                  </a:lnTo>
                                  <a:lnTo>
                                    <a:pt x="9" y="7"/>
                                  </a:lnTo>
                                  <a:lnTo>
                                    <a:pt x="3" y="4"/>
                                  </a:lnTo>
                                  <a:lnTo>
                                    <a:pt x="1" y="6"/>
                                  </a:lnTo>
                                  <a:lnTo>
                                    <a:pt x="0" y="10"/>
                                  </a:lnTo>
                                  <a:lnTo>
                                    <a:pt x="2" y="12"/>
                                  </a:lnTo>
                                  <a:lnTo>
                                    <a:pt x="5" y="13"/>
                                  </a:lnTo>
                                  <a:lnTo>
                                    <a:pt x="0"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sp>
                        <p:nvSpPr>
                          <p:cNvPr id="133" name="Freeform 125"/>
                          <p:cNvSpPr>
                            <a:spLocks noChangeAspect="1"/>
                          </p:cNvSpPr>
                          <p:nvPr/>
                        </p:nvSpPr>
                        <p:spPr bwMode="auto">
                          <a:xfrm>
                            <a:off x="1008" y="3226"/>
                            <a:ext cx="143" cy="506"/>
                          </a:xfrm>
                          <a:custGeom>
                            <a:avLst/>
                            <a:gdLst>
                              <a:gd name="T0" fmla="*/ 129 w 288"/>
                              <a:gd name="T1" fmla="*/ 204 h 1012"/>
                              <a:gd name="T2" fmla="*/ 143 w 288"/>
                              <a:gd name="T3" fmla="*/ 267 h 1012"/>
                              <a:gd name="T4" fmla="*/ 132 w 288"/>
                              <a:gd name="T5" fmla="*/ 269 h 1012"/>
                              <a:gd name="T6" fmla="*/ 136 w 288"/>
                              <a:gd name="T7" fmla="*/ 293 h 1012"/>
                              <a:gd name="T8" fmla="*/ 140 w 288"/>
                              <a:gd name="T9" fmla="*/ 319 h 1012"/>
                              <a:gd name="T10" fmla="*/ 142 w 288"/>
                              <a:gd name="T11" fmla="*/ 348 h 1012"/>
                              <a:gd name="T12" fmla="*/ 143 w 288"/>
                              <a:gd name="T13" fmla="*/ 377 h 1012"/>
                              <a:gd name="T14" fmla="*/ 142 w 288"/>
                              <a:gd name="T15" fmla="*/ 407 h 1012"/>
                              <a:gd name="T16" fmla="*/ 140 w 288"/>
                              <a:gd name="T17" fmla="*/ 438 h 1012"/>
                              <a:gd name="T18" fmla="*/ 136 w 288"/>
                              <a:gd name="T19" fmla="*/ 468 h 1012"/>
                              <a:gd name="T20" fmla="*/ 129 w 288"/>
                              <a:gd name="T21" fmla="*/ 497 h 1012"/>
                              <a:gd name="T22" fmla="*/ 108 w 288"/>
                              <a:gd name="T23" fmla="*/ 506 h 1012"/>
                              <a:gd name="T24" fmla="*/ 110 w 288"/>
                              <a:gd name="T25" fmla="*/ 480 h 1012"/>
                              <a:gd name="T26" fmla="*/ 112 w 288"/>
                              <a:gd name="T27" fmla="*/ 454 h 1012"/>
                              <a:gd name="T28" fmla="*/ 113 w 288"/>
                              <a:gd name="T29" fmla="*/ 428 h 1012"/>
                              <a:gd name="T30" fmla="*/ 113 w 288"/>
                              <a:gd name="T31" fmla="*/ 401 h 1012"/>
                              <a:gd name="T32" fmla="*/ 112 w 288"/>
                              <a:gd name="T33" fmla="*/ 373 h 1012"/>
                              <a:gd name="T34" fmla="*/ 109 w 288"/>
                              <a:gd name="T35" fmla="*/ 344 h 1012"/>
                              <a:gd name="T36" fmla="*/ 103 w 288"/>
                              <a:gd name="T37" fmla="*/ 312 h 1012"/>
                              <a:gd name="T38" fmla="*/ 94 w 288"/>
                              <a:gd name="T39" fmla="*/ 277 h 1012"/>
                              <a:gd name="T40" fmla="*/ 87 w 288"/>
                              <a:gd name="T41" fmla="*/ 279 h 1012"/>
                              <a:gd name="T42" fmla="*/ 73 w 288"/>
                              <a:gd name="T43" fmla="*/ 216 h 1012"/>
                              <a:gd name="T44" fmla="*/ 81 w 288"/>
                              <a:gd name="T45" fmla="*/ 214 h 1012"/>
                              <a:gd name="T46" fmla="*/ 75 w 288"/>
                              <a:gd name="T47" fmla="*/ 179 h 1012"/>
                              <a:gd name="T48" fmla="*/ 68 w 288"/>
                              <a:gd name="T49" fmla="*/ 147 h 1012"/>
                              <a:gd name="T50" fmla="*/ 59 w 288"/>
                              <a:gd name="T51" fmla="*/ 119 h 1012"/>
                              <a:gd name="T52" fmla="*/ 48 w 288"/>
                              <a:gd name="T53" fmla="*/ 93 h 1012"/>
                              <a:gd name="T54" fmla="*/ 37 w 288"/>
                              <a:gd name="T55" fmla="*/ 69 h 1012"/>
                              <a:gd name="T56" fmla="*/ 25 w 288"/>
                              <a:gd name="T57" fmla="*/ 46 h 1012"/>
                              <a:gd name="T58" fmla="*/ 13 w 288"/>
                              <a:gd name="T59" fmla="*/ 23 h 1012"/>
                              <a:gd name="T60" fmla="*/ 0 w 288"/>
                              <a:gd name="T61" fmla="*/ 0 h 1012"/>
                              <a:gd name="T62" fmla="*/ 24 w 288"/>
                              <a:gd name="T63" fmla="*/ 1 h 1012"/>
                              <a:gd name="T64" fmla="*/ 32 w 288"/>
                              <a:gd name="T65" fmla="*/ 12 h 1012"/>
                              <a:gd name="T66" fmla="*/ 41 w 288"/>
                              <a:gd name="T67" fmla="*/ 24 h 1012"/>
                              <a:gd name="T68" fmla="*/ 49 w 288"/>
                              <a:gd name="T69" fmla="*/ 37 h 1012"/>
                              <a:gd name="T70" fmla="*/ 57 w 288"/>
                              <a:gd name="T71" fmla="*/ 50 h 1012"/>
                              <a:gd name="T72" fmla="*/ 64 w 288"/>
                              <a:gd name="T73" fmla="*/ 62 h 1012"/>
                              <a:gd name="T74" fmla="*/ 71 w 288"/>
                              <a:gd name="T75" fmla="*/ 76 h 1012"/>
                              <a:gd name="T76" fmla="*/ 78 w 288"/>
                              <a:gd name="T77" fmla="*/ 90 h 1012"/>
                              <a:gd name="T78" fmla="*/ 84 w 288"/>
                              <a:gd name="T79" fmla="*/ 103 h 1012"/>
                              <a:gd name="T80" fmla="*/ 90 w 288"/>
                              <a:gd name="T81" fmla="*/ 117 h 1012"/>
                              <a:gd name="T82" fmla="*/ 95 w 288"/>
                              <a:gd name="T83" fmla="*/ 130 h 1012"/>
                              <a:gd name="T84" fmla="*/ 100 w 288"/>
                              <a:gd name="T85" fmla="*/ 144 h 1012"/>
                              <a:gd name="T86" fmla="*/ 105 w 288"/>
                              <a:gd name="T87" fmla="*/ 157 h 1012"/>
                              <a:gd name="T88" fmla="*/ 109 w 288"/>
                              <a:gd name="T89" fmla="*/ 170 h 1012"/>
                              <a:gd name="T90" fmla="*/ 113 w 288"/>
                              <a:gd name="T91" fmla="*/ 182 h 1012"/>
                              <a:gd name="T92" fmla="*/ 116 w 288"/>
                              <a:gd name="T93" fmla="*/ 194 h 1012"/>
                              <a:gd name="T94" fmla="*/ 118 w 288"/>
                              <a:gd name="T95" fmla="*/ 206 h 1012"/>
                              <a:gd name="T96" fmla="*/ 129 w 288"/>
                              <a:gd name="T97" fmla="*/ 204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1012">
                                <a:moveTo>
                                  <a:pt x="259" y="407"/>
                                </a:moveTo>
                                <a:lnTo>
                                  <a:pt x="287" y="533"/>
                                </a:lnTo>
                                <a:lnTo>
                                  <a:pt x="266" y="538"/>
                                </a:lnTo>
                                <a:lnTo>
                                  <a:pt x="274" y="585"/>
                                </a:lnTo>
                                <a:lnTo>
                                  <a:pt x="281" y="638"/>
                                </a:lnTo>
                                <a:lnTo>
                                  <a:pt x="286" y="695"/>
                                </a:lnTo>
                                <a:lnTo>
                                  <a:pt x="288" y="753"/>
                                </a:lnTo>
                                <a:lnTo>
                                  <a:pt x="286" y="814"/>
                                </a:lnTo>
                                <a:lnTo>
                                  <a:pt x="281" y="875"/>
                                </a:lnTo>
                                <a:lnTo>
                                  <a:pt x="273" y="935"/>
                                </a:lnTo>
                                <a:lnTo>
                                  <a:pt x="260" y="993"/>
                                </a:lnTo>
                                <a:lnTo>
                                  <a:pt x="218" y="1012"/>
                                </a:lnTo>
                                <a:lnTo>
                                  <a:pt x="222" y="959"/>
                                </a:lnTo>
                                <a:lnTo>
                                  <a:pt x="226" y="908"/>
                                </a:lnTo>
                                <a:lnTo>
                                  <a:pt x="228" y="856"/>
                                </a:lnTo>
                                <a:lnTo>
                                  <a:pt x="228" y="802"/>
                                </a:lnTo>
                                <a:lnTo>
                                  <a:pt x="226" y="745"/>
                                </a:lnTo>
                                <a:lnTo>
                                  <a:pt x="219" y="687"/>
                                </a:lnTo>
                                <a:lnTo>
                                  <a:pt x="207" y="623"/>
                                </a:lnTo>
                                <a:lnTo>
                                  <a:pt x="190" y="554"/>
                                </a:lnTo>
                                <a:lnTo>
                                  <a:pt x="175" y="558"/>
                                </a:lnTo>
                                <a:lnTo>
                                  <a:pt x="148" y="431"/>
                                </a:lnTo>
                                <a:lnTo>
                                  <a:pt x="164" y="427"/>
                                </a:lnTo>
                                <a:lnTo>
                                  <a:pt x="151" y="357"/>
                                </a:lnTo>
                                <a:lnTo>
                                  <a:pt x="136" y="294"/>
                                </a:lnTo>
                                <a:lnTo>
                                  <a:pt x="118" y="237"/>
                                </a:lnTo>
                                <a:lnTo>
                                  <a:pt x="97" y="186"/>
                                </a:lnTo>
                                <a:lnTo>
                                  <a:pt x="74" y="137"/>
                                </a:lnTo>
                                <a:lnTo>
                                  <a:pt x="51" y="91"/>
                                </a:lnTo>
                                <a:lnTo>
                                  <a:pt x="26" y="46"/>
                                </a:lnTo>
                                <a:lnTo>
                                  <a:pt x="0" y="0"/>
                                </a:lnTo>
                                <a:lnTo>
                                  <a:pt x="48" y="1"/>
                                </a:lnTo>
                                <a:lnTo>
                                  <a:pt x="65" y="24"/>
                                </a:lnTo>
                                <a:lnTo>
                                  <a:pt x="82" y="48"/>
                                </a:lnTo>
                                <a:lnTo>
                                  <a:pt x="98" y="73"/>
                                </a:lnTo>
                                <a:lnTo>
                                  <a:pt x="114" y="99"/>
                                </a:lnTo>
                                <a:lnTo>
                                  <a:pt x="129" y="124"/>
                                </a:lnTo>
                                <a:lnTo>
                                  <a:pt x="143" y="152"/>
                                </a:lnTo>
                                <a:lnTo>
                                  <a:pt x="157" y="179"/>
                                </a:lnTo>
                                <a:lnTo>
                                  <a:pt x="169" y="206"/>
                                </a:lnTo>
                                <a:lnTo>
                                  <a:pt x="181" y="234"/>
                                </a:lnTo>
                                <a:lnTo>
                                  <a:pt x="192" y="260"/>
                                </a:lnTo>
                                <a:lnTo>
                                  <a:pt x="202" y="288"/>
                                </a:lnTo>
                                <a:lnTo>
                                  <a:pt x="211" y="313"/>
                                </a:lnTo>
                                <a:lnTo>
                                  <a:pt x="220" y="340"/>
                                </a:lnTo>
                                <a:lnTo>
                                  <a:pt x="227" y="364"/>
                                </a:lnTo>
                                <a:lnTo>
                                  <a:pt x="233" y="388"/>
                                </a:lnTo>
                                <a:lnTo>
                                  <a:pt x="238" y="411"/>
                                </a:lnTo>
                                <a:lnTo>
                                  <a:pt x="259" y="407"/>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4" name="Freeform 126"/>
                          <p:cNvSpPr>
                            <a:spLocks noChangeAspect="1"/>
                          </p:cNvSpPr>
                          <p:nvPr/>
                        </p:nvSpPr>
                        <p:spPr bwMode="auto">
                          <a:xfrm>
                            <a:off x="1152" y="3435"/>
                            <a:ext cx="12" cy="38"/>
                          </a:xfrm>
                          <a:custGeom>
                            <a:avLst/>
                            <a:gdLst>
                              <a:gd name="T0" fmla="*/ 3 w 24"/>
                              <a:gd name="T1" fmla="*/ 5 h 76"/>
                              <a:gd name="T2" fmla="*/ 0 w 24"/>
                              <a:gd name="T3" fmla="*/ 3 h 76"/>
                              <a:gd name="T4" fmla="*/ 8 w 24"/>
                              <a:gd name="T5" fmla="*/ 38 h 76"/>
                              <a:gd name="T6" fmla="*/ 12 w 24"/>
                              <a:gd name="T7" fmla="*/ 37 h 76"/>
                              <a:gd name="T8" fmla="*/ 5 w 24"/>
                              <a:gd name="T9" fmla="*/ 2 h 76"/>
                              <a:gd name="T10" fmla="*/ 2 w 24"/>
                              <a:gd name="T11" fmla="*/ 0 h 76"/>
                              <a:gd name="T12" fmla="*/ 5 w 24"/>
                              <a:gd name="T13" fmla="*/ 2 h 76"/>
                              <a:gd name="T14" fmla="*/ 4 w 24"/>
                              <a:gd name="T15" fmla="*/ 0 h 76"/>
                              <a:gd name="T16" fmla="*/ 2 w 24"/>
                              <a:gd name="T17" fmla="*/ 0 h 76"/>
                              <a:gd name="T18" fmla="*/ 1 w 24"/>
                              <a:gd name="T19" fmla="*/ 2 h 76"/>
                              <a:gd name="T20" fmla="*/ 0 w 24"/>
                              <a:gd name="T21" fmla="*/ 3 h 76"/>
                              <a:gd name="T22" fmla="*/ 3 w 24"/>
                              <a:gd name="T23" fmla="*/ 5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76">
                                <a:moveTo>
                                  <a:pt x="6" y="10"/>
                                </a:moveTo>
                                <a:lnTo>
                                  <a:pt x="0" y="6"/>
                                </a:lnTo>
                                <a:lnTo>
                                  <a:pt x="15" y="76"/>
                                </a:lnTo>
                                <a:lnTo>
                                  <a:pt x="24" y="74"/>
                                </a:lnTo>
                                <a:lnTo>
                                  <a:pt x="9" y="4"/>
                                </a:lnTo>
                                <a:lnTo>
                                  <a:pt x="4" y="0"/>
                                </a:lnTo>
                                <a:lnTo>
                                  <a:pt x="9" y="4"/>
                                </a:lnTo>
                                <a:lnTo>
                                  <a:pt x="7" y="0"/>
                                </a:lnTo>
                                <a:lnTo>
                                  <a:pt x="4" y="0"/>
                                </a:lnTo>
                                <a:lnTo>
                                  <a:pt x="1" y="3"/>
                                </a:lnTo>
                                <a:lnTo>
                                  <a:pt x="0" y="6"/>
                                </a:lnTo>
                                <a:lnTo>
                                  <a:pt x="6"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5" name="Freeform 127"/>
                          <p:cNvSpPr>
                            <a:spLocks noChangeAspect="1"/>
                          </p:cNvSpPr>
                          <p:nvPr/>
                        </p:nvSpPr>
                        <p:spPr bwMode="auto">
                          <a:xfrm>
                            <a:off x="1135" y="3428"/>
                            <a:ext cx="18" cy="66"/>
                          </a:xfrm>
                          <a:custGeom>
                            <a:avLst/>
                            <a:gdLst>
                              <a:gd name="T0" fmla="*/ 17 w 36"/>
                              <a:gd name="T1" fmla="*/ 66 h 133"/>
                              <a:gd name="T2" fmla="*/ 18 w 36"/>
                              <a:gd name="T3" fmla="*/ 63 h 133"/>
                              <a:gd name="T4" fmla="*/ 5 w 36"/>
                              <a:gd name="T5" fmla="*/ 0 h 133"/>
                              <a:gd name="T6" fmla="*/ 0 w 36"/>
                              <a:gd name="T7" fmla="*/ 1 h 133"/>
                              <a:gd name="T8" fmla="*/ 14 w 36"/>
                              <a:gd name="T9" fmla="*/ 64 h 133"/>
                              <a:gd name="T10" fmla="*/ 16 w 36"/>
                              <a:gd name="T11" fmla="*/ 62 h 133"/>
                              <a:gd name="T12" fmla="*/ 14 w 36"/>
                              <a:gd name="T13" fmla="*/ 64 h 133"/>
                              <a:gd name="T14" fmla="*/ 15 w 36"/>
                              <a:gd name="T15" fmla="*/ 66 h 133"/>
                              <a:gd name="T16" fmla="*/ 17 w 36"/>
                              <a:gd name="T17" fmla="*/ 66 h 133"/>
                              <a:gd name="T18" fmla="*/ 18 w 36"/>
                              <a:gd name="T19" fmla="*/ 65 h 133"/>
                              <a:gd name="T20" fmla="*/ 18 w 36"/>
                              <a:gd name="T21" fmla="*/ 63 h 133"/>
                              <a:gd name="T22" fmla="*/ 17 w 36"/>
                              <a:gd name="T23" fmla="*/ 66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33">
                                <a:moveTo>
                                  <a:pt x="33" y="133"/>
                                </a:moveTo>
                                <a:lnTo>
                                  <a:pt x="36" y="127"/>
                                </a:lnTo>
                                <a:lnTo>
                                  <a:pt x="9" y="0"/>
                                </a:lnTo>
                                <a:lnTo>
                                  <a:pt x="0" y="3"/>
                                </a:lnTo>
                                <a:lnTo>
                                  <a:pt x="27" y="129"/>
                                </a:lnTo>
                                <a:lnTo>
                                  <a:pt x="31" y="124"/>
                                </a:lnTo>
                                <a:lnTo>
                                  <a:pt x="27" y="129"/>
                                </a:lnTo>
                                <a:lnTo>
                                  <a:pt x="29" y="132"/>
                                </a:lnTo>
                                <a:lnTo>
                                  <a:pt x="33" y="133"/>
                                </a:lnTo>
                                <a:lnTo>
                                  <a:pt x="35" y="131"/>
                                </a:lnTo>
                                <a:lnTo>
                                  <a:pt x="36" y="127"/>
                                </a:lnTo>
                                <a:lnTo>
                                  <a:pt x="33" y="13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6" name="Freeform 128"/>
                          <p:cNvSpPr>
                            <a:spLocks noChangeAspect="1"/>
                          </p:cNvSpPr>
                          <p:nvPr/>
                        </p:nvSpPr>
                        <p:spPr bwMode="auto">
                          <a:xfrm>
                            <a:off x="1079" y="3439"/>
                            <a:ext cx="18" cy="66"/>
                          </a:xfrm>
                          <a:custGeom>
                            <a:avLst/>
                            <a:gdLst>
                              <a:gd name="T0" fmla="*/ 1 w 37"/>
                              <a:gd name="T1" fmla="*/ 0 h 133"/>
                              <a:gd name="T2" fmla="*/ 0 w 37"/>
                              <a:gd name="T3" fmla="*/ 3 h 133"/>
                              <a:gd name="T4" fmla="*/ 14 w 37"/>
                              <a:gd name="T5" fmla="*/ 66 h 133"/>
                              <a:gd name="T6" fmla="*/ 18 w 37"/>
                              <a:gd name="T7" fmla="*/ 65 h 133"/>
                              <a:gd name="T8" fmla="*/ 4 w 37"/>
                              <a:gd name="T9" fmla="*/ 2 h 133"/>
                              <a:gd name="T10" fmla="*/ 3 w 37"/>
                              <a:gd name="T11" fmla="*/ 4 h 133"/>
                              <a:gd name="T12" fmla="*/ 4 w 37"/>
                              <a:gd name="T13" fmla="*/ 2 h 133"/>
                              <a:gd name="T14" fmla="*/ 3 w 37"/>
                              <a:gd name="T15" fmla="*/ 0 h 133"/>
                              <a:gd name="T16" fmla="*/ 1 w 37"/>
                              <a:gd name="T17" fmla="*/ 0 h 133"/>
                              <a:gd name="T18" fmla="*/ 0 w 37"/>
                              <a:gd name="T19" fmla="*/ 1 h 133"/>
                              <a:gd name="T20" fmla="*/ 0 w 37"/>
                              <a:gd name="T21" fmla="*/ 3 h 133"/>
                              <a:gd name="T22" fmla="*/ 1 w 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33">
                                <a:moveTo>
                                  <a:pt x="3" y="0"/>
                                </a:moveTo>
                                <a:lnTo>
                                  <a:pt x="0" y="6"/>
                                </a:lnTo>
                                <a:lnTo>
                                  <a:pt x="28" y="133"/>
                                </a:lnTo>
                                <a:lnTo>
                                  <a:pt x="37" y="130"/>
                                </a:lnTo>
                                <a:lnTo>
                                  <a:pt x="9" y="4"/>
                                </a:lnTo>
                                <a:lnTo>
                                  <a:pt x="6" y="9"/>
                                </a:lnTo>
                                <a:lnTo>
                                  <a:pt x="9" y="4"/>
                                </a:lnTo>
                                <a:lnTo>
                                  <a:pt x="7" y="0"/>
                                </a:lnTo>
                                <a:lnTo>
                                  <a:pt x="3" y="0"/>
                                </a:lnTo>
                                <a:lnTo>
                                  <a:pt x="1" y="3"/>
                                </a:lnTo>
                                <a:lnTo>
                                  <a:pt x="0" y="6"/>
                                </a:lnTo>
                                <a:lnTo>
                                  <a:pt x="3"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7" name="Freeform 129"/>
                          <p:cNvSpPr>
                            <a:spLocks noChangeAspect="1"/>
                          </p:cNvSpPr>
                          <p:nvPr/>
                        </p:nvSpPr>
                        <p:spPr bwMode="auto">
                          <a:xfrm>
                            <a:off x="1081" y="3437"/>
                            <a:ext cx="11" cy="6"/>
                          </a:xfrm>
                          <a:custGeom>
                            <a:avLst/>
                            <a:gdLst>
                              <a:gd name="T0" fmla="*/ 7 w 22"/>
                              <a:gd name="T1" fmla="*/ 2 h 12"/>
                              <a:gd name="T2" fmla="*/ 9 w 22"/>
                              <a:gd name="T3" fmla="*/ 0 h 12"/>
                              <a:gd name="T4" fmla="*/ 0 w 22"/>
                              <a:gd name="T5" fmla="*/ 2 h 12"/>
                              <a:gd name="T6" fmla="*/ 2 w 22"/>
                              <a:gd name="T7" fmla="*/ 6 h 12"/>
                              <a:gd name="T8" fmla="*/ 10 w 22"/>
                              <a:gd name="T9" fmla="*/ 5 h 12"/>
                              <a:gd name="T10" fmla="*/ 11 w 22"/>
                              <a:gd name="T11" fmla="*/ 2 h 12"/>
                              <a:gd name="T12" fmla="*/ 10 w 22"/>
                              <a:gd name="T13" fmla="*/ 5 h 12"/>
                              <a:gd name="T14" fmla="*/ 11 w 22"/>
                              <a:gd name="T15" fmla="*/ 4 h 12"/>
                              <a:gd name="T16" fmla="*/ 11 w 22"/>
                              <a:gd name="T17" fmla="*/ 2 h 12"/>
                              <a:gd name="T18" fmla="*/ 10 w 22"/>
                              <a:gd name="T19" fmla="*/ 1 h 12"/>
                              <a:gd name="T20" fmla="*/ 9 w 22"/>
                              <a:gd name="T21" fmla="*/ 0 h 12"/>
                              <a:gd name="T22" fmla="*/ 7 w 22"/>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2">
                                <a:moveTo>
                                  <a:pt x="13" y="4"/>
                                </a:moveTo>
                                <a:lnTo>
                                  <a:pt x="17" y="0"/>
                                </a:lnTo>
                                <a:lnTo>
                                  <a:pt x="0" y="3"/>
                                </a:lnTo>
                                <a:lnTo>
                                  <a:pt x="3" y="12"/>
                                </a:lnTo>
                                <a:lnTo>
                                  <a:pt x="19" y="9"/>
                                </a:lnTo>
                                <a:lnTo>
                                  <a:pt x="22" y="4"/>
                                </a:lnTo>
                                <a:lnTo>
                                  <a:pt x="19" y="9"/>
                                </a:lnTo>
                                <a:lnTo>
                                  <a:pt x="22" y="7"/>
                                </a:lnTo>
                                <a:lnTo>
                                  <a:pt x="22" y="3"/>
                                </a:lnTo>
                                <a:lnTo>
                                  <a:pt x="20" y="1"/>
                                </a:lnTo>
                                <a:lnTo>
                                  <a:pt x="17" y="0"/>
                                </a:lnTo>
                                <a:lnTo>
                                  <a:pt x="13" y="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8" name="Freeform 130"/>
                          <p:cNvSpPr>
                            <a:spLocks noChangeAspect="1"/>
                          </p:cNvSpPr>
                          <p:nvPr/>
                        </p:nvSpPr>
                        <p:spPr bwMode="auto">
                          <a:xfrm>
                            <a:off x="1005" y="3223"/>
                            <a:ext cx="87" cy="216"/>
                          </a:xfrm>
                          <a:custGeom>
                            <a:avLst/>
                            <a:gdLst>
                              <a:gd name="T0" fmla="*/ 2 w 172"/>
                              <a:gd name="T1" fmla="*/ 0 h 432"/>
                              <a:gd name="T2" fmla="*/ 0 w 172"/>
                              <a:gd name="T3" fmla="*/ 4 h 432"/>
                              <a:gd name="T4" fmla="*/ 13 w 172"/>
                              <a:gd name="T5" fmla="*/ 27 h 432"/>
                              <a:gd name="T6" fmla="*/ 25 w 172"/>
                              <a:gd name="T7" fmla="*/ 49 h 432"/>
                              <a:gd name="T8" fmla="*/ 37 w 172"/>
                              <a:gd name="T9" fmla="*/ 72 h 432"/>
                              <a:gd name="T10" fmla="*/ 49 w 172"/>
                              <a:gd name="T11" fmla="*/ 96 h 432"/>
                              <a:gd name="T12" fmla="*/ 59 w 172"/>
                              <a:gd name="T13" fmla="*/ 122 h 432"/>
                              <a:gd name="T14" fmla="*/ 68 w 172"/>
                              <a:gd name="T15" fmla="*/ 150 h 432"/>
                              <a:gd name="T16" fmla="*/ 76 w 172"/>
                              <a:gd name="T17" fmla="*/ 181 h 432"/>
                              <a:gd name="T18" fmla="*/ 82 w 172"/>
                              <a:gd name="T19" fmla="*/ 216 h 432"/>
                              <a:gd name="T20" fmla="*/ 87 w 172"/>
                              <a:gd name="T21" fmla="*/ 216 h 432"/>
                              <a:gd name="T22" fmla="*/ 81 w 172"/>
                              <a:gd name="T23" fmla="*/ 181 h 432"/>
                              <a:gd name="T24" fmla="*/ 73 w 172"/>
                              <a:gd name="T25" fmla="*/ 149 h 432"/>
                              <a:gd name="T26" fmla="*/ 64 w 172"/>
                              <a:gd name="T27" fmla="*/ 121 h 432"/>
                              <a:gd name="T28" fmla="*/ 54 w 172"/>
                              <a:gd name="T29" fmla="*/ 95 h 432"/>
                              <a:gd name="T30" fmla="*/ 42 w 172"/>
                              <a:gd name="T31" fmla="*/ 70 h 432"/>
                              <a:gd name="T32" fmla="*/ 30 w 172"/>
                              <a:gd name="T33" fmla="*/ 47 h 432"/>
                              <a:gd name="T34" fmla="*/ 17 w 172"/>
                              <a:gd name="T35" fmla="*/ 25 h 432"/>
                              <a:gd name="T36" fmla="*/ 5 w 172"/>
                              <a:gd name="T37" fmla="*/ 2 h 432"/>
                              <a:gd name="T38" fmla="*/ 2 w 172"/>
                              <a:gd name="T39" fmla="*/ 5 h 432"/>
                              <a:gd name="T40" fmla="*/ 5 w 172"/>
                              <a:gd name="T41" fmla="*/ 2 h 432"/>
                              <a:gd name="T42" fmla="*/ 4 w 172"/>
                              <a:gd name="T43" fmla="*/ 0 h 432"/>
                              <a:gd name="T44" fmla="*/ 2 w 172"/>
                              <a:gd name="T45" fmla="*/ 0 h 432"/>
                              <a:gd name="T46" fmla="*/ 0 w 172"/>
                              <a:gd name="T47" fmla="*/ 2 h 432"/>
                              <a:gd name="T48" fmla="*/ 0 w 172"/>
                              <a:gd name="T49" fmla="*/ 4 h 432"/>
                              <a:gd name="T50" fmla="*/ 2 w 172"/>
                              <a:gd name="T51" fmla="*/ 0 h 4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2" h="432">
                                <a:moveTo>
                                  <a:pt x="4" y="0"/>
                                </a:moveTo>
                                <a:lnTo>
                                  <a:pt x="0" y="7"/>
                                </a:lnTo>
                                <a:lnTo>
                                  <a:pt x="25" y="53"/>
                                </a:lnTo>
                                <a:lnTo>
                                  <a:pt x="50" y="98"/>
                                </a:lnTo>
                                <a:lnTo>
                                  <a:pt x="73" y="144"/>
                                </a:lnTo>
                                <a:lnTo>
                                  <a:pt x="96" y="192"/>
                                </a:lnTo>
                                <a:lnTo>
                                  <a:pt x="117" y="243"/>
                                </a:lnTo>
                                <a:lnTo>
                                  <a:pt x="135" y="300"/>
                                </a:lnTo>
                                <a:lnTo>
                                  <a:pt x="150" y="362"/>
                                </a:lnTo>
                                <a:lnTo>
                                  <a:pt x="163" y="432"/>
                                </a:lnTo>
                                <a:lnTo>
                                  <a:pt x="172" y="432"/>
                                </a:lnTo>
                                <a:lnTo>
                                  <a:pt x="160" y="362"/>
                                </a:lnTo>
                                <a:lnTo>
                                  <a:pt x="145" y="298"/>
                                </a:lnTo>
                                <a:lnTo>
                                  <a:pt x="126" y="241"/>
                                </a:lnTo>
                                <a:lnTo>
                                  <a:pt x="106" y="189"/>
                                </a:lnTo>
                                <a:lnTo>
                                  <a:pt x="83" y="140"/>
                                </a:lnTo>
                                <a:lnTo>
                                  <a:pt x="60" y="94"/>
                                </a:lnTo>
                                <a:lnTo>
                                  <a:pt x="34" y="49"/>
                                </a:lnTo>
                                <a:lnTo>
                                  <a:pt x="9" y="3"/>
                                </a:lnTo>
                                <a:lnTo>
                                  <a:pt x="4" y="10"/>
                                </a:lnTo>
                                <a:lnTo>
                                  <a:pt x="9" y="3"/>
                                </a:lnTo>
                                <a:lnTo>
                                  <a:pt x="7" y="0"/>
                                </a:lnTo>
                                <a:lnTo>
                                  <a:pt x="3" y="0"/>
                                </a:lnTo>
                                <a:lnTo>
                                  <a:pt x="0" y="4"/>
                                </a:lnTo>
                                <a:lnTo>
                                  <a:pt x="0" y="7"/>
                                </a:lnTo>
                                <a:lnTo>
                                  <a:pt x="4"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39" name="Freeform 131"/>
                          <p:cNvSpPr>
                            <a:spLocks noChangeAspect="1"/>
                          </p:cNvSpPr>
                          <p:nvPr/>
                        </p:nvSpPr>
                        <p:spPr bwMode="auto">
                          <a:xfrm>
                            <a:off x="1008" y="3223"/>
                            <a:ext cx="26" cy="6"/>
                          </a:xfrm>
                          <a:custGeom>
                            <a:avLst/>
                            <a:gdLst>
                              <a:gd name="T0" fmla="*/ 25 w 53"/>
                              <a:gd name="T1" fmla="*/ 2 h 12"/>
                              <a:gd name="T2" fmla="*/ 24 w 53"/>
                              <a:gd name="T3" fmla="*/ 1 h 12"/>
                              <a:gd name="T4" fmla="*/ 0 w 53"/>
                              <a:gd name="T5" fmla="*/ 0 h 12"/>
                              <a:gd name="T6" fmla="*/ 0 w 53"/>
                              <a:gd name="T7" fmla="*/ 5 h 12"/>
                              <a:gd name="T8" fmla="*/ 24 w 53"/>
                              <a:gd name="T9" fmla="*/ 6 h 12"/>
                              <a:gd name="T10" fmla="*/ 22 w 53"/>
                              <a:gd name="T11" fmla="*/ 5 h 12"/>
                              <a:gd name="T12" fmla="*/ 24 w 53"/>
                              <a:gd name="T13" fmla="*/ 6 h 12"/>
                              <a:gd name="T14" fmla="*/ 25 w 53"/>
                              <a:gd name="T15" fmla="*/ 5 h 12"/>
                              <a:gd name="T16" fmla="*/ 26 w 53"/>
                              <a:gd name="T17" fmla="*/ 3 h 12"/>
                              <a:gd name="T18" fmla="*/ 25 w 53"/>
                              <a:gd name="T19" fmla="*/ 2 h 12"/>
                              <a:gd name="T20" fmla="*/ 24 w 53"/>
                              <a:gd name="T21" fmla="*/ 0 h 12"/>
                              <a:gd name="T22" fmla="*/ 25 w 53"/>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2">
                                <a:moveTo>
                                  <a:pt x="51" y="3"/>
                                </a:moveTo>
                                <a:lnTo>
                                  <a:pt x="48" y="2"/>
                                </a:lnTo>
                                <a:lnTo>
                                  <a:pt x="0" y="0"/>
                                </a:lnTo>
                                <a:lnTo>
                                  <a:pt x="0" y="10"/>
                                </a:lnTo>
                                <a:lnTo>
                                  <a:pt x="48" y="11"/>
                                </a:lnTo>
                                <a:lnTo>
                                  <a:pt x="44" y="10"/>
                                </a:lnTo>
                                <a:lnTo>
                                  <a:pt x="48" y="12"/>
                                </a:lnTo>
                                <a:lnTo>
                                  <a:pt x="51" y="10"/>
                                </a:lnTo>
                                <a:lnTo>
                                  <a:pt x="53" y="6"/>
                                </a:lnTo>
                                <a:lnTo>
                                  <a:pt x="51" y="3"/>
                                </a:lnTo>
                                <a:lnTo>
                                  <a:pt x="48" y="0"/>
                                </a:lnTo>
                                <a:lnTo>
                                  <a:pt x="51"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0" name="Freeform 132"/>
                          <p:cNvSpPr>
                            <a:spLocks noChangeAspect="1"/>
                          </p:cNvSpPr>
                          <p:nvPr/>
                        </p:nvSpPr>
                        <p:spPr bwMode="auto">
                          <a:xfrm>
                            <a:off x="1030" y="3224"/>
                            <a:ext cx="99" cy="209"/>
                          </a:xfrm>
                          <a:custGeom>
                            <a:avLst/>
                            <a:gdLst>
                              <a:gd name="T0" fmla="*/ 96 w 199"/>
                              <a:gd name="T1" fmla="*/ 205 h 418"/>
                              <a:gd name="T2" fmla="*/ 99 w 199"/>
                              <a:gd name="T3" fmla="*/ 206 h 418"/>
                              <a:gd name="T4" fmla="*/ 96 w 199"/>
                              <a:gd name="T5" fmla="*/ 195 h 418"/>
                              <a:gd name="T6" fmla="*/ 94 w 199"/>
                              <a:gd name="T7" fmla="*/ 183 h 418"/>
                              <a:gd name="T8" fmla="*/ 90 w 199"/>
                              <a:gd name="T9" fmla="*/ 171 h 418"/>
                              <a:gd name="T10" fmla="*/ 85 w 199"/>
                              <a:gd name="T11" fmla="*/ 157 h 418"/>
                              <a:gd name="T12" fmla="*/ 81 w 199"/>
                              <a:gd name="T13" fmla="*/ 145 h 418"/>
                              <a:gd name="T14" fmla="*/ 76 w 199"/>
                              <a:gd name="T15" fmla="*/ 131 h 418"/>
                              <a:gd name="T16" fmla="*/ 71 w 199"/>
                              <a:gd name="T17" fmla="*/ 118 h 418"/>
                              <a:gd name="T18" fmla="*/ 65 w 199"/>
                              <a:gd name="T19" fmla="*/ 104 h 418"/>
                              <a:gd name="T20" fmla="*/ 58 w 199"/>
                              <a:gd name="T21" fmla="*/ 89 h 418"/>
                              <a:gd name="T22" fmla="*/ 52 w 199"/>
                              <a:gd name="T23" fmla="*/ 76 h 418"/>
                              <a:gd name="T24" fmla="*/ 45 w 199"/>
                              <a:gd name="T25" fmla="*/ 62 h 418"/>
                              <a:gd name="T26" fmla="*/ 37 w 199"/>
                              <a:gd name="T27" fmla="*/ 50 h 418"/>
                              <a:gd name="T28" fmla="*/ 29 w 199"/>
                              <a:gd name="T29" fmla="*/ 36 h 418"/>
                              <a:gd name="T30" fmla="*/ 21 w 199"/>
                              <a:gd name="T31" fmla="*/ 24 h 418"/>
                              <a:gd name="T32" fmla="*/ 12 w 199"/>
                              <a:gd name="T33" fmla="*/ 12 h 418"/>
                              <a:gd name="T34" fmla="*/ 3 w 199"/>
                              <a:gd name="T35" fmla="*/ 0 h 418"/>
                              <a:gd name="T36" fmla="*/ 0 w 199"/>
                              <a:gd name="T37" fmla="*/ 4 h 418"/>
                              <a:gd name="T38" fmla="*/ 8 w 199"/>
                              <a:gd name="T39" fmla="*/ 15 h 418"/>
                              <a:gd name="T40" fmla="*/ 16 w 199"/>
                              <a:gd name="T41" fmla="*/ 27 h 418"/>
                              <a:gd name="T42" fmla="*/ 25 w 199"/>
                              <a:gd name="T43" fmla="*/ 39 h 418"/>
                              <a:gd name="T44" fmla="*/ 33 w 199"/>
                              <a:gd name="T45" fmla="*/ 52 h 418"/>
                              <a:gd name="T46" fmla="*/ 40 w 199"/>
                              <a:gd name="T47" fmla="*/ 65 h 418"/>
                              <a:gd name="T48" fmla="*/ 47 w 199"/>
                              <a:gd name="T49" fmla="*/ 78 h 418"/>
                              <a:gd name="T50" fmla="*/ 54 w 199"/>
                              <a:gd name="T51" fmla="*/ 92 h 418"/>
                              <a:gd name="T52" fmla="*/ 60 w 199"/>
                              <a:gd name="T53" fmla="*/ 105 h 418"/>
                              <a:gd name="T54" fmla="*/ 66 w 199"/>
                              <a:gd name="T55" fmla="*/ 119 h 418"/>
                              <a:gd name="T56" fmla="*/ 72 w 199"/>
                              <a:gd name="T57" fmla="*/ 132 h 418"/>
                              <a:gd name="T58" fmla="*/ 76 w 199"/>
                              <a:gd name="T59" fmla="*/ 146 h 418"/>
                              <a:gd name="T60" fmla="*/ 81 w 199"/>
                              <a:gd name="T61" fmla="*/ 159 h 418"/>
                              <a:gd name="T62" fmla="*/ 85 w 199"/>
                              <a:gd name="T63" fmla="*/ 172 h 418"/>
                              <a:gd name="T64" fmla="*/ 89 w 199"/>
                              <a:gd name="T65" fmla="*/ 184 h 418"/>
                              <a:gd name="T66" fmla="*/ 92 w 199"/>
                              <a:gd name="T67" fmla="*/ 196 h 418"/>
                              <a:gd name="T68" fmla="*/ 95 w 199"/>
                              <a:gd name="T69" fmla="*/ 207 h 418"/>
                              <a:gd name="T70" fmla="*/ 98 w 199"/>
                              <a:gd name="T71" fmla="*/ 209 h 418"/>
                              <a:gd name="T72" fmla="*/ 95 w 199"/>
                              <a:gd name="T73" fmla="*/ 207 h 418"/>
                              <a:gd name="T74" fmla="*/ 96 w 199"/>
                              <a:gd name="T75" fmla="*/ 209 h 418"/>
                              <a:gd name="T76" fmla="*/ 98 w 199"/>
                              <a:gd name="T77" fmla="*/ 209 h 418"/>
                              <a:gd name="T78" fmla="*/ 99 w 199"/>
                              <a:gd name="T79" fmla="*/ 208 h 418"/>
                              <a:gd name="T80" fmla="*/ 99 w 199"/>
                              <a:gd name="T81" fmla="*/ 206 h 418"/>
                              <a:gd name="T82" fmla="*/ 96 w 199"/>
                              <a:gd name="T83" fmla="*/ 205 h 4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418">
                                <a:moveTo>
                                  <a:pt x="193" y="409"/>
                                </a:moveTo>
                                <a:lnTo>
                                  <a:pt x="199" y="412"/>
                                </a:lnTo>
                                <a:lnTo>
                                  <a:pt x="193" y="389"/>
                                </a:lnTo>
                                <a:lnTo>
                                  <a:pt x="188" y="365"/>
                                </a:lnTo>
                                <a:lnTo>
                                  <a:pt x="181" y="341"/>
                                </a:lnTo>
                                <a:lnTo>
                                  <a:pt x="171" y="314"/>
                                </a:lnTo>
                                <a:lnTo>
                                  <a:pt x="162" y="289"/>
                                </a:lnTo>
                                <a:lnTo>
                                  <a:pt x="153" y="261"/>
                                </a:lnTo>
                                <a:lnTo>
                                  <a:pt x="142" y="235"/>
                                </a:lnTo>
                                <a:lnTo>
                                  <a:pt x="130" y="207"/>
                                </a:lnTo>
                                <a:lnTo>
                                  <a:pt x="117" y="178"/>
                                </a:lnTo>
                                <a:lnTo>
                                  <a:pt x="104" y="152"/>
                                </a:lnTo>
                                <a:lnTo>
                                  <a:pt x="90" y="124"/>
                                </a:lnTo>
                                <a:lnTo>
                                  <a:pt x="75" y="99"/>
                                </a:lnTo>
                                <a:lnTo>
                                  <a:pt x="59" y="72"/>
                                </a:lnTo>
                                <a:lnTo>
                                  <a:pt x="43" y="48"/>
                                </a:lnTo>
                                <a:lnTo>
                                  <a:pt x="25" y="24"/>
                                </a:lnTo>
                                <a:lnTo>
                                  <a:pt x="7" y="0"/>
                                </a:lnTo>
                                <a:lnTo>
                                  <a:pt x="0" y="7"/>
                                </a:lnTo>
                                <a:lnTo>
                                  <a:pt x="16" y="29"/>
                                </a:lnTo>
                                <a:lnTo>
                                  <a:pt x="33" y="53"/>
                                </a:lnTo>
                                <a:lnTo>
                                  <a:pt x="50" y="77"/>
                                </a:lnTo>
                                <a:lnTo>
                                  <a:pt x="66" y="103"/>
                                </a:lnTo>
                                <a:lnTo>
                                  <a:pt x="81" y="129"/>
                                </a:lnTo>
                                <a:lnTo>
                                  <a:pt x="94" y="156"/>
                                </a:lnTo>
                                <a:lnTo>
                                  <a:pt x="108" y="183"/>
                                </a:lnTo>
                                <a:lnTo>
                                  <a:pt x="121" y="209"/>
                                </a:lnTo>
                                <a:lnTo>
                                  <a:pt x="132" y="237"/>
                                </a:lnTo>
                                <a:lnTo>
                                  <a:pt x="144" y="264"/>
                                </a:lnTo>
                                <a:lnTo>
                                  <a:pt x="153" y="291"/>
                                </a:lnTo>
                                <a:lnTo>
                                  <a:pt x="162" y="317"/>
                                </a:lnTo>
                                <a:lnTo>
                                  <a:pt x="171" y="343"/>
                                </a:lnTo>
                                <a:lnTo>
                                  <a:pt x="178" y="367"/>
                                </a:lnTo>
                                <a:lnTo>
                                  <a:pt x="184" y="391"/>
                                </a:lnTo>
                                <a:lnTo>
                                  <a:pt x="190" y="414"/>
                                </a:lnTo>
                                <a:lnTo>
                                  <a:pt x="196" y="418"/>
                                </a:lnTo>
                                <a:lnTo>
                                  <a:pt x="190" y="414"/>
                                </a:lnTo>
                                <a:lnTo>
                                  <a:pt x="192" y="417"/>
                                </a:lnTo>
                                <a:lnTo>
                                  <a:pt x="196" y="418"/>
                                </a:lnTo>
                                <a:lnTo>
                                  <a:pt x="198" y="416"/>
                                </a:lnTo>
                                <a:lnTo>
                                  <a:pt x="199" y="412"/>
                                </a:lnTo>
                                <a:lnTo>
                                  <a:pt x="193" y="409"/>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41" name="Freeform 133"/>
                          <p:cNvSpPr>
                            <a:spLocks noChangeAspect="1"/>
                          </p:cNvSpPr>
                          <p:nvPr/>
                        </p:nvSpPr>
                        <p:spPr bwMode="auto">
                          <a:xfrm>
                            <a:off x="1126" y="3427"/>
                            <a:ext cx="13" cy="6"/>
                          </a:xfrm>
                          <a:custGeom>
                            <a:avLst/>
                            <a:gdLst>
                              <a:gd name="T0" fmla="*/ 13 w 27"/>
                              <a:gd name="T1" fmla="*/ 1 h 14"/>
                              <a:gd name="T2" fmla="*/ 10 w 27"/>
                              <a:gd name="T3" fmla="*/ 0 h 14"/>
                              <a:gd name="T4" fmla="*/ 0 w 27"/>
                              <a:gd name="T5" fmla="*/ 2 h 14"/>
                              <a:gd name="T6" fmla="*/ 1 w 27"/>
                              <a:gd name="T7" fmla="*/ 6 h 14"/>
                              <a:gd name="T8" fmla="*/ 11 w 27"/>
                              <a:gd name="T9" fmla="*/ 4 h 14"/>
                              <a:gd name="T10" fmla="*/ 9 w 27"/>
                              <a:gd name="T11" fmla="*/ 3 h 14"/>
                              <a:gd name="T12" fmla="*/ 11 w 27"/>
                              <a:gd name="T13" fmla="*/ 4 h 14"/>
                              <a:gd name="T14" fmla="*/ 13 w 27"/>
                              <a:gd name="T15" fmla="*/ 3 h 14"/>
                              <a:gd name="T16" fmla="*/ 13 w 27"/>
                              <a:gd name="T17" fmla="*/ 1 h 14"/>
                              <a:gd name="T18" fmla="*/ 12 w 27"/>
                              <a:gd name="T19" fmla="*/ 0 h 14"/>
                              <a:gd name="T20" fmla="*/ 10 w 27"/>
                              <a:gd name="T21" fmla="*/ 0 h 14"/>
                              <a:gd name="T22" fmla="*/ 13 w 27"/>
                              <a:gd name="T23" fmla="*/ 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27" y="3"/>
                                </a:moveTo>
                                <a:lnTo>
                                  <a:pt x="21" y="0"/>
                                </a:lnTo>
                                <a:lnTo>
                                  <a:pt x="0" y="5"/>
                                </a:lnTo>
                                <a:lnTo>
                                  <a:pt x="3" y="14"/>
                                </a:lnTo>
                                <a:lnTo>
                                  <a:pt x="23" y="9"/>
                                </a:lnTo>
                                <a:lnTo>
                                  <a:pt x="18" y="6"/>
                                </a:lnTo>
                                <a:lnTo>
                                  <a:pt x="23" y="9"/>
                                </a:lnTo>
                                <a:lnTo>
                                  <a:pt x="27" y="7"/>
                                </a:lnTo>
                                <a:lnTo>
                                  <a:pt x="27" y="3"/>
                                </a:lnTo>
                                <a:lnTo>
                                  <a:pt x="24" y="1"/>
                                </a:lnTo>
                                <a:lnTo>
                                  <a:pt x="21" y="0"/>
                                </a:lnTo>
                                <a:lnTo>
                                  <a:pt x="27"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nvGrpSpPr>
                      <p:cNvPr id="112" name="Group 134"/>
                      <p:cNvGrpSpPr>
                        <a:grpSpLocks noChangeAspect="1"/>
                      </p:cNvGrpSpPr>
                      <p:nvPr/>
                    </p:nvGrpSpPr>
                    <p:grpSpPr bwMode="auto">
                      <a:xfrm rot="1708905" flipH="1">
                        <a:off x="1377" y="3476"/>
                        <a:ext cx="210" cy="174"/>
                        <a:chOff x="991" y="3087"/>
                        <a:chExt cx="420" cy="347"/>
                      </a:xfrm>
                    </p:grpSpPr>
                    <p:sp>
                      <p:nvSpPr>
                        <p:cNvPr id="113" name="Freeform 135"/>
                        <p:cNvSpPr>
                          <a:spLocks noChangeAspect="1"/>
                        </p:cNvSpPr>
                        <p:nvPr/>
                      </p:nvSpPr>
                      <p:spPr bwMode="auto">
                        <a:xfrm>
                          <a:off x="1269" y="3213"/>
                          <a:ext cx="139" cy="181"/>
                        </a:xfrm>
                        <a:custGeom>
                          <a:avLst/>
                          <a:gdLst>
                            <a:gd name="T0" fmla="*/ 135 w 278"/>
                            <a:gd name="T1" fmla="*/ 0 h 362"/>
                            <a:gd name="T2" fmla="*/ 135 w 278"/>
                            <a:gd name="T3" fmla="*/ 0 h 362"/>
                            <a:gd name="T4" fmla="*/ 130 w 278"/>
                            <a:gd name="T5" fmla="*/ 7 h 362"/>
                            <a:gd name="T6" fmla="*/ 125 w 278"/>
                            <a:gd name="T7" fmla="*/ 15 h 362"/>
                            <a:gd name="T8" fmla="*/ 119 w 278"/>
                            <a:gd name="T9" fmla="*/ 24 h 362"/>
                            <a:gd name="T10" fmla="*/ 112 w 278"/>
                            <a:gd name="T11" fmla="*/ 35 h 362"/>
                            <a:gd name="T12" fmla="*/ 105 w 278"/>
                            <a:gd name="T13" fmla="*/ 46 h 362"/>
                            <a:gd name="T14" fmla="*/ 97 w 278"/>
                            <a:gd name="T15" fmla="*/ 58 h 362"/>
                            <a:gd name="T16" fmla="*/ 88 w 278"/>
                            <a:gd name="T17" fmla="*/ 70 h 362"/>
                            <a:gd name="T18" fmla="*/ 79 w 278"/>
                            <a:gd name="T19" fmla="*/ 83 h 362"/>
                            <a:gd name="T20" fmla="*/ 70 w 278"/>
                            <a:gd name="T21" fmla="*/ 95 h 362"/>
                            <a:gd name="T22" fmla="*/ 60 w 278"/>
                            <a:gd name="T23" fmla="*/ 108 h 362"/>
                            <a:gd name="T24" fmla="*/ 50 w 278"/>
                            <a:gd name="T25" fmla="*/ 121 h 362"/>
                            <a:gd name="T26" fmla="*/ 40 w 278"/>
                            <a:gd name="T27" fmla="*/ 134 h 362"/>
                            <a:gd name="T28" fmla="*/ 30 w 278"/>
                            <a:gd name="T29" fmla="*/ 146 h 362"/>
                            <a:gd name="T30" fmla="*/ 20 w 278"/>
                            <a:gd name="T31" fmla="*/ 157 h 362"/>
                            <a:gd name="T32" fmla="*/ 10 w 278"/>
                            <a:gd name="T33" fmla="*/ 168 h 362"/>
                            <a:gd name="T34" fmla="*/ 0 w 278"/>
                            <a:gd name="T35" fmla="*/ 178 h 362"/>
                            <a:gd name="T36" fmla="*/ 3 w 278"/>
                            <a:gd name="T37" fmla="*/ 181 h 362"/>
                            <a:gd name="T38" fmla="*/ 13 w 278"/>
                            <a:gd name="T39" fmla="*/ 171 h 362"/>
                            <a:gd name="T40" fmla="*/ 23 w 278"/>
                            <a:gd name="T41" fmla="*/ 161 h 362"/>
                            <a:gd name="T42" fmla="*/ 33 w 278"/>
                            <a:gd name="T43" fmla="*/ 149 h 362"/>
                            <a:gd name="T44" fmla="*/ 44 w 278"/>
                            <a:gd name="T45" fmla="*/ 137 h 362"/>
                            <a:gd name="T46" fmla="*/ 53 w 278"/>
                            <a:gd name="T47" fmla="*/ 125 h 362"/>
                            <a:gd name="T48" fmla="*/ 63 w 278"/>
                            <a:gd name="T49" fmla="*/ 111 h 362"/>
                            <a:gd name="T50" fmla="*/ 73 w 278"/>
                            <a:gd name="T51" fmla="*/ 99 h 362"/>
                            <a:gd name="T52" fmla="*/ 83 w 278"/>
                            <a:gd name="T53" fmla="*/ 85 h 362"/>
                            <a:gd name="T54" fmla="*/ 93 w 278"/>
                            <a:gd name="T55" fmla="*/ 72 h 362"/>
                            <a:gd name="T56" fmla="*/ 101 w 278"/>
                            <a:gd name="T57" fmla="*/ 60 h 362"/>
                            <a:gd name="T58" fmla="*/ 109 w 278"/>
                            <a:gd name="T59" fmla="*/ 48 h 362"/>
                            <a:gd name="T60" fmla="*/ 117 w 278"/>
                            <a:gd name="T61" fmla="*/ 37 h 362"/>
                            <a:gd name="T62" fmla="*/ 124 w 278"/>
                            <a:gd name="T63" fmla="*/ 27 h 362"/>
                            <a:gd name="T64" fmla="*/ 129 w 278"/>
                            <a:gd name="T65" fmla="*/ 17 h 362"/>
                            <a:gd name="T66" fmla="*/ 135 w 278"/>
                            <a:gd name="T67" fmla="*/ 9 h 362"/>
                            <a:gd name="T68" fmla="*/ 139 w 278"/>
                            <a:gd name="T69" fmla="*/ 3 h 362"/>
                            <a:gd name="T70" fmla="*/ 139 w 278"/>
                            <a:gd name="T71" fmla="*/ 3 h 362"/>
                            <a:gd name="T72" fmla="*/ 135 w 278"/>
                            <a:gd name="T73" fmla="*/ 0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 h="362">
                              <a:moveTo>
                                <a:pt x="269" y="0"/>
                              </a:moveTo>
                              <a:lnTo>
                                <a:pt x="269" y="0"/>
                              </a:lnTo>
                              <a:lnTo>
                                <a:pt x="259" y="14"/>
                              </a:lnTo>
                              <a:lnTo>
                                <a:pt x="249" y="30"/>
                              </a:lnTo>
                              <a:lnTo>
                                <a:pt x="238" y="48"/>
                              </a:lnTo>
                              <a:lnTo>
                                <a:pt x="224" y="69"/>
                              </a:lnTo>
                              <a:lnTo>
                                <a:pt x="209" y="91"/>
                              </a:lnTo>
                              <a:lnTo>
                                <a:pt x="193" y="115"/>
                              </a:lnTo>
                              <a:lnTo>
                                <a:pt x="176" y="139"/>
                              </a:lnTo>
                              <a:lnTo>
                                <a:pt x="157" y="165"/>
                              </a:lnTo>
                              <a:lnTo>
                                <a:pt x="139" y="190"/>
                              </a:lnTo>
                              <a:lnTo>
                                <a:pt x="119" y="215"/>
                              </a:lnTo>
                              <a:lnTo>
                                <a:pt x="100" y="242"/>
                              </a:lnTo>
                              <a:lnTo>
                                <a:pt x="80" y="267"/>
                              </a:lnTo>
                              <a:lnTo>
                                <a:pt x="59" y="291"/>
                              </a:lnTo>
                              <a:lnTo>
                                <a:pt x="39" y="314"/>
                              </a:lnTo>
                              <a:lnTo>
                                <a:pt x="19" y="335"/>
                              </a:lnTo>
                              <a:lnTo>
                                <a:pt x="0" y="355"/>
                              </a:lnTo>
                              <a:lnTo>
                                <a:pt x="6" y="362"/>
                              </a:lnTo>
                              <a:lnTo>
                                <a:pt x="26" y="342"/>
                              </a:lnTo>
                              <a:lnTo>
                                <a:pt x="46" y="321"/>
                              </a:lnTo>
                              <a:lnTo>
                                <a:pt x="66" y="298"/>
                              </a:lnTo>
                              <a:lnTo>
                                <a:pt x="87" y="274"/>
                              </a:lnTo>
                              <a:lnTo>
                                <a:pt x="106" y="249"/>
                              </a:lnTo>
                              <a:lnTo>
                                <a:pt x="126" y="222"/>
                              </a:lnTo>
                              <a:lnTo>
                                <a:pt x="146" y="197"/>
                              </a:lnTo>
                              <a:lnTo>
                                <a:pt x="166" y="169"/>
                              </a:lnTo>
                              <a:lnTo>
                                <a:pt x="185" y="144"/>
                              </a:lnTo>
                              <a:lnTo>
                                <a:pt x="202" y="120"/>
                              </a:lnTo>
                              <a:lnTo>
                                <a:pt x="218" y="96"/>
                              </a:lnTo>
                              <a:lnTo>
                                <a:pt x="233" y="74"/>
                              </a:lnTo>
                              <a:lnTo>
                                <a:pt x="247" y="53"/>
                              </a:lnTo>
                              <a:lnTo>
                                <a:pt x="258" y="34"/>
                              </a:lnTo>
                              <a:lnTo>
                                <a:pt x="269" y="18"/>
                              </a:lnTo>
                              <a:lnTo>
                                <a:pt x="278" y="5"/>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14" name="Group 136"/>
                        <p:cNvGrpSpPr>
                          <a:grpSpLocks noChangeAspect="1"/>
                        </p:cNvGrpSpPr>
                        <p:nvPr/>
                      </p:nvGrpSpPr>
                      <p:grpSpPr bwMode="auto">
                        <a:xfrm>
                          <a:off x="991" y="3087"/>
                          <a:ext cx="420" cy="347"/>
                          <a:chOff x="576" y="3492"/>
                          <a:chExt cx="420" cy="347"/>
                        </a:xfrm>
                      </p:grpSpPr>
                      <p:sp>
                        <p:nvSpPr>
                          <p:cNvPr id="115" name="Freeform 137"/>
                          <p:cNvSpPr>
                            <a:spLocks noChangeAspect="1"/>
                          </p:cNvSpPr>
                          <p:nvPr/>
                        </p:nvSpPr>
                        <p:spPr bwMode="auto">
                          <a:xfrm>
                            <a:off x="972" y="3540"/>
                            <a:ext cx="24" cy="93"/>
                          </a:xfrm>
                          <a:custGeom>
                            <a:avLst/>
                            <a:gdLst>
                              <a:gd name="T0" fmla="*/ 0 w 48"/>
                              <a:gd name="T1" fmla="*/ 3 h 187"/>
                              <a:gd name="T2" fmla="*/ 0 w 48"/>
                              <a:gd name="T3" fmla="*/ 3 h 187"/>
                              <a:gd name="T4" fmla="*/ 8 w 48"/>
                              <a:gd name="T5" fmla="*/ 12 h 187"/>
                              <a:gd name="T6" fmla="*/ 14 w 48"/>
                              <a:gd name="T7" fmla="*/ 23 h 187"/>
                              <a:gd name="T8" fmla="*/ 18 w 48"/>
                              <a:gd name="T9" fmla="*/ 33 h 187"/>
                              <a:gd name="T10" fmla="*/ 20 w 48"/>
                              <a:gd name="T11" fmla="*/ 44 h 187"/>
                              <a:gd name="T12" fmla="*/ 20 w 48"/>
                              <a:gd name="T13" fmla="*/ 56 h 187"/>
                              <a:gd name="T14" fmla="*/ 18 w 48"/>
                              <a:gd name="T15" fmla="*/ 68 h 187"/>
                              <a:gd name="T16" fmla="*/ 13 w 48"/>
                              <a:gd name="T17" fmla="*/ 79 h 187"/>
                              <a:gd name="T18" fmla="*/ 7 w 48"/>
                              <a:gd name="T19" fmla="*/ 91 h 187"/>
                              <a:gd name="T20" fmla="*/ 11 w 48"/>
                              <a:gd name="T21" fmla="*/ 93 h 187"/>
                              <a:gd name="T22" fmla="*/ 18 w 48"/>
                              <a:gd name="T23" fmla="*/ 81 h 187"/>
                              <a:gd name="T24" fmla="*/ 22 w 48"/>
                              <a:gd name="T25" fmla="*/ 69 h 187"/>
                              <a:gd name="T26" fmla="*/ 24 w 48"/>
                              <a:gd name="T27" fmla="*/ 56 h 187"/>
                              <a:gd name="T28" fmla="*/ 24 w 48"/>
                              <a:gd name="T29" fmla="*/ 44 h 187"/>
                              <a:gd name="T30" fmla="*/ 23 w 48"/>
                              <a:gd name="T31" fmla="*/ 32 h 187"/>
                              <a:gd name="T32" fmla="*/ 19 w 48"/>
                              <a:gd name="T33" fmla="*/ 20 h 187"/>
                              <a:gd name="T34" fmla="*/ 12 w 48"/>
                              <a:gd name="T35" fmla="*/ 10 h 187"/>
                              <a:gd name="T36" fmla="*/ 4 w 48"/>
                              <a:gd name="T37" fmla="*/ 0 h 187"/>
                              <a:gd name="T38" fmla="*/ 4 w 48"/>
                              <a:gd name="T39" fmla="*/ 0 h 187"/>
                              <a:gd name="T40" fmla="*/ 0 w 48"/>
                              <a:gd name="T41" fmla="*/ 3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187">
                                <a:moveTo>
                                  <a:pt x="0" y="7"/>
                                </a:moveTo>
                                <a:lnTo>
                                  <a:pt x="0" y="7"/>
                                </a:lnTo>
                                <a:lnTo>
                                  <a:pt x="15" y="25"/>
                                </a:lnTo>
                                <a:lnTo>
                                  <a:pt x="28" y="46"/>
                                </a:lnTo>
                                <a:lnTo>
                                  <a:pt x="36" y="67"/>
                                </a:lnTo>
                                <a:lnTo>
                                  <a:pt x="39" y="89"/>
                                </a:lnTo>
                                <a:lnTo>
                                  <a:pt x="39" y="113"/>
                                </a:lnTo>
                                <a:lnTo>
                                  <a:pt x="35" y="136"/>
                                </a:lnTo>
                                <a:lnTo>
                                  <a:pt x="26" y="158"/>
                                </a:lnTo>
                                <a:lnTo>
                                  <a:pt x="13" y="182"/>
                                </a:lnTo>
                                <a:lnTo>
                                  <a:pt x="22" y="187"/>
                                </a:lnTo>
                                <a:lnTo>
                                  <a:pt x="36" y="162"/>
                                </a:lnTo>
                                <a:lnTo>
                                  <a:pt x="44" y="138"/>
                                </a:lnTo>
                                <a:lnTo>
                                  <a:pt x="48" y="113"/>
                                </a:lnTo>
                                <a:lnTo>
                                  <a:pt x="48" y="89"/>
                                </a:lnTo>
                                <a:lnTo>
                                  <a:pt x="45" y="64"/>
                                </a:lnTo>
                                <a:lnTo>
                                  <a:pt x="37" y="41"/>
                                </a:lnTo>
                                <a:lnTo>
                                  <a:pt x="24" y="21"/>
                                </a:lnTo>
                                <a:lnTo>
                                  <a:pt x="7"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16" name="Freeform 138"/>
                          <p:cNvSpPr>
                            <a:spLocks noChangeAspect="1"/>
                          </p:cNvSpPr>
                          <p:nvPr/>
                        </p:nvSpPr>
                        <p:spPr bwMode="auto">
                          <a:xfrm>
                            <a:off x="874" y="3523"/>
                            <a:ext cx="101" cy="34"/>
                          </a:xfrm>
                          <a:custGeom>
                            <a:avLst/>
                            <a:gdLst>
                              <a:gd name="T0" fmla="*/ 5 w 203"/>
                              <a:gd name="T1" fmla="*/ 34 h 68"/>
                              <a:gd name="T2" fmla="*/ 5 w 203"/>
                              <a:gd name="T3" fmla="*/ 34 h 68"/>
                              <a:gd name="T4" fmla="*/ 9 w 203"/>
                              <a:gd name="T5" fmla="*/ 29 h 68"/>
                              <a:gd name="T6" fmla="*/ 15 w 203"/>
                              <a:gd name="T7" fmla="*/ 23 h 68"/>
                              <a:gd name="T8" fmla="*/ 21 w 203"/>
                              <a:gd name="T9" fmla="*/ 18 h 68"/>
                              <a:gd name="T10" fmla="*/ 27 w 203"/>
                              <a:gd name="T11" fmla="*/ 14 h 68"/>
                              <a:gd name="T12" fmla="*/ 33 w 203"/>
                              <a:gd name="T13" fmla="*/ 11 h 68"/>
                              <a:gd name="T14" fmla="*/ 39 w 203"/>
                              <a:gd name="T15" fmla="*/ 9 h 68"/>
                              <a:gd name="T16" fmla="*/ 46 w 203"/>
                              <a:gd name="T17" fmla="*/ 7 h 68"/>
                              <a:gd name="T18" fmla="*/ 52 w 203"/>
                              <a:gd name="T19" fmla="*/ 6 h 68"/>
                              <a:gd name="T20" fmla="*/ 59 w 203"/>
                              <a:gd name="T21" fmla="*/ 6 h 68"/>
                              <a:gd name="T22" fmla="*/ 65 w 203"/>
                              <a:gd name="T23" fmla="*/ 6 h 68"/>
                              <a:gd name="T24" fmla="*/ 71 w 203"/>
                              <a:gd name="T25" fmla="*/ 7 h 68"/>
                              <a:gd name="T26" fmla="*/ 77 w 203"/>
                              <a:gd name="T27" fmla="*/ 9 h 68"/>
                              <a:gd name="T28" fmla="*/ 83 w 203"/>
                              <a:gd name="T29" fmla="*/ 11 h 68"/>
                              <a:gd name="T30" fmla="*/ 88 w 203"/>
                              <a:gd name="T31" fmla="*/ 14 h 68"/>
                              <a:gd name="T32" fmla="*/ 94 w 203"/>
                              <a:gd name="T33" fmla="*/ 18 h 68"/>
                              <a:gd name="T34" fmla="*/ 98 w 203"/>
                              <a:gd name="T35" fmla="*/ 21 h 68"/>
                              <a:gd name="T36" fmla="*/ 101 w 203"/>
                              <a:gd name="T37" fmla="*/ 18 h 68"/>
                              <a:gd name="T38" fmla="*/ 96 w 203"/>
                              <a:gd name="T39" fmla="*/ 13 h 68"/>
                              <a:gd name="T40" fmla="*/ 90 w 203"/>
                              <a:gd name="T41" fmla="*/ 10 h 68"/>
                              <a:gd name="T42" fmla="*/ 85 w 203"/>
                              <a:gd name="T43" fmla="*/ 6 h 68"/>
                              <a:gd name="T44" fmla="*/ 78 w 203"/>
                              <a:gd name="T45" fmla="*/ 4 h 68"/>
                              <a:gd name="T46" fmla="*/ 72 w 203"/>
                              <a:gd name="T47" fmla="*/ 2 h 68"/>
                              <a:gd name="T48" fmla="*/ 65 w 203"/>
                              <a:gd name="T49" fmla="*/ 1 h 68"/>
                              <a:gd name="T50" fmla="*/ 59 w 203"/>
                              <a:gd name="T51" fmla="*/ 0 h 68"/>
                              <a:gd name="T52" fmla="*/ 52 w 203"/>
                              <a:gd name="T53" fmla="*/ 1 h 68"/>
                              <a:gd name="T54" fmla="*/ 45 w 203"/>
                              <a:gd name="T55" fmla="*/ 2 h 68"/>
                              <a:gd name="T56" fmla="*/ 38 w 203"/>
                              <a:gd name="T57" fmla="*/ 4 h 68"/>
                              <a:gd name="T58" fmla="*/ 31 w 203"/>
                              <a:gd name="T59" fmla="*/ 6 h 68"/>
                              <a:gd name="T60" fmla="*/ 25 w 203"/>
                              <a:gd name="T61" fmla="*/ 10 h 68"/>
                              <a:gd name="T62" fmla="*/ 18 w 203"/>
                              <a:gd name="T63" fmla="*/ 14 h 68"/>
                              <a:gd name="T64" fmla="*/ 11 w 203"/>
                              <a:gd name="T65" fmla="*/ 19 h 68"/>
                              <a:gd name="T66" fmla="*/ 6 w 203"/>
                              <a:gd name="T67" fmla="*/ 25 h 68"/>
                              <a:gd name="T68" fmla="*/ 0 w 203"/>
                              <a:gd name="T69" fmla="*/ 32 h 68"/>
                              <a:gd name="T70" fmla="*/ 0 w 203"/>
                              <a:gd name="T71" fmla="*/ 32 h 68"/>
                              <a:gd name="T72" fmla="*/ 5 w 203"/>
                              <a:gd name="T73" fmla="*/ 34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68">
                                <a:moveTo>
                                  <a:pt x="10" y="68"/>
                                </a:moveTo>
                                <a:lnTo>
                                  <a:pt x="10" y="68"/>
                                </a:lnTo>
                                <a:lnTo>
                                  <a:pt x="19" y="57"/>
                                </a:lnTo>
                                <a:lnTo>
                                  <a:pt x="30" y="45"/>
                                </a:lnTo>
                                <a:lnTo>
                                  <a:pt x="42" y="36"/>
                                </a:lnTo>
                                <a:lnTo>
                                  <a:pt x="55" y="28"/>
                                </a:lnTo>
                                <a:lnTo>
                                  <a:pt x="67" y="21"/>
                                </a:lnTo>
                                <a:lnTo>
                                  <a:pt x="79" y="17"/>
                                </a:lnTo>
                                <a:lnTo>
                                  <a:pt x="93" y="13"/>
                                </a:lnTo>
                                <a:lnTo>
                                  <a:pt x="104" y="11"/>
                                </a:lnTo>
                                <a:lnTo>
                                  <a:pt x="118" y="12"/>
                                </a:lnTo>
                                <a:lnTo>
                                  <a:pt x="130" y="11"/>
                                </a:lnTo>
                                <a:lnTo>
                                  <a:pt x="142" y="13"/>
                                </a:lnTo>
                                <a:lnTo>
                                  <a:pt x="155" y="17"/>
                                </a:lnTo>
                                <a:lnTo>
                                  <a:pt x="166" y="21"/>
                                </a:lnTo>
                                <a:lnTo>
                                  <a:pt x="176" y="28"/>
                                </a:lnTo>
                                <a:lnTo>
                                  <a:pt x="188" y="35"/>
                                </a:lnTo>
                                <a:lnTo>
                                  <a:pt x="196" y="42"/>
                                </a:lnTo>
                                <a:lnTo>
                                  <a:pt x="203" y="35"/>
                                </a:lnTo>
                                <a:lnTo>
                                  <a:pt x="193" y="26"/>
                                </a:lnTo>
                                <a:lnTo>
                                  <a:pt x="181" y="19"/>
                                </a:lnTo>
                                <a:lnTo>
                                  <a:pt x="171" y="12"/>
                                </a:lnTo>
                                <a:lnTo>
                                  <a:pt x="157" y="7"/>
                                </a:lnTo>
                                <a:lnTo>
                                  <a:pt x="144" y="4"/>
                                </a:lnTo>
                                <a:lnTo>
                                  <a:pt x="130" y="2"/>
                                </a:lnTo>
                                <a:lnTo>
                                  <a:pt x="118" y="0"/>
                                </a:lnTo>
                                <a:lnTo>
                                  <a:pt x="104" y="2"/>
                                </a:lnTo>
                                <a:lnTo>
                                  <a:pt x="90" y="4"/>
                                </a:lnTo>
                                <a:lnTo>
                                  <a:pt x="76" y="7"/>
                                </a:lnTo>
                                <a:lnTo>
                                  <a:pt x="63" y="12"/>
                                </a:lnTo>
                                <a:lnTo>
                                  <a:pt x="50" y="19"/>
                                </a:lnTo>
                                <a:lnTo>
                                  <a:pt x="37" y="27"/>
                                </a:lnTo>
                                <a:lnTo>
                                  <a:pt x="23" y="38"/>
                                </a:lnTo>
                                <a:lnTo>
                                  <a:pt x="12" y="50"/>
                                </a:lnTo>
                                <a:lnTo>
                                  <a:pt x="0" y="64"/>
                                </a:lnTo>
                                <a:lnTo>
                                  <a:pt x="1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17" name="Group 139"/>
                          <p:cNvGrpSpPr>
                            <a:grpSpLocks noChangeAspect="1"/>
                          </p:cNvGrpSpPr>
                          <p:nvPr/>
                        </p:nvGrpSpPr>
                        <p:grpSpPr bwMode="auto">
                          <a:xfrm>
                            <a:off x="576" y="3492"/>
                            <a:ext cx="418" cy="347"/>
                            <a:chOff x="576" y="3492"/>
                            <a:chExt cx="418" cy="347"/>
                          </a:xfrm>
                        </p:grpSpPr>
                        <p:sp>
                          <p:nvSpPr>
                            <p:cNvPr id="118" name="Freeform 140"/>
                            <p:cNvSpPr>
                              <a:spLocks noChangeAspect="1"/>
                            </p:cNvSpPr>
                            <p:nvPr/>
                          </p:nvSpPr>
                          <p:spPr bwMode="auto">
                            <a:xfrm>
                              <a:off x="626" y="3526"/>
                              <a:ext cx="368" cy="310"/>
                            </a:xfrm>
                            <a:custGeom>
                              <a:avLst/>
                              <a:gdLst>
                                <a:gd name="T0" fmla="*/ 7 w 735"/>
                                <a:gd name="T1" fmla="*/ 137 h 621"/>
                                <a:gd name="T2" fmla="*/ 22 w 735"/>
                                <a:gd name="T3" fmla="*/ 162 h 621"/>
                                <a:gd name="T4" fmla="*/ 37 w 735"/>
                                <a:gd name="T5" fmla="*/ 186 h 621"/>
                                <a:gd name="T6" fmla="*/ 52 w 735"/>
                                <a:gd name="T7" fmla="*/ 209 h 621"/>
                                <a:gd name="T8" fmla="*/ 66 w 735"/>
                                <a:gd name="T9" fmla="*/ 232 h 621"/>
                                <a:gd name="T10" fmla="*/ 78 w 735"/>
                                <a:gd name="T11" fmla="*/ 251 h 621"/>
                                <a:gd name="T12" fmla="*/ 88 w 735"/>
                                <a:gd name="T13" fmla="*/ 266 h 621"/>
                                <a:gd name="T14" fmla="*/ 95 w 735"/>
                                <a:gd name="T15" fmla="*/ 277 h 621"/>
                                <a:gd name="T16" fmla="*/ 100 w 735"/>
                                <a:gd name="T17" fmla="*/ 285 h 621"/>
                                <a:gd name="T18" fmla="*/ 109 w 735"/>
                                <a:gd name="T19" fmla="*/ 293 h 621"/>
                                <a:gd name="T20" fmla="*/ 121 w 735"/>
                                <a:gd name="T21" fmla="*/ 300 h 621"/>
                                <a:gd name="T22" fmla="*/ 136 w 735"/>
                                <a:gd name="T23" fmla="*/ 307 h 621"/>
                                <a:gd name="T24" fmla="*/ 153 w 735"/>
                                <a:gd name="T25" fmla="*/ 310 h 621"/>
                                <a:gd name="T26" fmla="*/ 170 w 735"/>
                                <a:gd name="T27" fmla="*/ 310 h 621"/>
                                <a:gd name="T28" fmla="*/ 190 w 735"/>
                                <a:gd name="T29" fmla="*/ 304 h 621"/>
                                <a:gd name="T30" fmla="*/ 209 w 735"/>
                                <a:gd name="T31" fmla="*/ 292 h 621"/>
                                <a:gd name="T32" fmla="*/ 229 w 735"/>
                                <a:gd name="T33" fmla="*/ 275 h 621"/>
                                <a:gd name="T34" fmla="*/ 249 w 735"/>
                                <a:gd name="T35" fmla="*/ 253 h 621"/>
                                <a:gd name="T36" fmla="*/ 269 w 735"/>
                                <a:gd name="T37" fmla="*/ 228 h 621"/>
                                <a:gd name="T38" fmla="*/ 289 w 735"/>
                                <a:gd name="T39" fmla="*/ 202 h 621"/>
                                <a:gd name="T40" fmla="*/ 308 w 735"/>
                                <a:gd name="T41" fmla="*/ 176 h 621"/>
                                <a:gd name="T42" fmla="*/ 324 w 735"/>
                                <a:gd name="T43" fmla="*/ 152 h 621"/>
                                <a:gd name="T44" fmla="*/ 339 w 735"/>
                                <a:gd name="T45" fmla="*/ 131 h 621"/>
                                <a:gd name="T46" fmla="*/ 350 w 735"/>
                                <a:gd name="T47" fmla="*/ 113 h 621"/>
                                <a:gd name="T48" fmla="*/ 361 w 735"/>
                                <a:gd name="T49" fmla="*/ 94 h 621"/>
                                <a:gd name="T50" fmla="*/ 368 w 735"/>
                                <a:gd name="T51" fmla="*/ 71 h 621"/>
                                <a:gd name="T52" fmla="*/ 366 w 735"/>
                                <a:gd name="T53" fmla="*/ 47 h 621"/>
                                <a:gd name="T54" fmla="*/ 356 w 735"/>
                                <a:gd name="T55" fmla="*/ 26 h 621"/>
                                <a:gd name="T56" fmla="*/ 343 w 735"/>
                                <a:gd name="T57" fmla="*/ 12 h 621"/>
                                <a:gd name="T58" fmla="*/ 332 w 735"/>
                                <a:gd name="T59" fmla="*/ 5 h 621"/>
                                <a:gd name="T60" fmla="*/ 319 w 735"/>
                                <a:gd name="T61" fmla="*/ 1 h 621"/>
                                <a:gd name="T62" fmla="*/ 307 w 735"/>
                                <a:gd name="T63" fmla="*/ 0 h 621"/>
                                <a:gd name="T64" fmla="*/ 293 w 735"/>
                                <a:gd name="T65" fmla="*/ 1 h 621"/>
                                <a:gd name="T66" fmla="*/ 280 w 735"/>
                                <a:gd name="T67" fmla="*/ 5 h 621"/>
                                <a:gd name="T68" fmla="*/ 268 w 735"/>
                                <a:gd name="T69" fmla="*/ 12 h 621"/>
                                <a:gd name="T70" fmla="*/ 255 w 735"/>
                                <a:gd name="T71" fmla="*/ 23 h 621"/>
                                <a:gd name="T72" fmla="*/ 245 w 735"/>
                                <a:gd name="T73" fmla="*/ 37 h 621"/>
                                <a:gd name="T74" fmla="*/ 231 w 735"/>
                                <a:gd name="T75" fmla="*/ 56 h 621"/>
                                <a:gd name="T76" fmla="*/ 216 w 735"/>
                                <a:gd name="T77" fmla="*/ 76 h 621"/>
                                <a:gd name="T78" fmla="*/ 201 w 735"/>
                                <a:gd name="T79" fmla="*/ 97 h 621"/>
                                <a:gd name="T80" fmla="*/ 186 w 735"/>
                                <a:gd name="T81" fmla="*/ 117 h 621"/>
                                <a:gd name="T82" fmla="*/ 173 w 735"/>
                                <a:gd name="T83" fmla="*/ 134 h 621"/>
                                <a:gd name="T84" fmla="*/ 163 w 735"/>
                                <a:gd name="T85" fmla="*/ 147 h 621"/>
                                <a:gd name="T86" fmla="*/ 157 w 735"/>
                                <a:gd name="T87" fmla="*/ 154 h 621"/>
                                <a:gd name="T88" fmla="*/ 151 w 735"/>
                                <a:gd name="T89" fmla="*/ 147 h 621"/>
                                <a:gd name="T90" fmla="*/ 139 w 735"/>
                                <a:gd name="T91" fmla="*/ 126 h 621"/>
                                <a:gd name="T92" fmla="*/ 124 w 735"/>
                                <a:gd name="T93" fmla="*/ 102 h 621"/>
                                <a:gd name="T94" fmla="*/ 109 w 735"/>
                                <a:gd name="T95" fmla="*/ 76 h 621"/>
                                <a:gd name="T96" fmla="*/ 0 w 735"/>
                                <a:gd name="T97" fmla="*/ 126 h 6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5" h="621">
                                  <a:moveTo>
                                    <a:pt x="0" y="252"/>
                                  </a:moveTo>
                                  <a:lnTo>
                                    <a:pt x="14" y="275"/>
                                  </a:lnTo>
                                  <a:lnTo>
                                    <a:pt x="28" y="300"/>
                                  </a:lnTo>
                                  <a:lnTo>
                                    <a:pt x="43" y="324"/>
                                  </a:lnTo>
                                  <a:lnTo>
                                    <a:pt x="58" y="348"/>
                                  </a:lnTo>
                                  <a:lnTo>
                                    <a:pt x="73" y="372"/>
                                  </a:lnTo>
                                  <a:lnTo>
                                    <a:pt x="88" y="396"/>
                                  </a:lnTo>
                                  <a:lnTo>
                                    <a:pt x="103" y="419"/>
                                  </a:lnTo>
                                  <a:lnTo>
                                    <a:pt x="118" y="442"/>
                                  </a:lnTo>
                                  <a:lnTo>
                                    <a:pt x="131" y="464"/>
                                  </a:lnTo>
                                  <a:lnTo>
                                    <a:pt x="143" y="484"/>
                                  </a:lnTo>
                                  <a:lnTo>
                                    <a:pt x="156" y="502"/>
                                  </a:lnTo>
                                  <a:lnTo>
                                    <a:pt x="166" y="520"/>
                                  </a:lnTo>
                                  <a:lnTo>
                                    <a:pt x="176" y="533"/>
                                  </a:lnTo>
                                  <a:lnTo>
                                    <a:pt x="184" y="546"/>
                                  </a:lnTo>
                                  <a:lnTo>
                                    <a:pt x="189" y="555"/>
                                  </a:lnTo>
                                  <a:lnTo>
                                    <a:pt x="194" y="562"/>
                                  </a:lnTo>
                                  <a:lnTo>
                                    <a:pt x="200" y="570"/>
                                  </a:lnTo>
                                  <a:lnTo>
                                    <a:pt x="208" y="578"/>
                                  </a:lnTo>
                                  <a:lnTo>
                                    <a:pt x="218" y="586"/>
                                  </a:lnTo>
                                  <a:lnTo>
                                    <a:pt x="229" y="594"/>
                                  </a:lnTo>
                                  <a:lnTo>
                                    <a:pt x="241" y="601"/>
                                  </a:lnTo>
                                  <a:lnTo>
                                    <a:pt x="256" y="608"/>
                                  </a:lnTo>
                                  <a:lnTo>
                                    <a:pt x="271" y="614"/>
                                  </a:lnTo>
                                  <a:lnTo>
                                    <a:pt x="287" y="617"/>
                                  </a:lnTo>
                                  <a:lnTo>
                                    <a:pt x="305" y="620"/>
                                  </a:lnTo>
                                  <a:lnTo>
                                    <a:pt x="322" y="621"/>
                                  </a:lnTo>
                                  <a:lnTo>
                                    <a:pt x="340" y="620"/>
                                  </a:lnTo>
                                  <a:lnTo>
                                    <a:pt x="360" y="615"/>
                                  </a:lnTo>
                                  <a:lnTo>
                                    <a:pt x="379" y="608"/>
                                  </a:lnTo>
                                  <a:lnTo>
                                    <a:pt x="399" y="599"/>
                                  </a:lnTo>
                                  <a:lnTo>
                                    <a:pt x="418" y="585"/>
                                  </a:lnTo>
                                  <a:lnTo>
                                    <a:pt x="438" y="569"/>
                                  </a:lnTo>
                                  <a:lnTo>
                                    <a:pt x="458" y="550"/>
                                  </a:lnTo>
                                  <a:lnTo>
                                    <a:pt x="477" y="529"/>
                                  </a:lnTo>
                                  <a:lnTo>
                                    <a:pt x="498" y="506"/>
                                  </a:lnTo>
                                  <a:lnTo>
                                    <a:pt x="518" y="482"/>
                                  </a:lnTo>
                                  <a:lnTo>
                                    <a:pt x="538" y="456"/>
                                  </a:lnTo>
                                  <a:lnTo>
                                    <a:pt x="558" y="430"/>
                                  </a:lnTo>
                                  <a:lnTo>
                                    <a:pt x="577" y="404"/>
                                  </a:lnTo>
                                  <a:lnTo>
                                    <a:pt x="597" y="378"/>
                                  </a:lnTo>
                                  <a:lnTo>
                                    <a:pt x="615" y="353"/>
                                  </a:lnTo>
                                  <a:lnTo>
                                    <a:pt x="632" y="328"/>
                                  </a:lnTo>
                                  <a:lnTo>
                                    <a:pt x="648" y="304"/>
                                  </a:lnTo>
                                  <a:lnTo>
                                    <a:pt x="663" y="282"/>
                                  </a:lnTo>
                                  <a:lnTo>
                                    <a:pt x="677" y="262"/>
                                  </a:lnTo>
                                  <a:lnTo>
                                    <a:pt x="689" y="243"/>
                                  </a:lnTo>
                                  <a:lnTo>
                                    <a:pt x="699" y="227"/>
                                  </a:lnTo>
                                  <a:lnTo>
                                    <a:pt x="708" y="213"/>
                                  </a:lnTo>
                                  <a:lnTo>
                                    <a:pt x="722" y="189"/>
                                  </a:lnTo>
                                  <a:lnTo>
                                    <a:pt x="730" y="166"/>
                                  </a:lnTo>
                                  <a:lnTo>
                                    <a:pt x="735" y="142"/>
                                  </a:lnTo>
                                  <a:lnTo>
                                    <a:pt x="735" y="118"/>
                                  </a:lnTo>
                                  <a:lnTo>
                                    <a:pt x="731" y="95"/>
                                  </a:lnTo>
                                  <a:lnTo>
                                    <a:pt x="723" y="73"/>
                                  </a:lnTo>
                                  <a:lnTo>
                                    <a:pt x="711" y="52"/>
                                  </a:lnTo>
                                  <a:lnTo>
                                    <a:pt x="694" y="32"/>
                                  </a:lnTo>
                                  <a:lnTo>
                                    <a:pt x="685" y="24"/>
                                  </a:lnTo>
                                  <a:lnTo>
                                    <a:pt x="674" y="17"/>
                                  </a:lnTo>
                                  <a:lnTo>
                                    <a:pt x="663" y="11"/>
                                  </a:lnTo>
                                  <a:lnTo>
                                    <a:pt x="651" y="6"/>
                                  </a:lnTo>
                                  <a:lnTo>
                                    <a:pt x="638" y="2"/>
                                  </a:lnTo>
                                  <a:lnTo>
                                    <a:pt x="625" y="0"/>
                                  </a:lnTo>
                                  <a:lnTo>
                                    <a:pt x="613" y="0"/>
                                  </a:lnTo>
                                  <a:lnTo>
                                    <a:pt x="599" y="0"/>
                                  </a:lnTo>
                                  <a:lnTo>
                                    <a:pt x="586" y="2"/>
                                  </a:lnTo>
                                  <a:lnTo>
                                    <a:pt x="573" y="6"/>
                                  </a:lnTo>
                                  <a:lnTo>
                                    <a:pt x="560" y="11"/>
                                  </a:lnTo>
                                  <a:lnTo>
                                    <a:pt x="547" y="17"/>
                                  </a:lnTo>
                                  <a:lnTo>
                                    <a:pt x="535" y="25"/>
                                  </a:lnTo>
                                  <a:lnTo>
                                    <a:pt x="522" y="36"/>
                                  </a:lnTo>
                                  <a:lnTo>
                                    <a:pt x="510" y="47"/>
                                  </a:lnTo>
                                  <a:lnTo>
                                    <a:pt x="500" y="60"/>
                                  </a:lnTo>
                                  <a:lnTo>
                                    <a:pt x="489" y="75"/>
                                  </a:lnTo>
                                  <a:lnTo>
                                    <a:pt x="476" y="93"/>
                                  </a:lnTo>
                                  <a:lnTo>
                                    <a:pt x="462" y="112"/>
                                  </a:lnTo>
                                  <a:lnTo>
                                    <a:pt x="447" y="131"/>
                                  </a:lnTo>
                                  <a:lnTo>
                                    <a:pt x="432" y="152"/>
                                  </a:lnTo>
                                  <a:lnTo>
                                    <a:pt x="416" y="173"/>
                                  </a:lnTo>
                                  <a:lnTo>
                                    <a:pt x="401" y="194"/>
                                  </a:lnTo>
                                  <a:lnTo>
                                    <a:pt x="386" y="214"/>
                                  </a:lnTo>
                                  <a:lnTo>
                                    <a:pt x="371" y="234"/>
                                  </a:lnTo>
                                  <a:lnTo>
                                    <a:pt x="357" y="252"/>
                                  </a:lnTo>
                                  <a:lnTo>
                                    <a:pt x="345" y="268"/>
                                  </a:lnTo>
                                  <a:lnTo>
                                    <a:pt x="334" y="282"/>
                                  </a:lnTo>
                                  <a:lnTo>
                                    <a:pt x="325" y="295"/>
                                  </a:lnTo>
                                  <a:lnTo>
                                    <a:pt x="318" y="303"/>
                                  </a:lnTo>
                                  <a:lnTo>
                                    <a:pt x="314" y="309"/>
                                  </a:lnTo>
                                  <a:lnTo>
                                    <a:pt x="313" y="311"/>
                                  </a:lnTo>
                                  <a:lnTo>
                                    <a:pt x="302" y="294"/>
                                  </a:lnTo>
                                  <a:lnTo>
                                    <a:pt x="291" y="275"/>
                                  </a:lnTo>
                                  <a:lnTo>
                                    <a:pt x="278" y="252"/>
                                  </a:lnTo>
                                  <a:lnTo>
                                    <a:pt x="263" y="229"/>
                                  </a:lnTo>
                                  <a:lnTo>
                                    <a:pt x="248" y="204"/>
                                  </a:lnTo>
                                  <a:lnTo>
                                    <a:pt x="233" y="179"/>
                                  </a:lnTo>
                                  <a:lnTo>
                                    <a:pt x="218" y="152"/>
                                  </a:lnTo>
                                  <a:lnTo>
                                    <a:pt x="203" y="126"/>
                                  </a:lnTo>
                                  <a:lnTo>
                                    <a:pt x="0" y="252"/>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19" name="Freeform 141"/>
                            <p:cNvSpPr>
                              <a:spLocks noChangeAspect="1"/>
                            </p:cNvSpPr>
                            <p:nvPr/>
                          </p:nvSpPr>
                          <p:spPr bwMode="auto">
                            <a:xfrm>
                              <a:off x="624" y="3651"/>
                              <a:ext cx="102" cy="157"/>
                            </a:xfrm>
                            <a:custGeom>
                              <a:avLst/>
                              <a:gdLst>
                                <a:gd name="T0" fmla="*/ 102 w 204"/>
                                <a:gd name="T1" fmla="*/ 155 h 314"/>
                                <a:gd name="T2" fmla="*/ 102 w 204"/>
                                <a:gd name="T3" fmla="*/ 155 h 314"/>
                                <a:gd name="T4" fmla="*/ 100 w 204"/>
                                <a:gd name="T5" fmla="*/ 152 h 314"/>
                                <a:gd name="T6" fmla="*/ 97 w 204"/>
                                <a:gd name="T7" fmla="*/ 147 h 314"/>
                                <a:gd name="T8" fmla="*/ 93 w 204"/>
                                <a:gd name="T9" fmla="*/ 141 h 314"/>
                                <a:gd name="T10" fmla="*/ 88 w 204"/>
                                <a:gd name="T11" fmla="*/ 134 h 314"/>
                                <a:gd name="T12" fmla="*/ 83 w 204"/>
                                <a:gd name="T13" fmla="*/ 125 h 314"/>
                                <a:gd name="T14" fmla="*/ 77 w 204"/>
                                <a:gd name="T15" fmla="*/ 116 h 314"/>
                                <a:gd name="T16" fmla="*/ 70 w 204"/>
                                <a:gd name="T17" fmla="*/ 106 h 314"/>
                                <a:gd name="T18" fmla="*/ 64 w 204"/>
                                <a:gd name="T19" fmla="*/ 95 h 314"/>
                                <a:gd name="T20" fmla="*/ 57 w 204"/>
                                <a:gd name="T21" fmla="*/ 84 h 314"/>
                                <a:gd name="T22" fmla="*/ 49 w 204"/>
                                <a:gd name="T23" fmla="*/ 72 h 314"/>
                                <a:gd name="T24" fmla="*/ 42 w 204"/>
                                <a:gd name="T25" fmla="*/ 60 h 314"/>
                                <a:gd name="T26" fmla="*/ 34 w 204"/>
                                <a:gd name="T27" fmla="*/ 48 h 314"/>
                                <a:gd name="T28" fmla="*/ 27 w 204"/>
                                <a:gd name="T29" fmla="*/ 36 h 314"/>
                                <a:gd name="T30" fmla="*/ 19 w 204"/>
                                <a:gd name="T31" fmla="*/ 24 h 314"/>
                                <a:gd name="T32" fmla="*/ 12 w 204"/>
                                <a:gd name="T33" fmla="*/ 12 h 314"/>
                                <a:gd name="T34" fmla="*/ 5 w 204"/>
                                <a:gd name="T35" fmla="*/ 0 h 314"/>
                                <a:gd name="T36" fmla="*/ 0 w 204"/>
                                <a:gd name="T37" fmla="*/ 3 h 314"/>
                                <a:gd name="T38" fmla="*/ 7 w 204"/>
                                <a:gd name="T39" fmla="*/ 14 h 314"/>
                                <a:gd name="T40" fmla="*/ 15 w 204"/>
                                <a:gd name="T41" fmla="*/ 26 h 314"/>
                                <a:gd name="T42" fmla="*/ 22 w 204"/>
                                <a:gd name="T43" fmla="*/ 38 h 314"/>
                                <a:gd name="T44" fmla="*/ 30 w 204"/>
                                <a:gd name="T45" fmla="*/ 50 h 314"/>
                                <a:gd name="T46" fmla="*/ 37 w 204"/>
                                <a:gd name="T47" fmla="*/ 62 h 314"/>
                                <a:gd name="T48" fmla="*/ 45 w 204"/>
                                <a:gd name="T49" fmla="*/ 75 h 314"/>
                                <a:gd name="T50" fmla="*/ 52 w 204"/>
                                <a:gd name="T51" fmla="*/ 86 h 314"/>
                                <a:gd name="T52" fmla="*/ 60 w 204"/>
                                <a:gd name="T53" fmla="*/ 98 h 314"/>
                                <a:gd name="T54" fmla="*/ 66 w 204"/>
                                <a:gd name="T55" fmla="*/ 109 h 314"/>
                                <a:gd name="T56" fmla="*/ 72 w 204"/>
                                <a:gd name="T57" fmla="*/ 118 h 314"/>
                                <a:gd name="T58" fmla="*/ 79 w 204"/>
                                <a:gd name="T59" fmla="*/ 128 h 314"/>
                                <a:gd name="T60" fmla="*/ 84 w 204"/>
                                <a:gd name="T61" fmla="*/ 136 h 314"/>
                                <a:gd name="T62" fmla="*/ 88 w 204"/>
                                <a:gd name="T63" fmla="*/ 143 h 314"/>
                                <a:gd name="T64" fmla="*/ 92 w 204"/>
                                <a:gd name="T65" fmla="*/ 149 h 314"/>
                                <a:gd name="T66" fmla="*/ 95 w 204"/>
                                <a:gd name="T67" fmla="*/ 154 h 314"/>
                                <a:gd name="T68" fmla="*/ 97 w 204"/>
                                <a:gd name="T69" fmla="*/ 157 h 314"/>
                                <a:gd name="T70" fmla="*/ 97 w 204"/>
                                <a:gd name="T71" fmla="*/ 157 h 314"/>
                                <a:gd name="T72" fmla="*/ 102 w 204"/>
                                <a:gd name="T73" fmla="*/ 155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314">
                                  <a:moveTo>
                                    <a:pt x="204" y="310"/>
                                  </a:moveTo>
                                  <a:lnTo>
                                    <a:pt x="204" y="310"/>
                                  </a:lnTo>
                                  <a:lnTo>
                                    <a:pt x="199" y="303"/>
                                  </a:lnTo>
                                  <a:lnTo>
                                    <a:pt x="193" y="294"/>
                                  </a:lnTo>
                                  <a:lnTo>
                                    <a:pt x="185" y="281"/>
                                  </a:lnTo>
                                  <a:lnTo>
                                    <a:pt x="176" y="267"/>
                                  </a:lnTo>
                                  <a:lnTo>
                                    <a:pt x="166" y="250"/>
                                  </a:lnTo>
                                  <a:lnTo>
                                    <a:pt x="153" y="232"/>
                                  </a:lnTo>
                                  <a:lnTo>
                                    <a:pt x="140" y="212"/>
                                  </a:lnTo>
                                  <a:lnTo>
                                    <a:pt x="128" y="190"/>
                                  </a:lnTo>
                                  <a:lnTo>
                                    <a:pt x="113" y="167"/>
                                  </a:lnTo>
                                  <a:lnTo>
                                    <a:pt x="98" y="144"/>
                                  </a:lnTo>
                                  <a:lnTo>
                                    <a:pt x="83" y="120"/>
                                  </a:lnTo>
                                  <a:lnTo>
                                    <a:pt x="68" y="96"/>
                                  </a:lnTo>
                                  <a:lnTo>
                                    <a:pt x="53" y="71"/>
                                  </a:lnTo>
                                  <a:lnTo>
                                    <a:pt x="38" y="47"/>
                                  </a:lnTo>
                                  <a:lnTo>
                                    <a:pt x="23" y="23"/>
                                  </a:lnTo>
                                  <a:lnTo>
                                    <a:pt x="9" y="0"/>
                                  </a:lnTo>
                                  <a:lnTo>
                                    <a:pt x="0" y="5"/>
                                  </a:lnTo>
                                  <a:lnTo>
                                    <a:pt x="14" y="28"/>
                                  </a:lnTo>
                                  <a:lnTo>
                                    <a:pt x="29" y="52"/>
                                  </a:lnTo>
                                  <a:lnTo>
                                    <a:pt x="44" y="76"/>
                                  </a:lnTo>
                                  <a:lnTo>
                                    <a:pt x="59" y="100"/>
                                  </a:lnTo>
                                  <a:lnTo>
                                    <a:pt x="74" y="124"/>
                                  </a:lnTo>
                                  <a:lnTo>
                                    <a:pt x="89" y="149"/>
                                  </a:lnTo>
                                  <a:lnTo>
                                    <a:pt x="104" y="172"/>
                                  </a:lnTo>
                                  <a:lnTo>
                                    <a:pt x="119" y="195"/>
                                  </a:lnTo>
                                  <a:lnTo>
                                    <a:pt x="131" y="217"/>
                                  </a:lnTo>
                                  <a:lnTo>
                                    <a:pt x="144" y="236"/>
                                  </a:lnTo>
                                  <a:lnTo>
                                    <a:pt x="157" y="255"/>
                                  </a:lnTo>
                                  <a:lnTo>
                                    <a:pt x="167" y="272"/>
                                  </a:lnTo>
                                  <a:lnTo>
                                    <a:pt x="176" y="286"/>
                                  </a:lnTo>
                                  <a:lnTo>
                                    <a:pt x="184" y="298"/>
                                  </a:lnTo>
                                  <a:lnTo>
                                    <a:pt x="190" y="308"/>
                                  </a:lnTo>
                                  <a:lnTo>
                                    <a:pt x="194" y="314"/>
                                  </a:lnTo>
                                  <a:lnTo>
                                    <a:pt x="204"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0" name="Freeform 142"/>
                            <p:cNvSpPr>
                              <a:spLocks noChangeAspect="1"/>
                            </p:cNvSpPr>
                            <p:nvPr/>
                          </p:nvSpPr>
                          <p:spPr bwMode="auto">
                            <a:xfrm>
                              <a:off x="721" y="3805"/>
                              <a:ext cx="126" cy="34"/>
                            </a:xfrm>
                            <a:custGeom>
                              <a:avLst/>
                              <a:gdLst>
                                <a:gd name="T0" fmla="*/ 123 w 252"/>
                                <a:gd name="T1" fmla="*/ 3 h 67"/>
                                <a:gd name="T2" fmla="*/ 123 w 252"/>
                                <a:gd name="T3" fmla="*/ 3 h 67"/>
                                <a:gd name="T4" fmla="*/ 113 w 252"/>
                                <a:gd name="T5" fmla="*/ 11 h 67"/>
                                <a:gd name="T6" fmla="*/ 104 w 252"/>
                                <a:gd name="T7" fmla="*/ 17 h 67"/>
                                <a:gd name="T8" fmla="*/ 95 w 252"/>
                                <a:gd name="T9" fmla="*/ 22 h 67"/>
                                <a:gd name="T10" fmla="*/ 85 w 252"/>
                                <a:gd name="T11" fmla="*/ 26 h 67"/>
                                <a:gd name="T12" fmla="*/ 76 w 252"/>
                                <a:gd name="T13" fmla="*/ 28 h 67"/>
                                <a:gd name="T14" fmla="*/ 67 w 252"/>
                                <a:gd name="T15" fmla="*/ 28 h 67"/>
                                <a:gd name="T16" fmla="*/ 58 w 252"/>
                                <a:gd name="T17" fmla="*/ 28 h 67"/>
                                <a:gd name="T18" fmla="*/ 49 w 252"/>
                                <a:gd name="T19" fmla="*/ 27 h 67"/>
                                <a:gd name="T20" fmla="*/ 42 w 252"/>
                                <a:gd name="T21" fmla="*/ 25 h 67"/>
                                <a:gd name="T22" fmla="*/ 34 w 252"/>
                                <a:gd name="T23" fmla="*/ 22 h 67"/>
                                <a:gd name="T24" fmla="*/ 28 w 252"/>
                                <a:gd name="T25" fmla="*/ 19 h 67"/>
                                <a:gd name="T26" fmla="*/ 21 w 252"/>
                                <a:gd name="T27" fmla="*/ 15 h 67"/>
                                <a:gd name="T28" fmla="*/ 17 w 252"/>
                                <a:gd name="T29" fmla="*/ 12 h 67"/>
                                <a:gd name="T30" fmla="*/ 11 w 252"/>
                                <a:gd name="T31" fmla="*/ 8 h 67"/>
                                <a:gd name="T32" fmla="*/ 7 w 252"/>
                                <a:gd name="T33" fmla="*/ 4 h 67"/>
                                <a:gd name="T34" fmla="*/ 5 w 252"/>
                                <a:gd name="T35" fmla="*/ 0 h 67"/>
                                <a:gd name="T36" fmla="*/ 0 w 252"/>
                                <a:gd name="T37" fmla="*/ 2 h 67"/>
                                <a:gd name="T38" fmla="*/ 4 w 252"/>
                                <a:gd name="T39" fmla="*/ 7 h 67"/>
                                <a:gd name="T40" fmla="*/ 8 w 252"/>
                                <a:gd name="T41" fmla="*/ 11 h 67"/>
                                <a:gd name="T42" fmla="*/ 13 w 252"/>
                                <a:gd name="T43" fmla="*/ 15 h 67"/>
                                <a:gd name="T44" fmla="*/ 19 w 252"/>
                                <a:gd name="T45" fmla="*/ 20 h 67"/>
                                <a:gd name="T46" fmla="*/ 25 w 252"/>
                                <a:gd name="T47" fmla="*/ 23 h 67"/>
                                <a:gd name="T48" fmla="*/ 33 w 252"/>
                                <a:gd name="T49" fmla="*/ 27 h 67"/>
                                <a:gd name="T50" fmla="*/ 41 w 252"/>
                                <a:gd name="T51" fmla="*/ 30 h 67"/>
                                <a:gd name="T52" fmla="*/ 49 w 252"/>
                                <a:gd name="T53" fmla="*/ 31 h 67"/>
                                <a:gd name="T54" fmla="*/ 58 w 252"/>
                                <a:gd name="T55" fmla="*/ 32 h 67"/>
                                <a:gd name="T56" fmla="*/ 67 w 252"/>
                                <a:gd name="T57" fmla="*/ 34 h 67"/>
                                <a:gd name="T58" fmla="*/ 76 w 252"/>
                                <a:gd name="T59" fmla="*/ 32 h 67"/>
                                <a:gd name="T60" fmla="*/ 86 w 252"/>
                                <a:gd name="T61" fmla="*/ 30 h 67"/>
                                <a:gd name="T62" fmla="*/ 96 w 252"/>
                                <a:gd name="T63" fmla="*/ 27 h 67"/>
                                <a:gd name="T64" fmla="*/ 106 w 252"/>
                                <a:gd name="T65" fmla="*/ 22 h 67"/>
                                <a:gd name="T66" fmla="*/ 117 w 252"/>
                                <a:gd name="T67" fmla="*/ 15 h 67"/>
                                <a:gd name="T68" fmla="*/ 126 w 252"/>
                                <a:gd name="T69" fmla="*/ 7 h 67"/>
                                <a:gd name="T70" fmla="*/ 126 w 252"/>
                                <a:gd name="T71" fmla="*/ 7 h 67"/>
                                <a:gd name="T72" fmla="*/ 123 w 252"/>
                                <a:gd name="T73" fmla="*/ 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67">
                                  <a:moveTo>
                                    <a:pt x="246" y="6"/>
                                  </a:moveTo>
                                  <a:lnTo>
                                    <a:pt x="246" y="6"/>
                                  </a:lnTo>
                                  <a:lnTo>
                                    <a:pt x="226" y="22"/>
                                  </a:lnTo>
                                  <a:lnTo>
                                    <a:pt x="208" y="34"/>
                                  </a:lnTo>
                                  <a:lnTo>
                                    <a:pt x="189" y="44"/>
                                  </a:lnTo>
                                  <a:lnTo>
                                    <a:pt x="170" y="51"/>
                                  </a:lnTo>
                                  <a:lnTo>
                                    <a:pt x="151" y="55"/>
                                  </a:lnTo>
                                  <a:lnTo>
                                    <a:pt x="133" y="55"/>
                                  </a:lnTo>
                                  <a:lnTo>
                                    <a:pt x="116" y="55"/>
                                  </a:lnTo>
                                  <a:lnTo>
                                    <a:pt x="98" y="53"/>
                                  </a:lnTo>
                                  <a:lnTo>
                                    <a:pt x="83" y="49"/>
                                  </a:lnTo>
                                  <a:lnTo>
                                    <a:pt x="68" y="44"/>
                                  </a:lnTo>
                                  <a:lnTo>
                                    <a:pt x="55" y="37"/>
                                  </a:lnTo>
                                  <a:lnTo>
                                    <a:pt x="42" y="30"/>
                                  </a:lnTo>
                                  <a:lnTo>
                                    <a:pt x="33" y="23"/>
                                  </a:lnTo>
                                  <a:lnTo>
                                    <a:pt x="22" y="15"/>
                                  </a:lnTo>
                                  <a:lnTo>
                                    <a:pt x="14" y="7"/>
                                  </a:lnTo>
                                  <a:lnTo>
                                    <a:pt x="10" y="0"/>
                                  </a:lnTo>
                                  <a:lnTo>
                                    <a:pt x="0" y="4"/>
                                  </a:lnTo>
                                  <a:lnTo>
                                    <a:pt x="7" y="14"/>
                                  </a:lnTo>
                                  <a:lnTo>
                                    <a:pt x="15" y="22"/>
                                  </a:lnTo>
                                  <a:lnTo>
                                    <a:pt x="26" y="30"/>
                                  </a:lnTo>
                                  <a:lnTo>
                                    <a:pt x="37" y="39"/>
                                  </a:lnTo>
                                  <a:lnTo>
                                    <a:pt x="50" y="46"/>
                                  </a:lnTo>
                                  <a:lnTo>
                                    <a:pt x="66" y="53"/>
                                  </a:lnTo>
                                  <a:lnTo>
                                    <a:pt x="81" y="59"/>
                                  </a:lnTo>
                                  <a:lnTo>
                                    <a:pt x="98" y="62"/>
                                  </a:lnTo>
                                  <a:lnTo>
                                    <a:pt x="116" y="64"/>
                                  </a:lnTo>
                                  <a:lnTo>
                                    <a:pt x="133" y="67"/>
                                  </a:lnTo>
                                  <a:lnTo>
                                    <a:pt x="151" y="64"/>
                                  </a:lnTo>
                                  <a:lnTo>
                                    <a:pt x="172" y="60"/>
                                  </a:lnTo>
                                  <a:lnTo>
                                    <a:pt x="191" y="53"/>
                                  </a:lnTo>
                                  <a:lnTo>
                                    <a:pt x="212" y="44"/>
                                  </a:lnTo>
                                  <a:lnTo>
                                    <a:pt x="233" y="29"/>
                                  </a:lnTo>
                                  <a:lnTo>
                                    <a:pt x="252" y="13"/>
                                  </a:lnTo>
                                  <a:lnTo>
                                    <a:pt x="2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1" name="Freeform 143"/>
                            <p:cNvSpPr>
                              <a:spLocks noChangeAspect="1"/>
                            </p:cNvSpPr>
                            <p:nvPr/>
                          </p:nvSpPr>
                          <p:spPr bwMode="auto">
                            <a:xfrm>
                              <a:off x="780" y="3554"/>
                              <a:ext cx="99" cy="129"/>
                            </a:xfrm>
                            <a:custGeom>
                              <a:avLst/>
                              <a:gdLst>
                                <a:gd name="T0" fmla="*/ 0 w 197"/>
                                <a:gd name="T1" fmla="*/ 128 h 258"/>
                                <a:gd name="T2" fmla="*/ 4 w 197"/>
                                <a:gd name="T3" fmla="*/ 129 h 258"/>
                                <a:gd name="T4" fmla="*/ 5 w 197"/>
                                <a:gd name="T5" fmla="*/ 127 h 258"/>
                                <a:gd name="T6" fmla="*/ 7 w 197"/>
                                <a:gd name="T7" fmla="*/ 125 h 258"/>
                                <a:gd name="T8" fmla="*/ 11 w 197"/>
                                <a:gd name="T9" fmla="*/ 120 h 258"/>
                                <a:gd name="T10" fmla="*/ 16 w 197"/>
                                <a:gd name="T11" fmla="*/ 114 h 258"/>
                                <a:gd name="T12" fmla="*/ 20 w 197"/>
                                <a:gd name="T13" fmla="*/ 107 h 258"/>
                                <a:gd name="T14" fmla="*/ 27 w 197"/>
                                <a:gd name="T15" fmla="*/ 99 h 258"/>
                                <a:gd name="T16" fmla="*/ 34 w 197"/>
                                <a:gd name="T17" fmla="*/ 90 h 258"/>
                                <a:gd name="T18" fmla="*/ 42 w 197"/>
                                <a:gd name="T19" fmla="*/ 80 h 258"/>
                                <a:gd name="T20" fmla="*/ 49 w 197"/>
                                <a:gd name="T21" fmla="*/ 69 h 258"/>
                                <a:gd name="T22" fmla="*/ 56 w 197"/>
                                <a:gd name="T23" fmla="*/ 59 h 258"/>
                                <a:gd name="T24" fmla="*/ 64 w 197"/>
                                <a:gd name="T25" fmla="*/ 48 h 258"/>
                                <a:gd name="T26" fmla="*/ 72 w 197"/>
                                <a:gd name="T27" fmla="*/ 38 h 258"/>
                                <a:gd name="T28" fmla="*/ 79 w 197"/>
                                <a:gd name="T29" fmla="*/ 29 h 258"/>
                                <a:gd name="T30" fmla="*/ 87 w 197"/>
                                <a:gd name="T31" fmla="*/ 19 h 258"/>
                                <a:gd name="T32" fmla="*/ 93 w 197"/>
                                <a:gd name="T33" fmla="*/ 10 h 258"/>
                                <a:gd name="T34" fmla="*/ 99 w 197"/>
                                <a:gd name="T35" fmla="*/ 2 h 258"/>
                                <a:gd name="T36" fmla="*/ 94 w 197"/>
                                <a:gd name="T37" fmla="*/ 0 h 258"/>
                                <a:gd name="T38" fmla="*/ 88 w 197"/>
                                <a:gd name="T39" fmla="*/ 8 h 258"/>
                                <a:gd name="T40" fmla="*/ 82 w 197"/>
                                <a:gd name="T41" fmla="*/ 17 h 258"/>
                                <a:gd name="T42" fmla="*/ 76 w 197"/>
                                <a:gd name="T43" fmla="*/ 25 h 258"/>
                                <a:gd name="T44" fmla="*/ 68 w 197"/>
                                <a:gd name="T45" fmla="*/ 36 h 258"/>
                                <a:gd name="T46" fmla="*/ 61 w 197"/>
                                <a:gd name="T47" fmla="*/ 46 h 258"/>
                                <a:gd name="T48" fmla="*/ 53 w 197"/>
                                <a:gd name="T49" fmla="*/ 57 h 258"/>
                                <a:gd name="T50" fmla="*/ 45 w 197"/>
                                <a:gd name="T51" fmla="*/ 67 h 258"/>
                                <a:gd name="T52" fmla="*/ 37 w 197"/>
                                <a:gd name="T53" fmla="*/ 77 h 258"/>
                                <a:gd name="T54" fmla="*/ 30 w 197"/>
                                <a:gd name="T55" fmla="*/ 86 h 258"/>
                                <a:gd name="T56" fmla="*/ 23 w 197"/>
                                <a:gd name="T57" fmla="*/ 96 h 258"/>
                                <a:gd name="T58" fmla="*/ 17 w 197"/>
                                <a:gd name="T59" fmla="*/ 104 h 258"/>
                                <a:gd name="T60" fmla="*/ 11 w 197"/>
                                <a:gd name="T61" fmla="*/ 111 h 258"/>
                                <a:gd name="T62" fmla="*/ 7 w 197"/>
                                <a:gd name="T63" fmla="*/ 117 h 258"/>
                                <a:gd name="T64" fmla="*/ 4 w 197"/>
                                <a:gd name="T65" fmla="*/ 121 h 258"/>
                                <a:gd name="T66" fmla="*/ 1 w 197"/>
                                <a:gd name="T67" fmla="*/ 125 h 258"/>
                                <a:gd name="T68" fmla="*/ 1 w 197"/>
                                <a:gd name="T69" fmla="*/ 125 h 258"/>
                                <a:gd name="T70" fmla="*/ 5 w 197"/>
                                <a:gd name="T71" fmla="*/ 126 h 258"/>
                                <a:gd name="T72" fmla="*/ 1 w 197"/>
                                <a:gd name="T73" fmla="*/ 125 h 258"/>
                                <a:gd name="T74" fmla="*/ 0 w 197"/>
                                <a:gd name="T75" fmla="*/ 127 h 258"/>
                                <a:gd name="T76" fmla="*/ 1 w 197"/>
                                <a:gd name="T77" fmla="*/ 129 h 258"/>
                                <a:gd name="T78" fmla="*/ 3 w 197"/>
                                <a:gd name="T79" fmla="*/ 129 h 258"/>
                                <a:gd name="T80" fmla="*/ 4 w 197"/>
                                <a:gd name="T81" fmla="*/ 129 h 258"/>
                                <a:gd name="T82" fmla="*/ 0 w 197"/>
                                <a:gd name="T83" fmla="*/ 1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7" h="258">
                                  <a:moveTo>
                                    <a:pt x="0" y="255"/>
                                  </a:moveTo>
                                  <a:lnTo>
                                    <a:pt x="8" y="257"/>
                                  </a:lnTo>
                                  <a:lnTo>
                                    <a:pt x="10" y="253"/>
                                  </a:lnTo>
                                  <a:lnTo>
                                    <a:pt x="14" y="249"/>
                                  </a:lnTo>
                                  <a:lnTo>
                                    <a:pt x="21" y="240"/>
                                  </a:lnTo>
                                  <a:lnTo>
                                    <a:pt x="31" y="227"/>
                                  </a:lnTo>
                                  <a:lnTo>
                                    <a:pt x="40" y="214"/>
                                  </a:lnTo>
                                  <a:lnTo>
                                    <a:pt x="53" y="198"/>
                                  </a:lnTo>
                                  <a:lnTo>
                                    <a:pt x="67" y="179"/>
                                  </a:lnTo>
                                  <a:lnTo>
                                    <a:pt x="83" y="159"/>
                                  </a:lnTo>
                                  <a:lnTo>
                                    <a:pt x="98" y="138"/>
                                  </a:lnTo>
                                  <a:lnTo>
                                    <a:pt x="112" y="117"/>
                                  </a:lnTo>
                                  <a:lnTo>
                                    <a:pt x="128" y="96"/>
                                  </a:lnTo>
                                  <a:lnTo>
                                    <a:pt x="144" y="76"/>
                                  </a:lnTo>
                                  <a:lnTo>
                                    <a:pt x="158" y="57"/>
                                  </a:lnTo>
                                  <a:lnTo>
                                    <a:pt x="173" y="38"/>
                                  </a:lnTo>
                                  <a:lnTo>
                                    <a:pt x="185" y="19"/>
                                  </a:lnTo>
                                  <a:lnTo>
                                    <a:pt x="197" y="4"/>
                                  </a:lnTo>
                                  <a:lnTo>
                                    <a:pt x="187" y="0"/>
                                  </a:lnTo>
                                  <a:lnTo>
                                    <a:pt x="176" y="15"/>
                                  </a:lnTo>
                                  <a:lnTo>
                                    <a:pt x="163" y="33"/>
                                  </a:lnTo>
                                  <a:lnTo>
                                    <a:pt x="151" y="50"/>
                                  </a:lnTo>
                                  <a:lnTo>
                                    <a:pt x="135" y="71"/>
                                  </a:lnTo>
                                  <a:lnTo>
                                    <a:pt x="121" y="92"/>
                                  </a:lnTo>
                                  <a:lnTo>
                                    <a:pt x="105" y="113"/>
                                  </a:lnTo>
                                  <a:lnTo>
                                    <a:pt x="89" y="133"/>
                                  </a:lnTo>
                                  <a:lnTo>
                                    <a:pt x="74" y="154"/>
                                  </a:lnTo>
                                  <a:lnTo>
                                    <a:pt x="60" y="172"/>
                                  </a:lnTo>
                                  <a:lnTo>
                                    <a:pt x="46" y="191"/>
                                  </a:lnTo>
                                  <a:lnTo>
                                    <a:pt x="33" y="207"/>
                                  </a:lnTo>
                                  <a:lnTo>
                                    <a:pt x="22" y="222"/>
                                  </a:lnTo>
                                  <a:lnTo>
                                    <a:pt x="14" y="234"/>
                                  </a:lnTo>
                                  <a:lnTo>
                                    <a:pt x="7" y="242"/>
                                  </a:lnTo>
                                  <a:lnTo>
                                    <a:pt x="1" y="249"/>
                                  </a:lnTo>
                                  <a:lnTo>
                                    <a:pt x="1" y="250"/>
                                  </a:lnTo>
                                  <a:lnTo>
                                    <a:pt x="9" y="251"/>
                                  </a:lnTo>
                                  <a:lnTo>
                                    <a:pt x="1" y="250"/>
                                  </a:lnTo>
                                  <a:lnTo>
                                    <a:pt x="0" y="253"/>
                                  </a:lnTo>
                                  <a:lnTo>
                                    <a:pt x="1" y="257"/>
                                  </a:lnTo>
                                  <a:lnTo>
                                    <a:pt x="5" y="258"/>
                                  </a:lnTo>
                                  <a:lnTo>
                                    <a:pt x="8" y="257"/>
                                  </a:lnTo>
                                  <a:lnTo>
                                    <a:pt x="0"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2" name="Freeform 144"/>
                            <p:cNvSpPr>
                              <a:spLocks noChangeAspect="1"/>
                            </p:cNvSpPr>
                            <p:nvPr/>
                          </p:nvSpPr>
                          <p:spPr bwMode="auto">
                            <a:xfrm>
                              <a:off x="726" y="3586"/>
                              <a:ext cx="59" cy="96"/>
                            </a:xfrm>
                            <a:custGeom>
                              <a:avLst/>
                              <a:gdLst>
                                <a:gd name="T0" fmla="*/ 4 w 118"/>
                                <a:gd name="T1" fmla="*/ 5 h 192"/>
                                <a:gd name="T2" fmla="*/ 0 w 118"/>
                                <a:gd name="T3" fmla="*/ 4 h 192"/>
                                <a:gd name="T4" fmla="*/ 8 w 118"/>
                                <a:gd name="T5" fmla="*/ 17 h 192"/>
                                <a:gd name="T6" fmla="*/ 15 w 118"/>
                                <a:gd name="T7" fmla="*/ 30 h 192"/>
                                <a:gd name="T8" fmla="*/ 23 w 118"/>
                                <a:gd name="T9" fmla="*/ 43 h 192"/>
                                <a:gd name="T10" fmla="*/ 30 w 118"/>
                                <a:gd name="T11" fmla="*/ 56 h 192"/>
                                <a:gd name="T12" fmla="*/ 37 w 118"/>
                                <a:gd name="T13" fmla="*/ 67 h 192"/>
                                <a:gd name="T14" fmla="*/ 44 w 118"/>
                                <a:gd name="T15" fmla="*/ 79 h 192"/>
                                <a:gd name="T16" fmla="*/ 50 w 118"/>
                                <a:gd name="T17" fmla="*/ 88 h 192"/>
                                <a:gd name="T18" fmla="*/ 55 w 118"/>
                                <a:gd name="T19" fmla="*/ 96 h 192"/>
                                <a:gd name="T20" fmla="*/ 59 w 118"/>
                                <a:gd name="T21" fmla="*/ 94 h 192"/>
                                <a:gd name="T22" fmla="*/ 54 w 118"/>
                                <a:gd name="T23" fmla="*/ 86 h 192"/>
                                <a:gd name="T24" fmla="*/ 48 w 118"/>
                                <a:gd name="T25" fmla="*/ 76 h 192"/>
                                <a:gd name="T26" fmla="*/ 42 w 118"/>
                                <a:gd name="T27" fmla="*/ 65 h 192"/>
                                <a:gd name="T28" fmla="*/ 35 w 118"/>
                                <a:gd name="T29" fmla="*/ 53 h 192"/>
                                <a:gd name="T30" fmla="*/ 27 w 118"/>
                                <a:gd name="T31" fmla="*/ 41 h 192"/>
                                <a:gd name="T32" fmla="*/ 20 w 118"/>
                                <a:gd name="T33" fmla="*/ 28 h 192"/>
                                <a:gd name="T34" fmla="*/ 12 w 118"/>
                                <a:gd name="T35" fmla="*/ 15 h 192"/>
                                <a:gd name="T36" fmla="*/ 5 w 118"/>
                                <a:gd name="T37" fmla="*/ 1 h 192"/>
                                <a:gd name="T38" fmla="*/ 1 w 118"/>
                                <a:gd name="T39" fmla="*/ 0 h 192"/>
                                <a:gd name="T40" fmla="*/ 5 w 118"/>
                                <a:gd name="T41" fmla="*/ 1 h 192"/>
                                <a:gd name="T42" fmla="*/ 4 w 118"/>
                                <a:gd name="T43" fmla="*/ 0 h 192"/>
                                <a:gd name="T44" fmla="*/ 2 w 118"/>
                                <a:gd name="T45" fmla="*/ 0 h 192"/>
                                <a:gd name="T46" fmla="*/ 0 w 118"/>
                                <a:gd name="T47" fmla="*/ 2 h 192"/>
                                <a:gd name="T48" fmla="*/ 0 w 118"/>
                                <a:gd name="T49" fmla="*/ 4 h 192"/>
                                <a:gd name="T50" fmla="*/ 4 w 118"/>
                                <a:gd name="T51" fmla="*/ 5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8" h="192">
                                  <a:moveTo>
                                    <a:pt x="7" y="9"/>
                                  </a:moveTo>
                                  <a:lnTo>
                                    <a:pt x="0" y="7"/>
                                  </a:lnTo>
                                  <a:lnTo>
                                    <a:pt x="15" y="33"/>
                                  </a:lnTo>
                                  <a:lnTo>
                                    <a:pt x="30" y="60"/>
                                  </a:lnTo>
                                  <a:lnTo>
                                    <a:pt x="45" y="85"/>
                                  </a:lnTo>
                                  <a:lnTo>
                                    <a:pt x="60" y="111"/>
                                  </a:lnTo>
                                  <a:lnTo>
                                    <a:pt x="74" y="134"/>
                                  </a:lnTo>
                                  <a:lnTo>
                                    <a:pt x="87" y="157"/>
                                  </a:lnTo>
                                  <a:lnTo>
                                    <a:pt x="99" y="175"/>
                                  </a:lnTo>
                                  <a:lnTo>
                                    <a:pt x="109" y="192"/>
                                  </a:lnTo>
                                  <a:lnTo>
                                    <a:pt x="118" y="188"/>
                                  </a:lnTo>
                                  <a:lnTo>
                                    <a:pt x="108" y="171"/>
                                  </a:lnTo>
                                  <a:lnTo>
                                    <a:pt x="96" y="152"/>
                                  </a:lnTo>
                                  <a:lnTo>
                                    <a:pt x="84" y="129"/>
                                  </a:lnTo>
                                  <a:lnTo>
                                    <a:pt x="69" y="106"/>
                                  </a:lnTo>
                                  <a:lnTo>
                                    <a:pt x="54" y="81"/>
                                  </a:lnTo>
                                  <a:lnTo>
                                    <a:pt x="39" y="55"/>
                                  </a:lnTo>
                                  <a:lnTo>
                                    <a:pt x="24" y="29"/>
                                  </a:lnTo>
                                  <a:lnTo>
                                    <a:pt x="9" y="2"/>
                                  </a:lnTo>
                                  <a:lnTo>
                                    <a:pt x="2" y="0"/>
                                  </a:lnTo>
                                  <a:lnTo>
                                    <a:pt x="9" y="2"/>
                                  </a:lnTo>
                                  <a:lnTo>
                                    <a:pt x="7" y="0"/>
                                  </a:lnTo>
                                  <a:lnTo>
                                    <a:pt x="3" y="0"/>
                                  </a:lnTo>
                                  <a:lnTo>
                                    <a:pt x="0" y="4"/>
                                  </a:lnTo>
                                  <a:lnTo>
                                    <a:pt x="0" y="7"/>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3" name="Freeform 145"/>
                            <p:cNvSpPr>
                              <a:spLocks noChangeAspect="1"/>
                            </p:cNvSpPr>
                            <p:nvPr/>
                          </p:nvSpPr>
                          <p:spPr bwMode="auto">
                            <a:xfrm>
                              <a:off x="624" y="3586"/>
                              <a:ext cx="105" cy="68"/>
                            </a:xfrm>
                            <a:custGeom>
                              <a:avLst/>
                              <a:gdLst>
                                <a:gd name="T0" fmla="*/ 4 w 211"/>
                                <a:gd name="T1" fmla="*/ 65 h 136"/>
                                <a:gd name="T2" fmla="*/ 3 w 211"/>
                                <a:gd name="T3" fmla="*/ 68 h 136"/>
                                <a:gd name="T4" fmla="*/ 105 w 211"/>
                                <a:gd name="T5" fmla="*/ 5 h 136"/>
                                <a:gd name="T6" fmla="*/ 103 w 211"/>
                                <a:gd name="T7" fmla="*/ 0 h 136"/>
                                <a:gd name="T8" fmla="*/ 1 w 211"/>
                                <a:gd name="T9" fmla="*/ 64 h 136"/>
                                <a:gd name="T10" fmla="*/ 0 w 211"/>
                                <a:gd name="T11" fmla="*/ 67 h 136"/>
                                <a:gd name="T12" fmla="*/ 1 w 211"/>
                                <a:gd name="T13" fmla="*/ 64 h 136"/>
                                <a:gd name="T14" fmla="*/ 0 w 211"/>
                                <a:gd name="T15" fmla="*/ 65 h 136"/>
                                <a:gd name="T16" fmla="*/ 0 w 211"/>
                                <a:gd name="T17" fmla="*/ 67 h 136"/>
                                <a:gd name="T18" fmla="*/ 2 w 211"/>
                                <a:gd name="T19" fmla="*/ 68 h 136"/>
                                <a:gd name="T20" fmla="*/ 3 w 211"/>
                                <a:gd name="T21" fmla="*/ 68 h 136"/>
                                <a:gd name="T22" fmla="*/ 4 w 211"/>
                                <a:gd name="T23" fmla="*/ 65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9" y="129"/>
                                  </a:moveTo>
                                  <a:lnTo>
                                    <a:pt x="7" y="136"/>
                                  </a:lnTo>
                                  <a:lnTo>
                                    <a:pt x="211" y="9"/>
                                  </a:lnTo>
                                  <a:lnTo>
                                    <a:pt x="206" y="0"/>
                                  </a:lnTo>
                                  <a:lnTo>
                                    <a:pt x="2" y="127"/>
                                  </a:lnTo>
                                  <a:lnTo>
                                    <a:pt x="0" y="134"/>
                                  </a:lnTo>
                                  <a:lnTo>
                                    <a:pt x="2" y="127"/>
                                  </a:lnTo>
                                  <a:lnTo>
                                    <a:pt x="0" y="129"/>
                                  </a:lnTo>
                                  <a:lnTo>
                                    <a:pt x="0" y="133"/>
                                  </a:lnTo>
                                  <a:lnTo>
                                    <a:pt x="4" y="136"/>
                                  </a:lnTo>
                                  <a:lnTo>
                                    <a:pt x="7" y="136"/>
                                  </a:lnTo>
                                  <a:lnTo>
                                    <a:pt x="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4" name="Freeform 146"/>
                            <p:cNvSpPr>
                              <a:spLocks noChangeAspect="1"/>
                            </p:cNvSpPr>
                            <p:nvPr/>
                          </p:nvSpPr>
                          <p:spPr bwMode="auto">
                            <a:xfrm>
                              <a:off x="578" y="3494"/>
                              <a:ext cx="150" cy="158"/>
                            </a:xfrm>
                            <a:custGeom>
                              <a:avLst/>
                              <a:gdLst>
                                <a:gd name="T0" fmla="*/ 150 w 300"/>
                                <a:gd name="T1" fmla="*/ 95 h 315"/>
                                <a:gd name="T2" fmla="*/ 145 w 300"/>
                                <a:gd name="T3" fmla="*/ 85 h 315"/>
                                <a:gd name="T4" fmla="*/ 140 w 300"/>
                                <a:gd name="T5" fmla="*/ 77 h 315"/>
                                <a:gd name="T6" fmla="*/ 135 w 300"/>
                                <a:gd name="T7" fmla="*/ 68 h 315"/>
                                <a:gd name="T8" fmla="*/ 131 w 300"/>
                                <a:gd name="T9" fmla="*/ 60 h 315"/>
                                <a:gd name="T10" fmla="*/ 127 w 300"/>
                                <a:gd name="T11" fmla="*/ 53 h 315"/>
                                <a:gd name="T12" fmla="*/ 123 w 300"/>
                                <a:gd name="T13" fmla="*/ 46 h 315"/>
                                <a:gd name="T14" fmla="*/ 120 w 300"/>
                                <a:gd name="T15" fmla="*/ 40 h 315"/>
                                <a:gd name="T16" fmla="*/ 118 w 300"/>
                                <a:gd name="T17" fmla="*/ 35 h 315"/>
                                <a:gd name="T18" fmla="*/ 112 w 300"/>
                                <a:gd name="T19" fmla="*/ 24 h 315"/>
                                <a:gd name="T20" fmla="*/ 104 w 300"/>
                                <a:gd name="T21" fmla="*/ 15 h 315"/>
                                <a:gd name="T22" fmla="*/ 95 w 300"/>
                                <a:gd name="T23" fmla="*/ 8 h 315"/>
                                <a:gd name="T24" fmla="*/ 84 w 300"/>
                                <a:gd name="T25" fmla="*/ 2 h 315"/>
                                <a:gd name="T26" fmla="*/ 72 w 300"/>
                                <a:gd name="T27" fmla="*/ 0 h 315"/>
                                <a:gd name="T28" fmla="*/ 59 w 300"/>
                                <a:gd name="T29" fmla="*/ 1 h 315"/>
                                <a:gd name="T30" fmla="*/ 45 w 300"/>
                                <a:gd name="T31" fmla="*/ 4 h 315"/>
                                <a:gd name="T32" fmla="*/ 31 w 300"/>
                                <a:gd name="T33" fmla="*/ 10 h 315"/>
                                <a:gd name="T34" fmla="*/ 19 w 300"/>
                                <a:gd name="T35" fmla="*/ 19 h 315"/>
                                <a:gd name="T36" fmla="*/ 9 w 300"/>
                                <a:gd name="T37" fmla="*/ 28 h 315"/>
                                <a:gd name="T38" fmla="*/ 4 w 300"/>
                                <a:gd name="T39" fmla="*/ 38 h 315"/>
                                <a:gd name="T40" fmla="*/ 1 w 300"/>
                                <a:gd name="T41" fmla="*/ 49 h 315"/>
                                <a:gd name="T42" fmla="*/ 0 w 300"/>
                                <a:gd name="T43" fmla="*/ 60 h 315"/>
                                <a:gd name="T44" fmla="*/ 2 w 300"/>
                                <a:gd name="T45" fmla="*/ 72 h 315"/>
                                <a:gd name="T46" fmla="*/ 5 w 300"/>
                                <a:gd name="T47" fmla="*/ 82 h 315"/>
                                <a:gd name="T48" fmla="*/ 10 w 300"/>
                                <a:gd name="T49" fmla="*/ 93 h 315"/>
                                <a:gd name="T50" fmla="*/ 12 w 300"/>
                                <a:gd name="T51" fmla="*/ 97 h 315"/>
                                <a:gd name="T52" fmla="*/ 15 w 300"/>
                                <a:gd name="T53" fmla="*/ 103 h 315"/>
                                <a:gd name="T54" fmla="*/ 19 w 300"/>
                                <a:gd name="T55" fmla="*/ 110 h 315"/>
                                <a:gd name="T56" fmla="*/ 24 w 300"/>
                                <a:gd name="T57" fmla="*/ 118 h 315"/>
                                <a:gd name="T58" fmla="*/ 29 w 300"/>
                                <a:gd name="T59" fmla="*/ 127 h 315"/>
                                <a:gd name="T60" fmla="*/ 35 w 300"/>
                                <a:gd name="T61" fmla="*/ 137 h 315"/>
                                <a:gd name="T62" fmla="*/ 42 w 300"/>
                                <a:gd name="T63" fmla="*/ 147 h 315"/>
                                <a:gd name="T64" fmla="*/ 49 w 300"/>
                                <a:gd name="T65" fmla="*/ 158 h 315"/>
                                <a:gd name="T66" fmla="*/ 150 w 300"/>
                                <a:gd name="T67" fmla="*/ 95 h 3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0" h="315">
                                  <a:moveTo>
                                    <a:pt x="300" y="189"/>
                                  </a:moveTo>
                                  <a:lnTo>
                                    <a:pt x="290" y="170"/>
                                  </a:lnTo>
                                  <a:lnTo>
                                    <a:pt x="280" y="153"/>
                                  </a:lnTo>
                                  <a:lnTo>
                                    <a:pt x="270" y="136"/>
                                  </a:lnTo>
                                  <a:lnTo>
                                    <a:pt x="261" y="120"/>
                                  </a:lnTo>
                                  <a:lnTo>
                                    <a:pt x="254" y="105"/>
                                  </a:lnTo>
                                  <a:lnTo>
                                    <a:pt x="246" y="91"/>
                                  </a:lnTo>
                                  <a:lnTo>
                                    <a:pt x="240" y="79"/>
                                  </a:lnTo>
                                  <a:lnTo>
                                    <a:pt x="236" y="69"/>
                                  </a:lnTo>
                                  <a:lnTo>
                                    <a:pt x="223" y="47"/>
                                  </a:lnTo>
                                  <a:lnTo>
                                    <a:pt x="207" y="29"/>
                                  </a:lnTo>
                                  <a:lnTo>
                                    <a:pt x="189" y="15"/>
                                  </a:lnTo>
                                  <a:lnTo>
                                    <a:pt x="167" y="4"/>
                                  </a:lnTo>
                                  <a:lnTo>
                                    <a:pt x="143" y="0"/>
                                  </a:lnTo>
                                  <a:lnTo>
                                    <a:pt x="117" y="1"/>
                                  </a:lnTo>
                                  <a:lnTo>
                                    <a:pt x="90" y="7"/>
                                  </a:lnTo>
                                  <a:lnTo>
                                    <a:pt x="61" y="19"/>
                                  </a:lnTo>
                                  <a:lnTo>
                                    <a:pt x="37" y="37"/>
                                  </a:lnTo>
                                  <a:lnTo>
                                    <a:pt x="18" y="55"/>
                                  </a:lnTo>
                                  <a:lnTo>
                                    <a:pt x="7" y="76"/>
                                  </a:lnTo>
                                  <a:lnTo>
                                    <a:pt x="1" y="98"/>
                                  </a:lnTo>
                                  <a:lnTo>
                                    <a:pt x="0" y="120"/>
                                  </a:lnTo>
                                  <a:lnTo>
                                    <a:pt x="4" y="143"/>
                                  </a:lnTo>
                                  <a:lnTo>
                                    <a:pt x="10" y="164"/>
                                  </a:lnTo>
                                  <a:lnTo>
                                    <a:pt x="20" y="186"/>
                                  </a:lnTo>
                                  <a:lnTo>
                                    <a:pt x="24" y="194"/>
                                  </a:lnTo>
                                  <a:lnTo>
                                    <a:pt x="30" y="206"/>
                                  </a:lnTo>
                                  <a:lnTo>
                                    <a:pt x="38" y="220"/>
                                  </a:lnTo>
                                  <a:lnTo>
                                    <a:pt x="47" y="235"/>
                                  </a:lnTo>
                                  <a:lnTo>
                                    <a:pt x="58" y="253"/>
                                  </a:lnTo>
                                  <a:lnTo>
                                    <a:pt x="70" y="273"/>
                                  </a:lnTo>
                                  <a:lnTo>
                                    <a:pt x="83" y="293"/>
                                  </a:lnTo>
                                  <a:lnTo>
                                    <a:pt x="97" y="315"/>
                                  </a:lnTo>
                                  <a:lnTo>
                                    <a:pt x="300" y="189"/>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5" name="Freeform 147"/>
                            <p:cNvSpPr>
                              <a:spLocks noChangeAspect="1"/>
                            </p:cNvSpPr>
                            <p:nvPr/>
                          </p:nvSpPr>
                          <p:spPr bwMode="auto">
                            <a:xfrm>
                              <a:off x="694" y="3527"/>
                              <a:ext cx="36" cy="62"/>
                            </a:xfrm>
                            <a:custGeom>
                              <a:avLst/>
                              <a:gdLst>
                                <a:gd name="T0" fmla="*/ 0 w 74"/>
                                <a:gd name="T1" fmla="*/ 2 h 124"/>
                                <a:gd name="T2" fmla="*/ 0 w 74"/>
                                <a:gd name="T3" fmla="*/ 2 h 124"/>
                                <a:gd name="T4" fmla="*/ 2 w 74"/>
                                <a:gd name="T5" fmla="*/ 8 h 124"/>
                                <a:gd name="T6" fmla="*/ 5 w 74"/>
                                <a:gd name="T7" fmla="*/ 13 h 124"/>
                                <a:gd name="T8" fmla="*/ 9 w 74"/>
                                <a:gd name="T9" fmla="*/ 20 h 124"/>
                                <a:gd name="T10" fmla="*/ 13 w 74"/>
                                <a:gd name="T11" fmla="*/ 28 h 124"/>
                                <a:gd name="T12" fmla="*/ 17 w 74"/>
                                <a:gd name="T13" fmla="*/ 36 h 124"/>
                                <a:gd name="T14" fmla="*/ 21 w 74"/>
                                <a:gd name="T15" fmla="*/ 44 h 124"/>
                                <a:gd name="T16" fmla="*/ 26 w 74"/>
                                <a:gd name="T17" fmla="*/ 53 h 124"/>
                                <a:gd name="T18" fmla="*/ 32 w 74"/>
                                <a:gd name="T19" fmla="*/ 62 h 124"/>
                                <a:gd name="T20" fmla="*/ 36 w 74"/>
                                <a:gd name="T21" fmla="*/ 60 h 124"/>
                                <a:gd name="T22" fmla="*/ 31 w 74"/>
                                <a:gd name="T23" fmla="*/ 51 h 124"/>
                                <a:gd name="T24" fmla="*/ 26 w 74"/>
                                <a:gd name="T25" fmla="*/ 42 h 124"/>
                                <a:gd name="T26" fmla="*/ 21 w 74"/>
                                <a:gd name="T27" fmla="*/ 33 h 124"/>
                                <a:gd name="T28" fmla="*/ 17 w 74"/>
                                <a:gd name="T29" fmla="*/ 25 h 124"/>
                                <a:gd name="T30" fmla="*/ 14 w 74"/>
                                <a:gd name="T31" fmla="*/ 18 h 124"/>
                                <a:gd name="T32" fmla="*/ 10 w 74"/>
                                <a:gd name="T33" fmla="*/ 11 h 124"/>
                                <a:gd name="T34" fmla="*/ 7 w 74"/>
                                <a:gd name="T35" fmla="*/ 5 h 124"/>
                                <a:gd name="T36" fmla="*/ 4 w 74"/>
                                <a:gd name="T37" fmla="*/ 0 h 124"/>
                                <a:gd name="T38" fmla="*/ 4 w 74"/>
                                <a:gd name="T39" fmla="*/ 0 h 124"/>
                                <a:gd name="T40" fmla="*/ 0 w 74"/>
                                <a:gd name="T41" fmla="*/ 2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124">
                                  <a:moveTo>
                                    <a:pt x="0" y="4"/>
                                  </a:moveTo>
                                  <a:lnTo>
                                    <a:pt x="0" y="4"/>
                                  </a:lnTo>
                                  <a:lnTo>
                                    <a:pt x="5" y="15"/>
                                  </a:lnTo>
                                  <a:lnTo>
                                    <a:pt x="11" y="26"/>
                                  </a:lnTo>
                                  <a:lnTo>
                                    <a:pt x="19" y="40"/>
                                  </a:lnTo>
                                  <a:lnTo>
                                    <a:pt x="26" y="55"/>
                                  </a:lnTo>
                                  <a:lnTo>
                                    <a:pt x="35" y="71"/>
                                  </a:lnTo>
                                  <a:lnTo>
                                    <a:pt x="44" y="88"/>
                                  </a:lnTo>
                                  <a:lnTo>
                                    <a:pt x="54" y="106"/>
                                  </a:lnTo>
                                  <a:lnTo>
                                    <a:pt x="65" y="124"/>
                                  </a:lnTo>
                                  <a:lnTo>
                                    <a:pt x="74" y="119"/>
                                  </a:lnTo>
                                  <a:lnTo>
                                    <a:pt x="64" y="101"/>
                                  </a:lnTo>
                                  <a:lnTo>
                                    <a:pt x="53" y="84"/>
                                  </a:lnTo>
                                  <a:lnTo>
                                    <a:pt x="44" y="66"/>
                                  </a:lnTo>
                                  <a:lnTo>
                                    <a:pt x="35" y="50"/>
                                  </a:lnTo>
                                  <a:lnTo>
                                    <a:pt x="28" y="35"/>
                                  </a:lnTo>
                                  <a:lnTo>
                                    <a:pt x="20" y="21"/>
                                  </a:lnTo>
                                  <a:lnTo>
                                    <a:pt x="14" y="10"/>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6" name="Freeform 148"/>
                            <p:cNvSpPr>
                              <a:spLocks noChangeAspect="1"/>
                            </p:cNvSpPr>
                            <p:nvPr/>
                          </p:nvSpPr>
                          <p:spPr bwMode="auto">
                            <a:xfrm>
                              <a:off x="607" y="3492"/>
                              <a:ext cx="91" cy="38"/>
                            </a:xfrm>
                            <a:custGeom>
                              <a:avLst/>
                              <a:gdLst>
                                <a:gd name="T0" fmla="*/ 2 w 181"/>
                                <a:gd name="T1" fmla="*/ 15 h 76"/>
                                <a:gd name="T2" fmla="*/ 2 w 181"/>
                                <a:gd name="T3" fmla="*/ 15 h 76"/>
                                <a:gd name="T4" fmla="*/ 16 w 181"/>
                                <a:gd name="T5" fmla="*/ 8 h 76"/>
                                <a:gd name="T6" fmla="*/ 29 w 181"/>
                                <a:gd name="T7" fmla="*/ 6 h 76"/>
                                <a:gd name="T8" fmla="*/ 42 w 181"/>
                                <a:gd name="T9" fmla="*/ 5 h 76"/>
                                <a:gd name="T10" fmla="*/ 54 w 181"/>
                                <a:gd name="T11" fmla="*/ 7 h 76"/>
                                <a:gd name="T12" fmla="*/ 64 w 181"/>
                                <a:gd name="T13" fmla="*/ 12 h 76"/>
                                <a:gd name="T14" fmla="*/ 73 w 181"/>
                                <a:gd name="T15" fmla="*/ 19 h 76"/>
                                <a:gd name="T16" fmla="*/ 80 w 181"/>
                                <a:gd name="T17" fmla="*/ 27 h 76"/>
                                <a:gd name="T18" fmla="*/ 86 w 181"/>
                                <a:gd name="T19" fmla="*/ 38 h 76"/>
                                <a:gd name="T20" fmla="*/ 91 w 181"/>
                                <a:gd name="T21" fmla="*/ 36 h 76"/>
                                <a:gd name="T22" fmla="*/ 85 w 181"/>
                                <a:gd name="T23" fmla="*/ 25 h 76"/>
                                <a:gd name="T24" fmla="*/ 76 w 181"/>
                                <a:gd name="T25" fmla="*/ 15 h 76"/>
                                <a:gd name="T26" fmla="*/ 66 w 181"/>
                                <a:gd name="T27" fmla="*/ 8 h 76"/>
                                <a:gd name="T28" fmla="*/ 55 w 181"/>
                                <a:gd name="T29" fmla="*/ 3 h 76"/>
                                <a:gd name="T30" fmla="*/ 42 w 181"/>
                                <a:gd name="T31" fmla="*/ 0 h 76"/>
                                <a:gd name="T32" fmla="*/ 29 w 181"/>
                                <a:gd name="T33" fmla="*/ 1 h 76"/>
                                <a:gd name="T34" fmla="*/ 15 w 181"/>
                                <a:gd name="T35" fmla="*/ 4 h 76"/>
                                <a:gd name="T36" fmla="*/ 0 w 181"/>
                                <a:gd name="T37" fmla="*/ 10 h 76"/>
                                <a:gd name="T38" fmla="*/ 0 w 181"/>
                                <a:gd name="T39" fmla="*/ 10 h 76"/>
                                <a:gd name="T40" fmla="*/ 2 w 181"/>
                                <a:gd name="T41" fmla="*/ 1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76">
                                  <a:moveTo>
                                    <a:pt x="4" y="29"/>
                                  </a:moveTo>
                                  <a:lnTo>
                                    <a:pt x="4" y="29"/>
                                  </a:lnTo>
                                  <a:lnTo>
                                    <a:pt x="32" y="16"/>
                                  </a:lnTo>
                                  <a:lnTo>
                                    <a:pt x="58" y="11"/>
                                  </a:lnTo>
                                  <a:lnTo>
                                    <a:pt x="84" y="9"/>
                                  </a:lnTo>
                                  <a:lnTo>
                                    <a:pt x="107" y="14"/>
                                  </a:lnTo>
                                  <a:lnTo>
                                    <a:pt x="127" y="24"/>
                                  </a:lnTo>
                                  <a:lnTo>
                                    <a:pt x="145" y="37"/>
                                  </a:lnTo>
                                  <a:lnTo>
                                    <a:pt x="160" y="54"/>
                                  </a:lnTo>
                                  <a:lnTo>
                                    <a:pt x="172" y="76"/>
                                  </a:lnTo>
                                  <a:lnTo>
                                    <a:pt x="181" y="72"/>
                                  </a:lnTo>
                                  <a:lnTo>
                                    <a:pt x="169" y="50"/>
                                  </a:lnTo>
                                  <a:lnTo>
                                    <a:pt x="152" y="30"/>
                                  </a:lnTo>
                                  <a:lnTo>
                                    <a:pt x="132" y="15"/>
                                  </a:lnTo>
                                  <a:lnTo>
                                    <a:pt x="109" y="5"/>
                                  </a:lnTo>
                                  <a:lnTo>
                                    <a:pt x="84" y="0"/>
                                  </a:lnTo>
                                  <a:lnTo>
                                    <a:pt x="58" y="1"/>
                                  </a:lnTo>
                                  <a:lnTo>
                                    <a:pt x="30" y="7"/>
                                  </a:lnTo>
                                  <a:lnTo>
                                    <a:pt x="0" y="20"/>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7" name="Freeform 149"/>
                            <p:cNvSpPr>
                              <a:spLocks noChangeAspect="1"/>
                            </p:cNvSpPr>
                            <p:nvPr/>
                          </p:nvSpPr>
                          <p:spPr bwMode="auto">
                            <a:xfrm>
                              <a:off x="576" y="3501"/>
                              <a:ext cx="34" cy="87"/>
                            </a:xfrm>
                            <a:custGeom>
                              <a:avLst/>
                              <a:gdLst>
                                <a:gd name="T0" fmla="*/ 15 w 68"/>
                                <a:gd name="T1" fmla="*/ 85 h 174"/>
                                <a:gd name="T2" fmla="*/ 15 w 68"/>
                                <a:gd name="T3" fmla="*/ 85 h 174"/>
                                <a:gd name="T4" fmla="*/ 10 w 68"/>
                                <a:gd name="T5" fmla="*/ 74 h 174"/>
                                <a:gd name="T6" fmla="*/ 7 w 68"/>
                                <a:gd name="T7" fmla="*/ 63 h 174"/>
                                <a:gd name="T8" fmla="*/ 5 w 68"/>
                                <a:gd name="T9" fmla="*/ 53 h 174"/>
                                <a:gd name="T10" fmla="*/ 6 w 68"/>
                                <a:gd name="T11" fmla="*/ 42 h 174"/>
                                <a:gd name="T12" fmla="*/ 9 w 68"/>
                                <a:gd name="T13" fmla="*/ 31 h 174"/>
                                <a:gd name="T14" fmla="*/ 14 w 68"/>
                                <a:gd name="T15" fmla="*/ 22 h 174"/>
                                <a:gd name="T16" fmla="*/ 23 w 68"/>
                                <a:gd name="T17" fmla="*/ 13 h 174"/>
                                <a:gd name="T18" fmla="*/ 34 w 68"/>
                                <a:gd name="T19" fmla="*/ 5 h 174"/>
                                <a:gd name="T20" fmla="*/ 32 w 68"/>
                                <a:gd name="T21" fmla="*/ 0 h 174"/>
                                <a:gd name="T22" fmla="*/ 19 w 68"/>
                                <a:gd name="T23" fmla="*/ 9 h 174"/>
                                <a:gd name="T24" fmla="*/ 10 w 68"/>
                                <a:gd name="T25" fmla="*/ 19 h 174"/>
                                <a:gd name="T26" fmla="*/ 4 w 68"/>
                                <a:gd name="T27" fmla="*/ 30 h 174"/>
                                <a:gd name="T28" fmla="*/ 1 w 68"/>
                                <a:gd name="T29" fmla="*/ 42 h 174"/>
                                <a:gd name="T30" fmla="*/ 0 w 68"/>
                                <a:gd name="T31" fmla="*/ 53 h 174"/>
                                <a:gd name="T32" fmla="*/ 2 w 68"/>
                                <a:gd name="T33" fmla="*/ 65 h 174"/>
                                <a:gd name="T34" fmla="*/ 6 w 68"/>
                                <a:gd name="T35" fmla="*/ 76 h 174"/>
                                <a:gd name="T36" fmla="*/ 10 w 68"/>
                                <a:gd name="T37" fmla="*/ 87 h 174"/>
                                <a:gd name="T38" fmla="*/ 10 w 68"/>
                                <a:gd name="T39" fmla="*/ 87 h 174"/>
                                <a:gd name="T40" fmla="*/ 15 w 68"/>
                                <a:gd name="T41" fmla="*/ 85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174">
                                  <a:moveTo>
                                    <a:pt x="29" y="169"/>
                                  </a:moveTo>
                                  <a:lnTo>
                                    <a:pt x="29" y="169"/>
                                  </a:lnTo>
                                  <a:lnTo>
                                    <a:pt x="20" y="148"/>
                                  </a:lnTo>
                                  <a:lnTo>
                                    <a:pt x="13" y="126"/>
                                  </a:lnTo>
                                  <a:lnTo>
                                    <a:pt x="10" y="105"/>
                                  </a:lnTo>
                                  <a:lnTo>
                                    <a:pt x="11" y="83"/>
                                  </a:lnTo>
                                  <a:lnTo>
                                    <a:pt x="17" y="62"/>
                                  </a:lnTo>
                                  <a:lnTo>
                                    <a:pt x="27" y="44"/>
                                  </a:lnTo>
                                  <a:lnTo>
                                    <a:pt x="45" y="25"/>
                                  </a:lnTo>
                                  <a:lnTo>
                                    <a:pt x="68" y="9"/>
                                  </a:lnTo>
                                  <a:lnTo>
                                    <a:pt x="64" y="0"/>
                                  </a:lnTo>
                                  <a:lnTo>
                                    <a:pt x="38" y="18"/>
                                  </a:lnTo>
                                  <a:lnTo>
                                    <a:pt x="20" y="37"/>
                                  </a:lnTo>
                                  <a:lnTo>
                                    <a:pt x="7" y="60"/>
                                  </a:lnTo>
                                  <a:lnTo>
                                    <a:pt x="2" y="83"/>
                                  </a:lnTo>
                                  <a:lnTo>
                                    <a:pt x="0" y="105"/>
                                  </a:lnTo>
                                  <a:lnTo>
                                    <a:pt x="4" y="129"/>
                                  </a:lnTo>
                                  <a:lnTo>
                                    <a:pt x="11" y="151"/>
                                  </a:lnTo>
                                  <a:lnTo>
                                    <a:pt x="20" y="174"/>
                                  </a:lnTo>
                                  <a:lnTo>
                                    <a:pt x="29"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8" name="Freeform 150"/>
                            <p:cNvSpPr>
                              <a:spLocks noChangeAspect="1"/>
                            </p:cNvSpPr>
                            <p:nvPr/>
                          </p:nvSpPr>
                          <p:spPr bwMode="auto">
                            <a:xfrm>
                              <a:off x="586" y="3586"/>
                              <a:ext cx="43" cy="68"/>
                            </a:xfrm>
                            <a:custGeom>
                              <a:avLst/>
                              <a:gdLst>
                                <a:gd name="T0" fmla="*/ 40 w 86"/>
                                <a:gd name="T1" fmla="*/ 64 h 136"/>
                                <a:gd name="T2" fmla="*/ 43 w 86"/>
                                <a:gd name="T3" fmla="*/ 65 h 136"/>
                                <a:gd name="T4" fmla="*/ 36 w 86"/>
                                <a:gd name="T5" fmla="*/ 54 h 136"/>
                                <a:gd name="T6" fmla="*/ 30 w 86"/>
                                <a:gd name="T7" fmla="*/ 43 h 136"/>
                                <a:gd name="T8" fmla="*/ 24 w 86"/>
                                <a:gd name="T9" fmla="*/ 34 h 136"/>
                                <a:gd name="T10" fmla="*/ 19 w 86"/>
                                <a:gd name="T11" fmla="*/ 24 h 136"/>
                                <a:gd name="T12" fmla="*/ 14 w 86"/>
                                <a:gd name="T13" fmla="*/ 17 h 136"/>
                                <a:gd name="T14" fmla="*/ 10 w 86"/>
                                <a:gd name="T15" fmla="*/ 10 h 136"/>
                                <a:gd name="T16" fmla="*/ 7 w 86"/>
                                <a:gd name="T17" fmla="*/ 4 h 136"/>
                                <a:gd name="T18" fmla="*/ 5 w 86"/>
                                <a:gd name="T19" fmla="*/ 0 h 136"/>
                                <a:gd name="T20" fmla="*/ 0 w 86"/>
                                <a:gd name="T21" fmla="*/ 3 h 136"/>
                                <a:gd name="T22" fmla="*/ 3 w 86"/>
                                <a:gd name="T23" fmla="*/ 7 h 136"/>
                                <a:gd name="T24" fmla="*/ 5 w 86"/>
                                <a:gd name="T25" fmla="*/ 12 h 136"/>
                                <a:gd name="T26" fmla="*/ 9 w 86"/>
                                <a:gd name="T27" fmla="*/ 19 h 136"/>
                                <a:gd name="T28" fmla="*/ 14 w 86"/>
                                <a:gd name="T29" fmla="*/ 27 h 136"/>
                                <a:gd name="T30" fmla="*/ 19 w 86"/>
                                <a:gd name="T31" fmla="*/ 36 h 136"/>
                                <a:gd name="T32" fmla="*/ 26 w 86"/>
                                <a:gd name="T33" fmla="*/ 46 h 136"/>
                                <a:gd name="T34" fmla="*/ 32 w 86"/>
                                <a:gd name="T35" fmla="*/ 56 h 136"/>
                                <a:gd name="T36" fmla="*/ 39 w 86"/>
                                <a:gd name="T37" fmla="*/ 67 h 136"/>
                                <a:gd name="T38" fmla="*/ 42 w 86"/>
                                <a:gd name="T39" fmla="*/ 68 h 136"/>
                                <a:gd name="T40" fmla="*/ 39 w 86"/>
                                <a:gd name="T41" fmla="*/ 67 h 136"/>
                                <a:gd name="T42" fmla="*/ 40 w 86"/>
                                <a:gd name="T43" fmla="*/ 68 h 136"/>
                                <a:gd name="T44" fmla="*/ 42 w 86"/>
                                <a:gd name="T45" fmla="*/ 68 h 136"/>
                                <a:gd name="T46" fmla="*/ 43 w 86"/>
                                <a:gd name="T47" fmla="*/ 67 h 136"/>
                                <a:gd name="T48" fmla="*/ 43 w 86"/>
                                <a:gd name="T49" fmla="*/ 65 h 136"/>
                                <a:gd name="T50" fmla="*/ 40 w 86"/>
                                <a:gd name="T51" fmla="*/ 64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136">
                                  <a:moveTo>
                                    <a:pt x="79" y="127"/>
                                  </a:moveTo>
                                  <a:lnTo>
                                    <a:pt x="86" y="129"/>
                                  </a:lnTo>
                                  <a:lnTo>
                                    <a:pt x="72" y="107"/>
                                  </a:lnTo>
                                  <a:lnTo>
                                    <a:pt x="60" y="86"/>
                                  </a:lnTo>
                                  <a:lnTo>
                                    <a:pt x="47" y="67"/>
                                  </a:lnTo>
                                  <a:lnTo>
                                    <a:pt x="37" y="48"/>
                                  </a:lnTo>
                                  <a:lnTo>
                                    <a:pt x="28" y="33"/>
                                  </a:lnTo>
                                  <a:lnTo>
                                    <a:pt x="20" y="20"/>
                                  </a:lnTo>
                                  <a:lnTo>
                                    <a:pt x="14" y="8"/>
                                  </a:lnTo>
                                  <a:lnTo>
                                    <a:pt x="9" y="0"/>
                                  </a:lnTo>
                                  <a:lnTo>
                                    <a:pt x="0" y="5"/>
                                  </a:lnTo>
                                  <a:lnTo>
                                    <a:pt x="5" y="13"/>
                                  </a:lnTo>
                                  <a:lnTo>
                                    <a:pt x="10" y="24"/>
                                  </a:lnTo>
                                  <a:lnTo>
                                    <a:pt x="18" y="38"/>
                                  </a:lnTo>
                                  <a:lnTo>
                                    <a:pt x="28" y="53"/>
                                  </a:lnTo>
                                  <a:lnTo>
                                    <a:pt x="38" y="71"/>
                                  </a:lnTo>
                                  <a:lnTo>
                                    <a:pt x="51" y="91"/>
                                  </a:lnTo>
                                  <a:lnTo>
                                    <a:pt x="63" y="112"/>
                                  </a:lnTo>
                                  <a:lnTo>
                                    <a:pt x="77" y="134"/>
                                  </a:lnTo>
                                  <a:lnTo>
                                    <a:pt x="84" y="136"/>
                                  </a:lnTo>
                                  <a:lnTo>
                                    <a:pt x="77" y="134"/>
                                  </a:lnTo>
                                  <a:lnTo>
                                    <a:pt x="79" y="136"/>
                                  </a:lnTo>
                                  <a:lnTo>
                                    <a:pt x="84" y="136"/>
                                  </a:lnTo>
                                  <a:lnTo>
                                    <a:pt x="86" y="133"/>
                                  </a:lnTo>
                                  <a:lnTo>
                                    <a:pt x="86" y="129"/>
                                  </a:lnTo>
                                  <a:lnTo>
                                    <a:pt x="79"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29" name="Freeform 151"/>
                            <p:cNvSpPr>
                              <a:spLocks noChangeAspect="1"/>
                            </p:cNvSpPr>
                            <p:nvPr/>
                          </p:nvSpPr>
                          <p:spPr bwMode="auto">
                            <a:xfrm>
                              <a:off x="625" y="3586"/>
                              <a:ext cx="105" cy="68"/>
                            </a:xfrm>
                            <a:custGeom>
                              <a:avLst/>
                              <a:gdLst>
                                <a:gd name="T0" fmla="*/ 101 w 211"/>
                                <a:gd name="T1" fmla="*/ 4 h 136"/>
                                <a:gd name="T2" fmla="*/ 102 w 211"/>
                                <a:gd name="T3" fmla="*/ 0 h 136"/>
                                <a:gd name="T4" fmla="*/ 0 w 211"/>
                                <a:gd name="T5" fmla="*/ 64 h 136"/>
                                <a:gd name="T6" fmla="*/ 2 w 211"/>
                                <a:gd name="T7" fmla="*/ 68 h 136"/>
                                <a:gd name="T8" fmla="*/ 104 w 211"/>
                                <a:gd name="T9" fmla="*/ 5 h 136"/>
                                <a:gd name="T10" fmla="*/ 105 w 211"/>
                                <a:gd name="T11" fmla="*/ 1 h 136"/>
                                <a:gd name="T12" fmla="*/ 104 w 211"/>
                                <a:gd name="T13" fmla="*/ 5 h 136"/>
                                <a:gd name="T14" fmla="*/ 105 w 211"/>
                                <a:gd name="T15" fmla="*/ 4 h 136"/>
                                <a:gd name="T16" fmla="*/ 105 w 211"/>
                                <a:gd name="T17" fmla="*/ 1 h 136"/>
                                <a:gd name="T18" fmla="*/ 103 w 211"/>
                                <a:gd name="T19" fmla="*/ 0 h 136"/>
                                <a:gd name="T20" fmla="*/ 102 w 211"/>
                                <a:gd name="T21" fmla="*/ 0 h 136"/>
                                <a:gd name="T22" fmla="*/ 101 w 211"/>
                                <a:gd name="T23" fmla="*/ 4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202" y="7"/>
                                  </a:moveTo>
                                  <a:lnTo>
                                    <a:pt x="204" y="0"/>
                                  </a:lnTo>
                                  <a:lnTo>
                                    <a:pt x="0" y="127"/>
                                  </a:lnTo>
                                  <a:lnTo>
                                    <a:pt x="5" y="136"/>
                                  </a:lnTo>
                                  <a:lnTo>
                                    <a:pt x="209" y="9"/>
                                  </a:lnTo>
                                  <a:lnTo>
                                    <a:pt x="211" y="2"/>
                                  </a:lnTo>
                                  <a:lnTo>
                                    <a:pt x="209" y="9"/>
                                  </a:lnTo>
                                  <a:lnTo>
                                    <a:pt x="211" y="7"/>
                                  </a:lnTo>
                                  <a:lnTo>
                                    <a:pt x="211" y="2"/>
                                  </a:lnTo>
                                  <a:lnTo>
                                    <a:pt x="207" y="0"/>
                                  </a:lnTo>
                                  <a:lnTo>
                                    <a:pt x="204" y="0"/>
                                  </a:lnTo>
                                  <a:lnTo>
                                    <a:pt x="20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grpSp>
                <p:sp>
                  <p:nvSpPr>
                    <p:cNvPr id="151" name="Text Box 152"/>
                    <p:cNvSpPr txBox="1">
                      <a:spLocks noChangeArrowheads="1"/>
                    </p:cNvSpPr>
                    <p:nvPr/>
                  </p:nvSpPr>
                  <p:spPr bwMode="auto">
                    <a:xfrm>
                      <a:off x="2547053" y="3980275"/>
                      <a:ext cx="21256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rtl="1">
                        <a:defRPr/>
                      </a:pPr>
                      <a:r>
                        <a:rPr lang="en-US" altLang="he-IL" kern="0" dirty="0">
                          <a:solidFill>
                            <a:srgbClr val="0000FF"/>
                          </a:solidFill>
                          <a:latin typeface="Constantia" panose="02030602050306030303" pitchFamily="18" charset="0"/>
                        </a:rPr>
                        <a:t>Water radicals attack the DNA</a:t>
                      </a:r>
                    </a:p>
                  </p:txBody>
                </p:sp>
                <p:grpSp>
                  <p:nvGrpSpPr>
                    <p:cNvPr id="152" name="Group 153"/>
                    <p:cNvGrpSpPr>
                      <a:grpSpLocks/>
                    </p:cNvGrpSpPr>
                    <p:nvPr/>
                  </p:nvGrpSpPr>
                  <p:grpSpPr bwMode="auto">
                    <a:xfrm>
                      <a:off x="5103515" y="4509588"/>
                      <a:ext cx="406400" cy="588963"/>
                      <a:chOff x="1353" y="3248"/>
                      <a:chExt cx="256" cy="402"/>
                    </a:xfrm>
                  </p:grpSpPr>
                  <p:sp>
                    <p:nvSpPr>
                      <p:cNvPr id="153" name="Freeform 154"/>
                      <p:cNvSpPr>
                        <a:spLocks noChangeAspect="1"/>
                      </p:cNvSpPr>
                      <p:nvPr/>
                    </p:nvSpPr>
                    <p:spPr bwMode="auto">
                      <a:xfrm flipH="1">
                        <a:off x="1382" y="3421"/>
                        <a:ext cx="128" cy="168"/>
                      </a:xfrm>
                      <a:custGeom>
                        <a:avLst/>
                        <a:gdLst>
                          <a:gd name="T0" fmla="*/ 128 w 511"/>
                          <a:gd name="T1" fmla="*/ 168 h 668"/>
                          <a:gd name="T2" fmla="*/ 0 w 511"/>
                          <a:gd name="T3" fmla="*/ 168 h 668"/>
                          <a:gd name="T4" fmla="*/ 0 w 511"/>
                          <a:gd name="T5" fmla="*/ 54 h 668"/>
                          <a:gd name="T6" fmla="*/ 0 w 511"/>
                          <a:gd name="T7" fmla="*/ 49 h 668"/>
                          <a:gd name="T8" fmla="*/ 1 w 511"/>
                          <a:gd name="T9" fmla="*/ 43 h 668"/>
                          <a:gd name="T10" fmla="*/ 3 w 511"/>
                          <a:gd name="T11" fmla="*/ 38 h 668"/>
                          <a:gd name="T12" fmla="*/ 5 w 511"/>
                          <a:gd name="T13" fmla="*/ 33 h 668"/>
                          <a:gd name="T14" fmla="*/ 8 w 511"/>
                          <a:gd name="T15" fmla="*/ 28 h 668"/>
                          <a:gd name="T16" fmla="*/ 11 w 511"/>
                          <a:gd name="T17" fmla="*/ 24 h 668"/>
                          <a:gd name="T18" fmla="*/ 15 w 511"/>
                          <a:gd name="T19" fmla="*/ 20 h 668"/>
                          <a:gd name="T20" fmla="*/ 19 w 511"/>
                          <a:gd name="T21" fmla="*/ 16 h 668"/>
                          <a:gd name="T22" fmla="*/ 23 w 511"/>
                          <a:gd name="T23" fmla="*/ 13 h 668"/>
                          <a:gd name="T24" fmla="*/ 28 w 511"/>
                          <a:gd name="T25" fmla="*/ 9 h 668"/>
                          <a:gd name="T26" fmla="*/ 33 w 511"/>
                          <a:gd name="T27" fmla="*/ 7 h 668"/>
                          <a:gd name="T28" fmla="*/ 39 w 511"/>
                          <a:gd name="T29" fmla="*/ 5 h 668"/>
                          <a:gd name="T30" fmla="*/ 45 w 511"/>
                          <a:gd name="T31" fmla="*/ 3 h 668"/>
                          <a:gd name="T32" fmla="*/ 51 w 511"/>
                          <a:gd name="T33" fmla="*/ 1 h 668"/>
                          <a:gd name="T34" fmla="*/ 57 w 511"/>
                          <a:gd name="T35" fmla="*/ 0 h 668"/>
                          <a:gd name="T36" fmla="*/ 64 w 511"/>
                          <a:gd name="T37" fmla="*/ 0 h 668"/>
                          <a:gd name="T38" fmla="*/ 70 w 511"/>
                          <a:gd name="T39" fmla="*/ 0 h 668"/>
                          <a:gd name="T40" fmla="*/ 77 w 511"/>
                          <a:gd name="T41" fmla="*/ 1 h 668"/>
                          <a:gd name="T42" fmla="*/ 83 w 511"/>
                          <a:gd name="T43" fmla="*/ 3 h 668"/>
                          <a:gd name="T44" fmla="*/ 89 w 511"/>
                          <a:gd name="T45" fmla="*/ 5 h 668"/>
                          <a:gd name="T46" fmla="*/ 94 w 511"/>
                          <a:gd name="T47" fmla="*/ 7 h 668"/>
                          <a:gd name="T48" fmla="*/ 100 w 511"/>
                          <a:gd name="T49" fmla="*/ 9 h 668"/>
                          <a:gd name="T50" fmla="*/ 105 w 511"/>
                          <a:gd name="T51" fmla="*/ 13 h 668"/>
                          <a:gd name="T52" fmla="*/ 109 w 511"/>
                          <a:gd name="T53" fmla="*/ 16 h 668"/>
                          <a:gd name="T54" fmla="*/ 113 w 511"/>
                          <a:gd name="T55" fmla="*/ 20 h 668"/>
                          <a:gd name="T56" fmla="*/ 117 w 511"/>
                          <a:gd name="T57" fmla="*/ 24 h 668"/>
                          <a:gd name="T58" fmla="*/ 120 w 511"/>
                          <a:gd name="T59" fmla="*/ 28 h 668"/>
                          <a:gd name="T60" fmla="*/ 123 w 511"/>
                          <a:gd name="T61" fmla="*/ 33 h 668"/>
                          <a:gd name="T62" fmla="*/ 125 w 511"/>
                          <a:gd name="T63" fmla="*/ 38 h 668"/>
                          <a:gd name="T64" fmla="*/ 127 w 511"/>
                          <a:gd name="T65" fmla="*/ 43 h 668"/>
                          <a:gd name="T66" fmla="*/ 128 w 511"/>
                          <a:gd name="T67" fmla="*/ 49 h 668"/>
                          <a:gd name="T68" fmla="*/ 128 w 511"/>
                          <a:gd name="T69" fmla="*/ 54 h 668"/>
                          <a:gd name="T70" fmla="*/ 128 w 511"/>
                          <a:gd name="T71" fmla="*/ 168 h 6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1" h="668">
                            <a:moveTo>
                              <a:pt x="511" y="668"/>
                            </a:moveTo>
                            <a:lnTo>
                              <a:pt x="0" y="668"/>
                            </a:lnTo>
                            <a:lnTo>
                              <a:pt x="0" y="216"/>
                            </a:lnTo>
                            <a:lnTo>
                              <a:pt x="1" y="194"/>
                            </a:lnTo>
                            <a:lnTo>
                              <a:pt x="5" y="172"/>
                            </a:lnTo>
                            <a:lnTo>
                              <a:pt x="11" y="151"/>
                            </a:lnTo>
                            <a:lnTo>
                              <a:pt x="20" y="132"/>
                            </a:lnTo>
                            <a:lnTo>
                              <a:pt x="31" y="113"/>
                            </a:lnTo>
                            <a:lnTo>
                              <a:pt x="43" y="96"/>
                            </a:lnTo>
                            <a:lnTo>
                              <a:pt x="58" y="79"/>
                            </a:lnTo>
                            <a:lnTo>
                              <a:pt x="74" y="64"/>
                            </a:lnTo>
                            <a:lnTo>
                              <a:pt x="93" y="50"/>
                            </a:lnTo>
                            <a:lnTo>
                              <a:pt x="112" y="37"/>
                            </a:lnTo>
                            <a:lnTo>
                              <a:pt x="133" y="27"/>
                            </a:lnTo>
                            <a:lnTo>
                              <a:pt x="156" y="18"/>
                            </a:lnTo>
                            <a:lnTo>
                              <a:pt x="179" y="10"/>
                            </a:lnTo>
                            <a:lnTo>
                              <a:pt x="203" y="5"/>
                            </a:lnTo>
                            <a:lnTo>
                              <a:pt x="228" y="1"/>
                            </a:lnTo>
                            <a:lnTo>
                              <a:pt x="255" y="0"/>
                            </a:lnTo>
                            <a:lnTo>
                              <a:pt x="281" y="1"/>
                            </a:lnTo>
                            <a:lnTo>
                              <a:pt x="307" y="5"/>
                            </a:lnTo>
                            <a:lnTo>
                              <a:pt x="331" y="10"/>
                            </a:lnTo>
                            <a:lnTo>
                              <a:pt x="355" y="18"/>
                            </a:lnTo>
                            <a:lnTo>
                              <a:pt x="377" y="27"/>
                            </a:lnTo>
                            <a:lnTo>
                              <a:pt x="399" y="37"/>
                            </a:lnTo>
                            <a:lnTo>
                              <a:pt x="418" y="50"/>
                            </a:lnTo>
                            <a:lnTo>
                              <a:pt x="437" y="64"/>
                            </a:lnTo>
                            <a:lnTo>
                              <a:pt x="453" y="79"/>
                            </a:lnTo>
                            <a:lnTo>
                              <a:pt x="468" y="96"/>
                            </a:lnTo>
                            <a:lnTo>
                              <a:pt x="480" y="113"/>
                            </a:lnTo>
                            <a:lnTo>
                              <a:pt x="491" y="132"/>
                            </a:lnTo>
                            <a:lnTo>
                              <a:pt x="500" y="151"/>
                            </a:lnTo>
                            <a:lnTo>
                              <a:pt x="506" y="172"/>
                            </a:lnTo>
                            <a:lnTo>
                              <a:pt x="510" y="194"/>
                            </a:lnTo>
                            <a:lnTo>
                              <a:pt x="511" y="216"/>
                            </a:lnTo>
                            <a:lnTo>
                              <a:pt x="511" y="668"/>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4" name="Freeform 155"/>
                      <p:cNvSpPr>
                        <a:spLocks noChangeAspect="1"/>
                      </p:cNvSpPr>
                      <p:nvPr/>
                    </p:nvSpPr>
                    <p:spPr bwMode="auto">
                      <a:xfrm flipH="1">
                        <a:off x="1382" y="3587"/>
                        <a:ext cx="130" cy="3"/>
                      </a:xfrm>
                      <a:custGeom>
                        <a:avLst/>
                        <a:gdLst>
                          <a:gd name="T0" fmla="*/ 0 w 517"/>
                          <a:gd name="T1" fmla="*/ 1 h 11"/>
                          <a:gd name="T2" fmla="*/ 2 w 517"/>
                          <a:gd name="T3" fmla="*/ 3 h 11"/>
                          <a:gd name="T4" fmla="*/ 130 w 517"/>
                          <a:gd name="T5" fmla="*/ 3 h 11"/>
                          <a:gd name="T6" fmla="*/ 130 w 517"/>
                          <a:gd name="T7" fmla="*/ 0 h 11"/>
                          <a:gd name="T8" fmla="*/ 2 w 517"/>
                          <a:gd name="T9" fmla="*/ 0 h 11"/>
                          <a:gd name="T10" fmla="*/ 3 w 517"/>
                          <a:gd name="T11" fmla="*/ 1 h 11"/>
                          <a:gd name="T12" fmla="*/ 2 w 517"/>
                          <a:gd name="T13" fmla="*/ 0 h 11"/>
                          <a:gd name="T14" fmla="*/ 1 w 517"/>
                          <a:gd name="T15" fmla="*/ 1 h 11"/>
                          <a:gd name="T16" fmla="*/ 0 w 517"/>
                          <a:gd name="T17" fmla="*/ 1 h 11"/>
                          <a:gd name="T18" fmla="*/ 1 w 517"/>
                          <a:gd name="T19" fmla="*/ 2 h 11"/>
                          <a:gd name="T20" fmla="*/ 2 w 517"/>
                          <a:gd name="T21" fmla="*/ 3 h 11"/>
                          <a:gd name="T22" fmla="*/ 0 w 517"/>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7" h="11">
                            <a:moveTo>
                              <a:pt x="0" y="5"/>
                            </a:moveTo>
                            <a:lnTo>
                              <a:pt x="6" y="11"/>
                            </a:lnTo>
                            <a:lnTo>
                              <a:pt x="517" y="11"/>
                            </a:lnTo>
                            <a:lnTo>
                              <a:pt x="517" y="0"/>
                            </a:lnTo>
                            <a:lnTo>
                              <a:pt x="6" y="0"/>
                            </a:lnTo>
                            <a:lnTo>
                              <a:pt x="11" y="5"/>
                            </a:lnTo>
                            <a:lnTo>
                              <a:pt x="6" y="0"/>
                            </a:lnTo>
                            <a:lnTo>
                              <a:pt x="2" y="2"/>
                            </a:lnTo>
                            <a:lnTo>
                              <a:pt x="1" y="5"/>
                            </a:lnTo>
                            <a:lnTo>
                              <a:pt x="2" y="9"/>
                            </a:lnTo>
                            <a:lnTo>
                              <a:pt x="6"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5" name="Freeform 156"/>
                      <p:cNvSpPr>
                        <a:spLocks noChangeAspect="1"/>
                      </p:cNvSpPr>
                      <p:nvPr/>
                    </p:nvSpPr>
                    <p:spPr bwMode="auto">
                      <a:xfrm flipH="1">
                        <a:off x="1509" y="3474"/>
                        <a:ext cx="3" cy="115"/>
                      </a:xfrm>
                      <a:custGeom>
                        <a:avLst/>
                        <a:gdLst>
                          <a:gd name="T0" fmla="*/ 0 w 11"/>
                          <a:gd name="T1" fmla="*/ 2 h 458"/>
                          <a:gd name="T2" fmla="*/ 0 w 11"/>
                          <a:gd name="T3" fmla="*/ 2 h 458"/>
                          <a:gd name="T4" fmla="*/ 0 w 11"/>
                          <a:gd name="T5" fmla="*/ 115 h 458"/>
                          <a:gd name="T6" fmla="*/ 3 w 11"/>
                          <a:gd name="T7" fmla="*/ 115 h 458"/>
                          <a:gd name="T8" fmla="*/ 3 w 11"/>
                          <a:gd name="T9" fmla="*/ 2 h 458"/>
                          <a:gd name="T10" fmla="*/ 3 w 11"/>
                          <a:gd name="T11" fmla="*/ 2 h 458"/>
                          <a:gd name="T12" fmla="*/ 3 w 11"/>
                          <a:gd name="T13" fmla="*/ 2 h 458"/>
                          <a:gd name="T14" fmla="*/ 2 w 11"/>
                          <a:gd name="T15" fmla="*/ 1 h 458"/>
                          <a:gd name="T16" fmla="*/ 2 w 11"/>
                          <a:gd name="T17" fmla="*/ 0 h 458"/>
                          <a:gd name="T18" fmla="*/ 1 w 11"/>
                          <a:gd name="T19" fmla="*/ 1 h 458"/>
                          <a:gd name="T20" fmla="*/ 0 w 11"/>
                          <a:gd name="T21" fmla="*/ 2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458">
                            <a:moveTo>
                              <a:pt x="0" y="6"/>
                            </a:moveTo>
                            <a:lnTo>
                              <a:pt x="0" y="6"/>
                            </a:lnTo>
                            <a:lnTo>
                              <a:pt x="0" y="458"/>
                            </a:lnTo>
                            <a:lnTo>
                              <a:pt x="11" y="458"/>
                            </a:lnTo>
                            <a:lnTo>
                              <a:pt x="11" y="6"/>
                            </a:lnTo>
                            <a:lnTo>
                              <a:pt x="9" y="2"/>
                            </a:lnTo>
                            <a:lnTo>
                              <a:pt x="6" y="0"/>
                            </a:lnTo>
                            <a:lnTo>
                              <a:pt x="2"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6" name="Freeform 157"/>
                      <p:cNvSpPr>
                        <a:spLocks noChangeAspect="1"/>
                      </p:cNvSpPr>
                      <p:nvPr/>
                    </p:nvSpPr>
                    <p:spPr bwMode="auto">
                      <a:xfrm flipH="1">
                        <a:off x="1446" y="3420"/>
                        <a:ext cx="66" cy="55"/>
                      </a:xfrm>
                      <a:custGeom>
                        <a:avLst/>
                        <a:gdLst>
                          <a:gd name="T0" fmla="*/ 66 w 261"/>
                          <a:gd name="T1" fmla="*/ 0 h 221"/>
                          <a:gd name="T2" fmla="*/ 66 w 261"/>
                          <a:gd name="T3" fmla="*/ 0 h 221"/>
                          <a:gd name="T4" fmla="*/ 59 w 261"/>
                          <a:gd name="T5" fmla="*/ 0 h 221"/>
                          <a:gd name="T6" fmla="*/ 53 w 261"/>
                          <a:gd name="T7" fmla="*/ 1 h 221"/>
                          <a:gd name="T8" fmla="*/ 47 w 261"/>
                          <a:gd name="T9" fmla="*/ 2 h 221"/>
                          <a:gd name="T10" fmla="*/ 41 w 261"/>
                          <a:gd name="T11" fmla="*/ 4 h 221"/>
                          <a:gd name="T12" fmla="*/ 35 w 261"/>
                          <a:gd name="T13" fmla="*/ 7 h 221"/>
                          <a:gd name="T14" fmla="*/ 29 w 261"/>
                          <a:gd name="T15" fmla="*/ 9 h 221"/>
                          <a:gd name="T16" fmla="*/ 24 w 261"/>
                          <a:gd name="T17" fmla="*/ 12 h 221"/>
                          <a:gd name="T18" fmla="*/ 19 w 261"/>
                          <a:gd name="T19" fmla="*/ 16 h 221"/>
                          <a:gd name="T20" fmla="*/ 15 w 261"/>
                          <a:gd name="T21" fmla="*/ 20 h 221"/>
                          <a:gd name="T22" fmla="*/ 12 w 261"/>
                          <a:gd name="T23" fmla="*/ 24 h 221"/>
                          <a:gd name="T24" fmla="*/ 8 w 261"/>
                          <a:gd name="T25" fmla="*/ 29 h 221"/>
                          <a:gd name="T26" fmla="*/ 6 w 261"/>
                          <a:gd name="T27" fmla="*/ 33 h 221"/>
                          <a:gd name="T28" fmla="*/ 3 w 261"/>
                          <a:gd name="T29" fmla="*/ 39 h 221"/>
                          <a:gd name="T30" fmla="*/ 2 w 261"/>
                          <a:gd name="T31" fmla="*/ 44 h 221"/>
                          <a:gd name="T32" fmla="*/ 1 w 261"/>
                          <a:gd name="T33" fmla="*/ 50 h 221"/>
                          <a:gd name="T34" fmla="*/ 0 w 261"/>
                          <a:gd name="T35" fmla="*/ 55 h 221"/>
                          <a:gd name="T36" fmla="*/ 3 w 261"/>
                          <a:gd name="T37" fmla="*/ 55 h 221"/>
                          <a:gd name="T38" fmla="*/ 3 w 261"/>
                          <a:gd name="T39" fmla="*/ 50 h 221"/>
                          <a:gd name="T40" fmla="*/ 4 w 261"/>
                          <a:gd name="T41" fmla="*/ 44 h 221"/>
                          <a:gd name="T42" fmla="*/ 6 w 261"/>
                          <a:gd name="T43" fmla="*/ 39 h 221"/>
                          <a:gd name="T44" fmla="*/ 8 w 261"/>
                          <a:gd name="T45" fmla="*/ 35 h 221"/>
                          <a:gd name="T46" fmla="*/ 10 w 261"/>
                          <a:gd name="T47" fmla="*/ 30 h 221"/>
                          <a:gd name="T48" fmla="*/ 13 w 261"/>
                          <a:gd name="T49" fmla="*/ 26 h 221"/>
                          <a:gd name="T50" fmla="*/ 17 w 261"/>
                          <a:gd name="T51" fmla="*/ 22 h 221"/>
                          <a:gd name="T52" fmla="*/ 21 w 261"/>
                          <a:gd name="T53" fmla="*/ 18 h 221"/>
                          <a:gd name="T54" fmla="*/ 26 w 261"/>
                          <a:gd name="T55" fmla="*/ 15 h 221"/>
                          <a:gd name="T56" fmla="*/ 31 w 261"/>
                          <a:gd name="T57" fmla="*/ 12 h 221"/>
                          <a:gd name="T58" fmla="*/ 36 w 261"/>
                          <a:gd name="T59" fmla="*/ 9 h 221"/>
                          <a:gd name="T60" fmla="*/ 41 w 261"/>
                          <a:gd name="T61" fmla="*/ 7 h 221"/>
                          <a:gd name="T62" fmla="*/ 47 w 261"/>
                          <a:gd name="T63" fmla="*/ 5 h 221"/>
                          <a:gd name="T64" fmla="*/ 53 w 261"/>
                          <a:gd name="T65" fmla="*/ 4 h 221"/>
                          <a:gd name="T66" fmla="*/ 59 w 261"/>
                          <a:gd name="T67" fmla="*/ 3 h 221"/>
                          <a:gd name="T68" fmla="*/ 66 w 261"/>
                          <a:gd name="T69" fmla="*/ 3 h 221"/>
                          <a:gd name="T70" fmla="*/ 66 w 261"/>
                          <a:gd name="T71" fmla="*/ 3 h 221"/>
                          <a:gd name="T72" fmla="*/ 66 w 261"/>
                          <a:gd name="T73" fmla="*/ 0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1" h="221">
                            <a:moveTo>
                              <a:pt x="261" y="0"/>
                            </a:moveTo>
                            <a:lnTo>
                              <a:pt x="261" y="0"/>
                            </a:lnTo>
                            <a:lnTo>
                              <a:pt x="234" y="2"/>
                            </a:lnTo>
                            <a:lnTo>
                              <a:pt x="209" y="5"/>
                            </a:lnTo>
                            <a:lnTo>
                              <a:pt x="184" y="10"/>
                            </a:lnTo>
                            <a:lnTo>
                              <a:pt x="161" y="18"/>
                            </a:lnTo>
                            <a:lnTo>
                              <a:pt x="137" y="27"/>
                            </a:lnTo>
                            <a:lnTo>
                              <a:pt x="116" y="38"/>
                            </a:lnTo>
                            <a:lnTo>
                              <a:pt x="96" y="50"/>
                            </a:lnTo>
                            <a:lnTo>
                              <a:pt x="77" y="65"/>
                            </a:lnTo>
                            <a:lnTo>
                              <a:pt x="61" y="80"/>
                            </a:lnTo>
                            <a:lnTo>
                              <a:pt x="46" y="97"/>
                            </a:lnTo>
                            <a:lnTo>
                              <a:pt x="32" y="116"/>
                            </a:lnTo>
                            <a:lnTo>
                              <a:pt x="22" y="134"/>
                            </a:lnTo>
                            <a:lnTo>
                              <a:pt x="12" y="155"/>
                            </a:lnTo>
                            <a:lnTo>
                              <a:pt x="7" y="176"/>
                            </a:lnTo>
                            <a:lnTo>
                              <a:pt x="2" y="199"/>
                            </a:lnTo>
                            <a:lnTo>
                              <a:pt x="0" y="221"/>
                            </a:lnTo>
                            <a:lnTo>
                              <a:pt x="11" y="221"/>
                            </a:lnTo>
                            <a:lnTo>
                              <a:pt x="11" y="199"/>
                            </a:lnTo>
                            <a:lnTo>
                              <a:pt x="16" y="178"/>
                            </a:lnTo>
                            <a:lnTo>
                              <a:pt x="22" y="157"/>
                            </a:lnTo>
                            <a:lnTo>
                              <a:pt x="31" y="139"/>
                            </a:lnTo>
                            <a:lnTo>
                              <a:pt x="41" y="120"/>
                            </a:lnTo>
                            <a:lnTo>
                              <a:pt x="53" y="104"/>
                            </a:lnTo>
                            <a:lnTo>
                              <a:pt x="68" y="87"/>
                            </a:lnTo>
                            <a:lnTo>
                              <a:pt x="84" y="72"/>
                            </a:lnTo>
                            <a:lnTo>
                              <a:pt x="101" y="59"/>
                            </a:lnTo>
                            <a:lnTo>
                              <a:pt x="121" y="47"/>
                            </a:lnTo>
                            <a:lnTo>
                              <a:pt x="141" y="36"/>
                            </a:lnTo>
                            <a:lnTo>
                              <a:pt x="163" y="27"/>
                            </a:lnTo>
                            <a:lnTo>
                              <a:pt x="186" y="19"/>
                            </a:lnTo>
                            <a:lnTo>
                              <a:pt x="209" y="15"/>
                            </a:lnTo>
                            <a:lnTo>
                              <a:pt x="234" y="11"/>
                            </a:lnTo>
                            <a:lnTo>
                              <a:pt x="261" y="11"/>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7" name="Freeform 158"/>
                      <p:cNvSpPr>
                        <a:spLocks noChangeAspect="1"/>
                      </p:cNvSpPr>
                      <p:nvPr/>
                    </p:nvSpPr>
                    <p:spPr bwMode="auto">
                      <a:xfrm flipH="1">
                        <a:off x="1381" y="3420"/>
                        <a:ext cx="65" cy="57"/>
                      </a:xfrm>
                      <a:custGeom>
                        <a:avLst/>
                        <a:gdLst>
                          <a:gd name="T0" fmla="*/ 65 w 262"/>
                          <a:gd name="T1" fmla="*/ 56 h 225"/>
                          <a:gd name="T2" fmla="*/ 65 w 262"/>
                          <a:gd name="T3" fmla="*/ 56 h 225"/>
                          <a:gd name="T4" fmla="*/ 65 w 262"/>
                          <a:gd name="T5" fmla="*/ 50 h 225"/>
                          <a:gd name="T6" fmla="*/ 63 w 262"/>
                          <a:gd name="T7" fmla="*/ 45 h 225"/>
                          <a:gd name="T8" fmla="*/ 62 w 262"/>
                          <a:gd name="T9" fmla="*/ 39 h 225"/>
                          <a:gd name="T10" fmla="*/ 60 w 262"/>
                          <a:gd name="T11" fmla="*/ 34 h 225"/>
                          <a:gd name="T12" fmla="*/ 57 w 262"/>
                          <a:gd name="T13" fmla="*/ 29 h 225"/>
                          <a:gd name="T14" fmla="*/ 54 w 262"/>
                          <a:gd name="T15" fmla="*/ 25 h 225"/>
                          <a:gd name="T16" fmla="*/ 50 w 262"/>
                          <a:gd name="T17" fmla="*/ 20 h 225"/>
                          <a:gd name="T18" fmla="*/ 46 w 262"/>
                          <a:gd name="T19" fmla="*/ 16 h 225"/>
                          <a:gd name="T20" fmla="*/ 41 w 262"/>
                          <a:gd name="T21" fmla="*/ 13 h 225"/>
                          <a:gd name="T22" fmla="*/ 36 w 262"/>
                          <a:gd name="T23" fmla="*/ 10 h 225"/>
                          <a:gd name="T24" fmla="*/ 31 w 262"/>
                          <a:gd name="T25" fmla="*/ 7 h 225"/>
                          <a:gd name="T26" fmla="*/ 25 w 262"/>
                          <a:gd name="T27" fmla="*/ 5 h 225"/>
                          <a:gd name="T28" fmla="*/ 19 w 262"/>
                          <a:gd name="T29" fmla="*/ 3 h 225"/>
                          <a:gd name="T30" fmla="*/ 13 w 262"/>
                          <a:gd name="T31" fmla="*/ 1 h 225"/>
                          <a:gd name="T32" fmla="*/ 6 w 262"/>
                          <a:gd name="T33" fmla="*/ 1 h 225"/>
                          <a:gd name="T34" fmla="*/ 0 w 262"/>
                          <a:gd name="T35" fmla="*/ 0 h 225"/>
                          <a:gd name="T36" fmla="*/ 0 w 262"/>
                          <a:gd name="T37" fmla="*/ 3 h 225"/>
                          <a:gd name="T38" fmla="*/ 6 w 262"/>
                          <a:gd name="T39" fmla="*/ 3 h 225"/>
                          <a:gd name="T40" fmla="*/ 13 w 262"/>
                          <a:gd name="T41" fmla="*/ 4 h 225"/>
                          <a:gd name="T42" fmla="*/ 19 w 262"/>
                          <a:gd name="T43" fmla="*/ 5 h 225"/>
                          <a:gd name="T44" fmla="*/ 25 w 262"/>
                          <a:gd name="T45" fmla="*/ 7 h 225"/>
                          <a:gd name="T46" fmla="*/ 30 w 262"/>
                          <a:gd name="T47" fmla="*/ 9 h 225"/>
                          <a:gd name="T48" fmla="*/ 35 w 262"/>
                          <a:gd name="T49" fmla="*/ 12 h 225"/>
                          <a:gd name="T50" fmla="*/ 40 w 262"/>
                          <a:gd name="T51" fmla="*/ 15 h 225"/>
                          <a:gd name="T52" fmla="*/ 44 w 262"/>
                          <a:gd name="T53" fmla="*/ 18 h 225"/>
                          <a:gd name="T54" fmla="*/ 48 w 262"/>
                          <a:gd name="T55" fmla="*/ 22 h 225"/>
                          <a:gd name="T56" fmla="*/ 52 w 262"/>
                          <a:gd name="T57" fmla="*/ 26 h 225"/>
                          <a:gd name="T58" fmla="*/ 55 w 262"/>
                          <a:gd name="T59" fmla="*/ 30 h 225"/>
                          <a:gd name="T60" fmla="*/ 57 w 262"/>
                          <a:gd name="T61" fmla="*/ 35 h 225"/>
                          <a:gd name="T62" fmla="*/ 60 w 262"/>
                          <a:gd name="T63" fmla="*/ 40 h 225"/>
                          <a:gd name="T64" fmla="*/ 61 w 262"/>
                          <a:gd name="T65" fmla="*/ 45 h 225"/>
                          <a:gd name="T66" fmla="*/ 62 w 262"/>
                          <a:gd name="T67" fmla="*/ 50 h 225"/>
                          <a:gd name="T68" fmla="*/ 62 w 262"/>
                          <a:gd name="T69" fmla="*/ 56 h 225"/>
                          <a:gd name="T70" fmla="*/ 62 w 262"/>
                          <a:gd name="T71" fmla="*/ 56 h 225"/>
                          <a:gd name="T72" fmla="*/ 62 w 262"/>
                          <a:gd name="T73" fmla="*/ 56 h 225"/>
                          <a:gd name="T74" fmla="*/ 63 w 262"/>
                          <a:gd name="T75" fmla="*/ 57 h 225"/>
                          <a:gd name="T76" fmla="*/ 64 w 262"/>
                          <a:gd name="T77" fmla="*/ 57 h 225"/>
                          <a:gd name="T78" fmla="*/ 65 w 262"/>
                          <a:gd name="T79" fmla="*/ 57 h 225"/>
                          <a:gd name="T80" fmla="*/ 65 w 262"/>
                          <a:gd name="T81" fmla="*/ 56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2" h="225">
                            <a:moveTo>
                              <a:pt x="262" y="221"/>
                            </a:moveTo>
                            <a:lnTo>
                              <a:pt x="262" y="221"/>
                            </a:lnTo>
                            <a:lnTo>
                              <a:pt x="260" y="199"/>
                            </a:lnTo>
                            <a:lnTo>
                              <a:pt x="255" y="176"/>
                            </a:lnTo>
                            <a:lnTo>
                              <a:pt x="250" y="155"/>
                            </a:lnTo>
                            <a:lnTo>
                              <a:pt x="240" y="134"/>
                            </a:lnTo>
                            <a:lnTo>
                              <a:pt x="230" y="116"/>
                            </a:lnTo>
                            <a:lnTo>
                              <a:pt x="216" y="97"/>
                            </a:lnTo>
                            <a:lnTo>
                              <a:pt x="201" y="80"/>
                            </a:lnTo>
                            <a:lnTo>
                              <a:pt x="185" y="65"/>
                            </a:lnTo>
                            <a:lnTo>
                              <a:pt x="166" y="50"/>
                            </a:lnTo>
                            <a:lnTo>
                              <a:pt x="146" y="38"/>
                            </a:lnTo>
                            <a:lnTo>
                              <a:pt x="124" y="27"/>
                            </a:lnTo>
                            <a:lnTo>
                              <a:pt x="101" y="18"/>
                            </a:lnTo>
                            <a:lnTo>
                              <a:pt x="77" y="10"/>
                            </a:lnTo>
                            <a:lnTo>
                              <a:pt x="52" y="5"/>
                            </a:lnTo>
                            <a:lnTo>
                              <a:pt x="26" y="2"/>
                            </a:lnTo>
                            <a:lnTo>
                              <a:pt x="0" y="0"/>
                            </a:lnTo>
                            <a:lnTo>
                              <a:pt x="0" y="11"/>
                            </a:lnTo>
                            <a:lnTo>
                              <a:pt x="26" y="11"/>
                            </a:lnTo>
                            <a:lnTo>
                              <a:pt x="52" y="15"/>
                            </a:lnTo>
                            <a:lnTo>
                              <a:pt x="75" y="19"/>
                            </a:lnTo>
                            <a:lnTo>
                              <a:pt x="99" y="27"/>
                            </a:lnTo>
                            <a:lnTo>
                              <a:pt x="120" y="36"/>
                            </a:lnTo>
                            <a:lnTo>
                              <a:pt x="141" y="47"/>
                            </a:lnTo>
                            <a:lnTo>
                              <a:pt x="161" y="59"/>
                            </a:lnTo>
                            <a:lnTo>
                              <a:pt x="178" y="72"/>
                            </a:lnTo>
                            <a:lnTo>
                              <a:pt x="194" y="87"/>
                            </a:lnTo>
                            <a:lnTo>
                              <a:pt x="209" y="104"/>
                            </a:lnTo>
                            <a:lnTo>
                              <a:pt x="221" y="120"/>
                            </a:lnTo>
                            <a:lnTo>
                              <a:pt x="231" y="139"/>
                            </a:lnTo>
                            <a:lnTo>
                              <a:pt x="240" y="157"/>
                            </a:lnTo>
                            <a:lnTo>
                              <a:pt x="246" y="178"/>
                            </a:lnTo>
                            <a:lnTo>
                              <a:pt x="251" y="199"/>
                            </a:lnTo>
                            <a:lnTo>
                              <a:pt x="251" y="221"/>
                            </a:lnTo>
                            <a:lnTo>
                              <a:pt x="253" y="224"/>
                            </a:lnTo>
                            <a:lnTo>
                              <a:pt x="256" y="225"/>
                            </a:lnTo>
                            <a:lnTo>
                              <a:pt x="260" y="224"/>
                            </a:lnTo>
                            <a:lnTo>
                              <a:pt x="262"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8" name="Freeform 159"/>
                      <p:cNvSpPr>
                        <a:spLocks noChangeAspect="1"/>
                      </p:cNvSpPr>
                      <p:nvPr/>
                    </p:nvSpPr>
                    <p:spPr bwMode="auto">
                      <a:xfrm flipH="1">
                        <a:off x="1381" y="3475"/>
                        <a:ext cx="3" cy="115"/>
                      </a:xfrm>
                      <a:custGeom>
                        <a:avLst/>
                        <a:gdLst>
                          <a:gd name="T0" fmla="*/ 1 w 11"/>
                          <a:gd name="T1" fmla="*/ 115 h 458"/>
                          <a:gd name="T2" fmla="*/ 3 w 11"/>
                          <a:gd name="T3" fmla="*/ 113 h 458"/>
                          <a:gd name="T4" fmla="*/ 3 w 11"/>
                          <a:gd name="T5" fmla="*/ 0 h 458"/>
                          <a:gd name="T6" fmla="*/ 0 w 11"/>
                          <a:gd name="T7" fmla="*/ 0 h 458"/>
                          <a:gd name="T8" fmla="*/ 0 w 11"/>
                          <a:gd name="T9" fmla="*/ 113 h 458"/>
                          <a:gd name="T10" fmla="*/ 1 w 11"/>
                          <a:gd name="T11" fmla="*/ 112 h 458"/>
                          <a:gd name="T12" fmla="*/ 0 w 11"/>
                          <a:gd name="T13" fmla="*/ 113 h 458"/>
                          <a:gd name="T14" fmla="*/ 1 w 11"/>
                          <a:gd name="T15" fmla="*/ 114 h 458"/>
                          <a:gd name="T16" fmla="*/ 1 w 11"/>
                          <a:gd name="T17" fmla="*/ 115 h 458"/>
                          <a:gd name="T18" fmla="*/ 2 w 11"/>
                          <a:gd name="T19" fmla="*/ 114 h 458"/>
                          <a:gd name="T20" fmla="*/ 3 w 11"/>
                          <a:gd name="T21" fmla="*/ 113 h 458"/>
                          <a:gd name="T22" fmla="*/ 1 w 11"/>
                          <a:gd name="T23" fmla="*/ 115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458">
                            <a:moveTo>
                              <a:pt x="5" y="458"/>
                            </a:moveTo>
                            <a:lnTo>
                              <a:pt x="11" y="452"/>
                            </a:lnTo>
                            <a:lnTo>
                              <a:pt x="11" y="0"/>
                            </a:lnTo>
                            <a:lnTo>
                              <a:pt x="0" y="0"/>
                            </a:lnTo>
                            <a:lnTo>
                              <a:pt x="0" y="452"/>
                            </a:lnTo>
                            <a:lnTo>
                              <a:pt x="5" y="447"/>
                            </a:lnTo>
                            <a:lnTo>
                              <a:pt x="0" y="452"/>
                            </a:lnTo>
                            <a:lnTo>
                              <a:pt x="2" y="456"/>
                            </a:lnTo>
                            <a:lnTo>
                              <a:pt x="5" y="457"/>
                            </a:lnTo>
                            <a:lnTo>
                              <a:pt x="9" y="456"/>
                            </a:lnTo>
                            <a:lnTo>
                              <a:pt x="11" y="452"/>
                            </a:lnTo>
                            <a:lnTo>
                              <a:pt x="5"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59" name="Freeform 160"/>
                      <p:cNvSpPr>
                        <a:spLocks noChangeAspect="1"/>
                      </p:cNvSpPr>
                      <p:nvPr/>
                    </p:nvSpPr>
                    <p:spPr bwMode="auto">
                      <a:xfrm flipH="1">
                        <a:off x="1419" y="3346"/>
                        <a:ext cx="103" cy="91"/>
                      </a:xfrm>
                      <a:custGeom>
                        <a:avLst/>
                        <a:gdLst>
                          <a:gd name="T0" fmla="*/ 103 w 413"/>
                          <a:gd name="T1" fmla="*/ 0 h 362"/>
                          <a:gd name="T2" fmla="*/ 103 w 413"/>
                          <a:gd name="T3" fmla="*/ 39 h 362"/>
                          <a:gd name="T4" fmla="*/ 103 w 413"/>
                          <a:gd name="T5" fmla="*/ 44 h 362"/>
                          <a:gd name="T6" fmla="*/ 102 w 413"/>
                          <a:gd name="T7" fmla="*/ 50 h 362"/>
                          <a:gd name="T8" fmla="*/ 101 w 413"/>
                          <a:gd name="T9" fmla="*/ 55 h 362"/>
                          <a:gd name="T10" fmla="*/ 99 w 413"/>
                          <a:gd name="T11" fmla="*/ 59 h 362"/>
                          <a:gd name="T12" fmla="*/ 97 w 413"/>
                          <a:gd name="T13" fmla="*/ 64 h 362"/>
                          <a:gd name="T14" fmla="*/ 94 w 413"/>
                          <a:gd name="T15" fmla="*/ 68 h 362"/>
                          <a:gd name="T16" fmla="*/ 91 w 413"/>
                          <a:gd name="T17" fmla="*/ 72 h 362"/>
                          <a:gd name="T18" fmla="*/ 88 w 413"/>
                          <a:gd name="T19" fmla="*/ 76 h 362"/>
                          <a:gd name="T20" fmla="*/ 84 w 413"/>
                          <a:gd name="T21" fmla="*/ 79 h 362"/>
                          <a:gd name="T22" fmla="*/ 80 w 413"/>
                          <a:gd name="T23" fmla="*/ 82 h 362"/>
                          <a:gd name="T24" fmla="*/ 76 w 413"/>
                          <a:gd name="T25" fmla="*/ 84 h 362"/>
                          <a:gd name="T26" fmla="*/ 72 w 413"/>
                          <a:gd name="T27" fmla="*/ 87 h 362"/>
                          <a:gd name="T28" fmla="*/ 67 w 413"/>
                          <a:gd name="T29" fmla="*/ 88 h 362"/>
                          <a:gd name="T30" fmla="*/ 62 w 413"/>
                          <a:gd name="T31" fmla="*/ 90 h 362"/>
                          <a:gd name="T32" fmla="*/ 57 w 413"/>
                          <a:gd name="T33" fmla="*/ 90 h 362"/>
                          <a:gd name="T34" fmla="*/ 52 w 413"/>
                          <a:gd name="T35" fmla="*/ 91 h 362"/>
                          <a:gd name="T36" fmla="*/ 47 w 413"/>
                          <a:gd name="T37" fmla="*/ 90 h 362"/>
                          <a:gd name="T38" fmla="*/ 41 w 413"/>
                          <a:gd name="T39" fmla="*/ 90 h 362"/>
                          <a:gd name="T40" fmla="*/ 36 w 413"/>
                          <a:gd name="T41" fmla="*/ 88 h 362"/>
                          <a:gd name="T42" fmla="*/ 32 w 413"/>
                          <a:gd name="T43" fmla="*/ 87 h 362"/>
                          <a:gd name="T44" fmla="*/ 27 w 413"/>
                          <a:gd name="T45" fmla="*/ 84 h 362"/>
                          <a:gd name="T46" fmla="*/ 23 w 413"/>
                          <a:gd name="T47" fmla="*/ 82 h 362"/>
                          <a:gd name="T48" fmla="*/ 19 w 413"/>
                          <a:gd name="T49" fmla="*/ 79 h 362"/>
                          <a:gd name="T50" fmla="*/ 15 w 413"/>
                          <a:gd name="T51" fmla="*/ 76 h 362"/>
                          <a:gd name="T52" fmla="*/ 12 w 413"/>
                          <a:gd name="T53" fmla="*/ 72 h 362"/>
                          <a:gd name="T54" fmla="*/ 9 w 413"/>
                          <a:gd name="T55" fmla="*/ 68 h 362"/>
                          <a:gd name="T56" fmla="*/ 6 w 413"/>
                          <a:gd name="T57" fmla="*/ 64 h 362"/>
                          <a:gd name="T58" fmla="*/ 4 w 413"/>
                          <a:gd name="T59" fmla="*/ 59 h 362"/>
                          <a:gd name="T60" fmla="*/ 2 w 413"/>
                          <a:gd name="T61" fmla="*/ 55 h 362"/>
                          <a:gd name="T62" fmla="*/ 1 w 413"/>
                          <a:gd name="T63" fmla="*/ 50 h 362"/>
                          <a:gd name="T64" fmla="*/ 0 w 413"/>
                          <a:gd name="T65" fmla="*/ 44 h 362"/>
                          <a:gd name="T66" fmla="*/ 0 w 413"/>
                          <a:gd name="T67" fmla="*/ 39 h 362"/>
                          <a:gd name="T68" fmla="*/ 0 w 413"/>
                          <a:gd name="T69" fmla="*/ 0 h 362"/>
                          <a:gd name="T70" fmla="*/ 103 w 413"/>
                          <a:gd name="T71" fmla="*/ 0 h 3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3" h="362">
                            <a:moveTo>
                              <a:pt x="413" y="0"/>
                            </a:moveTo>
                            <a:lnTo>
                              <a:pt x="413" y="155"/>
                            </a:lnTo>
                            <a:lnTo>
                              <a:pt x="412" y="176"/>
                            </a:lnTo>
                            <a:lnTo>
                              <a:pt x="409" y="197"/>
                            </a:lnTo>
                            <a:lnTo>
                              <a:pt x="404" y="217"/>
                            </a:lnTo>
                            <a:lnTo>
                              <a:pt x="397" y="236"/>
                            </a:lnTo>
                            <a:lnTo>
                              <a:pt x="388" y="253"/>
                            </a:lnTo>
                            <a:lnTo>
                              <a:pt x="378" y="271"/>
                            </a:lnTo>
                            <a:lnTo>
                              <a:pt x="366" y="287"/>
                            </a:lnTo>
                            <a:lnTo>
                              <a:pt x="353" y="302"/>
                            </a:lnTo>
                            <a:lnTo>
                              <a:pt x="338" y="314"/>
                            </a:lnTo>
                            <a:lnTo>
                              <a:pt x="322" y="326"/>
                            </a:lnTo>
                            <a:lnTo>
                              <a:pt x="305" y="336"/>
                            </a:lnTo>
                            <a:lnTo>
                              <a:pt x="288" y="346"/>
                            </a:lnTo>
                            <a:lnTo>
                              <a:pt x="268" y="352"/>
                            </a:lnTo>
                            <a:lnTo>
                              <a:pt x="249" y="357"/>
                            </a:lnTo>
                            <a:lnTo>
                              <a:pt x="228" y="360"/>
                            </a:lnTo>
                            <a:lnTo>
                              <a:pt x="207" y="362"/>
                            </a:lnTo>
                            <a:lnTo>
                              <a:pt x="187" y="360"/>
                            </a:lnTo>
                            <a:lnTo>
                              <a:pt x="166" y="357"/>
                            </a:lnTo>
                            <a:lnTo>
                              <a:pt x="146" y="352"/>
                            </a:lnTo>
                            <a:lnTo>
                              <a:pt x="127" y="346"/>
                            </a:lnTo>
                            <a:lnTo>
                              <a:pt x="108" y="336"/>
                            </a:lnTo>
                            <a:lnTo>
                              <a:pt x="92" y="326"/>
                            </a:lnTo>
                            <a:lnTo>
                              <a:pt x="76" y="314"/>
                            </a:lnTo>
                            <a:lnTo>
                              <a:pt x="61" y="302"/>
                            </a:lnTo>
                            <a:lnTo>
                              <a:pt x="47" y="287"/>
                            </a:lnTo>
                            <a:lnTo>
                              <a:pt x="36" y="271"/>
                            </a:lnTo>
                            <a:lnTo>
                              <a:pt x="26" y="253"/>
                            </a:lnTo>
                            <a:lnTo>
                              <a:pt x="16" y="236"/>
                            </a:lnTo>
                            <a:lnTo>
                              <a:pt x="9" y="217"/>
                            </a:lnTo>
                            <a:lnTo>
                              <a:pt x="5" y="197"/>
                            </a:lnTo>
                            <a:lnTo>
                              <a:pt x="1" y="176"/>
                            </a:lnTo>
                            <a:lnTo>
                              <a:pt x="0" y="155"/>
                            </a:lnTo>
                            <a:lnTo>
                              <a:pt x="0" y="0"/>
                            </a:lnTo>
                            <a:lnTo>
                              <a:pt x="413" y="0"/>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0" name="Freeform 161"/>
                      <p:cNvSpPr>
                        <a:spLocks noChangeAspect="1"/>
                      </p:cNvSpPr>
                      <p:nvPr/>
                    </p:nvSpPr>
                    <p:spPr bwMode="auto">
                      <a:xfrm flipH="1">
                        <a:off x="1418" y="3346"/>
                        <a:ext cx="2" cy="41"/>
                      </a:xfrm>
                      <a:custGeom>
                        <a:avLst/>
                        <a:gdLst>
                          <a:gd name="T0" fmla="*/ 2 w 12"/>
                          <a:gd name="T1" fmla="*/ 40 h 160"/>
                          <a:gd name="T2" fmla="*/ 2 w 12"/>
                          <a:gd name="T3" fmla="*/ 40 h 160"/>
                          <a:gd name="T4" fmla="*/ 2 w 12"/>
                          <a:gd name="T5" fmla="*/ 0 h 160"/>
                          <a:gd name="T6" fmla="*/ 0 w 12"/>
                          <a:gd name="T7" fmla="*/ 0 h 160"/>
                          <a:gd name="T8" fmla="*/ 0 w 12"/>
                          <a:gd name="T9" fmla="*/ 40 h 160"/>
                          <a:gd name="T10" fmla="*/ 0 w 12"/>
                          <a:gd name="T11" fmla="*/ 40 h 160"/>
                          <a:gd name="T12" fmla="*/ 0 w 12"/>
                          <a:gd name="T13" fmla="*/ 40 h 160"/>
                          <a:gd name="T14" fmla="*/ 1 w 12"/>
                          <a:gd name="T15" fmla="*/ 41 h 160"/>
                          <a:gd name="T16" fmla="*/ 1 w 12"/>
                          <a:gd name="T17" fmla="*/ 41 h 160"/>
                          <a:gd name="T18" fmla="*/ 2 w 12"/>
                          <a:gd name="T19" fmla="*/ 41 h 160"/>
                          <a:gd name="T20" fmla="*/ 2 w 12"/>
                          <a:gd name="T21" fmla="*/ 4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60">
                            <a:moveTo>
                              <a:pt x="12" y="155"/>
                            </a:moveTo>
                            <a:lnTo>
                              <a:pt x="12" y="155"/>
                            </a:lnTo>
                            <a:lnTo>
                              <a:pt x="12" y="0"/>
                            </a:lnTo>
                            <a:lnTo>
                              <a:pt x="0" y="0"/>
                            </a:lnTo>
                            <a:lnTo>
                              <a:pt x="0" y="155"/>
                            </a:lnTo>
                            <a:lnTo>
                              <a:pt x="3" y="159"/>
                            </a:lnTo>
                            <a:lnTo>
                              <a:pt x="6" y="160"/>
                            </a:lnTo>
                            <a:lnTo>
                              <a:pt x="10" y="159"/>
                            </a:lnTo>
                            <a:lnTo>
                              <a:pt x="12"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1" name="Freeform 162"/>
                      <p:cNvSpPr>
                        <a:spLocks noChangeAspect="1"/>
                      </p:cNvSpPr>
                      <p:nvPr/>
                    </p:nvSpPr>
                    <p:spPr bwMode="auto">
                      <a:xfrm flipH="1">
                        <a:off x="1418" y="3385"/>
                        <a:ext cx="52" cy="53"/>
                      </a:xfrm>
                      <a:custGeom>
                        <a:avLst/>
                        <a:gdLst>
                          <a:gd name="T0" fmla="*/ 0 w 212"/>
                          <a:gd name="T1" fmla="*/ 53 h 212"/>
                          <a:gd name="T2" fmla="*/ 0 w 212"/>
                          <a:gd name="T3" fmla="*/ 53 h 212"/>
                          <a:gd name="T4" fmla="*/ 5 w 212"/>
                          <a:gd name="T5" fmla="*/ 53 h 212"/>
                          <a:gd name="T6" fmla="*/ 10 w 212"/>
                          <a:gd name="T7" fmla="*/ 52 h 212"/>
                          <a:gd name="T8" fmla="*/ 15 w 212"/>
                          <a:gd name="T9" fmla="*/ 51 h 212"/>
                          <a:gd name="T10" fmla="*/ 20 w 212"/>
                          <a:gd name="T11" fmla="*/ 49 h 212"/>
                          <a:gd name="T12" fmla="*/ 25 w 212"/>
                          <a:gd name="T13" fmla="*/ 47 h 212"/>
                          <a:gd name="T14" fmla="*/ 29 w 212"/>
                          <a:gd name="T15" fmla="*/ 44 h 212"/>
                          <a:gd name="T16" fmla="*/ 33 w 212"/>
                          <a:gd name="T17" fmla="*/ 41 h 212"/>
                          <a:gd name="T18" fmla="*/ 37 w 212"/>
                          <a:gd name="T19" fmla="*/ 38 h 212"/>
                          <a:gd name="T20" fmla="*/ 40 w 212"/>
                          <a:gd name="T21" fmla="*/ 34 h 212"/>
                          <a:gd name="T22" fmla="*/ 43 w 212"/>
                          <a:gd name="T23" fmla="*/ 30 h 212"/>
                          <a:gd name="T24" fmla="*/ 45 w 212"/>
                          <a:gd name="T25" fmla="*/ 25 h 212"/>
                          <a:gd name="T26" fmla="*/ 48 w 212"/>
                          <a:gd name="T27" fmla="*/ 21 h 212"/>
                          <a:gd name="T28" fmla="*/ 50 w 212"/>
                          <a:gd name="T29" fmla="*/ 16 h 212"/>
                          <a:gd name="T30" fmla="*/ 51 w 212"/>
                          <a:gd name="T31" fmla="*/ 11 h 212"/>
                          <a:gd name="T32" fmla="*/ 52 w 212"/>
                          <a:gd name="T33" fmla="*/ 5 h 212"/>
                          <a:gd name="T34" fmla="*/ 52 w 212"/>
                          <a:gd name="T35" fmla="*/ 0 h 212"/>
                          <a:gd name="T36" fmla="*/ 49 w 212"/>
                          <a:gd name="T37" fmla="*/ 0 h 212"/>
                          <a:gd name="T38" fmla="*/ 49 w 212"/>
                          <a:gd name="T39" fmla="*/ 5 h 212"/>
                          <a:gd name="T40" fmla="*/ 48 w 212"/>
                          <a:gd name="T41" fmla="*/ 11 h 212"/>
                          <a:gd name="T42" fmla="*/ 47 w 212"/>
                          <a:gd name="T43" fmla="*/ 15 h 212"/>
                          <a:gd name="T44" fmla="*/ 45 w 212"/>
                          <a:gd name="T45" fmla="*/ 20 h 212"/>
                          <a:gd name="T46" fmla="*/ 43 w 212"/>
                          <a:gd name="T47" fmla="*/ 24 h 212"/>
                          <a:gd name="T48" fmla="*/ 41 w 212"/>
                          <a:gd name="T49" fmla="*/ 28 h 212"/>
                          <a:gd name="T50" fmla="*/ 38 w 212"/>
                          <a:gd name="T51" fmla="*/ 32 h 212"/>
                          <a:gd name="T52" fmla="*/ 35 w 212"/>
                          <a:gd name="T53" fmla="*/ 36 h 212"/>
                          <a:gd name="T54" fmla="*/ 31 w 212"/>
                          <a:gd name="T55" fmla="*/ 39 h 212"/>
                          <a:gd name="T56" fmla="*/ 28 w 212"/>
                          <a:gd name="T57" fmla="*/ 42 h 212"/>
                          <a:gd name="T58" fmla="*/ 24 w 212"/>
                          <a:gd name="T59" fmla="*/ 44 h 212"/>
                          <a:gd name="T60" fmla="*/ 20 w 212"/>
                          <a:gd name="T61" fmla="*/ 47 h 212"/>
                          <a:gd name="T62" fmla="*/ 15 w 212"/>
                          <a:gd name="T63" fmla="*/ 48 h 212"/>
                          <a:gd name="T64" fmla="*/ 10 w 212"/>
                          <a:gd name="T65" fmla="*/ 49 h 212"/>
                          <a:gd name="T66" fmla="*/ 5 w 212"/>
                          <a:gd name="T67" fmla="*/ 50 h 212"/>
                          <a:gd name="T68" fmla="*/ 0 w 212"/>
                          <a:gd name="T69" fmla="*/ 50 h 212"/>
                          <a:gd name="T70" fmla="*/ 0 w 212"/>
                          <a:gd name="T71" fmla="*/ 50 h 212"/>
                          <a:gd name="T72" fmla="*/ 0 w 212"/>
                          <a:gd name="T73" fmla="*/ 53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2" h="212">
                            <a:moveTo>
                              <a:pt x="0" y="212"/>
                            </a:moveTo>
                            <a:lnTo>
                              <a:pt x="0" y="212"/>
                            </a:lnTo>
                            <a:lnTo>
                              <a:pt x="21" y="210"/>
                            </a:lnTo>
                            <a:lnTo>
                              <a:pt x="42" y="207"/>
                            </a:lnTo>
                            <a:lnTo>
                              <a:pt x="62" y="202"/>
                            </a:lnTo>
                            <a:lnTo>
                              <a:pt x="82" y="195"/>
                            </a:lnTo>
                            <a:lnTo>
                              <a:pt x="100" y="186"/>
                            </a:lnTo>
                            <a:lnTo>
                              <a:pt x="118" y="176"/>
                            </a:lnTo>
                            <a:lnTo>
                              <a:pt x="135" y="163"/>
                            </a:lnTo>
                            <a:lnTo>
                              <a:pt x="150" y="150"/>
                            </a:lnTo>
                            <a:lnTo>
                              <a:pt x="162" y="135"/>
                            </a:lnTo>
                            <a:lnTo>
                              <a:pt x="175" y="118"/>
                            </a:lnTo>
                            <a:lnTo>
                              <a:pt x="185" y="101"/>
                            </a:lnTo>
                            <a:lnTo>
                              <a:pt x="195" y="82"/>
                            </a:lnTo>
                            <a:lnTo>
                              <a:pt x="202" y="63"/>
                            </a:lnTo>
                            <a:lnTo>
                              <a:pt x="206" y="42"/>
                            </a:lnTo>
                            <a:lnTo>
                              <a:pt x="210" y="21"/>
                            </a:lnTo>
                            <a:lnTo>
                              <a:pt x="212" y="0"/>
                            </a:lnTo>
                            <a:lnTo>
                              <a:pt x="200" y="0"/>
                            </a:lnTo>
                            <a:lnTo>
                              <a:pt x="200" y="21"/>
                            </a:lnTo>
                            <a:lnTo>
                              <a:pt x="197" y="42"/>
                            </a:lnTo>
                            <a:lnTo>
                              <a:pt x="192" y="60"/>
                            </a:lnTo>
                            <a:lnTo>
                              <a:pt x="185" y="80"/>
                            </a:lnTo>
                            <a:lnTo>
                              <a:pt x="176" y="96"/>
                            </a:lnTo>
                            <a:lnTo>
                              <a:pt x="166" y="113"/>
                            </a:lnTo>
                            <a:lnTo>
                              <a:pt x="156" y="128"/>
                            </a:lnTo>
                            <a:lnTo>
                              <a:pt x="143" y="143"/>
                            </a:lnTo>
                            <a:lnTo>
                              <a:pt x="128" y="156"/>
                            </a:lnTo>
                            <a:lnTo>
                              <a:pt x="113" y="166"/>
                            </a:lnTo>
                            <a:lnTo>
                              <a:pt x="96" y="177"/>
                            </a:lnTo>
                            <a:lnTo>
                              <a:pt x="80" y="186"/>
                            </a:lnTo>
                            <a:lnTo>
                              <a:pt x="60" y="193"/>
                            </a:lnTo>
                            <a:lnTo>
                              <a:pt x="42" y="197"/>
                            </a:lnTo>
                            <a:lnTo>
                              <a:pt x="21" y="201"/>
                            </a:lnTo>
                            <a:lnTo>
                              <a:pt x="0" y="201"/>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2" name="Freeform 163"/>
                      <p:cNvSpPr>
                        <a:spLocks noChangeAspect="1"/>
                      </p:cNvSpPr>
                      <p:nvPr/>
                    </p:nvSpPr>
                    <p:spPr bwMode="auto">
                      <a:xfrm flipH="1">
                        <a:off x="1470" y="3384"/>
                        <a:ext cx="54" cy="54"/>
                      </a:xfrm>
                      <a:custGeom>
                        <a:avLst/>
                        <a:gdLst>
                          <a:gd name="T0" fmla="*/ 0 w 213"/>
                          <a:gd name="T1" fmla="*/ 1 h 217"/>
                          <a:gd name="T2" fmla="*/ 0 w 213"/>
                          <a:gd name="T3" fmla="*/ 1 h 217"/>
                          <a:gd name="T4" fmla="*/ 1 w 213"/>
                          <a:gd name="T5" fmla="*/ 6 h 217"/>
                          <a:gd name="T6" fmla="*/ 2 w 213"/>
                          <a:gd name="T7" fmla="*/ 12 h 217"/>
                          <a:gd name="T8" fmla="*/ 3 w 213"/>
                          <a:gd name="T9" fmla="*/ 17 h 217"/>
                          <a:gd name="T10" fmla="*/ 5 w 213"/>
                          <a:gd name="T11" fmla="*/ 22 h 217"/>
                          <a:gd name="T12" fmla="*/ 7 w 213"/>
                          <a:gd name="T13" fmla="*/ 26 h 217"/>
                          <a:gd name="T14" fmla="*/ 9 w 213"/>
                          <a:gd name="T15" fmla="*/ 31 h 217"/>
                          <a:gd name="T16" fmla="*/ 13 w 213"/>
                          <a:gd name="T17" fmla="*/ 35 h 217"/>
                          <a:gd name="T18" fmla="*/ 16 w 213"/>
                          <a:gd name="T19" fmla="*/ 39 h 217"/>
                          <a:gd name="T20" fmla="*/ 20 w 213"/>
                          <a:gd name="T21" fmla="*/ 42 h 217"/>
                          <a:gd name="T22" fmla="*/ 24 w 213"/>
                          <a:gd name="T23" fmla="*/ 45 h 217"/>
                          <a:gd name="T24" fmla="*/ 28 w 213"/>
                          <a:gd name="T25" fmla="*/ 48 h 217"/>
                          <a:gd name="T26" fmla="*/ 33 w 213"/>
                          <a:gd name="T27" fmla="*/ 50 h 217"/>
                          <a:gd name="T28" fmla="*/ 38 w 213"/>
                          <a:gd name="T29" fmla="*/ 52 h 217"/>
                          <a:gd name="T30" fmla="*/ 44 w 213"/>
                          <a:gd name="T31" fmla="*/ 53 h 217"/>
                          <a:gd name="T32" fmla="*/ 49 w 213"/>
                          <a:gd name="T33" fmla="*/ 54 h 217"/>
                          <a:gd name="T34" fmla="*/ 54 w 213"/>
                          <a:gd name="T35" fmla="*/ 54 h 217"/>
                          <a:gd name="T36" fmla="*/ 54 w 213"/>
                          <a:gd name="T37" fmla="*/ 51 h 217"/>
                          <a:gd name="T38" fmla="*/ 49 w 213"/>
                          <a:gd name="T39" fmla="*/ 51 h 217"/>
                          <a:gd name="T40" fmla="*/ 44 w 213"/>
                          <a:gd name="T41" fmla="*/ 50 h 217"/>
                          <a:gd name="T42" fmla="*/ 39 w 213"/>
                          <a:gd name="T43" fmla="*/ 49 h 217"/>
                          <a:gd name="T44" fmla="*/ 34 w 213"/>
                          <a:gd name="T45" fmla="*/ 48 h 217"/>
                          <a:gd name="T46" fmla="*/ 30 w 213"/>
                          <a:gd name="T47" fmla="*/ 45 h 217"/>
                          <a:gd name="T48" fmla="*/ 26 w 213"/>
                          <a:gd name="T49" fmla="*/ 43 h 217"/>
                          <a:gd name="T50" fmla="*/ 22 w 213"/>
                          <a:gd name="T51" fmla="*/ 40 h 217"/>
                          <a:gd name="T52" fmla="*/ 18 w 213"/>
                          <a:gd name="T53" fmla="*/ 37 h 217"/>
                          <a:gd name="T54" fmla="*/ 14 w 213"/>
                          <a:gd name="T55" fmla="*/ 33 h 217"/>
                          <a:gd name="T56" fmla="*/ 12 w 213"/>
                          <a:gd name="T57" fmla="*/ 29 h 217"/>
                          <a:gd name="T58" fmla="*/ 9 w 213"/>
                          <a:gd name="T59" fmla="*/ 25 h 217"/>
                          <a:gd name="T60" fmla="*/ 7 w 213"/>
                          <a:gd name="T61" fmla="*/ 21 h 217"/>
                          <a:gd name="T62" fmla="*/ 5 w 213"/>
                          <a:gd name="T63" fmla="*/ 16 h 217"/>
                          <a:gd name="T64" fmla="*/ 4 w 213"/>
                          <a:gd name="T65" fmla="*/ 12 h 217"/>
                          <a:gd name="T66" fmla="*/ 3 w 213"/>
                          <a:gd name="T67" fmla="*/ 6 h 217"/>
                          <a:gd name="T68" fmla="*/ 3 w 213"/>
                          <a:gd name="T69" fmla="*/ 1 h 217"/>
                          <a:gd name="T70" fmla="*/ 3 w 213"/>
                          <a:gd name="T71" fmla="*/ 1 h 217"/>
                          <a:gd name="T72" fmla="*/ 3 w 213"/>
                          <a:gd name="T73" fmla="*/ 1 h 217"/>
                          <a:gd name="T74" fmla="*/ 3 w 213"/>
                          <a:gd name="T75" fmla="*/ 0 h 217"/>
                          <a:gd name="T76" fmla="*/ 2 w 213"/>
                          <a:gd name="T77" fmla="*/ 0 h 217"/>
                          <a:gd name="T78" fmla="*/ 1 w 213"/>
                          <a:gd name="T79" fmla="*/ 0 h 217"/>
                          <a:gd name="T80" fmla="*/ 0 w 213"/>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3" h="217">
                            <a:moveTo>
                              <a:pt x="0" y="5"/>
                            </a:moveTo>
                            <a:lnTo>
                              <a:pt x="0" y="5"/>
                            </a:lnTo>
                            <a:lnTo>
                              <a:pt x="3" y="26"/>
                            </a:lnTo>
                            <a:lnTo>
                              <a:pt x="6" y="47"/>
                            </a:lnTo>
                            <a:lnTo>
                              <a:pt x="11" y="68"/>
                            </a:lnTo>
                            <a:lnTo>
                              <a:pt x="18" y="87"/>
                            </a:lnTo>
                            <a:lnTo>
                              <a:pt x="27" y="106"/>
                            </a:lnTo>
                            <a:lnTo>
                              <a:pt x="37" y="123"/>
                            </a:lnTo>
                            <a:lnTo>
                              <a:pt x="50" y="140"/>
                            </a:lnTo>
                            <a:lnTo>
                              <a:pt x="64" y="155"/>
                            </a:lnTo>
                            <a:lnTo>
                              <a:pt x="79" y="168"/>
                            </a:lnTo>
                            <a:lnTo>
                              <a:pt x="96" y="181"/>
                            </a:lnTo>
                            <a:lnTo>
                              <a:pt x="112" y="191"/>
                            </a:lnTo>
                            <a:lnTo>
                              <a:pt x="132" y="200"/>
                            </a:lnTo>
                            <a:lnTo>
                              <a:pt x="151" y="207"/>
                            </a:lnTo>
                            <a:lnTo>
                              <a:pt x="172" y="212"/>
                            </a:lnTo>
                            <a:lnTo>
                              <a:pt x="193" y="215"/>
                            </a:lnTo>
                            <a:lnTo>
                              <a:pt x="213" y="217"/>
                            </a:lnTo>
                            <a:lnTo>
                              <a:pt x="213" y="206"/>
                            </a:lnTo>
                            <a:lnTo>
                              <a:pt x="193" y="206"/>
                            </a:lnTo>
                            <a:lnTo>
                              <a:pt x="172" y="202"/>
                            </a:lnTo>
                            <a:lnTo>
                              <a:pt x="153" y="198"/>
                            </a:lnTo>
                            <a:lnTo>
                              <a:pt x="134" y="191"/>
                            </a:lnTo>
                            <a:lnTo>
                              <a:pt x="117" y="182"/>
                            </a:lnTo>
                            <a:lnTo>
                              <a:pt x="101" y="171"/>
                            </a:lnTo>
                            <a:lnTo>
                              <a:pt x="86" y="161"/>
                            </a:lnTo>
                            <a:lnTo>
                              <a:pt x="71" y="148"/>
                            </a:lnTo>
                            <a:lnTo>
                              <a:pt x="57" y="133"/>
                            </a:lnTo>
                            <a:lnTo>
                              <a:pt x="46" y="118"/>
                            </a:lnTo>
                            <a:lnTo>
                              <a:pt x="36" y="101"/>
                            </a:lnTo>
                            <a:lnTo>
                              <a:pt x="27" y="85"/>
                            </a:lnTo>
                            <a:lnTo>
                              <a:pt x="20" y="65"/>
                            </a:lnTo>
                            <a:lnTo>
                              <a:pt x="15" y="47"/>
                            </a:lnTo>
                            <a:lnTo>
                              <a:pt x="12" y="26"/>
                            </a:lnTo>
                            <a:lnTo>
                              <a:pt x="12" y="5"/>
                            </a:lnTo>
                            <a:lnTo>
                              <a:pt x="10" y="2"/>
                            </a:lnTo>
                            <a:lnTo>
                              <a:pt x="6" y="0"/>
                            </a:lnTo>
                            <a:lnTo>
                              <a:pt x="3"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3" name="Freeform 164"/>
                      <p:cNvSpPr>
                        <a:spLocks noChangeAspect="1"/>
                      </p:cNvSpPr>
                      <p:nvPr/>
                    </p:nvSpPr>
                    <p:spPr bwMode="auto">
                      <a:xfrm flipH="1">
                        <a:off x="1521" y="3345"/>
                        <a:ext cx="3" cy="40"/>
                      </a:xfrm>
                      <a:custGeom>
                        <a:avLst/>
                        <a:gdLst>
                          <a:gd name="T0" fmla="*/ 2 w 12"/>
                          <a:gd name="T1" fmla="*/ 0 h 161"/>
                          <a:gd name="T2" fmla="*/ 0 w 12"/>
                          <a:gd name="T3" fmla="*/ 1 h 161"/>
                          <a:gd name="T4" fmla="*/ 0 w 12"/>
                          <a:gd name="T5" fmla="*/ 40 h 161"/>
                          <a:gd name="T6" fmla="*/ 3 w 12"/>
                          <a:gd name="T7" fmla="*/ 40 h 161"/>
                          <a:gd name="T8" fmla="*/ 3 w 12"/>
                          <a:gd name="T9" fmla="*/ 1 h 161"/>
                          <a:gd name="T10" fmla="*/ 2 w 12"/>
                          <a:gd name="T11" fmla="*/ 3 h 161"/>
                          <a:gd name="T12" fmla="*/ 3 w 12"/>
                          <a:gd name="T13" fmla="*/ 1 h 161"/>
                          <a:gd name="T14" fmla="*/ 3 w 12"/>
                          <a:gd name="T15" fmla="*/ 1 h 161"/>
                          <a:gd name="T16" fmla="*/ 2 w 12"/>
                          <a:gd name="T17" fmla="*/ 0 h 161"/>
                          <a:gd name="T18" fmla="*/ 1 w 12"/>
                          <a:gd name="T19" fmla="*/ 1 h 161"/>
                          <a:gd name="T20" fmla="*/ 0 w 12"/>
                          <a:gd name="T21" fmla="*/ 1 h 161"/>
                          <a:gd name="T22" fmla="*/ 2 w 12"/>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161">
                            <a:moveTo>
                              <a:pt x="6" y="0"/>
                            </a:moveTo>
                            <a:lnTo>
                              <a:pt x="0" y="6"/>
                            </a:lnTo>
                            <a:lnTo>
                              <a:pt x="0" y="161"/>
                            </a:lnTo>
                            <a:lnTo>
                              <a:pt x="12" y="161"/>
                            </a:lnTo>
                            <a:lnTo>
                              <a:pt x="12" y="6"/>
                            </a:lnTo>
                            <a:lnTo>
                              <a:pt x="6" y="12"/>
                            </a:lnTo>
                            <a:lnTo>
                              <a:pt x="12" y="6"/>
                            </a:lnTo>
                            <a:lnTo>
                              <a:pt x="10" y="3"/>
                            </a:lnTo>
                            <a:lnTo>
                              <a:pt x="6" y="0"/>
                            </a:lnTo>
                            <a:lnTo>
                              <a:pt x="3" y="3"/>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4" name="Freeform 165"/>
                      <p:cNvSpPr>
                        <a:spLocks noChangeAspect="1"/>
                      </p:cNvSpPr>
                      <p:nvPr/>
                    </p:nvSpPr>
                    <p:spPr bwMode="auto">
                      <a:xfrm flipH="1">
                        <a:off x="1418" y="3345"/>
                        <a:ext cx="104" cy="3"/>
                      </a:xfrm>
                      <a:custGeom>
                        <a:avLst/>
                        <a:gdLst>
                          <a:gd name="T0" fmla="*/ 104 w 419"/>
                          <a:gd name="T1" fmla="*/ 2 h 12"/>
                          <a:gd name="T2" fmla="*/ 103 w 419"/>
                          <a:gd name="T3" fmla="*/ 0 h 12"/>
                          <a:gd name="T4" fmla="*/ 0 w 419"/>
                          <a:gd name="T5" fmla="*/ 0 h 12"/>
                          <a:gd name="T6" fmla="*/ 0 w 419"/>
                          <a:gd name="T7" fmla="*/ 3 h 12"/>
                          <a:gd name="T8" fmla="*/ 103 w 419"/>
                          <a:gd name="T9" fmla="*/ 3 h 12"/>
                          <a:gd name="T10" fmla="*/ 101 w 419"/>
                          <a:gd name="T11" fmla="*/ 2 h 12"/>
                          <a:gd name="T12" fmla="*/ 103 w 419"/>
                          <a:gd name="T13" fmla="*/ 3 h 12"/>
                          <a:gd name="T14" fmla="*/ 104 w 419"/>
                          <a:gd name="T15" fmla="*/ 2 h 12"/>
                          <a:gd name="T16" fmla="*/ 104 w 419"/>
                          <a:gd name="T17" fmla="*/ 2 h 12"/>
                          <a:gd name="T18" fmla="*/ 104 w 419"/>
                          <a:gd name="T19" fmla="*/ 1 h 12"/>
                          <a:gd name="T20" fmla="*/ 103 w 419"/>
                          <a:gd name="T21" fmla="*/ 0 h 12"/>
                          <a:gd name="T22" fmla="*/ 104 w 419"/>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9" h="12">
                            <a:moveTo>
                              <a:pt x="419" y="6"/>
                            </a:moveTo>
                            <a:lnTo>
                              <a:pt x="413" y="0"/>
                            </a:lnTo>
                            <a:lnTo>
                              <a:pt x="0" y="0"/>
                            </a:lnTo>
                            <a:lnTo>
                              <a:pt x="0" y="12"/>
                            </a:lnTo>
                            <a:lnTo>
                              <a:pt x="413" y="12"/>
                            </a:lnTo>
                            <a:lnTo>
                              <a:pt x="407" y="6"/>
                            </a:lnTo>
                            <a:lnTo>
                              <a:pt x="413" y="12"/>
                            </a:lnTo>
                            <a:lnTo>
                              <a:pt x="417" y="9"/>
                            </a:lnTo>
                            <a:lnTo>
                              <a:pt x="419" y="6"/>
                            </a:lnTo>
                            <a:lnTo>
                              <a:pt x="417" y="3"/>
                            </a:lnTo>
                            <a:lnTo>
                              <a:pt x="413" y="0"/>
                            </a:lnTo>
                            <a:lnTo>
                              <a:pt x="4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5" name="Freeform 166"/>
                      <p:cNvSpPr>
                        <a:spLocks noChangeAspect="1"/>
                      </p:cNvSpPr>
                      <p:nvPr/>
                    </p:nvSpPr>
                    <p:spPr bwMode="auto">
                      <a:xfrm flipH="1">
                        <a:off x="1413" y="3250"/>
                        <a:ext cx="140" cy="96"/>
                      </a:xfrm>
                      <a:custGeom>
                        <a:avLst/>
                        <a:gdLst>
                          <a:gd name="T0" fmla="*/ 25 w 561"/>
                          <a:gd name="T1" fmla="*/ 69 h 387"/>
                          <a:gd name="T2" fmla="*/ 25 w 561"/>
                          <a:gd name="T3" fmla="*/ 55 h 387"/>
                          <a:gd name="T4" fmla="*/ 25 w 561"/>
                          <a:gd name="T5" fmla="*/ 49 h 387"/>
                          <a:gd name="T6" fmla="*/ 26 w 561"/>
                          <a:gd name="T7" fmla="*/ 44 h 387"/>
                          <a:gd name="T8" fmla="*/ 27 w 561"/>
                          <a:gd name="T9" fmla="*/ 38 h 387"/>
                          <a:gd name="T10" fmla="*/ 29 w 561"/>
                          <a:gd name="T11" fmla="*/ 33 h 387"/>
                          <a:gd name="T12" fmla="*/ 32 w 561"/>
                          <a:gd name="T13" fmla="*/ 29 h 387"/>
                          <a:gd name="T14" fmla="*/ 34 w 561"/>
                          <a:gd name="T15" fmla="*/ 24 h 387"/>
                          <a:gd name="T16" fmla="*/ 38 w 561"/>
                          <a:gd name="T17" fmla="*/ 20 h 387"/>
                          <a:gd name="T18" fmla="*/ 42 w 561"/>
                          <a:gd name="T19" fmla="*/ 16 h 387"/>
                          <a:gd name="T20" fmla="*/ 46 w 561"/>
                          <a:gd name="T21" fmla="*/ 13 h 387"/>
                          <a:gd name="T22" fmla="*/ 50 w 561"/>
                          <a:gd name="T23" fmla="*/ 9 h 387"/>
                          <a:gd name="T24" fmla="*/ 55 w 561"/>
                          <a:gd name="T25" fmla="*/ 6 h 387"/>
                          <a:gd name="T26" fmla="*/ 60 w 561"/>
                          <a:gd name="T27" fmla="*/ 4 h 387"/>
                          <a:gd name="T28" fmla="*/ 65 w 561"/>
                          <a:gd name="T29" fmla="*/ 2 h 387"/>
                          <a:gd name="T30" fmla="*/ 71 w 561"/>
                          <a:gd name="T31" fmla="*/ 1 h 387"/>
                          <a:gd name="T32" fmla="*/ 76 w 561"/>
                          <a:gd name="T33" fmla="*/ 0 h 387"/>
                          <a:gd name="T34" fmla="*/ 82 w 561"/>
                          <a:gd name="T35" fmla="*/ 0 h 387"/>
                          <a:gd name="T36" fmla="*/ 88 w 561"/>
                          <a:gd name="T37" fmla="*/ 0 h 387"/>
                          <a:gd name="T38" fmla="*/ 94 w 561"/>
                          <a:gd name="T39" fmla="*/ 1 h 387"/>
                          <a:gd name="T40" fmla="*/ 99 w 561"/>
                          <a:gd name="T41" fmla="*/ 2 h 387"/>
                          <a:gd name="T42" fmla="*/ 105 w 561"/>
                          <a:gd name="T43" fmla="*/ 4 h 387"/>
                          <a:gd name="T44" fmla="*/ 110 w 561"/>
                          <a:gd name="T45" fmla="*/ 6 h 387"/>
                          <a:gd name="T46" fmla="*/ 115 w 561"/>
                          <a:gd name="T47" fmla="*/ 9 h 387"/>
                          <a:gd name="T48" fmla="*/ 119 w 561"/>
                          <a:gd name="T49" fmla="*/ 13 h 387"/>
                          <a:gd name="T50" fmla="*/ 123 w 561"/>
                          <a:gd name="T51" fmla="*/ 16 h 387"/>
                          <a:gd name="T52" fmla="*/ 127 w 561"/>
                          <a:gd name="T53" fmla="*/ 20 h 387"/>
                          <a:gd name="T54" fmla="*/ 130 w 561"/>
                          <a:gd name="T55" fmla="*/ 24 h 387"/>
                          <a:gd name="T56" fmla="*/ 133 w 561"/>
                          <a:gd name="T57" fmla="*/ 29 h 387"/>
                          <a:gd name="T58" fmla="*/ 136 w 561"/>
                          <a:gd name="T59" fmla="*/ 33 h 387"/>
                          <a:gd name="T60" fmla="*/ 138 w 561"/>
                          <a:gd name="T61" fmla="*/ 38 h 387"/>
                          <a:gd name="T62" fmla="*/ 139 w 561"/>
                          <a:gd name="T63" fmla="*/ 44 h 387"/>
                          <a:gd name="T64" fmla="*/ 140 w 561"/>
                          <a:gd name="T65" fmla="*/ 49 h 387"/>
                          <a:gd name="T66" fmla="*/ 140 w 561"/>
                          <a:gd name="T67" fmla="*/ 55 h 387"/>
                          <a:gd name="T68" fmla="*/ 140 w 561"/>
                          <a:gd name="T69" fmla="*/ 96 h 387"/>
                          <a:gd name="T70" fmla="*/ 0 w 561"/>
                          <a:gd name="T71" fmla="*/ 96 h 387"/>
                          <a:gd name="T72" fmla="*/ 25 w 561"/>
                          <a:gd name="T73" fmla="*/ 69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1" h="387">
                            <a:moveTo>
                              <a:pt x="99" y="279"/>
                            </a:moveTo>
                            <a:lnTo>
                              <a:pt x="99" y="221"/>
                            </a:lnTo>
                            <a:lnTo>
                              <a:pt x="100" y="198"/>
                            </a:lnTo>
                            <a:lnTo>
                              <a:pt x="104" y="176"/>
                            </a:lnTo>
                            <a:lnTo>
                              <a:pt x="109" y="155"/>
                            </a:lnTo>
                            <a:lnTo>
                              <a:pt x="117" y="135"/>
                            </a:lnTo>
                            <a:lnTo>
                              <a:pt x="127" y="115"/>
                            </a:lnTo>
                            <a:lnTo>
                              <a:pt x="138" y="98"/>
                            </a:lnTo>
                            <a:lnTo>
                              <a:pt x="152" y="81"/>
                            </a:lnTo>
                            <a:lnTo>
                              <a:pt x="167" y="64"/>
                            </a:lnTo>
                            <a:lnTo>
                              <a:pt x="183" y="51"/>
                            </a:lnTo>
                            <a:lnTo>
                              <a:pt x="201" y="38"/>
                            </a:lnTo>
                            <a:lnTo>
                              <a:pt x="220" y="26"/>
                            </a:lnTo>
                            <a:lnTo>
                              <a:pt x="241" y="17"/>
                            </a:lnTo>
                            <a:lnTo>
                              <a:pt x="261" y="10"/>
                            </a:lnTo>
                            <a:lnTo>
                              <a:pt x="283" y="5"/>
                            </a:lnTo>
                            <a:lnTo>
                              <a:pt x="306" y="1"/>
                            </a:lnTo>
                            <a:lnTo>
                              <a:pt x="330" y="0"/>
                            </a:lnTo>
                            <a:lnTo>
                              <a:pt x="353" y="1"/>
                            </a:lnTo>
                            <a:lnTo>
                              <a:pt x="376" y="5"/>
                            </a:lnTo>
                            <a:lnTo>
                              <a:pt x="398" y="10"/>
                            </a:lnTo>
                            <a:lnTo>
                              <a:pt x="420" y="17"/>
                            </a:lnTo>
                            <a:lnTo>
                              <a:pt x="440" y="26"/>
                            </a:lnTo>
                            <a:lnTo>
                              <a:pt x="459" y="38"/>
                            </a:lnTo>
                            <a:lnTo>
                              <a:pt x="476" y="51"/>
                            </a:lnTo>
                            <a:lnTo>
                              <a:pt x="494" y="64"/>
                            </a:lnTo>
                            <a:lnTo>
                              <a:pt x="509" y="81"/>
                            </a:lnTo>
                            <a:lnTo>
                              <a:pt x="521" y="98"/>
                            </a:lnTo>
                            <a:lnTo>
                              <a:pt x="534" y="115"/>
                            </a:lnTo>
                            <a:lnTo>
                              <a:pt x="543" y="135"/>
                            </a:lnTo>
                            <a:lnTo>
                              <a:pt x="551" y="155"/>
                            </a:lnTo>
                            <a:lnTo>
                              <a:pt x="557" y="176"/>
                            </a:lnTo>
                            <a:lnTo>
                              <a:pt x="560" y="198"/>
                            </a:lnTo>
                            <a:lnTo>
                              <a:pt x="561" y="221"/>
                            </a:lnTo>
                            <a:lnTo>
                              <a:pt x="561" y="387"/>
                            </a:lnTo>
                            <a:lnTo>
                              <a:pt x="0" y="387"/>
                            </a:lnTo>
                            <a:lnTo>
                              <a:pt x="99" y="27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6" name="Freeform 167"/>
                      <p:cNvSpPr>
                        <a:spLocks noChangeAspect="1"/>
                      </p:cNvSpPr>
                      <p:nvPr/>
                    </p:nvSpPr>
                    <p:spPr bwMode="auto">
                      <a:xfrm flipH="1">
                        <a:off x="1527" y="3319"/>
                        <a:ext cx="3" cy="2"/>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0"/>
                            </a:moveTo>
                            <a:lnTo>
                              <a:pt x="3"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7" name="Freeform 168"/>
                      <p:cNvSpPr>
                        <a:spLocks noChangeAspect="1"/>
                      </p:cNvSpPr>
                      <p:nvPr/>
                    </p:nvSpPr>
                    <p:spPr bwMode="auto">
                      <a:xfrm flipH="1">
                        <a:off x="1527" y="3304"/>
                        <a:ext cx="3" cy="15"/>
                      </a:xfrm>
                      <a:custGeom>
                        <a:avLst/>
                        <a:gdLst>
                          <a:gd name="T0" fmla="*/ 0 w 12"/>
                          <a:gd name="T1" fmla="*/ 1 h 64"/>
                          <a:gd name="T2" fmla="*/ 0 w 12"/>
                          <a:gd name="T3" fmla="*/ 1 h 64"/>
                          <a:gd name="T4" fmla="*/ 0 w 12"/>
                          <a:gd name="T5" fmla="*/ 15 h 64"/>
                          <a:gd name="T6" fmla="*/ 3 w 12"/>
                          <a:gd name="T7" fmla="*/ 15 h 64"/>
                          <a:gd name="T8" fmla="*/ 3 w 12"/>
                          <a:gd name="T9" fmla="*/ 1 h 64"/>
                          <a:gd name="T10" fmla="*/ 3 w 12"/>
                          <a:gd name="T11" fmla="*/ 1 h 64"/>
                          <a:gd name="T12" fmla="*/ 3 w 12"/>
                          <a:gd name="T13" fmla="*/ 1 h 64"/>
                          <a:gd name="T14" fmla="*/ 3 w 12"/>
                          <a:gd name="T15" fmla="*/ 1 h 64"/>
                          <a:gd name="T16" fmla="*/ 2 w 12"/>
                          <a:gd name="T17" fmla="*/ 0 h 64"/>
                          <a:gd name="T18" fmla="*/ 1 w 12"/>
                          <a:gd name="T19" fmla="*/ 1 h 64"/>
                          <a:gd name="T20" fmla="*/ 0 w 12"/>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4">
                            <a:moveTo>
                              <a:pt x="0" y="6"/>
                            </a:moveTo>
                            <a:lnTo>
                              <a:pt x="0" y="6"/>
                            </a:lnTo>
                            <a:lnTo>
                              <a:pt x="0" y="64"/>
                            </a:lnTo>
                            <a:lnTo>
                              <a:pt x="12" y="64"/>
                            </a:lnTo>
                            <a:lnTo>
                              <a:pt x="12" y="6"/>
                            </a:lnTo>
                            <a:lnTo>
                              <a:pt x="10" y="3"/>
                            </a:lnTo>
                            <a:lnTo>
                              <a:pt x="6" y="0"/>
                            </a:lnTo>
                            <a:lnTo>
                              <a:pt x="3" y="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8" name="Freeform 169"/>
                      <p:cNvSpPr>
                        <a:spLocks noChangeAspect="1"/>
                      </p:cNvSpPr>
                      <p:nvPr/>
                    </p:nvSpPr>
                    <p:spPr bwMode="auto">
                      <a:xfrm flipH="1">
                        <a:off x="1470" y="3248"/>
                        <a:ext cx="60" cy="57"/>
                      </a:xfrm>
                      <a:custGeom>
                        <a:avLst/>
                        <a:gdLst>
                          <a:gd name="T0" fmla="*/ 60 w 237"/>
                          <a:gd name="T1" fmla="*/ 0 h 227"/>
                          <a:gd name="T2" fmla="*/ 60 w 237"/>
                          <a:gd name="T3" fmla="*/ 0 h 227"/>
                          <a:gd name="T4" fmla="*/ 54 w 237"/>
                          <a:gd name="T5" fmla="*/ 1 h 227"/>
                          <a:gd name="T6" fmla="*/ 48 w 237"/>
                          <a:gd name="T7" fmla="*/ 2 h 227"/>
                          <a:gd name="T8" fmla="*/ 42 w 237"/>
                          <a:gd name="T9" fmla="*/ 3 h 227"/>
                          <a:gd name="T10" fmla="*/ 37 w 237"/>
                          <a:gd name="T11" fmla="*/ 5 h 227"/>
                          <a:gd name="T12" fmla="*/ 32 w 237"/>
                          <a:gd name="T13" fmla="*/ 7 h 227"/>
                          <a:gd name="T14" fmla="*/ 27 w 237"/>
                          <a:gd name="T15" fmla="*/ 10 h 227"/>
                          <a:gd name="T16" fmla="*/ 22 w 237"/>
                          <a:gd name="T17" fmla="*/ 13 h 227"/>
                          <a:gd name="T18" fmla="*/ 18 w 237"/>
                          <a:gd name="T19" fmla="*/ 17 h 227"/>
                          <a:gd name="T20" fmla="*/ 14 w 237"/>
                          <a:gd name="T21" fmla="*/ 21 h 227"/>
                          <a:gd name="T22" fmla="*/ 10 w 237"/>
                          <a:gd name="T23" fmla="*/ 26 h 227"/>
                          <a:gd name="T24" fmla="*/ 7 w 237"/>
                          <a:gd name="T25" fmla="*/ 30 h 227"/>
                          <a:gd name="T26" fmla="*/ 5 w 237"/>
                          <a:gd name="T27" fmla="*/ 35 h 227"/>
                          <a:gd name="T28" fmla="*/ 3 w 237"/>
                          <a:gd name="T29" fmla="*/ 40 h 227"/>
                          <a:gd name="T30" fmla="*/ 2 w 237"/>
                          <a:gd name="T31" fmla="*/ 45 h 227"/>
                          <a:gd name="T32" fmla="*/ 1 w 237"/>
                          <a:gd name="T33" fmla="*/ 51 h 227"/>
                          <a:gd name="T34" fmla="*/ 0 w 237"/>
                          <a:gd name="T35" fmla="*/ 57 h 227"/>
                          <a:gd name="T36" fmla="*/ 3 w 237"/>
                          <a:gd name="T37" fmla="*/ 57 h 227"/>
                          <a:gd name="T38" fmla="*/ 3 w 237"/>
                          <a:gd name="T39" fmla="*/ 51 h 227"/>
                          <a:gd name="T40" fmla="*/ 4 w 237"/>
                          <a:gd name="T41" fmla="*/ 46 h 227"/>
                          <a:gd name="T42" fmla="*/ 5 w 237"/>
                          <a:gd name="T43" fmla="*/ 41 h 227"/>
                          <a:gd name="T44" fmla="*/ 7 w 237"/>
                          <a:gd name="T45" fmla="*/ 36 h 227"/>
                          <a:gd name="T46" fmla="*/ 10 w 237"/>
                          <a:gd name="T47" fmla="*/ 31 h 227"/>
                          <a:gd name="T48" fmla="*/ 13 w 237"/>
                          <a:gd name="T49" fmla="*/ 27 h 227"/>
                          <a:gd name="T50" fmla="*/ 16 w 237"/>
                          <a:gd name="T51" fmla="*/ 23 h 227"/>
                          <a:gd name="T52" fmla="*/ 19 w 237"/>
                          <a:gd name="T53" fmla="*/ 19 h 227"/>
                          <a:gd name="T54" fmla="*/ 24 w 237"/>
                          <a:gd name="T55" fmla="*/ 15 h 227"/>
                          <a:gd name="T56" fmla="*/ 28 w 237"/>
                          <a:gd name="T57" fmla="*/ 12 h 227"/>
                          <a:gd name="T58" fmla="*/ 33 w 237"/>
                          <a:gd name="T59" fmla="*/ 9 h 227"/>
                          <a:gd name="T60" fmla="*/ 38 w 237"/>
                          <a:gd name="T61" fmla="*/ 7 h 227"/>
                          <a:gd name="T62" fmla="*/ 43 w 237"/>
                          <a:gd name="T63" fmla="*/ 5 h 227"/>
                          <a:gd name="T64" fmla="*/ 48 w 237"/>
                          <a:gd name="T65" fmla="*/ 4 h 227"/>
                          <a:gd name="T66" fmla="*/ 54 w 237"/>
                          <a:gd name="T67" fmla="*/ 3 h 227"/>
                          <a:gd name="T68" fmla="*/ 60 w 237"/>
                          <a:gd name="T69" fmla="*/ 3 h 227"/>
                          <a:gd name="T70" fmla="*/ 60 w 237"/>
                          <a:gd name="T71" fmla="*/ 3 h 227"/>
                          <a:gd name="T72" fmla="*/ 60 w 237"/>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7" h="227">
                            <a:moveTo>
                              <a:pt x="237" y="0"/>
                            </a:moveTo>
                            <a:lnTo>
                              <a:pt x="237" y="0"/>
                            </a:lnTo>
                            <a:lnTo>
                              <a:pt x="213" y="3"/>
                            </a:lnTo>
                            <a:lnTo>
                              <a:pt x="190" y="6"/>
                            </a:lnTo>
                            <a:lnTo>
                              <a:pt x="167" y="12"/>
                            </a:lnTo>
                            <a:lnTo>
                              <a:pt x="146" y="19"/>
                            </a:lnTo>
                            <a:lnTo>
                              <a:pt x="125" y="28"/>
                            </a:lnTo>
                            <a:lnTo>
                              <a:pt x="106" y="39"/>
                            </a:lnTo>
                            <a:lnTo>
                              <a:pt x="87" y="53"/>
                            </a:lnTo>
                            <a:lnTo>
                              <a:pt x="70" y="67"/>
                            </a:lnTo>
                            <a:lnTo>
                              <a:pt x="56" y="83"/>
                            </a:lnTo>
                            <a:lnTo>
                              <a:pt x="41" y="102"/>
                            </a:lnTo>
                            <a:lnTo>
                              <a:pt x="29" y="119"/>
                            </a:lnTo>
                            <a:lnTo>
                              <a:pt x="20" y="140"/>
                            </a:lnTo>
                            <a:lnTo>
                              <a:pt x="12" y="160"/>
                            </a:lnTo>
                            <a:lnTo>
                              <a:pt x="6" y="181"/>
                            </a:lnTo>
                            <a:lnTo>
                              <a:pt x="3" y="204"/>
                            </a:lnTo>
                            <a:lnTo>
                              <a:pt x="0" y="227"/>
                            </a:lnTo>
                            <a:lnTo>
                              <a:pt x="12" y="227"/>
                            </a:lnTo>
                            <a:lnTo>
                              <a:pt x="12" y="204"/>
                            </a:lnTo>
                            <a:lnTo>
                              <a:pt x="15" y="183"/>
                            </a:lnTo>
                            <a:lnTo>
                              <a:pt x="21" y="163"/>
                            </a:lnTo>
                            <a:lnTo>
                              <a:pt x="29" y="142"/>
                            </a:lnTo>
                            <a:lnTo>
                              <a:pt x="38" y="123"/>
                            </a:lnTo>
                            <a:lnTo>
                              <a:pt x="50" y="106"/>
                            </a:lnTo>
                            <a:lnTo>
                              <a:pt x="62" y="90"/>
                            </a:lnTo>
                            <a:lnTo>
                              <a:pt x="77" y="74"/>
                            </a:lnTo>
                            <a:lnTo>
                              <a:pt x="93" y="60"/>
                            </a:lnTo>
                            <a:lnTo>
                              <a:pt x="111" y="49"/>
                            </a:lnTo>
                            <a:lnTo>
                              <a:pt x="129" y="37"/>
                            </a:lnTo>
                            <a:lnTo>
                              <a:pt x="149" y="28"/>
                            </a:lnTo>
                            <a:lnTo>
                              <a:pt x="169" y="21"/>
                            </a:lnTo>
                            <a:lnTo>
                              <a:pt x="190" y="15"/>
                            </a:lnTo>
                            <a:lnTo>
                              <a:pt x="213" y="12"/>
                            </a:lnTo>
                            <a:lnTo>
                              <a:pt x="237" y="12"/>
                            </a:lnTo>
                            <a:lnTo>
                              <a:pt x="2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69" name="Freeform 170"/>
                      <p:cNvSpPr>
                        <a:spLocks noChangeAspect="1"/>
                      </p:cNvSpPr>
                      <p:nvPr/>
                    </p:nvSpPr>
                    <p:spPr bwMode="auto">
                      <a:xfrm flipH="1">
                        <a:off x="1411" y="3248"/>
                        <a:ext cx="59" cy="58"/>
                      </a:xfrm>
                      <a:custGeom>
                        <a:avLst/>
                        <a:gdLst>
                          <a:gd name="T0" fmla="*/ 59 w 237"/>
                          <a:gd name="T1" fmla="*/ 57 h 232"/>
                          <a:gd name="T2" fmla="*/ 59 w 237"/>
                          <a:gd name="T3" fmla="*/ 57 h 232"/>
                          <a:gd name="T4" fmla="*/ 59 w 237"/>
                          <a:gd name="T5" fmla="*/ 51 h 232"/>
                          <a:gd name="T6" fmla="*/ 58 w 237"/>
                          <a:gd name="T7" fmla="*/ 45 h 232"/>
                          <a:gd name="T8" fmla="*/ 56 w 237"/>
                          <a:gd name="T9" fmla="*/ 40 h 232"/>
                          <a:gd name="T10" fmla="*/ 54 w 237"/>
                          <a:gd name="T11" fmla="*/ 35 h 232"/>
                          <a:gd name="T12" fmla="*/ 52 w 237"/>
                          <a:gd name="T13" fmla="*/ 30 h 232"/>
                          <a:gd name="T14" fmla="*/ 49 w 237"/>
                          <a:gd name="T15" fmla="*/ 26 h 232"/>
                          <a:gd name="T16" fmla="*/ 45 w 237"/>
                          <a:gd name="T17" fmla="*/ 21 h 232"/>
                          <a:gd name="T18" fmla="*/ 42 w 237"/>
                          <a:gd name="T19" fmla="*/ 17 h 232"/>
                          <a:gd name="T20" fmla="*/ 37 w 237"/>
                          <a:gd name="T21" fmla="*/ 13 h 232"/>
                          <a:gd name="T22" fmla="*/ 33 w 237"/>
                          <a:gd name="T23" fmla="*/ 10 h 232"/>
                          <a:gd name="T24" fmla="*/ 28 w 237"/>
                          <a:gd name="T25" fmla="*/ 7 h 232"/>
                          <a:gd name="T26" fmla="*/ 23 w 237"/>
                          <a:gd name="T27" fmla="*/ 5 h 232"/>
                          <a:gd name="T28" fmla="*/ 17 w 237"/>
                          <a:gd name="T29" fmla="*/ 3 h 232"/>
                          <a:gd name="T30" fmla="*/ 11 w 237"/>
                          <a:gd name="T31" fmla="*/ 2 h 232"/>
                          <a:gd name="T32" fmla="*/ 6 w 237"/>
                          <a:gd name="T33" fmla="*/ 1 h 232"/>
                          <a:gd name="T34" fmla="*/ 0 w 237"/>
                          <a:gd name="T35" fmla="*/ 0 h 232"/>
                          <a:gd name="T36" fmla="*/ 0 w 237"/>
                          <a:gd name="T37" fmla="*/ 3 h 232"/>
                          <a:gd name="T38" fmla="*/ 6 w 237"/>
                          <a:gd name="T39" fmla="*/ 3 h 232"/>
                          <a:gd name="T40" fmla="*/ 11 w 237"/>
                          <a:gd name="T41" fmla="*/ 4 h 232"/>
                          <a:gd name="T42" fmla="*/ 17 w 237"/>
                          <a:gd name="T43" fmla="*/ 5 h 232"/>
                          <a:gd name="T44" fmla="*/ 22 w 237"/>
                          <a:gd name="T45" fmla="*/ 7 h 232"/>
                          <a:gd name="T46" fmla="*/ 27 w 237"/>
                          <a:gd name="T47" fmla="*/ 9 h 232"/>
                          <a:gd name="T48" fmla="*/ 32 w 237"/>
                          <a:gd name="T49" fmla="*/ 12 h 232"/>
                          <a:gd name="T50" fmla="*/ 36 w 237"/>
                          <a:gd name="T51" fmla="*/ 15 h 232"/>
                          <a:gd name="T52" fmla="*/ 40 w 237"/>
                          <a:gd name="T53" fmla="*/ 19 h 232"/>
                          <a:gd name="T54" fmla="*/ 44 w 237"/>
                          <a:gd name="T55" fmla="*/ 23 h 232"/>
                          <a:gd name="T56" fmla="*/ 47 w 237"/>
                          <a:gd name="T57" fmla="*/ 27 h 232"/>
                          <a:gd name="T58" fmla="*/ 50 w 237"/>
                          <a:gd name="T59" fmla="*/ 31 h 232"/>
                          <a:gd name="T60" fmla="*/ 52 w 237"/>
                          <a:gd name="T61" fmla="*/ 36 h 232"/>
                          <a:gd name="T62" fmla="*/ 54 w 237"/>
                          <a:gd name="T63" fmla="*/ 41 h 232"/>
                          <a:gd name="T64" fmla="*/ 55 w 237"/>
                          <a:gd name="T65" fmla="*/ 46 h 232"/>
                          <a:gd name="T66" fmla="*/ 56 w 237"/>
                          <a:gd name="T67" fmla="*/ 51 h 232"/>
                          <a:gd name="T68" fmla="*/ 56 w 237"/>
                          <a:gd name="T69" fmla="*/ 57 h 232"/>
                          <a:gd name="T70" fmla="*/ 56 w 237"/>
                          <a:gd name="T71" fmla="*/ 57 h 232"/>
                          <a:gd name="T72" fmla="*/ 56 w 237"/>
                          <a:gd name="T73" fmla="*/ 57 h 232"/>
                          <a:gd name="T74" fmla="*/ 57 w 237"/>
                          <a:gd name="T75" fmla="*/ 58 h 232"/>
                          <a:gd name="T76" fmla="*/ 58 w 237"/>
                          <a:gd name="T77" fmla="*/ 58 h 232"/>
                          <a:gd name="T78" fmla="*/ 59 w 237"/>
                          <a:gd name="T79" fmla="*/ 58 h 232"/>
                          <a:gd name="T80" fmla="*/ 59 w 237"/>
                          <a:gd name="T81" fmla="*/ 5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7" h="232">
                            <a:moveTo>
                              <a:pt x="237" y="227"/>
                            </a:moveTo>
                            <a:lnTo>
                              <a:pt x="237" y="227"/>
                            </a:lnTo>
                            <a:lnTo>
                              <a:pt x="235" y="204"/>
                            </a:lnTo>
                            <a:lnTo>
                              <a:pt x="231" y="181"/>
                            </a:lnTo>
                            <a:lnTo>
                              <a:pt x="226" y="160"/>
                            </a:lnTo>
                            <a:lnTo>
                              <a:pt x="218" y="140"/>
                            </a:lnTo>
                            <a:lnTo>
                              <a:pt x="208" y="119"/>
                            </a:lnTo>
                            <a:lnTo>
                              <a:pt x="196" y="102"/>
                            </a:lnTo>
                            <a:lnTo>
                              <a:pt x="182" y="83"/>
                            </a:lnTo>
                            <a:lnTo>
                              <a:pt x="167" y="67"/>
                            </a:lnTo>
                            <a:lnTo>
                              <a:pt x="150" y="53"/>
                            </a:lnTo>
                            <a:lnTo>
                              <a:pt x="131" y="39"/>
                            </a:lnTo>
                            <a:lnTo>
                              <a:pt x="112" y="28"/>
                            </a:lnTo>
                            <a:lnTo>
                              <a:pt x="91" y="19"/>
                            </a:lnTo>
                            <a:lnTo>
                              <a:pt x="69" y="12"/>
                            </a:lnTo>
                            <a:lnTo>
                              <a:pt x="46" y="6"/>
                            </a:lnTo>
                            <a:lnTo>
                              <a:pt x="23" y="3"/>
                            </a:lnTo>
                            <a:lnTo>
                              <a:pt x="0" y="0"/>
                            </a:lnTo>
                            <a:lnTo>
                              <a:pt x="0" y="12"/>
                            </a:lnTo>
                            <a:lnTo>
                              <a:pt x="23" y="12"/>
                            </a:lnTo>
                            <a:lnTo>
                              <a:pt x="46" y="15"/>
                            </a:lnTo>
                            <a:lnTo>
                              <a:pt x="67" y="21"/>
                            </a:lnTo>
                            <a:lnTo>
                              <a:pt x="89" y="28"/>
                            </a:lnTo>
                            <a:lnTo>
                              <a:pt x="107" y="37"/>
                            </a:lnTo>
                            <a:lnTo>
                              <a:pt x="127" y="49"/>
                            </a:lnTo>
                            <a:lnTo>
                              <a:pt x="143" y="60"/>
                            </a:lnTo>
                            <a:lnTo>
                              <a:pt x="160" y="74"/>
                            </a:lnTo>
                            <a:lnTo>
                              <a:pt x="175" y="90"/>
                            </a:lnTo>
                            <a:lnTo>
                              <a:pt x="187" y="106"/>
                            </a:lnTo>
                            <a:lnTo>
                              <a:pt x="199" y="123"/>
                            </a:lnTo>
                            <a:lnTo>
                              <a:pt x="208" y="142"/>
                            </a:lnTo>
                            <a:lnTo>
                              <a:pt x="217" y="163"/>
                            </a:lnTo>
                            <a:lnTo>
                              <a:pt x="222" y="183"/>
                            </a:lnTo>
                            <a:lnTo>
                              <a:pt x="226" y="204"/>
                            </a:lnTo>
                            <a:lnTo>
                              <a:pt x="226" y="227"/>
                            </a:lnTo>
                            <a:lnTo>
                              <a:pt x="228" y="231"/>
                            </a:lnTo>
                            <a:lnTo>
                              <a:pt x="231" y="232"/>
                            </a:lnTo>
                            <a:lnTo>
                              <a:pt x="235" y="231"/>
                            </a:lnTo>
                            <a:lnTo>
                              <a:pt x="237"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0" name="Freeform 171"/>
                      <p:cNvSpPr>
                        <a:spLocks noChangeAspect="1"/>
                      </p:cNvSpPr>
                      <p:nvPr/>
                    </p:nvSpPr>
                    <p:spPr bwMode="auto">
                      <a:xfrm flipH="1">
                        <a:off x="1411" y="3305"/>
                        <a:ext cx="3" cy="43"/>
                      </a:xfrm>
                      <a:custGeom>
                        <a:avLst/>
                        <a:gdLst>
                          <a:gd name="T0" fmla="*/ 1 w 11"/>
                          <a:gd name="T1" fmla="*/ 43 h 172"/>
                          <a:gd name="T2" fmla="*/ 3 w 11"/>
                          <a:gd name="T3" fmla="*/ 42 h 172"/>
                          <a:gd name="T4" fmla="*/ 3 w 11"/>
                          <a:gd name="T5" fmla="*/ 0 h 172"/>
                          <a:gd name="T6" fmla="*/ 0 w 11"/>
                          <a:gd name="T7" fmla="*/ 0 h 172"/>
                          <a:gd name="T8" fmla="*/ 0 w 11"/>
                          <a:gd name="T9" fmla="*/ 42 h 172"/>
                          <a:gd name="T10" fmla="*/ 1 w 11"/>
                          <a:gd name="T11" fmla="*/ 40 h 172"/>
                          <a:gd name="T12" fmla="*/ 0 w 11"/>
                          <a:gd name="T13" fmla="*/ 42 h 172"/>
                          <a:gd name="T14" fmla="*/ 1 w 11"/>
                          <a:gd name="T15" fmla="*/ 42 h 172"/>
                          <a:gd name="T16" fmla="*/ 1 w 11"/>
                          <a:gd name="T17" fmla="*/ 43 h 172"/>
                          <a:gd name="T18" fmla="*/ 2 w 11"/>
                          <a:gd name="T19" fmla="*/ 42 h 172"/>
                          <a:gd name="T20" fmla="*/ 3 w 11"/>
                          <a:gd name="T21" fmla="*/ 42 h 172"/>
                          <a:gd name="T22" fmla="*/ 1 w 11"/>
                          <a:gd name="T23" fmla="*/ 43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72">
                            <a:moveTo>
                              <a:pt x="5" y="172"/>
                            </a:moveTo>
                            <a:lnTo>
                              <a:pt x="11" y="166"/>
                            </a:lnTo>
                            <a:lnTo>
                              <a:pt x="11" y="0"/>
                            </a:lnTo>
                            <a:lnTo>
                              <a:pt x="0" y="0"/>
                            </a:lnTo>
                            <a:lnTo>
                              <a:pt x="0" y="166"/>
                            </a:lnTo>
                            <a:lnTo>
                              <a:pt x="5" y="160"/>
                            </a:lnTo>
                            <a:lnTo>
                              <a:pt x="0" y="166"/>
                            </a:lnTo>
                            <a:lnTo>
                              <a:pt x="2" y="169"/>
                            </a:lnTo>
                            <a:lnTo>
                              <a:pt x="5" y="171"/>
                            </a:lnTo>
                            <a:lnTo>
                              <a:pt x="9" y="169"/>
                            </a:lnTo>
                            <a:lnTo>
                              <a:pt x="11" y="166"/>
                            </a:lnTo>
                            <a:lnTo>
                              <a:pt x="5"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1" name="Freeform 172"/>
                      <p:cNvSpPr>
                        <a:spLocks noChangeAspect="1"/>
                      </p:cNvSpPr>
                      <p:nvPr/>
                    </p:nvSpPr>
                    <p:spPr bwMode="auto">
                      <a:xfrm flipH="1">
                        <a:off x="1413" y="3345"/>
                        <a:ext cx="141" cy="3"/>
                      </a:xfrm>
                      <a:custGeom>
                        <a:avLst/>
                        <a:gdLst>
                          <a:gd name="T0" fmla="*/ 0 w 565"/>
                          <a:gd name="T1" fmla="*/ 1 h 12"/>
                          <a:gd name="T2" fmla="*/ 1 w 565"/>
                          <a:gd name="T3" fmla="*/ 3 h 12"/>
                          <a:gd name="T4" fmla="*/ 141 w 565"/>
                          <a:gd name="T5" fmla="*/ 3 h 12"/>
                          <a:gd name="T6" fmla="*/ 141 w 565"/>
                          <a:gd name="T7" fmla="*/ 0 h 12"/>
                          <a:gd name="T8" fmla="*/ 1 w 565"/>
                          <a:gd name="T9" fmla="*/ 0 h 12"/>
                          <a:gd name="T10" fmla="*/ 2 w 565"/>
                          <a:gd name="T11" fmla="*/ 2 h 12"/>
                          <a:gd name="T12" fmla="*/ 1 w 565"/>
                          <a:gd name="T13" fmla="*/ 0 h 12"/>
                          <a:gd name="T14" fmla="*/ 0 w 565"/>
                          <a:gd name="T15" fmla="*/ 1 h 12"/>
                          <a:gd name="T16" fmla="*/ 0 w 565"/>
                          <a:gd name="T17" fmla="*/ 2 h 12"/>
                          <a:gd name="T18" fmla="*/ 0 w 565"/>
                          <a:gd name="T19" fmla="*/ 2 h 12"/>
                          <a:gd name="T20" fmla="*/ 1 w 565"/>
                          <a:gd name="T21" fmla="*/ 3 h 12"/>
                          <a:gd name="T22" fmla="*/ 0 w 565"/>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12">
                            <a:moveTo>
                              <a:pt x="1" y="3"/>
                            </a:moveTo>
                            <a:lnTo>
                              <a:pt x="4" y="12"/>
                            </a:lnTo>
                            <a:lnTo>
                              <a:pt x="565" y="12"/>
                            </a:lnTo>
                            <a:lnTo>
                              <a:pt x="565" y="0"/>
                            </a:lnTo>
                            <a:lnTo>
                              <a:pt x="4" y="0"/>
                            </a:lnTo>
                            <a:lnTo>
                              <a:pt x="8" y="9"/>
                            </a:lnTo>
                            <a:lnTo>
                              <a:pt x="4" y="0"/>
                            </a:lnTo>
                            <a:lnTo>
                              <a:pt x="1" y="3"/>
                            </a:lnTo>
                            <a:lnTo>
                              <a:pt x="0" y="6"/>
                            </a:lnTo>
                            <a:lnTo>
                              <a:pt x="1" y="9"/>
                            </a:lnTo>
                            <a:lnTo>
                              <a:pt x="4" y="1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2" name="Freeform 173"/>
                      <p:cNvSpPr>
                        <a:spLocks noChangeAspect="1"/>
                      </p:cNvSpPr>
                      <p:nvPr/>
                    </p:nvSpPr>
                    <p:spPr bwMode="auto">
                      <a:xfrm flipH="1">
                        <a:off x="1527" y="3319"/>
                        <a:ext cx="27" cy="28"/>
                      </a:xfrm>
                      <a:custGeom>
                        <a:avLst/>
                        <a:gdLst>
                          <a:gd name="T0" fmla="*/ 26 w 106"/>
                          <a:gd name="T1" fmla="*/ 1 h 115"/>
                          <a:gd name="T2" fmla="*/ 25 w 106"/>
                          <a:gd name="T3" fmla="*/ 0 h 115"/>
                          <a:gd name="T4" fmla="*/ 0 w 106"/>
                          <a:gd name="T5" fmla="*/ 27 h 115"/>
                          <a:gd name="T6" fmla="*/ 2 w 106"/>
                          <a:gd name="T7" fmla="*/ 28 h 115"/>
                          <a:gd name="T8" fmla="*/ 27 w 106"/>
                          <a:gd name="T9" fmla="*/ 2 h 115"/>
                          <a:gd name="T10" fmla="*/ 26 w 106"/>
                          <a:gd name="T11" fmla="*/ 1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02" y="4"/>
                            </a:moveTo>
                            <a:lnTo>
                              <a:pt x="99" y="0"/>
                            </a:lnTo>
                            <a:lnTo>
                              <a:pt x="0" y="109"/>
                            </a:lnTo>
                            <a:lnTo>
                              <a:pt x="7" y="115"/>
                            </a:lnTo>
                            <a:lnTo>
                              <a:pt x="106" y="7"/>
                            </a:lnTo>
                            <a:lnTo>
                              <a:pt x="10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3" name="Freeform 174"/>
                      <p:cNvSpPr>
                        <a:spLocks noChangeAspect="1"/>
                      </p:cNvSpPr>
                      <p:nvPr/>
                    </p:nvSpPr>
                    <p:spPr bwMode="auto">
                      <a:xfrm flipH="1">
                        <a:off x="1527" y="3318"/>
                        <a:ext cx="2" cy="2"/>
                      </a:xfrm>
                      <a:custGeom>
                        <a:avLst/>
                        <a:gdLst>
                          <a:gd name="T0" fmla="*/ 2 w 8"/>
                          <a:gd name="T1" fmla="*/ 2 h 8"/>
                          <a:gd name="T2" fmla="*/ 2 w 8"/>
                          <a:gd name="T3" fmla="*/ 1 h 8"/>
                          <a:gd name="T4" fmla="*/ 2 w 8"/>
                          <a:gd name="T5" fmla="*/ 0 h 8"/>
                          <a:gd name="T6" fmla="*/ 1 w 8"/>
                          <a:gd name="T7" fmla="*/ 0 h 8"/>
                          <a:gd name="T8" fmla="*/ 0 w 8"/>
                          <a:gd name="T9" fmla="*/ 0 h 8"/>
                          <a:gd name="T10" fmla="*/ 2 w 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lnTo>
                              <a:pt x="8" y="5"/>
                            </a:lnTo>
                            <a:lnTo>
                              <a:pt x="7" y="1"/>
                            </a:lnTo>
                            <a:lnTo>
                              <a:pt x="3" y="0"/>
                            </a:lnTo>
                            <a:lnTo>
                              <a:pt x="0" y="1"/>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4" name="Freeform 175"/>
                      <p:cNvSpPr>
                        <a:spLocks noChangeAspect="1"/>
                      </p:cNvSpPr>
                      <p:nvPr/>
                    </p:nvSpPr>
                    <p:spPr bwMode="auto">
                      <a:xfrm flipH="1">
                        <a:off x="1517" y="3268"/>
                        <a:ext cx="34" cy="60"/>
                      </a:xfrm>
                      <a:custGeom>
                        <a:avLst/>
                        <a:gdLst>
                          <a:gd name="T0" fmla="*/ 0 w 135"/>
                          <a:gd name="T1" fmla="*/ 0 h 238"/>
                          <a:gd name="T2" fmla="*/ 7 w 135"/>
                          <a:gd name="T3" fmla="*/ 1 h 238"/>
                          <a:gd name="T4" fmla="*/ 13 w 135"/>
                          <a:gd name="T5" fmla="*/ 2 h 238"/>
                          <a:gd name="T6" fmla="*/ 19 w 135"/>
                          <a:gd name="T7" fmla="*/ 5 h 238"/>
                          <a:gd name="T8" fmla="*/ 24 w 135"/>
                          <a:gd name="T9" fmla="*/ 9 h 238"/>
                          <a:gd name="T10" fmla="*/ 28 w 135"/>
                          <a:gd name="T11" fmla="*/ 13 h 238"/>
                          <a:gd name="T12" fmla="*/ 31 w 135"/>
                          <a:gd name="T13" fmla="*/ 18 h 238"/>
                          <a:gd name="T14" fmla="*/ 33 w 135"/>
                          <a:gd name="T15" fmla="*/ 24 h 238"/>
                          <a:gd name="T16" fmla="*/ 34 w 135"/>
                          <a:gd name="T17" fmla="*/ 30 h 238"/>
                          <a:gd name="T18" fmla="*/ 33 w 135"/>
                          <a:gd name="T19" fmla="*/ 36 h 238"/>
                          <a:gd name="T20" fmla="*/ 31 w 135"/>
                          <a:gd name="T21" fmla="*/ 42 h 238"/>
                          <a:gd name="T22" fmla="*/ 28 w 135"/>
                          <a:gd name="T23" fmla="*/ 47 h 238"/>
                          <a:gd name="T24" fmla="*/ 24 w 135"/>
                          <a:gd name="T25" fmla="*/ 51 h 238"/>
                          <a:gd name="T26" fmla="*/ 19 w 135"/>
                          <a:gd name="T27" fmla="*/ 55 h 238"/>
                          <a:gd name="T28" fmla="*/ 13 w 135"/>
                          <a:gd name="T29" fmla="*/ 58 h 238"/>
                          <a:gd name="T30" fmla="*/ 7 w 135"/>
                          <a:gd name="T31" fmla="*/ 59 h 238"/>
                          <a:gd name="T32" fmla="*/ 0 w 135"/>
                          <a:gd name="T33" fmla="*/ 60 h 238"/>
                          <a:gd name="T34" fmla="*/ 0 w 135"/>
                          <a:gd name="T35" fmla="*/ 0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238">
                            <a:moveTo>
                              <a:pt x="0" y="0"/>
                            </a:moveTo>
                            <a:lnTo>
                              <a:pt x="28" y="2"/>
                            </a:lnTo>
                            <a:lnTo>
                              <a:pt x="53" y="9"/>
                            </a:lnTo>
                            <a:lnTo>
                              <a:pt x="76" y="21"/>
                            </a:lnTo>
                            <a:lnTo>
                              <a:pt x="96" y="34"/>
                            </a:lnTo>
                            <a:lnTo>
                              <a:pt x="112" y="52"/>
                            </a:lnTo>
                            <a:lnTo>
                              <a:pt x="125" y="72"/>
                            </a:lnTo>
                            <a:lnTo>
                              <a:pt x="133" y="94"/>
                            </a:lnTo>
                            <a:lnTo>
                              <a:pt x="135" y="118"/>
                            </a:lnTo>
                            <a:lnTo>
                              <a:pt x="133" y="143"/>
                            </a:lnTo>
                            <a:lnTo>
                              <a:pt x="125" y="166"/>
                            </a:lnTo>
                            <a:lnTo>
                              <a:pt x="112" y="185"/>
                            </a:lnTo>
                            <a:lnTo>
                              <a:pt x="96" y="204"/>
                            </a:lnTo>
                            <a:lnTo>
                              <a:pt x="76" y="218"/>
                            </a:lnTo>
                            <a:lnTo>
                              <a:pt x="53" y="229"/>
                            </a:lnTo>
                            <a:lnTo>
                              <a:pt x="28" y="236"/>
                            </a:lnTo>
                            <a:lnTo>
                              <a:pt x="0" y="2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5" name="Freeform 176"/>
                      <p:cNvSpPr>
                        <a:spLocks noChangeAspect="1"/>
                      </p:cNvSpPr>
                      <p:nvPr/>
                    </p:nvSpPr>
                    <p:spPr bwMode="auto">
                      <a:xfrm flipH="1">
                        <a:off x="1516" y="3267"/>
                        <a:ext cx="35" cy="31"/>
                      </a:xfrm>
                      <a:custGeom>
                        <a:avLst/>
                        <a:gdLst>
                          <a:gd name="T0" fmla="*/ 35 w 141"/>
                          <a:gd name="T1" fmla="*/ 31 h 124"/>
                          <a:gd name="T2" fmla="*/ 35 w 141"/>
                          <a:gd name="T3" fmla="*/ 31 h 124"/>
                          <a:gd name="T4" fmla="*/ 34 w 141"/>
                          <a:gd name="T5" fmla="*/ 25 h 124"/>
                          <a:gd name="T6" fmla="*/ 32 w 141"/>
                          <a:gd name="T7" fmla="*/ 19 h 124"/>
                          <a:gd name="T8" fmla="*/ 29 w 141"/>
                          <a:gd name="T9" fmla="*/ 14 h 124"/>
                          <a:gd name="T10" fmla="*/ 25 w 141"/>
                          <a:gd name="T11" fmla="*/ 9 h 124"/>
                          <a:gd name="T12" fmla="*/ 20 w 141"/>
                          <a:gd name="T13" fmla="*/ 6 h 124"/>
                          <a:gd name="T14" fmla="*/ 13 w 141"/>
                          <a:gd name="T15" fmla="*/ 3 h 124"/>
                          <a:gd name="T16" fmla="*/ 7 w 141"/>
                          <a:gd name="T17" fmla="*/ 1 h 124"/>
                          <a:gd name="T18" fmla="*/ 0 w 141"/>
                          <a:gd name="T19" fmla="*/ 0 h 124"/>
                          <a:gd name="T20" fmla="*/ 0 w 141"/>
                          <a:gd name="T21" fmla="*/ 3 h 124"/>
                          <a:gd name="T22" fmla="*/ 7 w 141"/>
                          <a:gd name="T23" fmla="*/ 3 h 124"/>
                          <a:gd name="T24" fmla="*/ 13 w 141"/>
                          <a:gd name="T25" fmla="*/ 5 h 124"/>
                          <a:gd name="T26" fmla="*/ 18 w 141"/>
                          <a:gd name="T27" fmla="*/ 8 h 124"/>
                          <a:gd name="T28" fmla="*/ 23 w 141"/>
                          <a:gd name="T29" fmla="*/ 11 h 124"/>
                          <a:gd name="T30" fmla="*/ 27 w 141"/>
                          <a:gd name="T31" fmla="*/ 15 h 124"/>
                          <a:gd name="T32" fmla="*/ 30 w 141"/>
                          <a:gd name="T33" fmla="*/ 20 h 124"/>
                          <a:gd name="T34" fmla="*/ 32 w 141"/>
                          <a:gd name="T35" fmla="*/ 25 h 124"/>
                          <a:gd name="T36" fmla="*/ 32 w 141"/>
                          <a:gd name="T37" fmla="*/ 31 h 124"/>
                          <a:gd name="T38" fmla="*/ 32 w 141"/>
                          <a:gd name="T39" fmla="*/ 31 h 124"/>
                          <a:gd name="T40" fmla="*/ 35 w 141"/>
                          <a:gd name="T41" fmla="*/ 3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1" h="124">
                            <a:moveTo>
                              <a:pt x="141" y="124"/>
                            </a:moveTo>
                            <a:lnTo>
                              <a:pt x="141" y="124"/>
                            </a:lnTo>
                            <a:lnTo>
                              <a:pt x="137" y="99"/>
                            </a:lnTo>
                            <a:lnTo>
                              <a:pt x="129" y="76"/>
                            </a:lnTo>
                            <a:lnTo>
                              <a:pt x="115" y="54"/>
                            </a:lnTo>
                            <a:lnTo>
                              <a:pt x="99" y="37"/>
                            </a:lnTo>
                            <a:lnTo>
                              <a:pt x="79" y="22"/>
                            </a:lnTo>
                            <a:lnTo>
                              <a:pt x="54" y="10"/>
                            </a:lnTo>
                            <a:lnTo>
                              <a:pt x="28" y="4"/>
                            </a:lnTo>
                            <a:lnTo>
                              <a:pt x="0" y="0"/>
                            </a:lnTo>
                            <a:lnTo>
                              <a:pt x="0" y="12"/>
                            </a:lnTo>
                            <a:lnTo>
                              <a:pt x="28" y="13"/>
                            </a:lnTo>
                            <a:lnTo>
                              <a:pt x="52" y="20"/>
                            </a:lnTo>
                            <a:lnTo>
                              <a:pt x="74" y="31"/>
                            </a:lnTo>
                            <a:lnTo>
                              <a:pt x="92" y="44"/>
                            </a:lnTo>
                            <a:lnTo>
                              <a:pt x="108" y="61"/>
                            </a:lnTo>
                            <a:lnTo>
                              <a:pt x="120" y="81"/>
                            </a:lnTo>
                            <a:lnTo>
                              <a:pt x="128" y="101"/>
                            </a:lnTo>
                            <a:lnTo>
                              <a:pt x="129" y="124"/>
                            </a:lnTo>
                            <a:lnTo>
                              <a:pt x="14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6" name="Freeform 177"/>
                      <p:cNvSpPr>
                        <a:spLocks noChangeAspect="1"/>
                      </p:cNvSpPr>
                      <p:nvPr/>
                    </p:nvSpPr>
                    <p:spPr bwMode="auto">
                      <a:xfrm flipH="1">
                        <a:off x="1516" y="3298"/>
                        <a:ext cx="36" cy="32"/>
                      </a:xfrm>
                      <a:custGeom>
                        <a:avLst/>
                        <a:gdLst>
                          <a:gd name="T0" fmla="*/ 0 w 146"/>
                          <a:gd name="T1" fmla="*/ 30 h 126"/>
                          <a:gd name="T2" fmla="*/ 1 w 146"/>
                          <a:gd name="T3" fmla="*/ 32 h 126"/>
                          <a:gd name="T4" fmla="*/ 8 w 146"/>
                          <a:gd name="T5" fmla="*/ 31 h 126"/>
                          <a:gd name="T6" fmla="*/ 15 w 146"/>
                          <a:gd name="T7" fmla="*/ 29 h 126"/>
                          <a:gd name="T8" fmla="*/ 21 w 146"/>
                          <a:gd name="T9" fmla="*/ 26 h 126"/>
                          <a:gd name="T10" fmla="*/ 26 w 146"/>
                          <a:gd name="T11" fmla="*/ 23 h 126"/>
                          <a:gd name="T12" fmla="*/ 30 w 146"/>
                          <a:gd name="T13" fmla="*/ 18 h 126"/>
                          <a:gd name="T14" fmla="*/ 33 w 146"/>
                          <a:gd name="T15" fmla="*/ 13 h 126"/>
                          <a:gd name="T16" fmla="*/ 35 w 146"/>
                          <a:gd name="T17" fmla="*/ 7 h 126"/>
                          <a:gd name="T18" fmla="*/ 36 w 146"/>
                          <a:gd name="T19" fmla="*/ 0 h 126"/>
                          <a:gd name="T20" fmla="*/ 33 w 146"/>
                          <a:gd name="T21" fmla="*/ 0 h 126"/>
                          <a:gd name="T22" fmla="*/ 33 w 146"/>
                          <a:gd name="T23" fmla="*/ 6 h 126"/>
                          <a:gd name="T24" fmla="*/ 31 w 146"/>
                          <a:gd name="T25" fmla="*/ 11 h 126"/>
                          <a:gd name="T26" fmla="*/ 28 w 146"/>
                          <a:gd name="T27" fmla="*/ 16 h 126"/>
                          <a:gd name="T28" fmla="*/ 24 w 146"/>
                          <a:gd name="T29" fmla="*/ 21 h 126"/>
                          <a:gd name="T30" fmla="*/ 19 w 146"/>
                          <a:gd name="T31" fmla="*/ 24 h 126"/>
                          <a:gd name="T32" fmla="*/ 14 w 146"/>
                          <a:gd name="T33" fmla="*/ 27 h 126"/>
                          <a:gd name="T34" fmla="*/ 8 w 146"/>
                          <a:gd name="T35" fmla="*/ 29 h 126"/>
                          <a:gd name="T36" fmla="*/ 1 w 146"/>
                          <a:gd name="T37" fmla="*/ 29 h 126"/>
                          <a:gd name="T38" fmla="*/ 3 w 146"/>
                          <a:gd name="T39" fmla="*/ 30 h 126"/>
                          <a:gd name="T40" fmla="*/ 1 w 146"/>
                          <a:gd name="T41" fmla="*/ 29 h 126"/>
                          <a:gd name="T42" fmla="*/ 0 w 146"/>
                          <a:gd name="T43" fmla="*/ 30 h 126"/>
                          <a:gd name="T44" fmla="*/ 0 w 146"/>
                          <a:gd name="T45" fmla="*/ 30 h 126"/>
                          <a:gd name="T46" fmla="*/ 0 w 146"/>
                          <a:gd name="T47" fmla="*/ 31 h 126"/>
                          <a:gd name="T48" fmla="*/ 1 w 146"/>
                          <a:gd name="T49" fmla="*/ 32 h 126"/>
                          <a:gd name="T50" fmla="*/ 0 w 146"/>
                          <a:gd name="T51" fmla="*/ 3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6" h="126">
                            <a:moveTo>
                              <a:pt x="0" y="120"/>
                            </a:moveTo>
                            <a:lnTo>
                              <a:pt x="5" y="126"/>
                            </a:lnTo>
                            <a:lnTo>
                              <a:pt x="33" y="123"/>
                            </a:lnTo>
                            <a:lnTo>
                              <a:pt x="59" y="116"/>
                            </a:lnTo>
                            <a:lnTo>
                              <a:pt x="84" y="104"/>
                            </a:lnTo>
                            <a:lnTo>
                              <a:pt x="104" y="89"/>
                            </a:lnTo>
                            <a:lnTo>
                              <a:pt x="120" y="71"/>
                            </a:lnTo>
                            <a:lnTo>
                              <a:pt x="134" y="50"/>
                            </a:lnTo>
                            <a:lnTo>
                              <a:pt x="142" y="26"/>
                            </a:lnTo>
                            <a:lnTo>
                              <a:pt x="146" y="0"/>
                            </a:lnTo>
                            <a:lnTo>
                              <a:pt x="134" y="0"/>
                            </a:lnTo>
                            <a:lnTo>
                              <a:pt x="133" y="24"/>
                            </a:lnTo>
                            <a:lnTo>
                              <a:pt x="125" y="45"/>
                            </a:lnTo>
                            <a:lnTo>
                              <a:pt x="113" y="64"/>
                            </a:lnTo>
                            <a:lnTo>
                              <a:pt x="97" y="82"/>
                            </a:lnTo>
                            <a:lnTo>
                              <a:pt x="79" y="95"/>
                            </a:lnTo>
                            <a:lnTo>
                              <a:pt x="57" y="106"/>
                            </a:lnTo>
                            <a:lnTo>
                              <a:pt x="33" y="113"/>
                            </a:lnTo>
                            <a:lnTo>
                              <a:pt x="5" y="115"/>
                            </a:lnTo>
                            <a:lnTo>
                              <a:pt x="11" y="120"/>
                            </a:lnTo>
                            <a:lnTo>
                              <a:pt x="5" y="115"/>
                            </a:lnTo>
                            <a:lnTo>
                              <a:pt x="2" y="117"/>
                            </a:lnTo>
                            <a:lnTo>
                              <a:pt x="1" y="120"/>
                            </a:lnTo>
                            <a:lnTo>
                              <a:pt x="2" y="124"/>
                            </a:lnTo>
                            <a:lnTo>
                              <a:pt x="5" y="126"/>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77" name="Freeform 178"/>
                      <p:cNvSpPr>
                        <a:spLocks noChangeAspect="1"/>
                      </p:cNvSpPr>
                      <p:nvPr/>
                    </p:nvSpPr>
                    <p:spPr bwMode="auto">
                      <a:xfrm flipH="1">
                        <a:off x="1549" y="3267"/>
                        <a:ext cx="3" cy="61"/>
                      </a:xfrm>
                      <a:custGeom>
                        <a:avLst/>
                        <a:gdLst>
                          <a:gd name="T0" fmla="*/ 1 w 11"/>
                          <a:gd name="T1" fmla="*/ 0 h 244"/>
                          <a:gd name="T2" fmla="*/ 0 w 11"/>
                          <a:gd name="T3" fmla="*/ 2 h 244"/>
                          <a:gd name="T4" fmla="*/ 0 w 11"/>
                          <a:gd name="T5" fmla="*/ 61 h 244"/>
                          <a:gd name="T6" fmla="*/ 3 w 11"/>
                          <a:gd name="T7" fmla="*/ 61 h 244"/>
                          <a:gd name="T8" fmla="*/ 3 w 11"/>
                          <a:gd name="T9" fmla="*/ 2 h 244"/>
                          <a:gd name="T10" fmla="*/ 1 w 11"/>
                          <a:gd name="T11" fmla="*/ 3 h 244"/>
                          <a:gd name="T12" fmla="*/ 3 w 11"/>
                          <a:gd name="T13" fmla="*/ 2 h 244"/>
                          <a:gd name="T14" fmla="*/ 2 w 11"/>
                          <a:gd name="T15" fmla="*/ 1 h 244"/>
                          <a:gd name="T16" fmla="*/ 1 w 11"/>
                          <a:gd name="T17" fmla="*/ 0 h 244"/>
                          <a:gd name="T18" fmla="*/ 1 w 11"/>
                          <a:gd name="T19" fmla="*/ 1 h 244"/>
                          <a:gd name="T20" fmla="*/ 0 w 11"/>
                          <a:gd name="T21" fmla="*/ 2 h 244"/>
                          <a:gd name="T22" fmla="*/ 1 w 11"/>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44">
                            <a:moveTo>
                              <a:pt x="5" y="0"/>
                            </a:moveTo>
                            <a:lnTo>
                              <a:pt x="0" y="6"/>
                            </a:lnTo>
                            <a:lnTo>
                              <a:pt x="0" y="244"/>
                            </a:lnTo>
                            <a:lnTo>
                              <a:pt x="11" y="244"/>
                            </a:lnTo>
                            <a:lnTo>
                              <a:pt x="11" y="6"/>
                            </a:lnTo>
                            <a:lnTo>
                              <a:pt x="5" y="12"/>
                            </a:lnTo>
                            <a:lnTo>
                              <a:pt x="11" y="6"/>
                            </a:lnTo>
                            <a:lnTo>
                              <a:pt x="9" y="2"/>
                            </a:lnTo>
                            <a:lnTo>
                              <a:pt x="5" y="0"/>
                            </a:lnTo>
                            <a:lnTo>
                              <a:pt x="2" y="2"/>
                            </a:lnTo>
                            <a:lnTo>
                              <a:pt x="0"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78" name="Group 179"/>
                      <p:cNvGrpSpPr>
                        <a:grpSpLocks/>
                      </p:cNvGrpSpPr>
                      <p:nvPr/>
                    </p:nvGrpSpPr>
                    <p:grpSpPr bwMode="auto">
                      <a:xfrm>
                        <a:off x="1353" y="3288"/>
                        <a:ext cx="256" cy="319"/>
                        <a:chOff x="1353" y="3288"/>
                        <a:chExt cx="256" cy="319"/>
                      </a:xfrm>
                    </p:grpSpPr>
                    <p:grpSp>
                      <p:nvGrpSpPr>
                        <p:cNvPr id="197" name="Group 180"/>
                        <p:cNvGrpSpPr>
                          <a:grpSpLocks noChangeAspect="1"/>
                        </p:cNvGrpSpPr>
                        <p:nvPr/>
                      </p:nvGrpSpPr>
                      <p:grpSpPr bwMode="auto">
                        <a:xfrm rot="3374691" flipH="1">
                          <a:off x="1371" y="3405"/>
                          <a:ext cx="319" cy="86"/>
                          <a:chOff x="526" y="3435"/>
                          <a:chExt cx="638" cy="173"/>
                        </a:xfrm>
                      </p:grpSpPr>
                      <p:sp>
                        <p:nvSpPr>
                          <p:cNvPr id="214" name="Freeform 181"/>
                          <p:cNvSpPr>
                            <a:spLocks noChangeAspect="1"/>
                          </p:cNvSpPr>
                          <p:nvPr/>
                        </p:nvSpPr>
                        <p:spPr bwMode="auto">
                          <a:xfrm>
                            <a:off x="535" y="3470"/>
                            <a:ext cx="629" cy="138"/>
                          </a:xfrm>
                          <a:custGeom>
                            <a:avLst/>
                            <a:gdLst>
                              <a:gd name="T0" fmla="*/ 625 w 1258"/>
                              <a:gd name="T1" fmla="*/ 3 h 276"/>
                              <a:gd name="T2" fmla="*/ 626 w 1258"/>
                              <a:gd name="T3" fmla="*/ 0 h 276"/>
                              <a:gd name="T4" fmla="*/ 0 w 1258"/>
                              <a:gd name="T5" fmla="*/ 134 h 276"/>
                              <a:gd name="T6" fmla="*/ 1 w 1258"/>
                              <a:gd name="T7" fmla="*/ 138 h 276"/>
                              <a:gd name="T8" fmla="*/ 628 w 1258"/>
                              <a:gd name="T9" fmla="*/ 5 h 276"/>
                              <a:gd name="T10" fmla="*/ 629 w 1258"/>
                              <a:gd name="T11" fmla="*/ 2 h 276"/>
                              <a:gd name="T12" fmla="*/ 628 w 1258"/>
                              <a:gd name="T13" fmla="*/ 5 h 276"/>
                              <a:gd name="T14" fmla="*/ 629 w 1258"/>
                              <a:gd name="T15" fmla="*/ 3 h 276"/>
                              <a:gd name="T16" fmla="*/ 629 w 1258"/>
                              <a:gd name="T17" fmla="*/ 2 h 276"/>
                              <a:gd name="T18" fmla="*/ 628 w 1258"/>
                              <a:gd name="T19" fmla="*/ 1 h 276"/>
                              <a:gd name="T20" fmla="*/ 626 w 1258"/>
                              <a:gd name="T21" fmla="*/ 0 h 276"/>
                              <a:gd name="T22" fmla="*/ 625 w 1258"/>
                              <a:gd name="T23" fmla="*/ 3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8" h="276">
                                <a:moveTo>
                                  <a:pt x="1249" y="5"/>
                                </a:moveTo>
                                <a:lnTo>
                                  <a:pt x="1252" y="0"/>
                                </a:lnTo>
                                <a:lnTo>
                                  <a:pt x="0" y="267"/>
                                </a:lnTo>
                                <a:lnTo>
                                  <a:pt x="2" y="276"/>
                                </a:lnTo>
                                <a:lnTo>
                                  <a:pt x="1255" y="9"/>
                                </a:lnTo>
                                <a:lnTo>
                                  <a:pt x="1258" y="3"/>
                                </a:lnTo>
                                <a:lnTo>
                                  <a:pt x="1255" y="9"/>
                                </a:lnTo>
                                <a:lnTo>
                                  <a:pt x="1258" y="6"/>
                                </a:lnTo>
                                <a:lnTo>
                                  <a:pt x="1258" y="3"/>
                                </a:lnTo>
                                <a:lnTo>
                                  <a:pt x="1256" y="1"/>
                                </a:lnTo>
                                <a:lnTo>
                                  <a:pt x="1252" y="0"/>
                                </a:lnTo>
                                <a:lnTo>
                                  <a:pt x="12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5" name="Freeform 182"/>
                          <p:cNvSpPr>
                            <a:spLocks noChangeAspect="1"/>
                          </p:cNvSpPr>
                          <p:nvPr/>
                        </p:nvSpPr>
                        <p:spPr bwMode="auto">
                          <a:xfrm>
                            <a:off x="526" y="3435"/>
                            <a:ext cx="629" cy="138"/>
                          </a:xfrm>
                          <a:custGeom>
                            <a:avLst/>
                            <a:gdLst>
                              <a:gd name="T0" fmla="*/ 5 w 1259"/>
                              <a:gd name="T1" fmla="*/ 135 h 277"/>
                              <a:gd name="T2" fmla="*/ 3 w 1259"/>
                              <a:gd name="T3" fmla="*/ 138 h 277"/>
                              <a:gd name="T4" fmla="*/ 629 w 1259"/>
                              <a:gd name="T5" fmla="*/ 5 h 277"/>
                              <a:gd name="T6" fmla="*/ 628 w 1259"/>
                              <a:gd name="T7" fmla="*/ 0 h 277"/>
                              <a:gd name="T8" fmla="*/ 2 w 1259"/>
                              <a:gd name="T9" fmla="*/ 134 h 277"/>
                              <a:gd name="T10" fmla="*/ 0 w 1259"/>
                              <a:gd name="T11" fmla="*/ 136 h 277"/>
                              <a:gd name="T12" fmla="*/ 2 w 1259"/>
                              <a:gd name="T13" fmla="*/ 134 h 277"/>
                              <a:gd name="T14" fmla="*/ 1 w 1259"/>
                              <a:gd name="T15" fmla="*/ 135 h 277"/>
                              <a:gd name="T16" fmla="*/ 0 w 1259"/>
                              <a:gd name="T17" fmla="*/ 136 h 277"/>
                              <a:gd name="T18" fmla="*/ 1 w 1259"/>
                              <a:gd name="T19" fmla="*/ 138 h 277"/>
                              <a:gd name="T20" fmla="*/ 3 w 1259"/>
                              <a:gd name="T21" fmla="*/ 138 h 277"/>
                              <a:gd name="T22" fmla="*/ 5 w 1259"/>
                              <a:gd name="T23" fmla="*/ 135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9" h="277">
                                <a:moveTo>
                                  <a:pt x="10" y="271"/>
                                </a:moveTo>
                                <a:lnTo>
                                  <a:pt x="6" y="277"/>
                                </a:lnTo>
                                <a:lnTo>
                                  <a:pt x="1259" y="10"/>
                                </a:lnTo>
                                <a:lnTo>
                                  <a:pt x="1257" y="0"/>
                                </a:lnTo>
                                <a:lnTo>
                                  <a:pt x="4" y="268"/>
                                </a:lnTo>
                                <a:lnTo>
                                  <a:pt x="0" y="273"/>
                                </a:lnTo>
                                <a:lnTo>
                                  <a:pt x="4" y="268"/>
                                </a:lnTo>
                                <a:lnTo>
                                  <a:pt x="2" y="270"/>
                                </a:lnTo>
                                <a:lnTo>
                                  <a:pt x="0" y="273"/>
                                </a:lnTo>
                                <a:lnTo>
                                  <a:pt x="3" y="276"/>
                                </a:lnTo>
                                <a:lnTo>
                                  <a:pt x="6" y="277"/>
                                </a:lnTo>
                                <a:lnTo>
                                  <a:pt x="1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6" name="Freeform 183"/>
                          <p:cNvSpPr>
                            <a:spLocks noChangeAspect="1"/>
                          </p:cNvSpPr>
                          <p:nvPr/>
                        </p:nvSpPr>
                        <p:spPr bwMode="auto">
                          <a:xfrm>
                            <a:off x="526" y="3570"/>
                            <a:ext cx="12" cy="38"/>
                          </a:xfrm>
                          <a:custGeom>
                            <a:avLst/>
                            <a:gdLst>
                              <a:gd name="T0" fmla="*/ 9 w 25"/>
                              <a:gd name="T1" fmla="*/ 34 h 76"/>
                              <a:gd name="T2" fmla="*/ 12 w 25"/>
                              <a:gd name="T3" fmla="*/ 35 h 76"/>
                              <a:gd name="T4" fmla="*/ 5 w 25"/>
                              <a:gd name="T5" fmla="*/ 0 h 76"/>
                              <a:gd name="T6" fmla="*/ 0 w 25"/>
                              <a:gd name="T7" fmla="*/ 1 h 76"/>
                              <a:gd name="T8" fmla="*/ 7 w 25"/>
                              <a:gd name="T9" fmla="*/ 37 h 76"/>
                              <a:gd name="T10" fmla="*/ 10 w 25"/>
                              <a:gd name="T11" fmla="*/ 38 h 76"/>
                              <a:gd name="T12" fmla="*/ 7 w 25"/>
                              <a:gd name="T13" fmla="*/ 37 h 76"/>
                              <a:gd name="T14" fmla="*/ 9 w 25"/>
                              <a:gd name="T15" fmla="*/ 38 h 76"/>
                              <a:gd name="T16" fmla="*/ 10 w 25"/>
                              <a:gd name="T17" fmla="*/ 38 h 76"/>
                              <a:gd name="T18" fmla="*/ 11 w 25"/>
                              <a:gd name="T19" fmla="*/ 37 h 76"/>
                              <a:gd name="T20" fmla="*/ 12 w 25"/>
                              <a:gd name="T21" fmla="*/ 35 h 76"/>
                              <a:gd name="T22" fmla="*/ 9 w 25"/>
                              <a:gd name="T23" fmla="*/ 3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76">
                                <a:moveTo>
                                  <a:pt x="19" y="67"/>
                                </a:moveTo>
                                <a:lnTo>
                                  <a:pt x="25" y="70"/>
                                </a:lnTo>
                                <a:lnTo>
                                  <a:pt x="10" y="0"/>
                                </a:lnTo>
                                <a:lnTo>
                                  <a:pt x="0" y="2"/>
                                </a:lnTo>
                                <a:lnTo>
                                  <a:pt x="15" y="73"/>
                                </a:lnTo>
                                <a:lnTo>
                                  <a:pt x="21" y="76"/>
                                </a:lnTo>
                                <a:lnTo>
                                  <a:pt x="15" y="73"/>
                                </a:lnTo>
                                <a:lnTo>
                                  <a:pt x="18" y="75"/>
                                </a:lnTo>
                                <a:lnTo>
                                  <a:pt x="21" y="76"/>
                                </a:lnTo>
                                <a:lnTo>
                                  <a:pt x="23" y="74"/>
                                </a:lnTo>
                                <a:lnTo>
                                  <a:pt x="25" y="70"/>
                                </a:lnTo>
                                <a:lnTo>
                                  <a:pt x="1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7" name="Freeform 184"/>
                          <p:cNvSpPr>
                            <a:spLocks noChangeAspect="1"/>
                          </p:cNvSpPr>
                          <p:nvPr/>
                        </p:nvSpPr>
                        <p:spPr bwMode="auto">
                          <a:xfrm>
                            <a:off x="528" y="3437"/>
                            <a:ext cx="634" cy="169"/>
                          </a:xfrm>
                          <a:custGeom>
                            <a:avLst/>
                            <a:gdLst>
                              <a:gd name="T0" fmla="*/ 8 w 1268"/>
                              <a:gd name="T1" fmla="*/ 169 h 337"/>
                              <a:gd name="T2" fmla="*/ 634 w 1268"/>
                              <a:gd name="T3" fmla="*/ 35 h 337"/>
                              <a:gd name="T4" fmla="*/ 627 w 1268"/>
                              <a:gd name="T5" fmla="*/ 0 h 337"/>
                              <a:gd name="T6" fmla="*/ 0 w 1268"/>
                              <a:gd name="T7" fmla="*/ 134 h 337"/>
                              <a:gd name="T8" fmla="*/ 8 w 1268"/>
                              <a:gd name="T9" fmla="*/ 169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8" h="337">
                                <a:moveTo>
                                  <a:pt x="15" y="337"/>
                                </a:moveTo>
                                <a:lnTo>
                                  <a:pt x="1268" y="70"/>
                                </a:lnTo>
                                <a:lnTo>
                                  <a:pt x="1253" y="0"/>
                                </a:lnTo>
                                <a:lnTo>
                                  <a:pt x="0" y="267"/>
                                </a:lnTo>
                                <a:lnTo>
                                  <a:pt x="15" y="337"/>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nvGrpSpPr>
                        <p:cNvPr id="198" name="Group 185"/>
                        <p:cNvGrpSpPr>
                          <a:grpSpLocks noChangeAspect="1"/>
                        </p:cNvGrpSpPr>
                        <p:nvPr/>
                      </p:nvGrpSpPr>
                      <p:grpSpPr bwMode="auto">
                        <a:xfrm rot="3374691" flipH="1">
                          <a:off x="1441" y="3209"/>
                          <a:ext cx="80" cy="256"/>
                          <a:chOff x="1005" y="3223"/>
                          <a:chExt cx="159" cy="511"/>
                        </a:xfrm>
                      </p:grpSpPr>
                      <p:grpSp>
                        <p:nvGrpSpPr>
                          <p:cNvPr id="199" name="Group 186"/>
                          <p:cNvGrpSpPr>
                            <a:grpSpLocks noChangeAspect="1"/>
                          </p:cNvGrpSpPr>
                          <p:nvPr/>
                        </p:nvGrpSpPr>
                        <p:grpSpPr bwMode="auto">
                          <a:xfrm>
                            <a:off x="1093" y="3490"/>
                            <a:ext cx="61" cy="244"/>
                            <a:chOff x="1093" y="3490"/>
                            <a:chExt cx="61" cy="244"/>
                          </a:xfrm>
                        </p:grpSpPr>
                        <p:sp>
                          <p:nvSpPr>
                            <p:cNvPr id="209" name="Freeform 187"/>
                            <p:cNvSpPr>
                              <a:spLocks noChangeAspect="1"/>
                            </p:cNvSpPr>
                            <p:nvPr/>
                          </p:nvSpPr>
                          <p:spPr bwMode="auto">
                            <a:xfrm>
                              <a:off x="1138" y="3490"/>
                              <a:ext cx="13" cy="7"/>
                            </a:xfrm>
                            <a:custGeom>
                              <a:avLst/>
                              <a:gdLst>
                                <a:gd name="T0" fmla="*/ 5 w 27"/>
                                <a:gd name="T1" fmla="*/ 4 h 14"/>
                                <a:gd name="T2" fmla="*/ 3 w 27"/>
                                <a:gd name="T3" fmla="*/ 7 h 14"/>
                                <a:gd name="T4" fmla="*/ 13 w 27"/>
                                <a:gd name="T5" fmla="*/ 5 h 14"/>
                                <a:gd name="T6" fmla="*/ 12 w 27"/>
                                <a:gd name="T7" fmla="*/ 0 h 14"/>
                                <a:gd name="T8" fmla="*/ 2 w 27"/>
                                <a:gd name="T9" fmla="*/ 2 h 14"/>
                                <a:gd name="T10" fmla="*/ 0 w 27"/>
                                <a:gd name="T11" fmla="*/ 5 h 14"/>
                                <a:gd name="T12" fmla="*/ 2 w 27"/>
                                <a:gd name="T13" fmla="*/ 2 h 14"/>
                                <a:gd name="T14" fmla="*/ 1 w 27"/>
                                <a:gd name="T15" fmla="*/ 4 h 14"/>
                                <a:gd name="T16" fmla="*/ 0 w 27"/>
                                <a:gd name="T17" fmla="*/ 5 h 14"/>
                                <a:gd name="T18" fmla="*/ 1 w 27"/>
                                <a:gd name="T19" fmla="*/ 6 h 14"/>
                                <a:gd name="T20" fmla="*/ 3 w 27"/>
                                <a:gd name="T21" fmla="*/ 7 h 14"/>
                                <a:gd name="T22" fmla="*/ 5 w 27"/>
                                <a:gd name="T23" fmla="*/ 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10" y="8"/>
                                  </a:moveTo>
                                  <a:lnTo>
                                    <a:pt x="6" y="14"/>
                                  </a:lnTo>
                                  <a:lnTo>
                                    <a:pt x="27" y="9"/>
                                  </a:lnTo>
                                  <a:lnTo>
                                    <a:pt x="25" y="0"/>
                                  </a:lnTo>
                                  <a:lnTo>
                                    <a:pt x="4" y="4"/>
                                  </a:lnTo>
                                  <a:lnTo>
                                    <a:pt x="0" y="10"/>
                                  </a:lnTo>
                                  <a:lnTo>
                                    <a:pt x="4" y="4"/>
                                  </a:lnTo>
                                  <a:lnTo>
                                    <a:pt x="2" y="7"/>
                                  </a:lnTo>
                                  <a:lnTo>
                                    <a:pt x="0" y="10"/>
                                  </a:lnTo>
                                  <a:lnTo>
                                    <a:pt x="3" y="12"/>
                                  </a:lnTo>
                                  <a:lnTo>
                                    <a:pt x="6" y="14"/>
                                  </a:lnTo>
                                  <a:lnTo>
                                    <a:pt x="10" y="8"/>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0" name="Freeform 188"/>
                            <p:cNvSpPr>
                              <a:spLocks noChangeAspect="1"/>
                            </p:cNvSpPr>
                            <p:nvPr/>
                          </p:nvSpPr>
                          <p:spPr bwMode="auto">
                            <a:xfrm>
                              <a:off x="1135" y="3494"/>
                              <a:ext cx="19" cy="230"/>
                            </a:xfrm>
                            <a:custGeom>
                              <a:avLst/>
                              <a:gdLst>
                                <a:gd name="T0" fmla="*/ 4 w 38"/>
                                <a:gd name="T1" fmla="*/ 230 h 460"/>
                                <a:gd name="T2" fmla="*/ 5 w 38"/>
                                <a:gd name="T3" fmla="*/ 229 h 460"/>
                                <a:gd name="T4" fmla="*/ 11 w 38"/>
                                <a:gd name="T5" fmla="*/ 199 h 460"/>
                                <a:gd name="T6" fmla="*/ 15 w 38"/>
                                <a:gd name="T7" fmla="*/ 169 h 460"/>
                                <a:gd name="T8" fmla="*/ 17 w 38"/>
                                <a:gd name="T9" fmla="*/ 139 h 460"/>
                                <a:gd name="T10" fmla="*/ 19 w 38"/>
                                <a:gd name="T11" fmla="*/ 108 h 460"/>
                                <a:gd name="T12" fmla="*/ 17 w 38"/>
                                <a:gd name="T13" fmla="*/ 79 h 460"/>
                                <a:gd name="T14" fmla="*/ 15 w 38"/>
                                <a:gd name="T15" fmla="*/ 51 h 460"/>
                                <a:gd name="T16" fmla="*/ 12 w 38"/>
                                <a:gd name="T17" fmla="*/ 24 h 460"/>
                                <a:gd name="T18" fmla="*/ 8 w 38"/>
                                <a:gd name="T19" fmla="*/ 0 h 460"/>
                                <a:gd name="T20" fmla="*/ 3 w 38"/>
                                <a:gd name="T21" fmla="*/ 1 h 460"/>
                                <a:gd name="T22" fmla="*/ 7 w 38"/>
                                <a:gd name="T23" fmla="*/ 24 h 460"/>
                                <a:gd name="T24" fmla="*/ 10 w 38"/>
                                <a:gd name="T25" fmla="*/ 51 h 460"/>
                                <a:gd name="T26" fmla="*/ 13 w 38"/>
                                <a:gd name="T27" fmla="*/ 79 h 460"/>
                                <a:gd name="T28" fmla="*/ 13 w 38"/>
                                <a:gd name="T29" fmla="*/ 108 h 460"/>
                                <a:gd name="T30" fmla="*/ 13 w 38"/>
                                <a:gd name="T31" fmla="*/ 139 h 460"/>
                                <a:gd name="T32" fmla="*/ 10 w 38"/>
                                <a:gd name="T33" fmla="*/ 169 h 460"/>
                                <a:gd name="T34" fmla="*/ 6 w 38"/>
                                <a:gd name="T35" fmla="*/ 199 h 460"/>
                                <a:gd name="T36" fmla="*/ 0 w 38"/>
                                <a:gd name="T37" fmla="*/ 228 h 460"/>
                                <a:gd name="T38" fmla="*/ 1 w 38"/>
                                <a:gd name="T39" fmla="*/ 226 h 460"/>
                                <a:gd name="T40" fmla="*/ 4 w 38"/>
                                <a:gd name="T41" fmla="*/ 230 h 4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460">
                                  <a:moveTo>
                                    <a:pt x="7" y="460"/>
                                  </a:moveTo>
                                  <a:lnTo>
                                    <a:pt x="9" y="457"/>
                                  </a:lnTo>
                                  <a:lnTo>
                                    <a:pt x="22" y="398"/>
                                  </a:lnTo>
                                  <a:lnTo>
                                    <a:pt x="30" y="338"/>
                                  </a:lnTo>
                                  <a:lnTo>
                                    <a:pt x="34" y="277"/>
                                  </a:lnTo>
                                  <a:lnTo>
                                    <a:pt x="38" y="216"/>
                                  </a:lnTo>
                                  <a:lnTo>
                                    <a:pt x="34" y="158"/>
                                  </a:lnTo>
                                  <a:lnTo>
                                    <a:pt x="30" y="101"/>
                                  </a:lnTo>
                                  <a:lnTo>
                                    <a:pt x="23" y="48"/>
                                  </a:lnTo>
                                  <a:lnTo>
                                    <a:pt x="15" y="0"/>
                                  </a:lnTo>
                                  <a:lnTo>
                                    <a:pt x="5" y="2"/>
                                  </a:lnTo>
                                  <a:lnTo>
                                    <a:pt x="14" y="48"/>
                                  </a:lnTo>
                                  <a:lnTo>
                                    <a:pt x="20" y="101"/>
                                  </a:lnTo>
                                  <a:lnTo>
                                    <a:pt x="25" y="158"/>
                                  </a:lnTo>
                                  <a:lnTo>
                                    <a:pt x="26" y="216"/>
                                  </a:lnTo>
                                  <a:lnTo>
                                    <a:pt x="25" y="277"/>
                                  </a:lnTo>
                                  <a:lnTo>
                                    <a:pt x="20" y="338"/>
                                  </a:lnTo>
                                  <a:lnTo>
                                    <a:pt x="12" y="398"/>
                                  </a:lnTo>
                                  <a:lnTo>
                                    <a:pt x="0" y="455"/>
                                  </a:lnTo>
                                  <a:lnTo>
                                    <a:pt x="2" y="451"/>
                                  </a:lnTo>
                                  <a:lnTo>
                                    <a:pt x="7" y="46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1" name="Freeform 189"/>
                            <p:cNvSpPr>
                              <a:spLocks noChangeAspect="1"/>
                            </p:cNvSpPr>
                            <p:nvPr/>
                          </p:nvSpPr>
                          <p:spPr bwMode="auto">
                            <a:xfrm>
                              <a:off x="1114" y="3720"/>
                              <a:ext cx="25" cy="14"/>
                            </a:xfrm>
                            <a:custGeom>
                              <a:avLst/>
                              <a:gdLst>
                                <a:gd name="T0" fmla="*/ 0 w 50"/>
                                <a:gd name="T1" fmla="*/ 12 h 29"/>
                                <a:gd name="T2" fmla="*/ 4 w 50"/>
                                <a:gd name="T3" fmla="*/ 14 h 29"/>
                                <a:gd name="T4" fmla="*/ 25 w 50"/>
                                <a:gd name="T5" fmla="*/ 4 h 29"/>
                                <a:gd name="T6" fmla="*/ 23 w 50"/>
                                <a:gd name="T7" fmla="*/ 0 h 29"/>
                                <a:gd name="T8" fmla="*/ 1 w 50"/>
                                <a:gd name="T9" fmla="*/ 10 h 29"/>
                                <a:gd name="T10" fmla="*/ 5 w 50"/>
                                <a:gd name="T11" fmla="*/ 12 h 29"/>
                                <a:gd name="T12" fmla="*/ 1 w 50"/>
                                <a:gd name="T13" fmla="*/ 10 h 29"/>
                                <a:gd name="T14" fmla="*/ 0 w 50"/>
                                <a:gd name="T15" fmla="*/ 11 h 29"/>
                                <a:gd name="T16" fmla="*/ 0 w 50"/>
                                <a:gd name="T17" fmla="*/ 13 h 29"/>
                                <a:gd name="T18" fmla="*/ 2 w 50"/>
                                <a:gd name="T19" fmla="*/ 14 h 29"/>
                                <a:gd name="T20" fmla="*/ 4 w 50"/>
                                <a:gd name="T21" fmla="*/ 14 h 29"/>
                                <a:gd name="T22" fmla="*/ 0 w 50"/>
                                <a:gd name="T23" fmla="*/ 12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9">
                                  <a:moveTo>
                                    <a:pt x="0" y="24"/>
                                  </a:moveTo>
                                  <a:lnTo>
                                    <a:pt x="7" y="29"/>
                                  </a:lnTo>
                                  <a:lnTo>
                                    <a:pt x="50" y="9"/>
                                  </a:lnTo>
                                  <a:lnTo>
                                    <a:pt x="45" y="0"/>
                                  </a:lnTo>
                                  <a:lnTo>
                                    <a:pt x="2" y="20"/>
                                  </a:lnTo>
                                  <a:lnTo>
                                    <a:pt x="9" y="24"/>
                                  </a:lnTo>
                                  <a:lnTo>
                                    <a:pt x="2" y="20"/>
                                  </a:lnTo>
                                  <a:lnTo>
                                    <a:pt x="0" y="22"/>
                                  </a:lnTo>
                                  <a:lnTo>
                                    <a:pt x="0" y="26"/>
                                  </a:lnTo>
                                  <a:lnTo>
                                    <a:pt x="4" y="29"/>
                                  </a:lnTo>
                                  <a:lnTo>
                                    <a:pt x="7" y="29"/>
                                  </a:lnTo>
                                  <a:lnTo>
                                    <a:pt x="0" y="2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2" name="Freeform 190"/>
                            <p:cNvSpPr>
                              <a:spLocks noChangeAspect="1"/>
                            </p:cNvSpPr>
                            <p:nvPr/>
                          </p:nvSpPr>
                          <p:spPr bwMode="auto">
                            <a:xfrm>
                              <a:off x="1100" y="3500"/>
                              <a:ext cx="24" cy="232"/>
                            </a:xfrm>
                            <a:custGeom>
                              <a:avLst/>
                              <a:gdLst>
                                <a:gd name="T0" fmla="*/ 3 w 48"/>
                                <a:gd name="T1" fmla="*/ 5 h 463"/>
                                <a:gd name="T2" fmla="*/ 0 w 48"/>
                                <a:gd name="T3" fmla="*/ 3 h 463"/>
                                <a:gd name="T4" fmla="*/ 9 w 48"/>
                                <a:gd name="T5" fmla="*/ 38 h 463"/>
                                <a:gd name="T6" fmla="*/ 14 w 48"/>
                                <a:gd name="T7" fmla="*/ 69 h 463"/>
                                <a:gd name="T8" fmla="*/ 18 w 48"/>
                                <a:gd name="T9" fmla="*/ 98 h 463"/>
                                <a:gd name="T10" fmla="*/ 18 w 48"/>
                                <a:gd name="T11" fmla="*/ 127 h 463"/>
                                <a:gd name="T12" fmla="*/ 18 w 48"/>
                                <a:gd name="T13" fmla="*/ 154 h 463"/>
                                <a:gd name="T14" fmla="*/ 18 w 48"/>
                                <a:gd name="T15" fmla="*/ 180 h 463"/>
                                <a:gd name="T16" fmla="*/ 16 w 48"/>
                                <a:gd name="T17" fmla="*/ 205 h 463"/>
                                <a:gd name="T18" fmla="*/ 14 w 48"/>
                                <a:gd name="T19" fmla="*/ 232 h 463"/>
                                <a:gd name="T20" fmla="*/ 18 w 48"/>
                                <a:gd name="T21" fmla="*/ 232 h 463"/>
                                <a:gd name="T22" fmla="*/ 21 w 48"/>
                                <a:gd name="T23" fmla="*/ 205 h 463"/>
                                <a:gd name="T24" fmla="*/ 22 w 48"/>
                                <a:gd name="T25" fmla="*/ 180 h 463"/>
                                <a:gd name="T26" fmla="*/ 24 w 48"/>
                                <a:gd name="T27" fmla="*/ 154 h 463"/>
                                <a:gd name="T28" fmla="*/ 24 w 48"/>
                                <a:gd name="T29" fmla="*/ 127 h 463"/>
                                <a:gd name="T30" fmla="*/ 22 w 48"/>
                                <a:gd name="T31" fmla="*/ 98 h 463"/>
                                <a:gd name="T32" fmla="*/ 19 w 48"/>
                                <a:gd name="T33" fmla="*/ 69 h 463"/>
                                <a:gd name="T34" fmla="*/ 13 w 48"/>
                                <a:gd name="T35" fmla="*/ 37 h 463"/>
                                <a:gd name="T36" fmla="*/ 5 w 48"/>
                                <a:gd name="T37" fmla="*/ 2 h 463"/>
                                <a:gd name="T38" fmla="*/ 2 w 48"/>
                                <a:gd name="T39" fmla="*/ 0 h 463"/>
                                <a:gd name="T40" fmla="*/ 5 w 48"/>
                                <a:gd name="T41" fmla="*/ 2 h 463"/>
                                <a:gd name="T42" fmla="*/ 3 w 48"/>
                                <a:gd name="T43" fmla="*/ 0 h 463"/>
                                <a:gd name="T44" fmla="*/ 2 w 48"/>
                                <a:gd name="T45" fmla="*/ 0 h 463"/>
                                <a:gd name="T46" fmla="*/ 1 w 48"/>
                                <a:gd name="T47" fmla="*/ 2 h 463"/>
                                <a:gd name="T48" fmla="*/ 0 w 48"/>
                                <a:gd name="T49" fmla="*/ 3 h 463"/>
                                <a:gd name="T50" fmla="*/ 3 w 48"/>
                                <a:gd name="T51" fmla="*/ 5 h 4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463">
                                  <a:moveTo>
                                    <a:pt x="5" y="10"/>
                                  </a:moveTo>
                                  <a:lnTo>
                                    <a:pt x="0" y="6"/>
                                  </a:lnTo>
                                  <a:lnTo>
                                    <a:pt x="17" y="75"/>
                                  </a:lnTo>
                                  <a:lnTo>
                                    <a:pt x="28" y="138"/>
                                  </a:lnTo>
                                  <a:lnTo>
                                    <a:pt x="35" y="196"/>
                                  </a:lnTo>
                                  <a:lnTo>
                                    <a:pt x="36" y="253"/>
                                  </a:lnTo>
                                  <a:lnTo>
                                    <a:pt x="36" y="307"/>
                                  </a:lnTo>
                                  <a:lnTo>
                                    <a:pt x="35" y="359"/>
                                  </a:lnTo>
                                  <a:lnTo>
                                    <a:pt x="32" y="410"/>
                                  </a:lnTo>
                                  <a:lnTo>
                                    <a:pt x="27" y="463"/>
                                  </a:lnTo>
                                  <a:lnTo>
                                    <a:pt x="36" y="463"/>
                                  </a:lnTo>
                                  <a:lnTo>
                                    <a:pt x="41" y="410"/>
                                  </a:lnTo>
                                  <a:lnTo>
                                    <a:pt x="44" y="359"/>
                                  </a:lnTo>
                                  <a:lnTo>
                                    <a:pt x="48" y="307"/>
                                  </a:lnTo>
                                  <a:lnTo>
                                    <a:pt x="48" y="253"/>
                                  </a:lnTo>
                                  <a:lnTo>
                                    <a:pt x="44" y="196"/>
                                  </a:lnTo>
                                  <a:lnTo>
                                    <a:pt x="38" y="138"/>
                                  </a:lnTo>
                                  <a:lnTo>
                                    <a:pt x="26" y="73"/>
                                  </a:lnTo>
                                  <a:lnTo>
                                    <a:pt x="9" y="4"/>
                                  </a:lnTo>
                                  <a:lnTo>
                                    <a:pt x="3" y="0"/>
                                  </a:lnTo>
                                  <a:lnTo>
                                    <a:pt x="9" y="4"/>
                                  </a:lnTo>
                                  <a:lnTo>
                                    <a:pt x="6" y="0"/>
                                  </a:lnTo>
                                  <a:lnTo>
                                    <a:pt x="3" y="0"/>
                                  </a:lnTo>
                                  <a:lnTo>
                                    <a:pt x="1" y="3"/>
                                  </a:lnTo>
                                  <a:lnTo>
                                    <a:pt x="0" y="6"/>
                                  </a:lnTo>
                                  <a:lnTo>
                                    <a:pt x="5"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13" name="Freeform 191"/>
                            <p:cNvSpPr>
                              <a:spLocks noChangeAspect="1"/>
                            </p:cNvSpPr>
                            <p:nvPr/>
                          </p:nvSpPr>
                          <p:spPr bwMode="auto">
                            <a:xfrm>
                              <a:off x="1093" y="3500"/>
                              <a:ext cx="10" cy="7"/>
                            </a:xfrm>
                            <a:custGeom>
                              <a:avLst/>
                              <a:gdLst>
                                <a:gd name="T0" fmla="*/ 0 w 20"/>
                                <a:gd name="T1" fmla="*/ 5 h 13"/>
                                <a:gd name="T2" fmla="*/ 3 w 20"/>
                                <a:gd name="T3" fmla="*/ 7 h 13"/>
                                <a:gd name="T4" fmla="*/ 10 w 20"/>
                                <a:gd name="T5" fmla="*/ 5 h 13"/>
                                <a:gd name="T6" fmla="*/ 9 w 20"/>
                                <a:gd name="T7" fmla="*/ 0 h 13"/>
                                <a:gd name="T8" fmla="*/ 2 w 20"/>
                                <a:gd name="T9" fmla="*/ 2 h 13"/>
                                <a:gd name="T10" fmla="*/ 5 w 20"/>
                                <a:gd name="T11" fmla="*/ 4 h 13"/>
                                <a:gd name="T12" fmla="*/ 2 w 20"/>
                                <a:gd name="T13" fmla="*/ 2 h 13"/>
                                <a:gd name="T14" fmla="*/ 1 w 20"/>
                                <a:gd name="T15" fmla="*/ 3 h 13"/>
                                <a:gd name="T16" fmla="*/ 0 w 20"/>
                                <a:gd name="T17" fmla="*/ 5 h 13"/>
                                <a:gd name="T18" fmla="*/ 1 w 20"/>
                                <a:gd name="T19" fmla="*/ 6 h 13"/>
                                <a:gd name="T20" fmla="*/ 3 w 20"/>
                                <a:gd name="T21" fmla="*/ 7 h 13"/>
                                <a:gd name="T22" fmla="*/ 0 w 20"/>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3">
                                  <a:moveTo>
                                    <a:pt x="0" y="10"/>
                                  </a:moveTo>
                                  <a:lnTo>
                                    <a:pt x="5" y="13"/>
                                  </a:lnTo>
                                  <a:lnTo>
                                    <a:pt x="20" y="10"/>
                                  </a:lnTo>
                                  <a:lnTo>
                                    <a:pt x="18" y="0"/>
                                  </a:lnTo>
                                  <a:lnTo>
                                    <a:pt x="3" y="4"/>
                                  </a:lnTo>
                                  <a:lnTo>
                                    <a:pt x="9" y="7"/>
                                  </a:lnTo>
                                  <a:lnTo>
                                    <a:pt x="3" y="4"/>
                                  </a:lnTo>
                                  <a:lnTo>
                                    <a:pt x="1" y="6"/>
                                  </a:lnTo>
                                  <a:lnTo>
                                    <a:pt x="0" y="10"/>
                                  </a:lnTo>
                                  <a:lnTo>
                                    <a:pt x="2" y="12"/>
                                  </a:lnTo>
                                  <a:lnTo>
                                    <a:pt x="5" y="13"/>
                                  </a:lnTo>
                                  <a:lnTo>
                                    <a:pt x="0"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sp>
                        <p:nvSpPr>
                          <p:cNvPr id="200" name="Freeform 192"/>
                          <p:cNvSpPr>
                            <a:spLocks noChangeAspect="1"/>
                          </p:cNvSpPr>
                          <p:nvPr/>
                        </p:nvSpPr>
                        <p:spPr bwMode="auto">
                          <a:xfrm>
                            <a:off x="1008" y="3226"/>
                            <a:ext cx="143" cy="506"/>
                          </a:xfrm>
                          <a:custGeom>
                            <a:avLst/>
                            <a:gdLst>
                              <a:gd name="T0" fmla="*/ 129 w 288"/>
                              <a:gd name="T1" fmla="*/ 204 h 1012"/>
                              <a:gd name="T2" fmla="*/ 143 w 288"/>
                              <a:gd name="T3" fmla="*/ 267 h 1012"/>
                              <a:gd name="T4" fmla="*/ 132 w 288"/>
                              <a:gd name="T5" fmla="*/ 269 h 1012"/>
                              <a:gd name="T6" fmla="*/ 136 w 288"/>
                              <a:gd name="T7" fmla="*/ 293 h 1012"/>
                              <a:gd name="T8" fmla="*/ 140 w 288"/>
                              <a:gd name="T9" fmla="*/ 319 h 1012"/>
                              <a:gd name="T10" fmla="*/ 142 w 288"/>
                              <a:gd name="T11" fmla="*/ 348 h 1012"/>
                              <a:gd name="T12" fmla="*/ 143 w 288"/>
                              <a:gd name="T13" fmla="*/ 377 h 1012"/>
                              <a:gd name="T14" fmla="*/ 142 w 288"/>
                              <a:gd name="T15" fmla="*/ 407 h 1012"/>
                              <a:gd name="T16" fmla="*/ 140 w 288"/>
                              <a:gd name="T17" fmla="*/ 438 h 1012"/>
                              <a:gd name="T18" fmla="*/ 136 w 288"/>
                              <a:gd name="T19" fmla="*/ 468 h 1012"/>
                              <a:gd name="T20" fmla="*/ 129 w 288"/>
                              <a:gd name="T21" fmla="*/ 497 h 1012"/>
                              <a:gd name="T22" fmla="*/ 108 w 288"/>
                              <a:gd name="T23" fmla="*/ 506 h 1012"/>
                              <a:gd name="T24" fmla="*/ 110 w 288"/>
                              <a:gd name="T25" fmla="*/ 480 h 1012"/>
                              <a:gd name="T26" fmla="*/ 112 w 288"/>
                              <a:gd name="T27" fmla="*/ 454 h 1012"/>
                              <a:gd name="T28" fmla="*/ 113 w 288"/>
                              <a:gd name="T29" fmla="*/ 428 h 1012"/>
                              <a:gd name="T30" fmla="*/ 113 w 288"/>
                              <a:gd name="T31" fmla="*/ 401 h 1012"/>
                              <a:gd name="T32" fmla="*/ 112 w 288"/>
                              <a:gd name="T33" fmla="*/ 373 h 1012"/>
                              <a:gd name="T34" fmla="*/ 109 w 288"/>
                              <a:gd name="T35" fmla="*/ 344 h 1012"/>
                              <a:gd name="T36" fmla="*/ 103 w 288"/>
                              <a:gd name="T37" fmla="*/ 312 h 1012"/>
                              <a:gd name="T38" fmla="*/ 94 w 288"/>
                              <a:gd name="T39" fmla="*/ 277 h 1012"/>
                              <a:gd name="T40" fmla="*/ 87 w 288"/>
                              <a:gd name="T41" fmla="*/ 279 h 1012"/>
                              <a:gd name="T42" fmla="*/ 73 w 288"/>
                              <a:gd name="T43" fmla="*/ 216 h 1012"/>
                              <a:gd name="T44" fmla="*/ 81 w 288"/>
                              <a:gd name="T45" fmla="*/ 214 h 1012"/>
                              <a:gd name="T46" fmla="*/ 75 w 288"/>
                              <a:gd name="T47" fmla="*/ 179 h 1012"/>
                              <a:gd name="T48" fmla="*/ 68 w 288"/>
                              <a:gd name="T49" fmla="*/ 147 h 1012"/>
                              <a:gd name="T50" fmla="*/ 59 w 288"/>
                              <a:gd name="T51" fmla="*/ 119 h 1012"/>
                              <a:gd name="T52" fmla="*/ 48 w 288"/>
                              <a:gd name="T53" fmla="*/ 93 h 1012"/>
                              <a:gd name="T54" fmla="*/ 37 w 288"/>
                              <a:gd name="T55" fmla="*/ 69 h 1012"/>
                              <a:gd name="T56" fmla="*/ 25 w 288"/>
                              <a:gd name="T57" fmla="*/ 46 h 1012"/>
                              <a:gd name="T58" fmla="*/ 13 w 288"/>
                              <a:gd name="T59" fmla="*/ 23 h 1012"/>
                              <a:gd name="T60" fmla="*/ 0 w 288"/>
                              <a:gd name="T61" fmla="*/ 0 h 1012"/>
                              <a:gd name="T62" fmla="*/ 24 w 288"/>
                              <a:gd name="T63" fmla="*/ 1 h 1012"/>
                              <a:gd name="T64" fmla="*/ 32 w 288"/>
                              <a:gd name="T65" fmla="*/ 12 h 1012"/>
                              <a:gd name="T66" fmla="*/ 41 w 288"/>
                              <a:gd name="T67" fmla="*/ 24 h 1012"/>
                              <a:gd name="T68" fmla="*/ 49 w 288"/>
                              <a:gd name="T69" fmla="*/ 37 h 1012"/>
                              <a:gd name="T70" fmla="*/ 57 w 288"/>
                              <a:gd name="T71" fmla="*/ 50 h 1012"/>
                              <a:gd name="T72" fmla="*/ 64 w 288"/>
                              <a:gd name="T73" fmla="*/ 62 h 1012"/>
                              <a:gd name="T74" fmla="*/ 71 w 288"/>
                              <a:gd name="T75" fmla="*/ 76 h 1012"/>
                              <a:gd name="T76" fmla="*/ 78 w 288"/>
                              <a:gd name="T77" fmla="*/ 90 h 1012"/>
                              <a:gd name="T78" fmla="*/ 84 w 288"/>
                              <a:gd name="T79" fmla="*/ 103 h 1012"/>
                              <a:gd name="T80" fmla="*/ 90 w 288"/>
                              <a:gd name="T81" fmla="*/ 117 h 1012"/>
                              <a:gd name="T82" fmla="*/ 95 w 288"/>
                              <a:gd name="T83" fmla="*/ 130 h 1012"/>
                              <a:gd name="T84" fmla="*/ 100 w 288"/>
                              <a:gd name="T85" fmla="*/ 144 h 1012"/>
                              <a:gd name="T86" fmla="*/ 105 w 288"/>
                              <a:gd name="T87" fmla="*/ 157 h 1012"/>
                              <a:gd name="T88" fmla="*/ 109 w 288"/>
                              <a:gd name="T89" fmla="*/ 170 h 1012"/>
                              <a:gd name="T90" fmla="*/ 113 w 288"/>
                              <a:gd name="T91" fmla="*/ 182 h 1012"/>
                              <a:gd name="T92" fmla="*/ 116 w 288"/>
                              <a:gd name="T93" fmla="*/ 194 h 1012"/>
                              <a:gd name="T94" fmla="*/ 118 w 288"/>
                              <a:gd name="T95" fmla="*/ 206 h 1012"/>
                              <a:gd name="T96" fmla="*/ 129 w 288"/>
                              <a:gd name="T97" fmla="*/ 204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1012">
                                <a:moveTo>
                                  <a:pt x="259" y="407"/>
                                </a:moveTo>
                                <a:lnTo>
                                  <a:pt x="287" y="533"/>
                                </a:lnTo>
                                <a:lnTo>
                                  <a:pt x="266" y="538"/>
                                </a:lnTo>
                                <a:lnTo>
                                  <a:pt x="274" y="585"/>
                                </a:lnTo>
                                <a:lnTo>
                                  <a:pt x="281" y="638"/>
                                </a:lnTo>
                                <a:lnTo>
                                  <a:pt x="286" y="695"/>
                                </a:lnTo>
                                <a:lnTo>
                                  <a:pt x="288" y="753"/>
                                </a:lnTo>
                                <a:lnTo>
                                  <a:pt x="286" y="814"/>
                                </a:lnTo>
                                <a:lnTo>
                                  <a:pt x="281" y="875"/>
                                </a:lnTo>
                                <a:lnTo>
                                  <a:pt x="273" y="935"/>
                                </a:lnTo>
                                <a:lnTo>
                                  <a:pt x="260" y="993"/>
                                </a:lnTo>
                                <a:lnTo>
                                  <a:pt x="218" y="1012"/>
                                </a:lnTo>
                                <a:lnTo>
                                  <a:pt x="222" y="959"/>
                                </a:lnTo>
                                <a:lnTo>
                                  <a:pt x="226" y="908"/>
                                </a:lnTo>
                                <a:lnTo>
                                  <a:pt x="228" y="856"/>
                                </a:lnTo>
                                <a:lnTo>
                                  <a:pt x="228" y="802"/>
                                </a:lnTo>
                                <a:lnTo>
                                  <a:pt x="226" y="745"/>
                                </a:lnTo>
                                <a:lnTo>
                                  <a:pt x="219" y="687"/>
                                </a:lnTo>
                                <a:lnTo>
                                  <a:pt x="207" y="623"/>
                                </a:lnTo>
                                <a:lnTo>
                                  <a:pt x="190" y="554"/>
                                </a:lnTo>
                                <a:lnTo>
                                  <a:pt x="175" y="558"/>
                                </a:lnTo>
                                <a:lnTo>
                                  <a:pt x="148" y="431"/>
                                </a:lnTo>
                                <a:lnTo>
                                  <a:pt x="164" y="427"/>
                                </a:lnTo>
                                <a:lnTo>
                                  <a:pt x="151" y="357"/>
                                </a:lnTo>
                                <a:lnTo>
                                  <a:pt x="136" y="294"/>
                                </a:lnTo>
                                <a:lnTo>
                                  <a:pt x="118" y="237"/>
                                </a:lnTo>
                                <a:lnTo>
                                  <a:pt x="97" y="186"/>
                                </a:lnTo>
                                <a:lnTo>
                                  <a:pt x="74" y="137"/>
                                </a:lnTo>
                                <a:lnTo>
                                  <a:pt x="51" y="91"/>
                                </a:lnTo>
                                <a:lnTo>
                                  <a:pt x="26" y="46"/>
                                </a:lnTo>
                                <a:lnTo>
                                  <a:pt x="0" y="0"/>
                                </a:lnTo>
                                <a:lnTo>
                                  <a:pt x="48" y="1"/>
                                </a:lnTo>
                                <a:lnTo>
                                  <a:pt x="65" y="24"/>
                                </a:lnTo>
                                <a:lnTo>
                                  <a:pt x="82" y="48"/>
                                </a:lnTo>
                                <a:lnTo>
                                  <a:pt x="98" y="73"/>
                                </a:lnTo>
                                <a:lnTo>
                                  <a:pt x="114" y="99"/>
                                </a:lnTo>
                                <a:lnTo>
                                  <a:pt x="129" y="124"/>
                                </a:lnTo>
                                <a:lnTo>
                                  <a:pt x="143" y="152"/>
                                </a:lnTo>
                                <a:lnTo>
                                  <a:pt x="157" y="179"/>
                                </a:lnTo>
                                <a:lnTo>
                                  <a:pt x="169" y="206"/>
                                </a:lnTo>
                                <a:lnTo>
                                  <a:pt x="181" y="234"/>
                                </a:lnTo>
                                <a:lnTo>
                                  <a:pt x="192" y="260"/>
                                </a:lnTo>
                                <a:lnTo>
                                  <a:pt x="202" y="288"/>
                                </a:lnTo>
                                <a:lnTo>
                                  <a:pt x="211" y="313"/>
                                </a:lnTo>
                                <a:lnTo>
                                  <a:pt x="220" y="340"/>
                                </a:lnTo>
                                <a:lnTo>
                                  <a:pt x="227" y="364"/>
                                </a:lnTo>
                                <a:lnTo>
                                  <a:pt x="233" y="388"/>
                                </a:lnTo>
                                <a:lnTo>
                                  <a:pt x="238" y="411"/>
                                </a:lnTo>
                                <a:lnTo>
                                  <a:pt x="259" y="407"/>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1" name="Freeform 193"/>
                          <p:cNvSpPr>
                            <a:spLocks noChangeAspect="1"/>
                          </p:cNvSpPr>
                          <p:nvPr/>
                        </p:nvSpPr>
                        <p:spPr bwMode="auto">
                          <a:xfrm>
                            <a:off x="1152" y="3435"/>
                            <a:ext cx="12" cy="38"/>
                          </a:xfrm>
                          <a:custGeom>
                            <a:avLst/>
                            <a:gdLst>
                              <a:gd name="T0" fmla="*/ 3 w 24"/>
                              <a:gd name="T1" fmla="*/ 5 h 76"/>
                              <a:gd name="T2" fmla="*/ 0 w 24"/>
                              <a:gd name="T3" fmla="*/ 3 h 76"/>
                              <a:gd name="T4" fmla="*/ 8 w 24"/>
                              <a:gd name="T5" fmla="*/ 38 h 76"/>
                              <a:gd name="T6" fmla="*/ 12 w 24"/>
                              <a:gd name="T7" fmla="*/ 37 h 76"/>
                              <a:gd name="T8" fmla="*/ 5 w 24"/>
                              <a:gd name="T9" fmla="*/ 2 h 76"/>
                              <a:gd name="T10" fmla="*/ 2 w 24"/>
                              <a:gd name="T11" fmla="*/ 0 h 76"/>
                              <a:gd name="T12" fmla="*/ 5 w 24"/>
                              <a:gd name="T13" fmla="*/ 2 h 76"/>
                              <a:gd name="T14" fmla="*/ 4 w 24"/>
                              <a:gd name="T15" fmla="*/ 0 h 76"/>
                              <a:gd name="T16" fmla="*/ 2 w 24"/>
                              <a:gd name="T17" fmla="*/ 0 h 76"/>
                              <a:gd name="T18" fmla="*/ 1 w 24"/>
                              <a:gd name="T19" fmla="*/ 2 h 76"/>
                              <a:gd name="T20" fmla="*/ 0 w 24"/>
                              <a:gd name="T21" fmla="*/ 3 h 76"/>
                              <a:gd name="T22" fmla="*/ 3 w 24"/>
                              <a:gd name="T23" fmla="*/ 5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76">
                                <a:moveTo>
                                  <a:pt x="6" y="10"/>
                                </a:moveTo>
                                <a:lnTo>
                                  <a:pt x="0" y="6"/>
                                </a:lnTo>
                                <a:lnTo>
                                  <a:pt x="15" y="76"/>
                                </a:lnTo>
                                <a:lnTo>
                                  <a:pt x="24" y="74"/>
                                </a:lnTo>
                                <a:lnTo>
                                  <a:pt x="9" y="4"/>
                                </a:lnTo>
                                <a:lnTo>
                                  <a:pt x="4" y="0"/>
                                </a:lnTo>
                                <a:lnTo>
                                  <a:pt x="9" y="4"/>
                                </a:lnTo>
                                <a:lnTo>
                                  <a:pt x="7" y="0"/>
                                </a:lnTo>
                                <a:lnTo>
                                  <a:pt x="4" y="0"/>
                                </a:lnTo>
                                <a:lnTo>
                                  <a:pt x="1" y="3"/>
                                </a:lnTo>
                                <a:lnTo>
                                  <a:pt x="0" y="6"/>
                                </a:lnTo>
                                <a:lnTo>
                                  <a:pt x="6"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2" name="Freeform 194"/>
                          <p:cNvSpPr>
                            <a:spLocks noChangeAspect="1"/>
                          </p:cNvSpPr>
                          <p:nvPr/>
                        </p:nvSpPr>
                        <p:spPr bwMode="auto">
                          <a:xfrm>
                            <a:off x="1135" y="3428"/>
                            <a:ext cx="18" cy="66"/>
                          </a:xfrm>
                          <a:custGeom>
                            <a:avLst/>
                            <a:gdLst>
                              <a:gd name="T0" fmla="*/ 17 w 36"/>
                              <a:gd name="T1" fmla="*/ 66 h 133"/>
                              <a:gd name="T2" fmla="*/ 18 w 36"/>
                              <a:gd name="T3" fmla="*/ 63 h 133"/>
                              <a:gd name="T4" fmla="*/ 5 w 36"/>
                              <a:gd name="T5" fmla="*/ 0 h 133"/>
                              <a:gd name="T6" fmla="*/ 0 w 36"/>
                              <a:gd name="T7" fmla="*/ 1 h 133"/>
                              <a:gd name="T8" fmla="*/ 14 w 36"/>
                              <a:gd name="T9" fmla="*/ 64 h 133"/>
                              <a:gd name="T10" fmla="*/ 16 w 36"/>
                              <a:gd name="T11" fmla="*/ 62 h 133"/>
                              <a:gd name="T12" fmla="*/ 14 w 36"/>
                              <a:gd name="T13" fmla="*/ 64 h 133"/>
                              <a:gd name="T14" fmla="*/ 15 w 36"/>
                              <a:gd name="T15" fmla="*/ 66 h 133"/>
                              <a:gd name="T16" fmla="*/ 17 w 36"/>
                              <a:gd name="T17" fmla="*/ 66 h 133"/>
                              <a:gd name="T18" fmla="*/ 18 w 36"/>
                              <a:gd name="T19" fmla="*/ 65 h 133"/>
                              <a:gd name="T20" fmla="*/ 18 w 36"/>
                              <a:gd name="T21" fmla="*/ 63 h 133"/>
                              <a:gd name="T22" fmla="*/ 17 w 36"/>
                              <a:gd name="T23" fmla="*/ 66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33">
                                <a:moveTo>
                                  <a:pt x="33" y="133"/>
                                </a:moveTo>
                                <a:lnTo>
                                  <a:pt x="36" y="127"/>
                                </a:lnTo>
                                <a:lnTo>
                                  <a:pt x="9" y="0"/>
                                </a:lnTo>
                                <a:lnTo>
                                  <a:pt x="0" y="3"/>
                                </a:lnTo>
                                <a:lnTo>
                                  <a:pt x="27" y="129"/>
                                </a:lnTo>
                                <a:lnTo>
                                  <a:pt x="31" y="124"/>
                                </a:lnTo>
                                <a:lnTo>
                                  <a:pt x="27" y="129"/>
                                </a:lnTo>
                                <a:lnTo>
                                  <a:pt x="29" y="132"/>
                                </a:lnTo>
                                <a:lnTo>
                                  <a:pt x="33" y="133"/>
                                </a:lnTo>
                                <a:lnTo>
                                  <a:pt x="35" y="131"/>
                                </a:lnTo>
                                <a:lnTo>
                                  <a:pt x="36" y="127"/>
                                </a:lnTo>
                                <a:lnTo>
                                  <a:pt x="33" y="13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3" name="Freeform 195"/>
                          <p:cNvSpPr>
                            <a:spLocks noChangeAspect="1"/>
                          </p:cNvSpPr>
                          <p:nvPr/>
                        </p:nvSpPr>
                        <p:spPr bwMode="auto">
                          <a:xfrm>
                            <a:off x="1079" y="3439"/>
                            <a:ext cx="18" cy="66"/>
                          </a:xfrm>
                          <a:custGeom>
                            <a:avLst/>
                            <a:gdLst>
                              <a:gd name="T0" fmla="*/ 1 w 37"/>
                              <a:gd name="T1" fmla="*/ 0 h 133"/>
                              <a:gd name="T2" fmla="*/ 0 w 37"/>
                              <a:gd name="T3" fmla="*/ 3 h 133"/>
                              <a:gd name="T4" fmla="*/ 14 w 37"/>
                              <a:gd name="T5" fmla="*/ 66 h 133"/>
                              <a:gd name="T6" fmla="*/ 18 w 37"/>
                              <a:gd name="T7" fmla="*/ 65 h 133"/>
                              <a:gd name="T8" fmla="*/ 4 w 37"/>
                              <a:gd name="T9" fmla="*/ 2 h 133"/>
                              <a:gd name="T10" fmla="*/ 3 w 37"/>
                              <a:gd name="T11" fmla="*/ 4 h 133"/>
                              <a:gd name="T12" fmla="*/ 4 w 37"/>
                              <a:gd name="T13" fmla="*/ 2 h 133"/>
                              <a:gd name="T14" fmla="*/ 3 w 37"/>
                              <a:gd name="T15" fmla="*/ 0 h 133"/>
                              <a:gd name="T16" fmla="*/ 1 w 37"/>
                              <a:gd name="T17" fmla="*/ 0 h 133"/>
                              <a:gd name="T18" fmla="*/ 0 w 37"/>
                              <a:gd name="T19" fmla="*/ 1 h 133"/>
                              <a:gd name="T20" fmla="*/ 0 w 37"/>
                              <a:gd name="T21" fmla="*/ 3 h 133"/>
                              <a:gd name="T22" fmla="*/ 1 w 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33">
                                <a:moveTo>
                                  <a:pt x="3" y="0"/>
                                </a:moveTo>
                                <a:lnTo>
                                  <a:pt x="0" y="6"/>
                                </a:lnTo>
                                <a:lnTo>
                                  <a:pt x="28" y="133"/>
                                </a:lnTo>
                                <a:lnTo>
                                  <a:pt x="37" y="130"/>
                                </a:lnTo>
                                <a:lnTo>
                                  <a:pt x="9" y="4"/>
                                </a:lnTo>
                                <a:lnTo>
                                  <a:pt x="6" y="9"/>
                                </a:lnTo>
                                <a:lnTo>
                                  <a:pt x="9" y="4"/>
                                </a:lnTo>
                                <a:lnTo>
                                  <a:pt x="7" y="0"/>
                                </a:lnTo>
                                <a:lnTo>
                                  <a:pt x="3" y="0"/>
                                </a:lnTo>
                                <a:lnTo>
                                  <a:pt x="1" y="3"/>
                                </a:lnTo>
                                <a:lnTo>
                                  <a:pt x="0" y="6"/>
                                </a:lnTo>
                                <a:lnTo>
                                  <a:pt x="3"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4" name="Freeform 196"/>
                          <p:cNvSpPr>
                            <a:spLocks noChangeAspect="1"/>
                          </p:cNvSpPr>
                          <p:nvPr/>
                        </p:nvSpPr>
                        <p:spPr bwMode="auto">
                          <a:xfrm>
                            <a:off x="1081" y="3437"/>
                            <a:ext cx="11" cy="6"/>
                          </a:xfrm>
                          <a:custGeom>
                            <a:avLst/>
                            <a:gdLst>
                              <a:gd name="T0" fmla="*/ 7 w 22"/>
                              <a:gd name="T1" fmla="*/ 2 h 12"/>
                              <a:gd name="T2" fmla="*/ 9 w 22"/>
                              <a:gd name="T3" fmla="*/ 0 h 12"/>
                              <a:gd name="T4" fmla="*/ 0 w 22"/>
                              <a:gd name="T5" fmla="*/ 2 h 12"/>
                              <a:gd name="T6" fmla="*/ 2 w 22"/>
                              <a:gd name="T7" fmla="*/ 6 h 12"/>
                              <a:gd name="T8" fmla="*/ 10 w 22"/>
                              <a:gd name="T9" fmla="*/ 5 h 12"/>
                              <a:gd name="T10" fmla="*/ 11 w 22"/>
                              <a:gd name="T11" fmla="*/ 2 h 12"/>
                              <a:gd name="T12" fmla="*/ 10 w 22"/>
                              <a:gd name="T13" fmla="*/ 5 h 12"/>
                              <a:gd name="T14" fmla="*/ 11 w 22"/>
                              <a:gd name="T15" fmla="*/ 4 h 12"/>
                              <a:gd name="T16" fmla="*/ 11 w 22"/>
                              <a:gd name="T17" fmla="*/ 2 h 12"/>
                              <a:gd name="T18" fmla="*/ 10 w 22"/>
                              <a:gd name="T19" fmla="*/ 1 h 12"/>
                              <a:gd name="T20" fmla="*/ 9 w 22"/>
                              <a:gd name="T21" fmla="*/ 0 h 12"/>
                              <a:gd name="T22" fmla="*/ 7 w 22"/>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2">
                                <a:moveTo>
                                  <a:pt x="13" y="4"/>
                                </a:moveTo>
                                <a:lnTo>
                                  <a:pt x="17" y="0"/>
                                </a:lnTo>
                                <a:lnTo>
                                  <a:pt x="0" y="3"/>
                                </a:lnTo>
                                <a:lnTo>
                                  <a:pt x="3" y="12"/>
                                </a:lnTo>
                                <a:lnTo>
                                  <a:pt x="19" y="9"/>
                                </a:lnTo>
                                <a:lnTo>
                                  <a:pt x="22" y="4"/>
                                </a:lnTo>
                                <a:lnTo>
                                  <a:pt x="19" y="9"/>
                                </a:lnTo>
                                <a:lnTo>
                                  <a:pt x="22" y="7"/>
                                </a:lnTo>
                                <a:lnTo>
                                  <a:pt x="22" y="3"/>
                                </a:lnTo>
                                <a:lnTo>
                                  <a:pt x="20" y="1"/>
                                </a:lnTo>
                                <a:lnTo>
                                  <a:pt x="17" y="0"/>
                                </a:lnTo>
                                <a:lnTo>
                                  <a:pt x="13" y="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5" name="Freeform 197"/>
                          <p:cNvSpPr>
                            <a:spLocks noChangeAspect="1"/>
                          </p:cNvSpPr>
                          <p:nvPr/>
                        </p:nvSpPr>
                        <p:spPr bwMode="auto">
                          <a:xfrm>
                            <a:off x="1005" y="3223"/>
                            <a:ext cx="87" cy="216"/>
                          </a:xfrm>
                          <a:custGeom>
                            <a:avLst/>
                            <a:gdLst>
                              <a:gd name="T0" fmla="*/ 2 w 172"/>
                              <a:gd name="T1" fmla="*/ 0 h 432"/>
                              <a:gd name="T2" fmla="*/ 0 w 172"/>
                              <a:gd name="T3" fmla="*/ 4 h 432"/>
                              <a:gd name="T4" fmla="*/ 13 w 172"/>
                              <a:gd name="T5" fmla="*/ 27 h 432"/>
                              <a:gd name="T6" fmla="*/ 25 w 172"/>
                              <a:gd name="T7" fmla="*/ 49 h 432"/>
                              <a:gd name="T8" fmla="*/ 37 w 172"/>
                              <a:gd name="T9" fmla="*/ 72 h 432"/>
                              <a:gd name="T10" fmla="*/ 49 w 172"/>
                              <a:gd name="T11" fmla="*/ 96 h 432"/>
                              <a:gd name="T12" fmla="*/ 59 w 172"/>
                              <a:gd name="T13" fmla="*/ 122 h 432"/>
                              <a:gd name="T14" fmla="*/ 68 w 172"/>
                              <a:gd name="T15" fmla="*/ 150 h 432"/>
                              <a:gd name="T16" fmla="*/ 76 w 172"/>
                              <a:gd name="T17" fmla="*/ 181 h 432"/>
                              <a:gd name="T18" fmla="*/ 82 w 172"/>
                              <a:gd name="T19" fmla="*/ 216 h 432"/>
                              <a:gd name="T20" fmla="*/ 87 w 172"/>
                              <a:gd name="T21" fmla="*/ 216 h 432"/>
                              <a:gd name="T22" fmla="*/ 81 w 172"/>
                              <a:gd name="T23" fmla="*/ 181 h 432"/>
                              <a:gd name="T24" fmla="*/ 73 w 172"/>
                              <a:gd name="T25" fmla="*/ 149 h 432"/>
                              <a:gd name="T26" fmla="*/ 64 w 172"/>
                              <a:gd name="T27" fmla="*/ 121 h 432"/>
                              <a:gd name="T28" fmla="*/ 54 w 172"/>
                              <a:gd name="T29" fmla="*/ 95 h 432"/>
                              <a:gd name="T30" fmla="*/ 42 w 172"/>
                              <a:gd name="T31" fmla="*/ 70 h 432"/>
                              <a:gd name="T32" fmla="*/ 30 w 172"/>
                              <a:gd name="T33" fmla="*/ 47 h 432"/>
                              <a:gd name="T34" fmla="*/ 17 w 172"/>
                              <a:gd name="T35" fmla="*/ 25 h 432"/>
                              <a:gd name="T36" fmla="*/ 5 w 172"/>
                              <a:gd name="T37" fmla="*/ 2 h 432"/>
                              <a:gd name="T38" fmla="*/ 2 w 172"/>
                              <a:gd name="T39" fmla="*/ 5 h 432"/>
                              <a:gd name="T40" fmla="*/ 5 w 172"/>
                              <a:gd name="T41" fmla="*/ 2 h 432"/>
                              <a:gd name="T42" fmla="*/ 4 w 172"/>
                              <a:gd name="T43" fmla="*/ 0 h 432"/>
                              <a:gd name="T44" fmla="*/ 2 w 172"/>
                              <a:gd name="T45" fmla="*/ 0 h 432"/>
                              <a:gd name="T46" fmla="*/ 0 w 172"/>
                              <a:gd name="T47" fmla="*/ 2 h 432"/>
                              <a:gd name="T48" fmla="*/ 0 w 172"/>
                              <a:gd name="T49" fmla="*/ 4 h 432"/>
                              <a:gd name="T50" fmla="*/ 2 w 172"/>
                              <a:gd name="T51" fmla="*/ 0 h 4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2" h="432">
                                <a:moveTo>
                                  <a:pt x="4" y="0"/>
                                </a:moveTo>
                                <a:lnTo>
                                  <a:pt x="0" y="7"/>
                                </a:lnTo>
                                <a:lnTo>
                                  <a:pt x="25" y="53"/>
                                </a:lnTo>
                                <a:lnTo>
                                  <a:pt x="50" y="98"/>
                                </a:lnTo>
                                <a:lnTo>
                                  <a:pt x="73" y="144"/>
                                </a:lnTo>
                                <a:lnTo>
                                  <a:pt x="96" y="192"/>
                                </a:lnTo>
                                <a:lnTo>
                                  <a:pt x="117" y="243"/>
                                </a:lnTo>
                                <a:lnTo>
                                  <a:pt x="135" y="300"/>
                                </a:lnTo>
                                <a:lnTo>
                                  <a:pt x="150" y="362"/>
                                </a:lnTo>
                                <a:lnTo>
                                  <a:pt x="163" y="432"/>
                                </a:lnTo>
                                <a:lnTo>
                                  <a:pt x="172" y="432"/>
                                </a:lnTo>
                                <a:lnTo>
                                  <a:pt x="160" y="362"/>
                                </a:lnTo>
                                <a:lnTo>
                                  <a:pt x="145" y="298"/>
                                </a:lnTo>
                                <a:lnTo>
                                  <a:pt x="126" y="241"/>
                                </a:lnTo>
                                <a:lnTo>
                                  <a:pt x="106" y="189"/>
                                </a:lnTo>
                                <a:lnTo>
                                  <a:pt x="83" y="140"/>
                                </a:lnTo>
                                <a:lnTo>
                                  <a:pt x="60" y="94"/>
                                </a:lnTo>
                                <a:lnTo>
                                  <a:pt x="34" y="49"/>
                                </a:lnTo>
                                <a:lnTo>
                                  <a:pt x="9" y="3"/>
                                </a:lnTo>
                                <a:lnTo>
                                  <a:pt x="4" y="10"/>
                                </a:lnTo>
                                <a:lnTo>
                                  <a:pt x="9" y="3"/>
                                </a:lnTo>
                                <a:lnTo>
                                  <a:pt x="7" y="0"/>
                                </a:lnTo>
                                <a:lnTo>
                                  <a:pt x="3" y="0"/>
                                </a:lnTo>
                                <a:lnTo>
                                  <a:pt x="0" y="4"/>
                                </a:lnTo>
                                <a:lnTo>
                                  <a:pt x="0" y="7"/>
                                </a:lnTo>
                                <a:lnTo>
                                  <a:pt x="4"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6" name="Freeform 198"/>
                          <p:cNvSpPr>
                            <a:spLocks noChangeAspect="1"/>
                          </p:cNvSpPr>
                          <p:nvPr/>
                        </p:nvSpPr>
                        <p:spPr bwMode="auto">
                          <a:xfrm>
                            <a:off x="1008" y="3223"/>
                            <a:ext cx="26" cy="6"/>
                          </a:xfrm>
                          <a:custGeom>
                            <a:avLst/>
                            <a:gdLst>
                              <a:gd name="T0" fmla="*/ 25 w 53"/>
                              <a:gd name="T1" fmla="*/ 2 h 12"/>
                              <a:gd name="T2" fmla="*/ 24 w 53"/>
                              <a:gd name="T3" fmla="*/ 1 h 12"/>
                              <a:gd name="T4" fmla="*/ 0 w 53"/>
                              <a:gd name="T5" fmla="*/ 0 h 12"/>
                              <a:gd name="T6" fmla="*/ 0 w 53"/>
                              <a:gd name="T7" fmla="*/ 5 h 12"/>
                              <a:gd name="T8" fmla="*/ 24 w 53"/>
                              <a:gd name="T9" fmla="*/ 6 h 12"/>
                              <a:gd name="T10" fmla="*/ 22 w 53"/>
                              <a:gd name="T11" fmla="*/ 5 h 12"/>
                              <a:gd name="T12" fmla="*/ 24 w 53"/>
                              <a:gd name="T13" fmla="*/ 6 h 12"/>
                              <a:gd name="T14" fmla="*/ 25 w 53"/>
                              <a:gd name="T15" fmla="*/ 5 h 12"/>
                              <a:gd name="T16" fmla="*/ 26 w 53"/>
                              <a:gd name="T17" fmla="*/ 3 h 12"/>
                              <a:gd name="T18" fmla="*/ 25 w 53"/>
                              <a:gd name="T19" fmla="*/ 2 h 12"/>
                              <a:gd name="T20" fmla="*/ 24 w 53"/>
                              <a:gd name="T21" fmla="*/ 0 h 12"/>
                              <a:gd name="T22" fmla="*/ 25 w 53"/>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2">
                                <a:moveTo>
                                  <a:pt x="51" y="3"/>
                                </a:moveTo>
                                <a:lnTo>
                                  <a:pt x="48" y="2"/>
                                </a:lnTo>
                                <a:lnTo>
                                  <a:pt x="0" y="0"/>
                                </a:lnTo>
                                <a:lnTo>
                                  <a:pt x="0" y="10"/>
                                </a:lnTo>
                                <a:lnTo>
                                  <a:pt x="48" y="11"/>
                                </a:lnTo>
                                <a:lnTo>
                                  <a:pt x="44" y="10"/>
                                </a:lnTo>
                                <a:lnTo>
                                  <a:pt x="48" y="12"/>
                                </a:lnTo>
                                <a:lnTo>
                                  <a:pt x="51" y="10"/>
                                </a:lnTo>
                                <a:lnTo>
                                  <a:pt x="53" y="6"/>
                                </a:lnTo>
                                <a:lnTo>
                                  <a:pt x="51" y="3"/>
                                </a:lnTo>
                                <a:lnTo>
                                  <a:pt x="48" y="0"/>
                                </a:lnTo>
                                <a:lnTo>
                                  <a:pt x="51"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7" name="Freeform 199"/>
                          <p:cNvSpPr>
                            <a:spLocks noChangeAspect="1"/>
                          </p:cNvSpPr>
                          <p:nvPr/>
                        </p:nvSpPr>
                        <p:spPr bwMode="auto">
                          <a:xfrm>
                            <a:off x="1030" y="3224"/>
                            <a:ext cx="99" cy="209"/>
                          </a:xfrm>
                          <a:custGeom>
                            <a:avLst/>
                            <a:gdLst>
                              <a:gd name="T0" fmla="*/ 96 w 199"/>
                              <a:gd name="T1" fmla="*/ 205 h 418"/>
                              <a:gd name="T2" fmla="*/ 99 w 199"/>
                              <a:gd name="T3" fmla="*/ 206 h 418"/>
                              <a:gd name="T4" fmla="*/ 96 w 199"/>
                              <a:gd name="T5" fmla="*/ 195 h 418"/>
                              <a:gd name="T6" fmla="*/ 94 w 199"/>
                              <a:gd name="T7" fmla="*/ 183 h 418"/>
                              <a:gd name="T8" fmla="*/ 90 w 199"/>
                              <a:gd name="T9" fmla="*/ 171 h 418"/>
                              <a:gd name="T10" fmla="*/ 85 w 199"/>
                              <a:gd name="T11" fmla="*/ 157 h 418"/>
                              <a:gd name="T12" fmla="*/ 81 w 199"/>
                              <a:gd name="T13" fmla="*/ 145 h 418"/>
                              <a:gd name="T14" fmla="*/ 76 w 199"/>
                              <a:gd name="T15" fmla="*/ 131 h 418"/>
                              <a:gd name="T16" fmla="*/ 71 w 199"/>
                              <a:gd name="T17" fmla="*/ 118 h 418"/>
                              <a:gd name="T18" fmla="*/ 65 w 199"/>
                              <a:gd name="T19" fmla="*/ 104 h 418"/>
                              <a:gd name="T20" fmla="*/ 58 w 199"/>
                              <a:gd name="T21" fmla="*/ 89 h 418"/>
                              <a:gd name="T22" fmla="*/ 52 w 199"/>
                              <a:gd name="T23" fmla="*/ 76 h 418"/>
                              <a:gd name="T24" fmla="*/ 45 w 199"/>
                              <a:gd name="T25" fmla="*/ 62 h 418"/>
                              <a:gd name="T26" fmla="*/ 37 w 199"/>
                              <a:gd name="T27" fmla="*/ 50 h 418"/>
                              <a:gd name="T28" fmla="*/ 29 w 199"/>
                              <a:gd name="T29" fmla="*/ 36 h 418"/>
                              <a:gd name="T30" fmla="*/ 21 w 199"/>
                              <a:gd name="T31" fmla="*/ 24 h 418"/>
                              <a:gd name="T32" fmla="*/ 12 w 199"/>
                              <a:gd name="T33" fmla="*/ 12 h 418"/>
                              <a:gd name="T34" fmla="*/ 3 w 199"/>
                              <a:gd name="T35" fmla="*/ 0 h 418"/>
                              <a:gd name="T36" fmla="*/ 0 w 199"/>
                              <a:gd name="T37" fmla="*/ 4 h 418"/>
                              <a:gd name="T38" fmla="*/ 8 w 199"/>
                              <a:gd name="T39" fmla="*/ 15 h 418"/>
                              <a:gd name="T40" fmla="*/ 16 w 199"/>
                              <a:gd name="T41" fmla="*/ 27 h 418"/>
                              <a:gd name="T42" fmla="*/ 25 w 199"/>
                              <a:gd name="T43" fmla="*/ 39 h 418"/>
                              <a:gd name="T44" fmla="*/ 33 w 199"/>
                              <a:gd name="T45" fmla="*/ 52 h 418"/>
                              <a:gd name="T46" fmla="*/ 40 w 199"/>
                              <a:gd name="T47" fmla="*/ 65 h 418"/>
                              <a:gd name="T48" fmla="*/ 47 w 199"/>
                              <a:gd name="T49" fmla="*/ 78 h 418"/>
                              <a:gd name="T50" fmla="*/ 54 w 199"/>
                              <a:gd name="T51" fmla="*/ 92 h 418"/>
                              <a:gd name="T52" fmla="*/ 60 w 199"/>
                              <a:gd name="T53" fmla="*/ 105 h 418"/>
                              <a:gd name="T54" fmla="*/ 66 w 199"/>
                              <a:gd name="T55" fmla="*/ 119 h 418"/>
                              <a:gd name="T56" fmla="*/ 72 w 199"/>
                              <a:gd name="T57" fmla="*/ 132 h 418"/>
                              <a:gd name="T58" fmla="*/ 76 w 199"/>
                              <a:gd name="T59" fmla="*/ 146 h 418"/>
                              <a:gd name="T60" fmla="*/ 81 w 199"/>
                              <a:gd name="T61" fmla="*/ 159 h 418"/>
                              <a:gd name="T62" fmla="*/ 85 w 199"/>
                              <a:gd name="T63" fmla="*/ 172 h 418"/>
                              <a:gd name="T64" fmla="*/ 89 w 199"/>
                              <a:gd name="T65" fmla="*/ 184 h 418"/>
                              <a:gd name="T66" fmla="*/ 92 w 199"/>
                              <a:gd name="T67" fmla="*/ 196 h 418"/>
                              <a:gd name="T68" fmla="*/ 95 w 199"/>
                              <a:gd name="T69" fmla="*/ 207 h 418"/>
                              <a:gd name="T70" fmla="*/ 98 w 199"/>
                              <a:gd name="T71" fmla="*/ 209 h 418"/>
                              <a:gd name="T72" fmla="*/ 95 w 199"/>
                              <a:gd name="T73" fmla="*/ 207 h 418"/>
                              <a:gd name="T74" fmla="*/ 96 w 199"/>
                              <a:gd name="T75" fmla="*/ 209 h 418"/>
                              <a:gd name="T76" fmla="*/ 98 w 199"/>
                              <a:gd name="T77" fmla="*/ 209 h 418"/>
                              <a:gd name="T78" fmla="*/ 99 w 199"/>
                              <a:gd name="T79" fmla="*/ 208 h 418"/>
                              <a:gd name="T80" fmla="*/ 99 w 199"/>
                              <a:gd name="T81" fmla="*/ 206 h 418"/>
                              <a:gd name="T82" fmla="*/ 96 w 199"/>
                              <a:gd name="T83" fmla="*/ 205 h 4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418">
                                <a:moveTo>
                                  <a:pt x="193" y="409"/>
                                </a:moveTo>
                                <a:lnTo>
                                  <a:pt x="199" y="412"/>
                                </a:lnTo>
                                <a:lnTo>
                                  <a:pt x="193" y="389"/>
                                </a:lnTo>
                                <a:lnTo>
                                  <a:pt x="188" y="365"/>
                                </a:lnTo>
                                <a:lnTo>
                                  <a:pt x="181" y="341"/>
                                </a:lnTo>
                                <a:lnTo>
                                  <a:pt x="171" y="314"/>
                                </a:lnTo>
                                <a:lnTo>
                                  <a:pt x="162" y="289"/>
                                </a:lnTo>
                                <a:lnTo>
                                  <a:pt x="153" y="261"/>
                                </a:lnTo>
                                <a:lnTo>
                                  <a:pt x="142" y="235"/>
                                </a:lnTo>
                                <a:lnTo>
                                  <a:pt x="130" y="207"/>
                                </a:lnTo>
                                <a:lnTo>
                                  <a:pt x="117" y="178"/>
                                </a:lnTo>
                                <a:lnTo>
                                  <a:pt x="104" y="152"/>
                                </a:lnTo>
                                <a:lnTo>
                                  <a:pt x="90" y="124"/>
                                </a:lnTo>
                                <a:lnTo>
                                  <a:pt x="75" y="99"/>
                                </a:lnTo>
                                <a:lnTo>
                                  <a:pt x="59" y="72"/>
                                </a:lnTo>
                                <a:lnTo>
                                  <a:pt x="43" y="48"/>
                                </a:lnTo>
                                <a:lnTo>
                                  <a:pt x="25" y="24"/>
                                </a:lnTo>
                                <a:lnTo>
                                  <a:pt x="7" y="0"/>
                                </a:lnTo>
                                <a:lnTo>
                                  <a:pt x="0" y="7"/>
                                </a:lnTo>
                                <a:lnTo>
                                  <a:pt x="16" y="29"/>
                                </a:lnTo>
                                <a:lnTo>
                                  <a:pt x="33" y="53"/>
                                </a:lnTo>
                                <a:lnTo>
                                  <a:pt x="50" y="77"/>
                                </a:lnTo>
                                <a:lnTo>
                                  <a:pt x="66" y="103"/>
                                </a:lnTo>
                                <a:lnTo>
                                  <a:pt x="81" y="129"/>
                                </a:lnTo>
                                <a:lnTo>
                                  <a:pt x="94" y="156"/>
                                </a:lnTo>
                                <a:lnTo>
                                  <a:pt x="108" y="183"/>
                                </a:lnTo>
                                <a:lnTo>
                                  <a:pt x="121" y="209"/>
                                </a:lnTo>
                                <a:lnTo>
                                  <a:pt x="132" y="237"/>
                                </a:lnTo>
                                <a:lnTo>
                                  <a:pt x="144" y="264"/>
                                </a:lnTo>
                                <a:lnTo>
                                  <a:pt x="153" y="291"/>
                                </a:lnTo>
                                <a:lnTo>
                                  <a:pt x="162" y="317"/>
                                </a:lnTo>
                                <a:lnTo>
                                  <a:pt x="171" y="343"/>
                                </a:lnTo>
                                <a:lnTo>
                                  <a:pt x="178" y="367"/>
                                </a:lnTo>
                                <a:lnTo>
                                  <a:pt x="184" y="391"/>
                                </a:lnTo>
                                <a:lnTo>
                                  <a:pt x="190" y="414"/>
                                </a:lnTo>
                                <a:lnTo>
                                  <a:pt x="196" y="418"/>
                                </a:lnTo>
                                <a:lnTo>
                                  <a:pt x="190" y="414"/>
                                </a:lnTo>
                                <a:lnTo>
                                  <a:pt x="192" y="417"/>
                                </a:lnTo>
                                <a:lnTo>
                                  <a:pt x="196" y="418"/>
                                </a:lnTo>
                                <a:lnTo>
                                  <a:pt x="198" y="416"/>
                                </a:lnTo>
                                <a:lnTo>
                                  <a:pt x="199" y="412"/>
                                </a:lnTo>
                                <a:lnTo>
                                  <a:pt x="193" y="409"/>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08" name="Freeform 200"/>
                          <p:cNvSpPr>
                            <a:spLocks noChangeAspect="1"/>
                          </p:cNvSpPr>
                          <p:nvPr/>
                        </p:nvSpPr>
                        <p:spPr bwMode="auto">
                          <a:xfrm>
                            <a:off x="1126" y="3427"/>
                            <a:ext cx="13" cy="6"/>
                          </a:xfrm>
                          <a:custGeom>
                            <a:avLst/>
                            <a:gdLst>
                              <a:gd name="T0" fmla="*/ 13 w 27"/>
                              <a:gd name="T1" fmla="*/ 1 h 14"/>
                              <a:gd name="T2" fmla="*/ 10 w 27"/>
                              <a:gd name="T3" fmla="*/ 0 h 14"/>
                              <a:gd name="T4" fmla="*/ 0 w 27"/>
                              <a:gd name="T5" fmla="*/ 2 h 14"/>
                              <a:gd name="T6" fmla="*/ 1 w 27"/>
                              <a:gd name="T7" fmla="*/ 6 h 14"/>
                              <a:gd name="T8" fmla="*/ 11 w 27"/>
                              <a:gd name="T9" fmla="*/ 4 h 14"/>
                              <a:gd name="T10" fmla="*/ 9 w 27"/>
                              <a:gd name="T11" fmla="*/ 3 h 14"/>
                              <a:gd name="T12" fmla="*/ 11 w 27"/>
                              <a:gd name="T13" fmla="*/ 4 h 14"/>
                              <a:gd name="T14" fmla="*/ 13 w 27"/>
                              <a:gd name="T15" fmla="*/ 3 h 14"/>
                              <a:gd name="T16" fmla="*/ 13 w 27"/>
                              <a:gd name="T17" fmla="*/ 1 h 14"/>
                              <a:gd name="T18" fmla="*/ 12 w 27"/>
                              <a:gd name="T19" fmla="*/ 0 h 14"/>
                              <a:gd name="T20" fmla="*/ 10 w 27"/>
                              <a:gd name="T21" fmla="*/ 0 h 14"/>
                              <a:gd name="T22" fmla="*/ 13 w 27"/>
                              <a:gd name="T23" fmla="*/ 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27" y="3"/>
                                </a:moveTo>
                                <a:lnTo>
                                  <a:pt x="21" y="0"/>
                                </a:lnTo>
                                <a:lnTo>
                                  <a:pt x="0" y="5"/>
                                </a:lnTo>
                                <a:lnTo>
                                  <a:pt x="3" y="14"/>
                                </a:lnTo>
                                <a:lnTo>
                                  <a:pt x="23" y="9"/>
                                </a:lnTo>
                                <a:lnTo>
                                  <a:pt x="18" y="6"/>
                                </a:lnTo>
                                <a:lnTo>
                                  <a:pt x="23" y="9"/>
                                </a:lnTo>
                                <a:lnTo>
                                  <a:pt x="27" y="7"/>
                                </a:lnTo>
                                <a:lnTo>
                                  <a:pt x="27" y="3"/>
                                </a:lnTo>
                                <a:lnTo>
                                  <a:pt x="24" y="1"/>
                                </a:lnTo>
                                <a:lnTo>
                                  <a:pt x="21" y="0"/>
                                </a:lnTo>
                                <a:lnTo>
                                  <a:pt x="27"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nvGrpSpPr>
                      <p:cNvPr id="179" name="Group 201"/>
                      <p:cNvGrpSpPr>
                        <a:grpSpLocks noChangeAspect="1"/>
                      </p:cNvGrpSpPr>
                      <p:nvPr/>
                    </p:nvGrpSpPr>
                    <p:grpSpPr bwMode="auto">
                      <a:xfrm rot="1708905" flipH="1">
                        <a:off x="1377" y="3476"/>
                        <a:ext cx="210" cy="174"/>
                        <a:chOff x="991" y="3087"/>
                        <a:chExt cx="420" cy="347"/>
                      </a:xfrm>
                    </p:grpSpPr>
                    <p:sp>
                      <p:nvSpPr>
                        <p:cNvPr id="180" name="Freeform 202"/>
                        <p:cNvSpPr>
                          <a:spLocks noChangeAspect="1"/>
                        </p:cNvSpPr>
                        <p:nvPr/>
                      </p:nvSpPr>
                      <p:spPr bwMode="auto">
                        <a:xfrm>
                          <a:off x="1269" y="3213"/>
                          <a:ext cx="139" cy="181"/>
                        </a:xfrm>
                        <a:custGeom>
                          <a:avLst/>
                          <a:gdLst>
                            <a:gd name="T0" fmla="*/ 135 w 278"/>
                            <a:gd name="T1" fmla="*/ 0 h 362"/>
                            <a:gd name="T2" fmla="*/ 135 w 278"/>
                            <a:gd name="T3" fmla="*/ 0 h 362"/>
                            <a:gd name="T4" fmla="*/ 130 w 278"/>
                            <a:gd name="T5" fmla="*/ 7 h 362"/>
                            <a:gd name="T6" fmla="*/ 125 w 278"/>
                            <a:gd name="T7" fmla="*/ 15 h 362"/>
                            <a:gd name="T8" fmla="*/ 119 w 278"/>
                            <a:gd name="T9" fmla="*/ 24 h 362"/>
                            <a:gd name="T10" fmla="*/ 112 w 278"/>
                            <a:gd name="T11" fmla="*/ 35 h 362"/>
                            <a:gd name="T12" fmla="*/ 105 w 278"/>
                            <a:gd name="T13" fmla="*/ 46 h 362"/>
                            <a:gd name="T14" fmla="*/ 97 w 278"/>
                            <a:gd name="T15" fmla="*/ 58 h 362"/>
                            <a:gd name="T16" fmla="*/ 88 w 278"/>
                            <a:gd name="T17" fmla="*/ 70 h 362"/>
                            <a:gd name="T18" fmla="*/ 79 w 278"/>
                            <a:gd name="T19" fmla="*/ 83 h 362"/>
                            <a:gd name="T20" fmla="*/ 70 w 278"/>
                            <a:gd name="T21" fmla="*/ 95 h 362"/>
                            <a:gd name="T22" fmla="*/ 60 w 278"/>
                            <a:gd name="T23" fmla="*/ 108 h 362"/>
                            <a:gd name="T24" fmla="*/ 50 w 278"/>
                            <a:gd name="T25" fmla="*/ 121 h 362"/>
                            <a:gd name="T26" fmla="*/ 40 w 278"/>
                            <a:gd name="T27" fmla="*/ 134 h 362"/>
                            <a:gd name="T28" fmla="*/ 30 w 278"/>
                            <a:gd name="T29" fmla="*/ 146 h 362"/>
                            <a:gd name="T30" fmla="*/ 20 w 278"/>
                            <a:gd name="T31" fmla="*/ 157 h 362"/>
                            <a:gd name="T32" fmla="*/ 10 w 278"/>
                            <a:gd name="T33" fmla="*/ 168 h 362"/>
                            <a:gd name="T34" fmla="*/ 0 w 278"/>
                            <a:gd name="T35" fmla="*/ 178 h 362"/>
                            <a:gd name="T36" fmla="*/ 3 w 278"/>
                            <a:gd name="T37" fmla="*/ 181 h 362"/>
                            <a:gd name="T38" fmla="*/ 13 w 278"/>
                            <a:gd name="T39" fmla="*/ 171 h 362"/>
                            <a:gd name="T40" fmla="*/ 23 w 278"/>
                            <a:gd name="T41" fmla="*/ 161 h 362"/>
                            <a:gd name="T42" fmla="*/ 33 w 278"/>
                            <a:gd name="T43" fmla="*/ 149 h 362"/>
                            <a:gd name="T44" fmla="*/ 44 w 278"/>
                            <a:gd name="T45" fmla="*/ 137 h 362"/>
                            <a:gd name="T46" fmla="*/ 53 w 278"/>
                            <a:gd name="T47" fmla="*/ 125 h 362"/>
                            <a:gd name="T48" fmla="*/ 63 w 278"/>
                            <a:gd name="T49" fmla="*/ 111 h 362"/>
                            <a:gd name="T50" fmla="*/ 73 w 278"/>
                            <a:gd name="T51" fmla="*/ 99 h 362"/>
                            <a:gd name="T52" fmla="*/ 83 w 278"/>
                            <a:gd name="T53" fmla="*/ 85 h 362"/>
                            <a:gd name="T54" fmla="*/ 93 w 278"/>
                            <a:gd name="T55" fmla="*/ 72 h 362"/>
                            <a:gd name="T56" fmla="*/ 101 w 278"/>
                            <a:gd name="T57" fmla="*/ 60 h 362"/>
                            <a:gd name="T58" fmla="*/ 109 w 278"/>
                            <a:gd name="T59" fmla="*/ 48 h 362"/>
                            <a:gd name="T60" fmla="*/ 117 w 278"/>
                            <a:gd name="T61" fmla="*/ 37 h 362"/>
                            <a:gd name="T62" fmla="*/ 124 w 278"/>
                            <a:gd name="T63" fmla="*/ 27 h 362"/>
                            <a:gd name="T64" fmla="*/ 129 w 278"/>
                            <a:gd name="T65" fmla="*/ 17 h 362"/>
                            <a:gd name="T66" fmla="*/ 135 w 278"/>
                            <a:gd name="T67" fmla="*/ 9 h 362"/>
                            <a:gd name="T68" fmla="*/ 139 w 278"/>
                            <a:gd name="T69" fmla="*/ 3 h 362"/>
                            <a:gd name="T70" fmla="*/ 139 w 278"/>
                            <a:gd name="T71" fmla="*/ 3 h 362"/>
                            <a:gd name="T72" fmla="*/ 135 w 278"/>
                            <a:gd name="T73" fmla="*/ 0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 h="362">
                              <a:moveTo>
                                <a:pt x="269" y="0"/>
                              </a:moveTo>
                              <a:lnTo>
                                <a:pt x="269" y="0"/>
                              </a:lnTo>
                              <a:lnTo>
                                <a:pt x="259" y="14"/>
                              </a:lnTo>
                              <a:lnTo>
                                <a:pt x="249" y="30"/>
                              </a:lnTo>
                              <a:lnTo>
                                <a:pt x="238" y="48"/>
                              </a:lnTo>
                              <a:lnTo>
                                <a:pt x="224" y="69"/>
                              </a:lnTo>
                              <a:lnTo>
                                <a:pt x="209" y="91"/>
                              </a:lnTo>
                              <a:lnTo>
                                <a:pt x="193" y="115"/>
                              </a:lnTo>
                              <a:lnTo>
                                <a:pt x="176" y="139"/>
                              </a:lnTo>
                              <a:lnTo>
                                <a:pt x="157" y="165"/>
                              </a:lnTo>
                              <a:lnTo>
                                <a:pt x="139" y="190"/>
                              </a:lnTo>
                              <a:lnTo>
                                <a:pt x="119" y="215"/>
                              </a:lnTo>
                              <a:lnTo>
                                <a:pt x="100" y="242"/>
                              </a:lnTo>
                              <a:lnTo>
                                <a:pt x="80" y="267"/>
                              </a:lnTo>
                              <a:lnTo>
                                <a:pt x="59" y="291"/>
                              </a:lnTo>
                              <a:lnTo>
                                <a:pt x="39" y="314"/>
                              </a:lnTo>
                              <a:lnTo>
                                <a:pt x="19" y="335"/>
                              </a:lnTo>
                              <a:lnTo>
                                <a:pt x="0" y="355"/>
                              </a:lnTo>
                              <a:lnTo>
                                <a:pt x="6" y="362"/>
                              </a:lnTo>
                              <a:lnTo>
                                <a:pt x="26" y="342"/>
                              </a:lnTo>
                              <a:lnTo>
                                <a:pt x="46" y="321"/>
                              </a:lnTo>
                              <a:lnTo>
                                <a:pt x="66" y="298"/>
                              </a:lnTo>
                              <a:lnTo>
                                <a:pt x="87" y="274"/>
                              </a:lnTo>
                              <a:lnTo>
                                <a:pt x="106" y="249"/>
                              </a:lnTo>
                              <a:lnTo>
                                <a:pt x="126" y="222"/>
                              </a:lnTo>
                              <a:lnTo>
                                <a:pt x="146" y="197"/>
                              </a:lnTo>
                              <a:lnTo>
                                <a:pt x="166" y="169"/>
                              </a:lnTo>
                              <a:lnTo>
                                <a:pt x="185" y="144"/>
                              </a:lnTo>
                              <a:lnTo>
                                <a:pt x="202" y="120"/>
                              </a:lnTo>
                              <a:lnTo>
                                <a:pt x="218" y="96"/>
                              </a:lnTo>
                              <a:lnTo>
                                <a:pt x="233" y="74"/>
                              </a:lnTo>
                              <a:lnTo>
                                <a:pt x="247" y="53"/>
                              </a:lnTo>
                              <a:lnTo>
                                <a:pt x="258" y="34"/>
                              </a:lnTo>
                              <a:lnTo>
                                <a:pt x="269" y="18"/>
                              </a:lnTo>
                              <a:lnTo>
                                <a:pt x="278" y="5"/>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81" name="Group 203"/>
                        <p:cNvGrpSpPr>
                          <a:grpSpLocks noChangeAspect="1"/>
                        </p:cNvGrpSpPr>
                        <p:nvPr/>
                      </p:nvGrpSpPr>
                      <p:grpSpPr bwMode="auto">
                        <a:xfrm>
                          <a:off x="991" y="3087"/>
                          <a:ext cx="420" cy="347"/>
                          <a:chOff x="576" y="3492"/>
                          <a:chExt cx="420" cy="347"/>
                        </a:xfrm>
                      </p:grpSpPr>
                      <p:sp>
                        <p:nvSpPr>
                          <p:cNvPr id="182" name="Freeform 204"/>
                          <p:cNvSpPr>
                            <a:spLocks noChangeAspect="1"/>
                          </p:cNvSpPr>
                          <p:nvPr/>
                        </p:nvSpPr>
                        <p:spPr bwMode="auto">
                          <a:xfrm>
                            <a:off x="972" y="3540"/>
                            <a:ext cx="24" cy="93"/>
                          </a:xfrm>
                          <a:custGeom>
                            <a:avLst/>
                            <a:gdLst>
                              <a:gd name="T0" fmla="*/ 0 w 48"/>
                              <a:gd name="T1" fmla="*/ 3 h 187"/>
                              <a:gd name="T2" fmla="*/ 0 w 48"/>
                              <a:gd name="T3" fmla="*/ 3 h 187"/>
                              <a:gd name="T4" fmla="*/ 8 w 48"/>
                              <a:gd name="T5" fmla="*/ 12 h 187"/>
                              <a:gd name="T6" fmla="*/ 14 w 48"/>
                              <a:gd name="T7" fmla="*/ 23 h 187"/>
                              <a:gd name="T8" fmla="*/ 18 w 48"/>
                              <a:gd name="T9" fmla="*/ 33 h 187"/>
                              <a:gd name="T10" fmla="*/ 20 w 48"/>
                              <a:gd name="T11" fmla="*/ 44 h 187"/>
                              <a:gd name="T12" fmla="*/ 20 w 48"/>
                              <a:gd name="T13" fmla="*/ 56 h 187"/>
                              <a:gd name="T14" fmla="*/ 18 w 48"/>
                              <a:gd name="T15" fmla="*/ 68 h 187"/>
                              <a:gd name="T16" fmla="*/ 13 w 48"/>
                              <a:gd name="T17" fmla="*/ 79 h 187"/>
                              <a:gd name="T18" fmla="*/ 7 w 48"/>
                              <a:gd name="T19" fmla="*/ 91 h 187"/>
                              <a:gd name="T20" fmla="*/ 11 w 48"/>
                              <a:gd name="T21" fmla="*/ 93 h 187"/>
                              <a:gd name="T22" fmla="*/ 18 w 48"/>
                              <a:gd name="T23" fmla="*/ 81 h 187"/>
                              <a:gd name="T24" fmla="*/ 22 w 48"/>
                              <a:gd name="T25" fmla="*/ 69 h 187"/>
                              <a:gd name="T26" fmla="*/ 24 w 48"/>
                              <a:gd name="T27" fmla="*/ 56 h 187"/>
                              <a:gd name="T28" fmla="*/ 24 w 48"/>
                              <a:gd name="T29" fmla="*/ 44 h 187"/>
                              <a:gd name="T30" fmla="*/ 23 w 48"/>
                              <a:gd name="T31" fmla="*/ 32 h 187"/>
                              <a:gd name="T32" fmla="*/ 19 w 48"/>
                              <a:gd name="T33" fmla="*/ 20 h 187"/>
                              <a:gd name="T34" fmla="*/ 12 w 48"/>
                              <a:gd name="T35" fmla="*/ 10 h 187"/>
                              <a:gd name="T36" fmla="*/ 4 w 48"/>
                              <a:gd name="T37" fmla="*/ 0 h 187"/>
                              <a:gd name="T38" fmla="*/ 4 w 48"/>
                              <a:gd name="T39" fmla="*/ 0 h 187"/>
                              <a:gd name="T40" fmla="*/ 0 w 48"/>
                              <a:gd name="T41" fmla="*/ 3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187">
                                <a:moveTo>
                                  <a:pt x="0" y="7"/>
                                </a:moveTo>
                                <a:lnTo>
                                  <a:pt x="0" y="7"/>
                                </a:lnTo>
                                <a:lnTo>
                                  <a:pt x="15" y="25"/>
                                </a:lnTo>
                                <a:lnTo>
                                  <a:pt x="28" y="46"/>
                                </a:lnTo>
                                <a:lnTo>
                                  <a:pt x="36" y="67"/>
                                </a:lnTo>
                                <a:lnTo>
                                  <a:pt x="39" y="89"/>
                                </a:lnTo>
                                <a:lnTo>
                                  <a:pt x="39" y="113"/>
                                </a:lnTo>
                                <a:lnTo>
                                  <a:pt x="35" y="136"/>
                                </a:lnTo>
                                <a:lnTo>
                                  <a:pt x="26" y="158"/>
                                </a:lnTo>
                                <a:lnTo>
                                  <a:pt x="13" y="182"/>
                                </a:lnTo>
                                <a:lnTo>
                                  <a:pt x="22" y="187"/>
                                </a:lnTo>
                                <a:lnTo>
                                  <a:pt x="36" y="162"/>
                                </a:lnTo>
                                <a:lnTo>
                                  <a:pt x="44" y="138"/>
                                </a:lnTo>
                                <a:lnTo>
                                  <a:pt x="48" y="113"/>
                                </a:lnTo>
                                <a:lnTo>
                                  <a:pt x="48" y="89"/>
                                </a:lnTo>
                                <a:lnTo>
                                  <a:pt x="45" y="64"/>
                                </a:lnTo>
                                <a:lnTo>
                                  <a:pt x="37" y="41"/>
                                </a:lnTo>
                                <a:lnTo>
                                  <a:pt x="24" y="21"/>
                                </a:lnTo>
                                <a:lnTo>
                                  <a:pt x="7"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83" name="Freeform 205"/>
                          <p:cNvSpPr>
                            <a:spLocks noChangeAspect="1"/>
                          </p:cNvSpPr>
                          <p:nvPr/>
                        </p:nvSpPr>
                        <p:spPr bwMode="auto">
                          <a:xfrm>
                            <a:off x="874" y="3523"/>
                            <a:ext cx="101" cy="34"/>
                          </a:xfrm>
                          <a:custGeom>
                            <a:avLst/>
                            <a:gdLst>
                              <a:gd name="T0" fmla="*/ 5 w 203"/>
                              <a:gd name="T1" fmla="*/ 34 h 68"/>
                              <a:gd name="T2" fmla="*/ 5 w 203"/>
                              <a:gd name="T3" fmla="*/ 34 h 68"/>
                              <a:gd name="T4" fmla="*/ 9 w 203"/>
                              <a:gd name="T5" fmla="*/ 29 h 68"/>
                              <a:gd name="T6" fmla="*/ 15 w 203"/>
                              <a:gd name="T7" fmla="*/ 23 h 68"/>
                              <a:gd name="T8" fmla="*/ 21 w 203"/>
                              <a:gd name="T9" fmla="*/ 18 h 68"/>
                              <a:gd name="T10" fmla="*/ 27 w 203"/>
                              <a:gd name="T11" fmla="*/ 14 h 68"/>
                              <a:gd name="T12" fmla="*/ 33 w 203"/>
                              <a:gd name="T13" fmla="*/ 11 h 68"/>
                              <a:gd name="T14" fmla="*/ 39 w 203"/>
                              <a:gd name="T15" fmla="*/ 9 h 68"/>
                              <a:gd name="T16" fmla="*/ 46 w 203"/>
                              <a:gd name="T17" fmla="*/ 7 h 68"/>
                              <a:gd name="T18" fmla="*/ 52 w 203"/>
                              <a:gd name="T19" fmla="*/ 6 h 68"/>
                              <a:gd name="T20" fmla="*/ 59 w 203"/>
                              <a:gd name="T21" fmla="*/ 6 h 68"/>
                              <a:gd name="T22" fmla="*/ 65 w 203"/>
                              <a:gd name="T23" fmla="*/ 6 h 68"/>
                              <a:gd name="T24" fmla="*/ 71 w 203"/>
                              <a:gd name="T25" fmla="*/ 7 h 68"/>
                              <a:gd name="T26" fmla="*/ 77 w 203"/>
                              <a:gd name="T27" fmla="*/ 9 h 68"/>
                              <a:gd name="T28" fmla="*/ 83 w 203"/>
                              <a:gd name="T29" fmla="*/ 11 h 68"/>
                              <a:gd name="T30" fmla="*/ 88 w 203"/>
                              <a:gd name="T31" fmla="*/ 14 h 68"/>
                              <a:gd name="T32" fmla="*/ 94 w 203"/>
                              <a:gd name="T33" fmla="*/ 18 h 68"/>
                              <a:gd name="T34" fmla="*/ 98 w 203"/>
                              <a:gd name="T35" fmla="*/ 21 h 68"/>
                              <a:gd name="T36" fmla="*/ 101 w 203"/>
                              <a:gd name="T37" fmla="*/ 18 h 68"/>
                              <a:gd name="T38" fmla="*/ 96 w 203"/>
                              <a:gd name="T39" fmla="*/ 13 h 68"/>
                              <a:gd name="T40" fmla="*/ 90 w 203"/>
                              <a:gd name="T41" fmla="*/ 10 h 68"/>
                              <a:gd name="T42" fmla="*/ 85 w 203"/>
                              <a:gd name="T43" fmla="*/ 6 h 68"/>
                              <a:gd name="T44" fmla="*/ 78 w 203"/>
                              <a:gd name="T45" fmla="*/ 4 h 68"/>
                              <a:gd name="T46" fmla="*/ 72 w 203"/>
                              <a:gd name="T47" fmla="*/ 2 h 68"/>
                              <a:gd name="T48" fmla="*/ 65 w 203"/>
                              <a:gd name="T49" fmla="*/ 1 h 68"/>
                              <a:gd name="T50" fmla="*/ 59 w 203"/>
                              <a:gd name="T51" fmla="*/ 0 h 68"/>
                              <a:gd name="T52" fmla="*/ 52 w 203"/>
                              <a:gd name="T53" fmla="*/ 1 h 68"/>
                              <a:gd name="T54" fmla="*/ 45 w 203"/>
                              <a:gd name="T55" fmla="*/ 2 h 68"/>
                              <a:gd name="T56" fmla="*/ 38 w 203"/>
                              <a:gd name="T57" fmla="*/ 4 h 68"/>
                              <a:gd name="T58" fmla="*/ 31 w 203"/>
                              <a:gd name="T59" fmla="*/ 6 h 68"/>
                              <a:gd name="T60" fmla="*/ 25 w 203"/>
                              <a:gd name="T61" fmla="*/ 10 h 68"/>
                              <a:gd name="T62" fmla="*/ 18 w 203"/>
                              <a:gd name="T63" fmla="*/ 14 h 68"/>
                              <a:gd name="T64" fmla="*/ 11 w 203"/>
                              <a:gd name="T65" fmla="*/ 19 h 68"/>
                              <a:gd name="T66" fmla="*/ 6 w 203"/>
                              <a:gd name="T67" fmla="*/ 25 h 68"/>
                              <a:gd name="T68" fmla="*/ 0 w 203"/>
                              <a:gd name="T69" fmla="*/ 32 h 68"/>
                              <a:gd name="T70" fmla="*/ 0 w 203"/>
                              <a:gd name="T71" fmla="*/ 32 h 68"/>
                              <a:gd name="T72" fmla="*/ 5 w 203"/>
                              <a:gd name="T73" fmla="*/ 34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68">
                                <a:moveTo>
                                  <a:pt x="10" y="68"/>
                                </a:moveTo>
                                <a:lnTo>
                                  <a:pt x="10" y="68"/>
                                </a:lnTo>
                                <a:lnTo>
                                  <a:pt x="19" y="57"/>
                                </a:lnTo>
                                <a:lnTo>
                                  <a:pt x="30" y="45"/>
                                </a:lnTo>
                                <a:lnTo>
                                  <a:pt x="42" y="36"/>
                                </a:lnTo>
                                <a:lnTo>
                                  <a:pt x="55" y="28"/>
                                </a:lnTo>
                                <a:lnTo>
                                  <a:pt x="67" y="21"/>
                                </a:lnTo>
                                <a:lnTo>
                                  <a:pt x="79" y="17"/>
                                </a:lnTo>
                                <a:lnTo>
                                  <a:pt x="93" y="13"/>
                                </a:lnTo>
                                <a:lnTo>
                                  <a:pt x="104" y="11"/>
                                </a:lnTo>
                                <a:lnTo>
                                  <a:pt x="118" y="12"/>
                                </a:lnTo>
                                <a:lnTo>
                                  <a:pt x="130" y="11"/>
                                </a:lnTo>
                                <a:lnTo>
                                  <a:pt x="142" y="13"/>
                                </a:lnTo>
                                <a:lnTo>
                                  <a:pt x="155" y="17"/>
                                </a:lnTo>
                                <a:lnTo>
                                  <a:pt x="166" y="21"/>
                                </a:lnTo>
                                <a:lnTo>
                                  <a:pt x="176" y="28"/>
                                </a:lnTo>
                                <a:lnTo>
                                  <a:pt x="188" y="35"/>
                                </a:lnTo>
                                <a:lnTo>
                                  <a:pt x="196" y="42"/>
                                </a:lnTo>
                                <a:lnTo>
                                  <a:pt x="203" y="35"/>
                                </a:lnTo>
                                <a:lnTo>
                                  <a:pt x="193" y="26"/>
                                </a:lnTo>
                                <a:lnTo>
                                  <a:pt x="181" y="19"/>
                                </a:lnTo>
                                <a:lnTo>
                                  <a:pt x="171" y="12"/>
                                </a:lnTo>
                                <a:lnTo>
                                  <a:pt x="157" y="7"/>
                                </a:lnTo>
                                <a:lnTo>
                                  <a:pt x="144" y="4"/>
                                </a:lnTo>
                                <a:lnTo>
                                  <a:pt x="130" y="2"/>
                                </a:lnTo>
                                <a:lnTo>
                                  <a:pt x="118" y="0"/>
                                </a:lnTo>
                                <a:lnTo>
                                  <a:pt x="104" y="2"/>
                                </a:lnTo>
                                <a:lnTo>
                                  <a:pt x="90" y="4"/>
                                </a:lnTo>
                                <a:lnTo>
                                  <a:pt x="76" y="7"/>
                                </a:lnTo>
                                <a:lnTo>
                                  <a:pt x="63" y="12"/>
                                </a:lnTo>
                                <a:lnTo>
                                  <a:pt x="50" y="19"/>
                                </a:lnTo>
                                <a:lnTo>
                                  <a:pt x="37" y="27"/>
                                </a:lnTo>
                                <a:lnTo>
                                  <a:pt x="23" y="38"/>
                                </a:lnTo>
                                <a:lnTo>
                                  <a:pt x="12" y="50"/>
                                </a:lnTo>
                                <a:lnTo>
                                  <a:pt x="0" y="64"/>
                                </a:lnTo>
                                <a:lnTo>
                                  <a:pt x="1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184" name="Group 206"/>
                          <p:cNvGrpSpPr>
                            <a:grpSpLocks noChangeAspect="1"/>
                          </p:cNvGrpSpPr>
                          <p:nvPr/>
                        </p:nvGrpSpPr>
                        <p:grpSpPr bwMode="auto">
                          <a:xfrm>
                            <a:off x="576" y="3492"/>
                            <a:ext cx="418" cy="347"/>
                            <a:chOff x="576" y="3492"/>
                            <a:chExt cx="418" cy="347"/>
                          </a:xfrm>
                        </p:grpSpPr>
                        <p:sp>
                          <p:nvSpPr>
                            <p:cNvPr id="185" name="Freeform 207"/>
                            <p:cNvSpPr>
                              <a:spLocks noChangeAspect="1"/>
                            </p:cNvSpPr>
                            <p:nvPr/>
                          </p:nvSpPr>
                          <p:spPr bwMode="auto">
                            <a:xfrm>
                              <a:off x="626" y="3526"/>
                              <a:ext cx="368" cy="310"/>
                            </a:xfrm>
                            <a:custGeom>
                              <a:avLst/>
                              <a:gdLst>
                                <a:gd name="T0" fmla="*/ 7 w 735"/>
                                <a:gd name="T1" fmla="*/ 137 h 621"/>
                                <a:gd name="T2" fmla="*/ 22 w 735"/>
                                <a:gd name="T3" fmla="*/ 162 h 621"/>
                                <a:gd name="T4" fmla="*/ 37 w 735"/>
                                <a:gd name="T5" fmla="*/ 186 h 621"/>
                                <a:gd name="T6" fmla="*/ 52 w 735"/>
                                <a:gd name="T7" fmla="*/ 209 h 621"/>
                                <a:gd name="T8" fmla="*/ 66 w 735"/>
                                <a:gd name="T9" fmla="*/ 232 h 621"/>
                                <a:gd name="T10" fmla="*/ 78 w 735"/>
                                <a:gd name="T11" fmla="*/ 251 h 621"/>
                                <a:gd name="T12" fmla="*/ 88 w 735"/>
                                <a:gd name="T13" fmla="*/ 266 h 621"/>
                                <a:gd name="T14" fmla="*/ 95 w 735"/>
                                <a:gd name="T15" fmla="*/ 277 h 621"/>
                                <a:gd name="T16" fmla="*/ 100 w 735"/>
                                <a:gd name="T17" fmla="*/ 285 h 621"/>
                                <a:gd name="T18" fmla="*/ 109 w 735"/>
                                <a:gd name="T19" fmla="*/ 293 h 621"/>
                                <a:gd name="T20" fmla="*/ 121 w 735"/>
                                <a:gd name="T21" fmla="*/ 300 h 621"/>
                                <a:gd name="T22" fmla="*/ 136 w 735"/>
                                <a:gd name="T23" fmla="*/ 307 h 621"/>
                                <a:gd name="T24" fmla="*/ 153 w 735"/>
                                <a:gd name="T25" fmla="*/ 310 h 621"/>
                                <a:gd name="T26" fmla="*/ 170 w 735"/>
                                <a:gd name="T27" fmla="*/ 310 h 621"/>
                                <a:gd name="T28" fmla="*/ 190 w 735"/>
                                <a:gd name="T29" fmla="*/ 304 h 621"/>
                                <a:gd name="T30" fmla="*/ 209 w 735"/>
                                <a:gd name="T31" fmla="*/ 292 h 621"/>
                                <a:gd name="T32" fmla="*/ 229 w 735"/>
                                <a:gd name="T33" fmla="*/ 275 h 621"/>
                                <a:gd name="T34" fmla="*/ 249 w 735"/>
                                <a:gd name="T35" fmla="*/ 253 h 621"/>
                                <a:gd name="T36" fmla="*/ 269 w 735"/>
                                <a:gd name="T37" fmla="*/ 228 h 621"/>
                                <a:gd name="T38" fmla="*/ 289 w 735"/>
                                <a:gd name="T39" fmla="*/ 202 h 621"/>
                                <a:gd name="T40" fmla="*/ 308 w 735"/>
                                <a:gd name="T41" fmla="*/ 176 h 621"/>
                                <a:gd name="T42" fmla="*/ 324 w 735"/>
                                <a:gd name="T43" fmla="*/ 152 h 621"/>
                                <a:gd name="T44" fmla="*/ 339 w 735"/>
                                <a:gd name="T45" fmla="*/ 131 h 621"/>
                                <a:gd name="T46" fmla="*/ 350 w 735"/>
                                <a:gd name="T47" fmla="*/ 113 h 621"/>
                                <a:gd name="T48" fmla="*/ 361 w 735"/>
                                <a:gd name="T49" fmla="*/ 94 h 621"/>
                                <a:gd name="T50" fmla="*/ 368 w 735"/>
                                <a:gd name="T51" fmla="*/ 71 h 621"/>
                                <a:gd name="T52" fmla="*/ 366 w 735"/>
                                <a:gd name="T53" fmla="*/ 47 h 621"/>
                                <a:gd name="T54" fmla="*/ 356 w 735"/>
                                <a:gd name="T55" fmla="*/ 26 h 621"/>
                                <a:gd name="T56" fmla="*/ 343 w 735"/>
                                <a:gd name="T57" fmla="*/ 12 h 621"/>
                                <a:gd name="T58" fmla="*/ 332 w 735"/>
                                <a:gd name="T59" fmla="*/ 5 h 621"/>
                                <a:gd name="T60" fmla="*/ 319 w 735"/>
                                <a:gd name="T61" fmla="*/ 1 h 621"/>
                                <a:gd name="T62" fmla="*/ 307 w 735"/>
                                <a:gd name="T63" fmla="*/ 0 h 621"/>
                                <a:gd name="T64" fmla="*/ 293 w 735"/>
                                <a:gd name="T65" fmla="*/ 1 h 621"/>
                                <a:gd name="T66" fmla="*/ 280 w 735"/>
                                <a:gd name="T67" fmla="*/ 5 h 621"/>
                                <a:gd name="T68" fmla="*/ 268 w 735"/>
                                <a:gd name="T69" fmla="*/ 12 h 621"/>
                                <a:gd name="T70" fmla="*/ 255 w 735"/>
                                <a:gd name="T71" fmla="*/ 23 h 621"/>
                                <a:gd name="T72" fmla="*/ 245 w 735"/>
                                <a:gd name="T73" fmla="*/ 37 h 621"/>
                                <a:gd name="T74" fmla="*/ 231 w 735"/>
                                <a:gd name="T75" fmla="*/ 56 h 621"/>
                                <a:gd name="T76" fmla="*/ 216 w 735"/>
                                <a:gd name="T77" fmla="*/ 76 h 621"/>
                                <a:gd name="T78" fmla="*/ 201 w 735"/>
                                <a:gd name="T79" fmla="*/ 97 h 621"/>
                                <a:gd name="T80" fmla="*/ 186 w 735"/>
                                <a:gd name="T81" fmla="*/ 117 h 621"/>
                                <a:gd name="T82" fmla="*/ 173 w 735"/>
                                <a:gd name="T83" fmla="*/ 134 h 621"/>
                                <a:gd name="T84" fmla="*/ 163 w 735"/>
                                <a:gd name="T85" fmla="*/ 147 h 621"/>
                                <a:gd name="T86" fmla="*/ 157 w 735"/>
                                <a:gd name="T87" fmla="*/ 154 h 621"/>
                                <a:gd name="T88" fmla="*/ 151 w 735"/>
                                <a:gd name="T89" fmla="*/ 147 h 621"/>
                                <a:gd name="T90" fmla="*/ 139 w 735"/>
                                <a:gd name="T91" fmla="*/ 126 h 621"/>
                                <a:gd name="T92" fmla="*/ 124 w 735"/>
                                <a:gd name="T93" fmla="*/ 102 h 621"/>
                                <a:gd name="T94" fmla="*/ 109 w 735"/>
                                <a:gd name="T95" fmla="*/ 76 h 621"/>
                                <a:gd name="T96" fmla="*/ 0 w 735"/>
                                <a:gd name="T97" fmla="*/ 126 h 6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5" h="621">
                                  <a:moveTo>
                                    <a:pt x="0" y="252"/>
                                  </a:moveTo>
                                  <a:lnTo>
                                    <a:pt x="14" y="275"/>
                                  </a:lnTo>
                                  <a:lnTo>
                                    <a:pt x="28" y="300"/>
                                  </a:lnTo>
                                  <a:lnTo>
                                    <a:pt x="43" y="324"/>
                                  </a:lnTo>
                                  <a:lnTo>
                                    <a:pt x="58" y="348"/>
                                  </a:lnTo>
                                  <a:lnTo>
                                    <a:pt x="73" y="372"/>
                                  </a:lnTo>
                                  <a:lnTo>
                                    <a:pt x="88" y="396"/>
                                  </a:lnTo>
                                  <a:lnTo>
                                    <a:pt x="103" y="419"/>
                                  </a:lnTo>
                                  <a:lnTo>
                                    <a:pt x="118" y="442"/>
                                  </a:lnTo>
                                  <a:lnTo>
                                    <a:pt x="131" y="464"/>
                                  </a:lnTo>
                                  <a:lnTo>
                                    <a:pt x="143" y="484"/>
                                  </a:lnTo>
                                  <a:lnTo>
                                    <a:pt x="156" y="502"/>
                                  </a:lnTo>
                                  <a:lnTo>
                                    <a:pt x="166" y="520"/>
                                  </a:lnTo>
                                  <a:lnTo>
                                    <a:pt x="176" y="533"/>
                                  </a:lnTo>
                                  <a:lnTo>
                                    <a:pt x="184" y="546"/>
                                  </a:lnTo>
                                  <a:lnTo>
                                    <a:pt x="189" y="555"/>
                                  </a:lnTo>
                                  <a:lnTo>
                                    <a:pt x="194" y="562"/>
                                  </a:lnTo>
                                  <a:lnTo>
                                    <a:pt x="200" y="570"/>
                                  </a:lnTo>
                                  <a:lnTo>
                                    <a:pt x="208" y="578"/>
                                  </a:lnTo>
                                  <a:lnTo>
                                    <a:pt x="218" y="586"/>
                                  </a:lnTo>
                                  <a:lnTo>
                                    <a:pt x="229" y="594"/>
                                  </a:lnTo>
                                  <a:lnTo>
                                    <a:pt x="241" y="601"/>
                                  </a:lnTo>
                                  <a:lnTo>
                                    <a:pt x="256" y="608"/>
                                  </a:lnTo>
                                  <a:lnTo>
                                    <a:pt x="271" y="614"/>
                                  </a:lnTo>
                                  <a:lnTo>
                                    <a:pt x="287" y="617"/>
                                  </a:lnTo>
                                  <a:lnTo>
                                    <a:pt x="305" y="620"/>
                                  </a:lnTo>
                                  <a:lnTo>
                                    <a:pt x="322" y="621"/>
                                  </a:lnTo>
                                  <a:lnTo>
                                    <a:pt x="340" y="620"/>
                                  </a:lnTo>
                                  <a:lnTo>
                                    <a:pt x="360" y="615"/>
                                  </a:lnTo>
                                  <a:lnTo>
                                    <a:pt x="379" y="608"/>
                                  </a:lnTo>
                                  <a:lnTo>
                                    <a:pt x="399" y="599"/>
                                  </a:lnTo>
                                  <a:lnTo>
                                    <a:pt x="418" y="585"/>
                                  </a:lnTo>
                                  <a:lnTo>
                                    <a:pt x="438" y="569"/>
                                  </a:lnTo>
                                  <a:lnTo>
                                    <a:pt x="458" y="550"/>
                                  </a:lnTo>
                                  <a:lnTo>
                                    <a:pt x="477" y="529"/>
                                  </a:lnTo>
                                  <a:lnTo>
                                    <a:pt x="498" y="506"/>
                                  </a:lnTo>
                                  <a:lnTo>
                                    <a:pt x="518" y="482"/>
                                  </a:lnTo>
                                  <a:lnTo>
                                    <a:pt x="538" y="456"/>
                                  </a:lnTo>
                                  <a:lnTo>
                                    <a:pt x="558" y="430"/>
                                  </a:lnTo>
                                  <a:lnTo>
                                    <a:pt x="577" y="404"/>
                                  </a:lnTo>
                                  <a:lnTo>
                                    <a:pt x="597" y="378"/>
                                  </a:lnTo>
                                  <a:lnTo>
                                    <a:pt x="615" y="353"/>
                                  </a:lnTo>
                                  <a:lnTo>
                                    <a:pt x="632" y="328"/>
                                  </a:lnTo>
                                  <a:lnTo>
                                    <a:pt x="648" y="304"/>
                                  </a:lnTo>
                                  <a:lnTo>
                                    <a:pt x="663" y="282"/>
                                  </a:lnTo>
                                  <a:lnTo>
                                    <a:pt x="677" y="262"/>
                                  </a:lnTo>
                                  <a:lnTo>
                                    <a:pt x="689" y="243"/>
                                  </a:lnTo>
                                  <a:lnTo>
                                    <a:pt x="699" y="227"/>
                                  </a:lnTo>
                                  <a:lnTo>
                                    <a:pt x="708" y="213"/>
                                  </a:lnTo>
                                  <a:lnTo>
                                    <a:pt x="722" y="189"/>
                                  </a:lnTo>
                                  <a:lnTo>
                                    <a:pt x="730" y="166"/>
                                  </a:lnTo>
                                  <a:lnTo>
                                    <a:pt x="735" y="142"/>
                                  </a:lnTo>
                                  <a:lnTo>
                                    <a:pt x="735" y="118"/>
                                  </a:lnTo>
                                  <a:lnTo>
                                    <a:pt x="731" y="95"/>
                                  </a:lnTo>
                                  <a:lnTo>
                                    <a:pt x="723" y="73"/>
                                  </a:lnTo>
                                  <a:lnTo>
                                    <a:pt x="711" y="52"/>
                                  </a:lnTo>
                                  <a:lnTo>
                                    <a:pt x="694" y="32"/>
                                  </a:lnTo>
                                  <a:lnTo>
                                    <a:pt x="685" y="24"/>
                                  </a:lnTo>
                                  <a:lnTo>
                                    <a:pt x="674" y="17"/>
                                  </a:lnTo>
                                  <a:lnTo>
                                    <a:pt x="663" y="11"/>
                                  </a:lnTo>
                                  <a:lnTo>
                                    <a:pt x="651" y="6"/>
                                  </a:lnTo>
                                  <a:lnTo>
                                    <a:pt x="638" y="2"/>
                                  </a:lnTo>
                                  <a:lnTo>
                                    <a:pt x="625" y="0"/>
                                  </a:lnTo>
                                  <a:lnTo>
                                    <a:pt x="613" y="0"/>
                                  </a:lnTo>
                                  <a:lnTo>
                                    <a:pt x="599" y="0"/>
                                  </a:lnTo>
                                  <a:lnTo>
                                    <a:pt x="586" y="2"/>
                                  </a:lnTo>
                                  <a:lnTo>
                                    <a:pt x="573" y="6"/>
                                  </a:lnTo>
                                  <a:lnTo>
                                    <a:pt x="560" y="11"/>
                                  </a:lnTo>
                                  <a:lnTo>
                                    <a:pt x="547" y="17"/>
                                  </a:lnTo>
                                  <a:lnTo>
                                    <a:pt x="535" y="25"/>
                                  </a:lnTo>
                                  <a:lnTo>
                                    <a:pt x="522" y="36"/>
                                  </a:lnTo>
                                  <a:lnTo>
                                    <a:pt x="510" y="47"/>
                                  </a:lnTo>
                                  <a:lnTo>
                                    <a:pt x="500" y="60"/>
                                  </a:lnTo>
                                  <a:lnTo>
                                    <a:pt x="489" y="75"/>
                                  </a:lnTo>
                                  <a:lnTo>
                                    <a:pt x="476" y="93"/>
                                  </a:lnTo>
                                  <a:lnTo>
                                    <a:pt x="462" y="112"/>
                                  </a:lnTo>
                                  <a:lnTo>
                                    <a:pt x="447" y="131"/>
                                  </a:lnTo>
                                  <a:lnTo>
                                    <a:pt x="432" y="152"/>
                                  </a:lnTo>
                                  <a:lnTo>
                                    <a:pt x="416" y="173"/>
                                  </a:lnTo>
                                  <a:lnTo>
                                    <a:pt x="401" y="194"/>
                                  </a:lnTo>
                                  <a:lnTo>
                                    <a:pt x="386" y="214"/>
                                  </a:lnTo>
                                  <a:lnTo>
                                    <a:pt x="371" y="234"/>
                                  </a:lnTo>
                                  <a:lnTo>
                                    <a:pt x="357" y="252"/>
                                  </a:lnTo>
                                  <a:lnTo>
                                    <a:pt x="345" y="268"/>
                                  </a:lnTo>
                                  <a:lnTo>
                                    <a:pt x="334" y="282"/>
                                  </a:lnTo>
                                  <a:lnTo>
                                    <a:pt x="325" y="295"/>
                                  </a:lnTo>
                                  <a:lnTo>
                                    <a:pt x="318" y="303"/>
                                  </a:lnTo>
                                  <a:lnTo>
                                    <a:pt x="314" y="309"/>
                                  </a:lnTo>
                                  <a:lnTo>
                                    <a:pt x="313" y="311"/>
                                  </a:lnTo>
                                  <a:lnTo>
                                    <a:pt x="302" y="294"/>
                                  </a:lnTo>
                                  <a:lnTo>
                                    <a:pt x="291" y="275"/>
                                  </a:lnTo>
                                  <a:lnTo>
                                    <a:pt x="278" y="252"/>
                                  </a:lnTo>
                                  <a:lnTo>
                                    <a:pt x="263" y="229"/>
                                  </a:lnTo>
                                  <a:lnTo>
                                    <a:pt x="248" y="204"/>
                                  </a:lnTo>
                                  <a:lnTo>
                                    <a:pt x="233" y="179"/>
                                  </a:lnTo>
                                  <a:lnTo>
                                    <a:pt x="218" y="152"/>
                                  </a:lnTo>
                                  <a:lnTo>
                                    <a:pt x="203" y="126"/>
                                  </a:lnTo>
                                  <a:lnTo>
                                    <a:pt x="0" y="252"/>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86" name="Freeform 208"/>
                            <p:cNvSpPr>
                              <a:spLocks noChangeAspect="1"/>
                            </p:cNvSpPr>
                            <p:nvPr/>
                          </p:nvSpPr>
                          <p:spPr bwMode="auto">
                            <a:xfrm>
                              <a:off x="624" y="3651"/>
                              <a:ext cx="102" cy="157"/>
                            </a:xfrm>
                            <a:custGeom>
                              <a:avLst/>
                              <a:gdLst>
                                <a:gd name="T0" fmla="*/ 102 w 204"/>
                                <a:gd name="T1" fmla="*/ 155 h 314"/>
                                <a:gd name="T2" fmla="*/ 102 w 204"/>
                                <a:gd name="T3" fmla="*/ 155 h 314"/>
                                <a:gd name="T4" fmla="*/ 100 w 204"/>
                                <a:gd name="T5" fmla="*/ 152 h 314"/>
                                <a:gd name="T6" fmla="*/ 97 w 204"/>
                                <a:gd name="T7" fmla="*/ 147 h 314"/>
                                <a:gd name="T8" fmla="*/ 93 w 204"/>
                                <a:gd name="T9" fmla="*/ 141 h 314"/>
                                <a:gd name="T10" fmla="*/ 88 w 204"/>
                                <a:gd name="T11" fmla="*/ 134 h 314"/>
                                <a:gd name="T12" fmla="*/ 83 w 204"/>
                                <a:gd name="T13" fmla="*/ 125 h 314"/>
                                <a:gd name="T14" fmla="*/ 77 w 204"/>
                                <a:gd name="T15" fmla="*/ 116 h 314"/>
                                <a:gd name="T16" fmla="*/ 70 w 204"/>
                                <a:gd name="T17" fmla="*/ 106 h 314"/>
                                <a:gd name="T18" fmla="*/ 64 w 204"/>
                                <a:gd name="T19" fmla="*/ 95 h 314"/>
                                <a:gd name="T20" fmla="*/ 57 w 204"/>
                                <a:gd name="T21" fmla="*/ 84 h 314"/>
                                <a:gd name="T22" fmla="*/ 49 w 204"/>
                                <a:gd name="T23" fmla="*/ 72 h 314"/>
                                <a:gd name="T24" fmla="*/ 42 w 204"/>
                                <a:gd name="T25" fmla="*/ 60 h 314"/>
                                <a:gd name="T26" fmla="*/ 34 w 204"/>
                                <a:gd name="T27" fmla="*/ 48 h 314"/>
                                <a:gd name="T28" fmla="*/ 27 w 204"/>
                                <a:gd name="T29" fmla="*/ 36 h 314"/>
                                <a:gd name="T30" fmla="*/ 19 w 204"/>
                                <a:gd name="T31" fmla="*/ 24 h 314"/>
                                <a:gd name="T32" fmla="*/ 12 w 204"/>
                                <a:gd name="T33" fmla="*/ 12 h 314"/>
                                <a:gd name="T34" fmla="*/ 5 w 204"/>
                                <a:gd name="T35" fmla="*/ 0 h 314"/>
                                <a:gd name="T36" fmla="*/ 0 w 204"/>
                                <a:gd name="T37" fmla="*/ 3 h 314"/>
                                <a:gd name="T38" fmla="*/ 7 w 204"/>
                                <a:gd name="T39" fmla="*/ 14 h 314"/>
                                <a:gd name="T40" fmla="*/ 15 w 204"/>
                                <a:gd name="T41" fmla="*/ 26 h 314"/>
                                <a:gd name="T42" fmla="*/ 22 w 204"/>
                                <a:gd name="T43" fmla="*/ 38 h 314"/>
                                <a:gd name="T44" fmla="*/ 30 w 204"/>
                                <a:gd name="T45" fmla="*/ 50 h 314"/>
                                <a:gd name="T46" fmla="*/ 37 w 204"/>
                                <a:gd name="T47" fmla="*/ 62 h 314"/>
                                <a:gd name="T48" fmla="*/ 45 w 204"/>
                                <a:gd name="T49" fmla="*/ 75 h 314"/>
                                <a:gd name="T50" fmla="*/ 52 w 204"/>
                                <a:gd name="T51" fmla="*/ 86 h 314"/>
                                <a:gd name="T52" fmla="*/ 60 w 204"/>
                                <a:gd name="T53" fmla="*/ 98 h 314"/>
                                <a:gd name="T54" fmla="*/ 66 w 204"/>
                                <a:gd name="T55" fmla="*/ 109 h 314"/>
                                <a:gd name="T56" fmla="*/ 72 w 204"/>
                                <a:gd name="T57" fmla="*/ 118 h 314"/>
                                <a:gd name="T58" fmla="*/ 79 w 204"/>
                                <a:gd name="T59" fmla="*/ 128 h 314"/>
                                <a:gd name="T60" fmla="*/ 84 w 204"/>
                                <a:gd name="T61" fmla="*/ 136 h 314"/>
                                <a:gd name="T62" fmla="*/ 88 w 204"/>
                                <a:gd name="T63" fmla="*/ 143 h 314"/>
                                <a:gd name="T64" fmla="*/ 92 w 204"/>
                                <a:gd name="T65" fmla="*/ 149 h 314"/>
                                <a:gd name="T66" fmla="*/ 95 w 204"/>
                                <a:gd name="T67" fmla="*/ 154 h 314"/>
                                <a:gd name="T68" fmla="*/ 97 w 204"/>
                                <a:gd name="T69" fmla="*/ 157 h 314"/>
                                <a:gd name="T70" fmla="*/ 97 w 204"/>
                                <a:gd name="T71" fmla="*/ 157 h 314"/>
                                <a:gd name="T72" fmla="*/ 102 w 204"/>
                                <a:gd name="T73" fmla="*/ 155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314">
                                  <a:moveTo>
                                    <a:pt x="204" y="310"/>
                                  </a:moveTo>
                                  <a:lnTo>
                                    <a:pt x="204" y="310"/>
                                  </a:lnTo>
                                  <a:lnTo>
                                    <a:pt x="199" y="303"/>
                                  </a:lnTo>
                                  <a:lnTo>
                                    <a:pt x="193" y="294"/>
                                  </a:lnTo>
                                  <a:lnTo>
                                    <a:pt x="185" y="281"/>
                                  </a:lnTo>
                                  <a:lnTo>
                                    <a:pt x="176" y="267"/>
                                  </a:lnTo>
                                  <a:lnTo>
                                    <a:pt x="166" y="250"/>
                                  </a:lnTo>
                                  <a:lnTo>
                                    <a:pt x="153" y="232"/>
                                  </a:lnTo>
                                  <a:lnTo>
                                    <a:pt x="140" y="212"/>
                                  </a:lnTo>
                                  <a:lnTo>
                                    <a:pt x="128" y="190"/>
                                  </a:lnTo>
                                  <a:lnTo>
                                    <a:pt x="113" y="167"/>
                                  </a:lnTo>
                                  <a:lnTo>
                                    <a:pt x="98" y="144"/>
                                  </a:lnTo>
                                  <a:lnTo>
                                    <a:pt x="83" y="120"/>
                                  </a:lnTo>
                                  <a:lnTo>
                                    <a:pt x="68" y="96"/>
                                  </a:lnTo>
                                  <a:lnTo>
                                    <a:pt x="53" y="71"/>
                                  </a:lnTo>
                                  <a:lnTo>
                                    <a:pt x="38" y="47"/>
                                  </a:lnTo>
                                  <a:lnTo>
                                    <a:pt x="23" y="23"/>
                                  </a:lnTo>
                                  <a:lnTo>
                                    <a:pt x="9" y="0"/>
                                  </a:lnTo>
                                  <a:lnTo>
                                    <a:pt x="0" y="5"/>
                                  </a:lnTo>
                                  <a:lnTo>
                                    <a:pt x="14" y="28"/>
                                  </a:lnTo>
                                  <a:lnTo>
                                    <a:pt x="29" y="52"/>
                                  </a:lnTo>
                                  <a:lnTo>
                                    <a:pt x="44" y="76"/>
                                  </a:lnTo>
                                  <a:lnTo>
                                    <a:pt x="59" y="100"/>
                                  </a:lnTo>
                                  <a:lnTo>
                                    <a:pt x="74" y="124"/>
                                  </a:lnTo>
                                  <a:lnTo>
                                    <a:pt x="89" y="149"/>
                                  </a:lnTo>
                                  <a:lnTo>
                                    <a:pt x="104" y="172"/>
                                  </a:lnTo>
                                  <a:lnTo>
                                    <a:pt x="119" y="195"/>
                                  </a:lnTo>
                                  <a:lnTo>
                                    <a:pt x="131" y="217"/>
                                  </a:lnTo>
                                  <a:lnTo>
                                    <a:pt x="144" y="236"/>
                                  </a:lnTo>
                                  <a:lnTo>
                                    <a:pt x="157" y="255"/>
                                  </a:lnTo>
                                  <a:lnTo>
                                    <a:pt x="167" y="272"/>
                                  </a:lnTo>
                                  <a:lnTo>
                                    <a:pt x="176" y="286"/>
                                  </a:lnTo>
                                  <a:lnTo>
                                    <a:pt x="184" y="298"/>
                                  </a:lnTo>
                                  <a:lnTo>
                                    <a:pt x="190" y="308"/>
                                  </a:lnTo>
                                  <a:lnTo>
                                    <a:pt x="194" y="314"/>
                                  </a:lnTo>
                                  <a:lnTo>
                                    <a:pt x="204"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87" name="Freeform 209"/>
                            <p:cNvSpPr>
                              <a:spLocks noChangeAspect="1"/>
                            </p:cNvSpPr>
                            <p:nvPr/>
                          </p:nvSpPr>
                          <p:spPr bwMode="auto">
                            <a:xfrm>
                              <a:off x="721" y="3805"/>
                              <a:ext cx="126" cy="34"/>
                            </a:xfrm>
                            <a:custGeom>
                              <a:avLst/>
                              <a:gdLst>
                                <a:gd name="T0" fmla="*/ 123 w 252"/>
                                <a:gd name="T1" fmla="*/ 3 h 67"/>
                                <a:gd name="T2" fmla="*/ 123 w 252"/>
                                <a:gd name="T3" fmla="*/ 3 h 67"/>
                                <a:gd name="T4" fmla="*/ 113 w 252"/>
                                <a:gd name="T5" fmla="*/ 11 h 67"/>
                                <a:gd name="T6" fmla="*/ 104 w 252"/>
                                <a:gd name="T7" fmla="*/ 17 h 67"/>
                                <a:gd name="T8" fmla="*/ 95 w 252"/>
                                <a:gd name="T9" fmla="*/ 22 h 67"/>
                                <a:gd name="T10" fmla="*/ 85 w 252"/>
                                <a:gd name="T11" fmla="*/ 26 h 67"/>
                                <a:gd name="T12" fmla="*/ 76 w 252"/>
                                <a:gd name="T13" fmla="*/ 28 h 67"/>
                                <a:gd name="T14" fmla="*/ 67 w 252"/>
                                <a:gd name="T15" fmla="*/ 28 h 67"/>
                                <a:gd name="T16" fmla="*/ 58 w 252"/>
                                <a:gd name="T17" fmla="*/ 28 h 67"/>
                                <a:gd name="T18" fmla="*/ 49 w 252"/>
                                <a:gd name="T19" fmla="*/ 27 h 67"/>
                                <a:gd name="T20" fmla="*/ 42 w 252"/>
                                <a:gd name="T21" fmla="*/ 25 h 67"/>
                                <a:gd name="T22" fmla="*/ 34 w 252"/>
                                <a:gd name="T23" fmla="*/ 22 h 67"/>
                                <a:gd name="T24" fmla="*/ 28 w 252"/>
                                <a:gd name="T25" fmla="*/ 19 h 67"/>
                                <a:gd name="T26" fmla="*/ 21 w 252"/>
                                <a:gd name="T27" fmla="*/ 15 h 67"/>
                                <a:gd name="T28" fmla="*/ 17 w 252"/>
                                <a:gd name="T29" fmla="*/ 12 h 67"/>
                                <a:gd name="T30" fmla="*/ 11 w 252"/>
                                <a:gd name="T31" fmla="*/ 8 h 67"/>
                                <a:gd name="T32" fmla="*/ 7 w 252"/>
                                <a:gd name="T33" fmla="*/ 4 h 67"/>
                                <a:gd name="T34" fmla="*/ 5 w 252"/>
                                <a:gd name="T35" fmla="*/ 0 h 67"/>
                                <a:gd name="T36" fmla="*/ 0 w 252"/>
                                <a:gd name="T37" fmla="*/ 2 h 67"/>
                                <a:gd name="T38" fmla="*/ 4 w 252"/>
                                <a:gd name="T39" fmla="*/ 7 h 67"/>
                                <a:gd name="T40" fmla="*/ 8 w 252"/>
                                <a:gd name="T41" fmla="*/ 11 h 67"/>
                                <a:gd name="T42" fmla="*/ 13 w 252"/>
                                <a:gd name="T43" fmla="*/ 15 h 67"/>
                                <a:gd name="T44" fmla="*/ 19 w 252"/>
                                <a:gd name="T45" fmla="*/ 20 h 67"/>
                                <a:gd name="T46" fmla="*/ 25 w 252"/>
                                <a:gd name="T47" fmla="*/ 23 h 67"/>
                                <a:gd name="T48" fmla="*/ 33 w 252"/>
                                <a:gd name="T49" fmla="*/ 27 h 67"/>
                                <a:gd name="T50" fmla="*/ 41 w 252"/>
                                <a:gd name="T51" fmla="*/ 30 h 67"/>
                                <a:gd name="T52" fmla="*/ 49 w 252"/>
                                <a:gd name="T53" fmla="*/ 31 h 67"/>
                                <a:gd name="T54" fmla="*/ 58 w 252"/>
                                <a:gd name="T55" fmla="*/ 32 h 67"/>
                                <a:gd name="T56" fmla="*/ 67 w 252"/>
                                <a:gd name="T57" fmla="*/ 34 h 67"/>
                                <a:gd name="T58" fmla="*/ 76 w 252"/>
                                <a:gd name="T59" fmla="*/ 32 h 67"/>
                                <a:gd name="T60" fmla="*/ 86 w 252"/>
                                <a:gd name="T61" fmla="*/ 30 h 67"/>
                                <a:gd name="T62" fmla="*/ 96 w 252"/>
                                <a:gd name="T63" fmla="*/ 27 h 67"/>
                                <a:gd name="T64" fmla="*/ 106 w 252"/>
                                <a:gd name="T65" fmla="*/ 22 h 67"/>
                                <a:gd name="T66" fmla="*/ 117 w 252"/>
                                <a:gd name="T67" fmla="*/ 15 h 67"/>
                                <a:gd name="T68" fmla="*/ 126 w 252"/>
                                <a:gd name="T69" fmla="*/ 7 h 67"/>
                                <a:gd name="T70" fmla="*/ 126 w 252"/>
                                <a:gd name="T71" fmla="*/ 7 h 67"/>
                                <a:gd name="T72" fmla="*/ 123 w 252"/>
                                <a:gd name="T73" fmla="*/ 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67">
                                  <a:moveTo>
                                    <a:pt x="246" y="6"/>
                                  </a:moveTo>
                                  <a:lnTo>
                                    <a:pt x="246" y="6"/>
                                  </a:lnTo>
                                  <a:lnTo>
                                    <a:pt x="226" y="22"/>
                                  </a:lnTo>
                                  <a:lnTo>
                                    <a:pt x="208" y="34"/>
                                  </a:lnTo>
                                  <a:lnTo>
                                    <a:pt x="189" y="44"/>
                                  </a:lnTo>
                                  <a:lnTo>
                                    <a:pt x="170" y="51"/>
                                  </a:lnTo>
                                  <a:lnTo>
                                    <a:pt x="151" y="55"/>
                                  </a:lnTo>
                                  <a:lnTo>
                                    <a:pt x="133" y="55"/>
                                  </a:lnTo>
                                  <a:lnTo>
                                    <a:pt x="116" y="55"/>
                                  </a:lnTo>
                                  <a:lnTo>
                                    <a:pt x="98" y="53"/>
                                  </a:lnTo>
                                  <a:lnTo>
                                    <a:pt x="83" y="49"/>
                                  </a:lnTo>
                                  <a:lnTo>
                                    <a:pt x="68" y="44"/>
                                  </a:lnTo>
                                  <a:lnTo>
                                    <a:pt x="55" y="37"/>
                                  </a:lnTo>
                                  <a:lnTo>
                                    <a:pt x="42" y="30"/>
                                  </a:lnTo>
                                  <a:lnTo>
                                    <a:pt x="33" y="23"/>
                                  </a:lnTo>
                                  <a:lnTo>
                                    <a:pt x="22" y="15"/>
                                  </a:lnTo>
                                  <a:lnTo>
                                    <a:pt x="14" y="7"/>
                                  </a:lnTo>
                                  <a:lnTo>
                                    <a:pt x="10" y="0"/>
                                  </a:lnTo>
                                  <a:lnTo>
                                    <a:pt x="0" y="4"/>
                                  </a:lnTo>
                                  <a:lnTo>
                                    <a:pt x="7" y="14"/>
                                  </a:lnTo>
                                  <a:lnTo>
                                    <a:pt x="15" y="22"/>
                                  </a:lnTo>
                                  <a:lnTo>
                                    <a:pt x="26" y="30"/>
                                  </a:lnTo>
                                  <a:lnTo>
                                    <a:pt x="37" y="39"/>
                                  </a:lnTo>
                                  <a:lnTo>
                                    <a:pt x="50" y="46"/>
                                  </a:lnTo>
                                  <a:lnTo>
                                    <a:pt x="66" y="53"/>
                                  </a:lnTo>
                                  <a:lnTo>
                                    <a:pt x="81" y="59"/>
                                  </a:lnTo>
                                  <a:lnTo>
                                    <a:pt x="98" y="62"/>
                                  </a:lnTo>
                                  <a:lnTo>
                                    <a:pt x="116" y="64"/>
                                  </a:lnTo>
                                  <a:lnTo>
                                    <a:pt x="133" y="67"/>
                                  </a:lnTo>
                                  <a:lnTo>
                                    <a:pt x="151" y="64"/>
                                  </a:lnTo>
                                  <a:lnTo>
                                    <a:pt x="172" y="60"/>
                                  </a:lnTo>
                                  <a:lnTo>
                                    <a:pt x="191" y="53"/>
                                  </a:lnTo>
                                  <a:lnTo>
                                    <a:pt x="212" y="44"/>
                                  </a:lnTo>
                                  <a:lnTo>
                                    <a:pt x="233" y="29"/>
                                  </a:lnTo>
                                  <a:lnTo>
                                    <a:pt x="252" y="13"/>
                                  </a:lnTo>
                                  <a:lnTo>
                                    <a:pt x="2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88" name="Freeform 210"/>
                            <p:cNvSpPr>
                              <a:spLocks noChangeAspect="1"/>
                            </p:cNvSpPr>
                            <p:nvPr/>
                          </p:nvSpPr>
                          <p:spPr bwMode="auto">
                            <a:xfrm>
                              <a:off x="780" y="3554"/>
                              <a:ext cx="99" cy="129"/>
                            </a:xfrm>
                            <a:custGeom>
                              <a:avLst/>
                              <a:gdLst>
                                <a:gd name="T0" fmla="*/ 0 w 197"/>
                                <a:gd name="T1" fmla="*/ 128 h 258"/>
                                <a:gd name="T2" fmla="*/ 4 w 197"/>
                                <a:gd name="T3" fmla="*/ 129 h 258"/>
                                <a:gd name="T4" fmla="*/ 5 w 197"/>
                                <a:gd name="T5" fmla="*/ 127 h 258"/>
                                <a:gd name="T6" fmla="*/ 7 w 197"/>
                                <a:gd name="T7" fmla="*/ 125 h 258"/>
                                <a:gd name="T8" fmla="*/ 11 w 197"/>
                                <a:gd name="T9" fmla="*/ 120 h 258"/>
                                <a:gd name="T10" fmla="*/ 16 w 197"/>
                                <a:gd name="T11" fmla="*/ 114 h 258"/>
                                <a:gd name="T12" fmla="*/ 20 w 197"/>
                                <a:gd name="T13" fmla="*/ 107 h 258"/>
                                <a:gd name="T14" fmla="*/ 27 w 197"/>
                                <a:gd name="T15" fmla="*/ 99 h 258"/>
                                <a:gd name="T16" fmla="*/ 34 w 197"/>
                                <a:gd name="T17" fmla="*/ 90 h 258"/>
                                <a:gd name="T18" fmla="*/ 42 w 197"/>
                                <a:gd name="T19" fmla="*/ 80 h 258"/>
                                <a:gd name="T20" fmla="*/ 49 w 197"/>
                                <a:gd name="T21" fmla="*/ 69 h 258"/>
                                <a:gd name="T22" fmla="*/ 56 w 197"/>
                                <a:gd name="T23" fmla="*/ 59 h 258"/>
                                <a:gd name="T24" fmla="*/ 64 w 197"/>
                                <a:gd name="T25" fmla="*/ 48 h 258"/>
                                <a:gd name="T26" fmla="*/ 72 w 197"/>
                                <a:gd name="T27" fmla="*/ 38 h 258"/>
                                <a:gd name="T28" fmla="*/ 79 w 197"/>
                                <a:gd name="T29" fmla="*/ 29 h 258"/>
                                <a:gd name="T30" fmla="*/ 87 w 197"/>
                                <a:gd name="T31" fmla="*/ 19 h 258"/>
                                <a:gd name="T32" fmla="*/ 93 w 197"/>
                                <a:gd name="T33" fmla="*/ 10 h 258"/>
                                <a:gd name="T34" fmla="*/ 99 w 197"/>
                                <a:gd name="T35" fmla="*/ 2 h 258"/>
                                <a:gd name="T36" fmla="*/ 94 w 197"/>
                                <a:gd name="T37" fmla="*/ 0 h 258"/>
                                <a:gd name="T38" fmla="*/ 88 w 197"/>
                                <a:gd name="T39" fmla="*/ 8 h 258"/>
                                <a:gd name="T40" fmla="*/ 82 w 197"/>
                                <a:gd name="T41" fmla="*/ 17 h 258"/>
                                <a:gd name="T42" fmla="*/ 76 w 197"/>
                                <a:gd name="T43" fmla="*/ 25 h 258"/>
                                <a:gd name="T44" fmla="*/ 68 w 197"/>
                                <a:gd name="T45" fmla="*/ 36 h 258"/>
                                <a:gd name="T46" fmla="*/ 61 w 197"/>
                                <a:gd name="T47" fmla="*/ 46 h 258"/>
                                <a:gd name="T48" fmla="*/ 53 w 197"/>
                                <a:gd name="T49" fmla="*/ 57 h 258"/>
                                <a:gd name="T50" fmla="*/ 45 w 197"/>
                                <a:gd name="T51" fmla="*/ 67 h 258"/>
                                <a:gd name="T52" fmla="*/ 37 w 197"/>
                                <a:gd name="T53" fmla="*/ 77 h 258"/>
                                <a:gd name="T54" fmla="*/ 30 w 197"/>
                                <a:gd name="T55" fmla="*/ 86 h 258"/>
                                <a:gd name="T56" fmla="*/ 23 w 197"/>
                                <a:gd name="T57" fmla="*/ 96 h 258"/>
                                <a:gd name="T58" fmla="*/ 17 w 197"/>
                                <a:gd name="T59" fmla="*/ 104 h 258"/>
                                <a:gd name="T60" fmla="*/ 11 w 197"/>
                                <a:gd name="T61" fmla="*/ 111 h 258"/>
                                <a:gd name="T62" fmla="*/ 7 w 197"/>
                                <a:gd name="T63" fmla="*/ 117 h 258"/>
                                <a:gd name="T64" fmla="*/ 4 w 197"/>
                                <a:gd name="T65" fmla="*/ 121 h 258"/>
                                <a:gd name="T66" fmla="*/ 1 w 197"/>
                                <a:gd name="T67" fmla="*/ 125 h 258"/>
                                <a:gd name="T68" fmla="*/ 1 w 197"/>
                                <a:gd name="T69" fmla="*/ 125 h 258"/>
                                <a:gd name="T70" fmla="*/ 5 w 197"/>
                                <a:gd name="T71" fmla="*/ 126 h 258"/>
                                <a:gd name="T72" fmla="*/ 1 w 197"/>
                                <a:gd name="T73" fmla="*/ 125 h 258"/>
                                <a:gd name="T74" fmla="*/ 0 w 197"/>
                                <a:gd name="T75" fmla="*/ 127 h 258"/>
                                <a:gd name="T76" fmla="*/ 1 w 197"/>
                                <a:gd name="T77" fmla="*/ 129 h 258"/>
                                <a:gd name="T78" fmla="*/ 3 w 197"/>
                                <a:gd name="T79" fmla="*/ 129 h 258"/>
                                <a:gd name="T80" fmla="*/ 4 w 197"/>
                                <a:gd name="T81" fmla="*/ 129 h 258"/>
                                <a:gd name="T82" fmla="*/ 0 w 197"/>
                                <a:gd name="T83" fmla="*/ 1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7" h="258">
                                  <a:moveTo>
                                    <a:pt x="0" y="255"/>
                                  </a:moveTo>
                                  <a:lnTo>
                                    <a:pt x="8" y="257"/>
                                  </a:lnTo>
                                  <a:lnTo>
                                    <a:pt x="10" y="253"/>
                                  </a:lnTo>
                                  <a:lnTo>
                                    <a:pt x="14" y="249"/>
                                  </a:lnTo>
                                  <a:lnTo>
                                    <a:pt x="21" y="240"/>
                                  </a:lnTo>
                                  <a:lnTo>
                                    <a:pt x="31" y="227"/>
                                  </a:lnTo>
                                  <a:lnTo>
                                    <a:pt x="40" y="214"/>
                                  </a:lnTo>
                                  <a:lnTo>
                                    <a:pt x="53" y="198"/>
                                  </a:lnTo>
                                  <a:lnTo>
                                    <a:pt x="67" y="179"/>
                                  </a:lnTo>
                                  <a:lnTo>
                                    <a:pt x="83" y="159"/>
                                  </a:lnTo>
                                  <a:lnTo>
                                    <a:pt x="98" y="138"/>
                                  </a:lnTo>
                                  <a:lnTo>
                                    <a:pt x="112" y="117"/>
                                  </a:lnTo>
                                  <a:lnTo>
                                    <a:pt x="128" y="96"/>
                                  </a:lnTo>
                                  <a:lnTo>
                                    <a:pt x="144" y="76"/>
                                  </a:lnTo>
                                  <a:lnTo>
                                    <a:pt x="158" y="57"/>
                                  </a:lnTo>
                                  <a:lnTo>
                                    <a:pt x="173" y="38"/>
                                  </a:lnTo>
                                  <a:lnTo>
                                    <a:pt x="185" y="19"/>
                                  </a:lnTo>
                                  <a:lnTo>
                                    <a:pt x="197" y="4"/>
                                  </a:lnTo>
                                  <a:lnTo>
                                    <a:pt x="187" y="0"/>
                                  </a:lnTo>
                                  <a:lnTo>
                                    <a:pt x="176" y="15"/>
                                  </a:lnTo>
                                  <a:lnTo>
                                    <a:pt x="163" y="33"/>
                                  </a:lnTo>
                                  <a:lnTo>
                                    <a:pt x="151" y="50"/>
                                  </a:lnTo>
                                  <a:lnTo>
                                    <a:pt x="135" y="71"/>
                                  </a:lnTo>
                                  <a:lnTo>
                                    <a:pt x="121" y="92"/>
                                  </a:lnTo>
                                  <a:lnTo>
                                    <a:pt x="105" y="113"/>
                                  </a:lnTo>
                                  <a:lnTo>
                                    <a:pt x="89" y="133"/>
                                  </a:lnTo>
                                  <a:lnTo>
                                    <a:pt x="74" y="154"/>
                                  </a:lnTo>
                                  <a:lnTo>
                                    <a:pt x="60" y="172"/>
                                  </a:lnTo>
                                  <a:lnTo>
                                    <a:pt x="46" y="191"/>
                                  </a:lnTo>
                                  <a:lnTo>
                                    <a:pt x="33" y="207"/>
                                  </a:lnTo>
                                  <a:lnTo>
                                    <a:pt x="22" y="222"/>
                                  </a:lnTo>
                                  <a:lnTo>
                                    <a:pt x="14" y="234"/>
                                  </a:lnTo>
                                  <a:lnTo>
                                    <a:pt x="7" y="242"/>
                                  </a:lnTo>
                                  <a:lnTo>
                                    <a:pt x="1" y="249"/>
                                  </a:lnTo>
                                  <a:lnTo>
                                    <a:pt x="1" y="250"/>
                                  </a:lnTo>
                                  <a:lnTo>
                                    <a:pt x="9" y="251"/>
                                  </a:lnTo>
                                  <a:lnTo>
                                    <a:pt x="1" y="250"/>
                                  </a:lnTo>
                                  <a:lnTo>
                                    <a:pt x="0" y="253"/>
                                  </a:lnTo>
                                  <a:lnTo>
                                    <a:pt x="1" y="257"/>
                                  </a:lnTo>
                                  <a:lnTo>
                                    <a:pt x="5" y="258"/>
                                  </a:lnTo>
                                  <a:lnTo>
                                    <a:pt x="8" y="257"/>
                                  </a:lnTo>
                                  <a:lnTo>
                                    <a:pt x="0"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89" name="Freeform 211"/>
                            <p:cNvSpPr>
                              <a:spLocks noChangeAspect="1"/>
                            </p:cNvSpPr>
                            <p:nvPr/>
                          </p:nvSpPr>
                          <p:spPr bwMode="auto">
                            <a:xfrm>
                              <a:off x="726" y="3586"/>
                              <a:ext cx="59" cy="96"/>
                            </a:xfrm>
                            <a:custGeom>
                              <a:avLst/>
                              <a:gdLst>
                                <a:gd name="T0" fmla="*/ 4 w 118"/>
                                <a:gd name="T1" fmla="*/ 5 h 192"/>
                                <a:gd name="T2" fmla="*/ 0 w 118"/>
                                <a:gd name="T3" fmla="*/ 4 h 192"/>
                                <a:gd name="T4" fmla="*/ 8 w 118"/>
                                <a:gd name="T5" fmla="*/ 17 h 192"/>
                                <a:gd name="T6" fmla="*/ 15 w 118"/>
                                <a:gd name="T7" fmla="*/ 30 h 192"/>
                                <a:gd name="T8" fmla="*/ 23 w 118"/>
                                <a:gd name="T9" fmla="*/ 43 h 192"/>
                                <a:gd name="T10" fmla="*/ 30 w 118"/>
                                <a:gd name="T11" fmla="*/ 56 h 192"/>
                                <a:gd name="T12" fmla="*/ 37 w 118"/>
                                <a:gd name="T13" fmla="*/ 67 h 192"/>
                                <a:gd name="T14" fmla="*/ 44 w 118"/>
                                <a:gd name="T15" fmla="*/ 79 h 192"/>
                                <a:gd name="T16" fmla="*/ 50 w 118"/>
                                <a:gd name="T17" fmla="*/ 88 h 192"/>
                                <a:gd name="T18" fmla="*/ 55 w 118"/>
                                <a:gd name="T19" fmla="*/ 96 h 192"/>
                                <a:gd name="T20" fmla="*/ 59 w 118"/>
                                <a:gd name="T21" fmla="*/ 94 h 192"/>
                                <a:gd name="T22" fmla="*/ 54 w 118"/>
                                <a:gd name="T23" fmla="*/ 86 h 192"/>
                                <a:gd name="T24" fmla="*/ 48 w 118"/>
                                <a:gd name="T25" fmla="*/ 76 h 192"/>
                                <a:gd name="T26" fmla="*/ 42 w 118"/>
                                <a:gd name="T27" fmla="*/ 65 h 192"/>
                                <a:gd name="T28" fmla="*/ 35 w 118"/>
                                <a:gd name="T29" fmla="*/ 53 h 192"/>
                                <a:gd name="T30" fmla="*/ 27 w 118"/>
                                <a:gd name="T31" fmla="*/ 41 h 192"/>
                                <a:gd name="T32" fmla="*/ 20 w 118"/>
                                <a:gd name="T33" fmla="*/ 28 h 192"/>
                                <a:gd name="T34" fmla="*/ 12 w 118"/>
                                <a:gd name="T35" fmla="*/ 15 h 192"/>
                                <a:gd name="T36" fmla="*/ 5 w 118"/>
                                <a:gd name="T37" fmla="*/ 1 h 192"/>
                                <a:gd name="T38" fmla="*/ 1 w 118"/>
                                <a:gd name="T39" fmla="*/ 0 h 192"/>
                                <a:gd name="T40" fmla="*/ 5 w 118"/>
                                <a:gd name="T41" fmla="*/ 1 h 192"/>
                                <a:gd name="T42" fmla="*/ 4 w 118"/>
                                <a:gd name="T43" fmla="*/ 0 h 192"/>
                                <a:gd name="T44" fmla="*/ 2 w 118"/>
                                <a:gd name="T45" fmla="*/ 0 h 192"/>
                                <a:gd name="T46" fmla="*/ 0 w 118"/>
                                <a:gd name="T47" fmla="*/ 2 h 192"/>
                                <a:gd name="T48" fmla="*/ 0 w 118"/>
                                <a:gd name="T49" fmla="*/ 4 h 192"/>
                                <a:gd name="T50" fmla="*/ 4 w 118"/>
                                <a:gd name="T51" fmla="*/ 5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8" h="192">
                                  <a:moveTo>
                                    <a:pt x="7" y="9"/>
                                  </a:moveTo>
                                  <a:lnTo>
                                    <a:pt x="0" y="7"/>
                                  </a:lnTo>
                                  <a:lnTo>
                                    <a:pt x="15" y="33"/>
                                  </a:lnTo>
                                  <a:lnTo>
                                    <a:pt x="30" y="60"/>
                                  </a:lnTo>
                                  <a:lnTo>
                                    <a:pt x="45" y="85"/>
                                  </a:lnTo>
                                  <a:lnTo>
                                    <a:pt x="60" y="111"/>
                                  </a:lnTo>
                                  <a:lnTo>
                                    <a:pt x="74" y="134"/>
                                  </a:lnTo>
                                  <a:lnTo>
                                    <a:pt x="87" y="157"/>
                                  </a:lnTo>
                                  <a:lnTo>
                                    <a:pt x="99" y="175"/>
                                  </a:lnTo>
                                  <a:lnTo>
                                    <a:pt x="109" y="192"/>
                                  </a:lnTo>
                                  <a:lnTo>
                                    <a:pt x="118" y="188"/>
                                  </a:lnTo>
                                  <a:lnTo>
                                    <a:pt x="108" y="171"/>
                                  </a:lnTo>
                                  <a:lnTo>
                                    <a:pt x="96" y="152"/>
                                  </a:lnTo>
                                  <a:lnTo>
                                    <a:pt x="84" y="129"/>
                                  </a:lnTo>
                                  <a:lnTo>
                                    <a:pt x="69" y="106"/>
                                  </a:lnTo>
                                  <a:lnTo>
                                    <a:pt x="54" y="81"/>
                                  </a:lnTo>
                                  <a:lnTo>
                                    <a:pt x="39" y="55"/>
                                  </a:lnTo>
                                  <a:lnTo>
                                    <a:pt x="24" y="29"/>
                                  </a:lnTo>
                                  <a:lnTo>
                                    <a:pt x="9" y="2"/>
                                  </a:lnTo>
                                  <a:lnTo>
                                    <a:pt x="2" y="0"/>
                                  </a:lnTo>
                                  <a:lnTo>
                                    <a:pt x="9" y="2"/>
                                  </a:lnTo>
                                  <a:lnTo>
                                    <a:pt x="7" y="0"/>
                                  </a:lnTo>
                                  <a:lnTo>
                                    <a:pt x="3" y="0"/>
                                  </a:lnTo>
                                  <a:lnTo>
                                    <a:pt x="0" y="4"/>
                                  </a:lnTo>
                                  <a:lnTo>
                                    <a:pt x="0" y="7"/>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0" name="Freeform 212"/>
                            <p:cNvSpPr>
                              <a:spLocks noChangeAspect="1"/>
                            </p:cNvSpPr>
                            <p:nvPr/>
                          </p:nvSpPr>
                          <p:spPr bwMode="auto">
                            <a:xfrm>
                              <a:off x="624" y="3586"/>
                              <a:ext cx="105" cy="68"/>
                            </a:xfrm>
                            <a:custGeom>
                              <a:avLst/>
                              <a:gdLst>
                                <a:gd name="T0" fmla="*/ 4 w 211"/>
                                <a:gd name="T1" fmla="*/ 65 h 136"/>
                                <a:gd name="T2" fmla="*/ 3 w 211"/>
                                <a:gd name="T3" fmla="*/ 68 h 136"/>
                                <a:gd name="T4" fmla="*/ 105 w 211"/>
                                <a:gd name="T5" fmla="*/ 5 h 136"/>
                                <a:gd name="T6" fmla="*/ 103 w 211"/>
                                <a:gd name="T7" fmla="*/ 0 h 136"/>
                                <a:gd name="T8" fmla="*/ 1 w 211"/>
                                <a:gd name="T9" fmla="*/ 64 h 136"/>
                                <a:gd name="T10" fmla="*/ 0 w 211"/>
                                <a:gd name="T11" fmla="*/ 67 h 136"/>
                                <a:gd name="T12" fmla="*/ 1 w 211"/>
                                <a:gd name="T13" fmla="*/ 64 h 136"/>
                                <a:gd name="T14" fmla="*/ 0 w 211"/>
                                <a:gd name="T15" fmla="*/ 65 h 136"/>
                                <a:gd name="T16" fmla="*/ 0 w 211"/>
                                <a:gd name="T17" fmla="*/ 67 h 136"/>
                                <a:gd name="T18" fmla="*/ 2 w 211"/>
                                <a:gd name="T19" fmla="*/ 68 h 136"/>
                                <a:gd name="T20" fmla="*/ 3 w 211"/>
                                <a:gd name="T21" fmla="*/ 68 h 136"/>
                                <a:gd name="T22" fmla="*/ 4 w 211"/>
                                <a:gd name="T23" fmla="*/ 65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9" y="129"/>
                                  </a:moveTo>
                                  <a:lnTo>
                                    <a:pt x="7" y="136"/>
                                  </a:lnTo>
                                  <a:lnTo>
                                    <a:pt x="211" y="9"/>
                                  </a:lnTo>
                                  <a:lnTo>
                                    <a:pt x="206" y="0"/>
                                  </a:lnTo>
                                  <a:lnTo>
                                    <a:pt x="2" y="127"/>
                                  </a:lnTo>
                                  <a:lnTo>
                                    <a:pt x="0" y="134"/>
                                  </a:lnTo>
                                  <a:lnTo>
                                    <a:pt x="2" y="127"/>
                                  </a:lnTo>
                                  <a:lnTo>
                                    <a:pt x="0" y="129"/>
                                  </a:lnTo>
                                  <a:lnTo>
                                    <a:pt x="0" y="133"/>
                                  </a:lnTo>
                                  <a:lnTo>
                                    <a:pt x="4" y="136"/>
                                  </a:lnTo>
                                  <a:lnTo>
                                    <a:pt x="7" y="136"/>
                                  </a:lnTo>
                                  <a:lnTo>
                                    <a:pt x="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1" name="Freeform 213"/>
                            <p:cNvSpPr>
                              <a:spLocks noChangeAspect="1"/>
                            </p:cNvSpPr>
                            <p:nvPr/>
                          </p:nvSpPr>
                          <p:spPr bwMode="auto">
                            <a:xfrm>
                              <a:off x="578" y="3494"/>
                              <a:ext cx="150" cy="158"/>
                            </a:xfrm>
                            <a:custGeom>
                              <a:avLst/>
                              <a:gdLst>
                                <a:gd name="T0" fmla="*/ 150 w 300"/>
                                <a:gd name="T1" fmla="*/ 95 h 315"/>
                                <a:gd name="T2" fmla="*/ 145 w 300"/>
                                <a:gd name="T3" fmla="*/ 85 h 315"/>
                                <a:gd name="T4" fmla="*/ 140 w 300"/>
                                <a:gd name="T5" fmla="*/ 77 h 315"/>
                                <a:gd name="T6" fmla="*/ 135 w 300"/>
                                <a:gd name="T7" fmla="*/ 68 h 315"/>
                                <a:gd name="T8" fmla="*/ 131 w 300"/>
                                <a:gd name="T9" fmla="*/ 60 h 315"/>
                                <a:gd name="T10" fmla="*/ 127 w 300"/>
                                <a:gd name="T11" fmla="*/ 53 h 315"/>
                                <a:gd name="T12" fmla="*/ 123 w 300"/>
                                <a:gd name="T13" fmla="*/ 46 h 315"/>
                                <a:gd name="T14" fmla="*/ 120 w 300"/>
                                <a:gd name="T15" fmla="*/ 40 h 315"/>
                                <a:gd name="T16" fmla="*/ 118 w 300"/>
                                <a:gd name="T17" fmla="*/ 35 h 315"/>
                                <a:gd name="T18" fmla="*/ 112 w 300"/>
                                <a:gd name="T19" fmla="*/ 24 h 315"/>
                                <a:gd name="T20" fmla="*/ 104 w 300"/>
                                <a:gd name="T21" fmla="*/ 15 h 315"/>
                                <a:gd name="T22" fmla="*/ 95 w 300"/>
                                <a:gd name="T23" fmla="*/ 8 h 315"/>
                                <a:gd name="T24" fmla="*/ 84 w 300"/>
                                <a:gd name="T25" fmla="*/ 2 h 315"/>
                                <a:gd name="T26" fmla="*/ 72 w 300"/>
                                <a:gd name="T27" fmla="*/ 0 h 315"/>
                                <a:gd name="T28" fmla="*/ 59 w 300"/>
                                <a:gd name="T29" fmla="*/ 1 h 315"/>
                                <a:gd name="T30" fmla="*/ 45 w 300"/>
                                <a:gd name="T31" fmla="*/ 4 h 315"/>
                                <a:gd name="T32" fmla="*/ 31 w 300"/>
                                <a:gd name="T33" fmla="*/ 10 h 315"/>
                                <a:gd name="T34" fmla="*/ 19 w 300"/>
                                <a:gd name="T35" fmla="*/ 19 h 315"/>
                                <a:gd name="T36" fmla="*/ 9 w 300"/>
                                <a:gd name="T37" fmla="*/ 28 h 315"/>
                                <a:gd name="T38" fmla="*/ 4 w 300"/>
                                <a:gd name="T39" fmla="*/ 38 h 315"/>
                                <a:gd name="T40" fmla="*/ 1 w 300"/>
                                <a:gd name="T41" fmla="*/ 49 h 315"/>
                                <a:gd name="T42" fmla="*/ 0 w 300"/>
                                <a:gd name="T43" fmla="*/ 60 h 315"/>
                                <a:gd name="T44" fmla="*/ 2 w 300"/>
                                <a:gd name="T45" fmla="*/ 72 h 315"/>
                                <a:gd name="T46" fmla="*/ 5 w 300"/>
                                <a:gd name="T47" fmla="*/ 82 h 315"/>
                                <a:gd name="T48" fmla="*/ 10 w 300"/>
                                <a:gd name="T49" fmla="*/ 93 h 315"/>
                                <a:gd name="T50" fmla="*/ 12 w 300"/>
                                <a:gd name="T51" fmla="*/ 97 h 315"/>
                                <a:gd name="T52" fmla="*/ 15 w 300"/>
                                <a:gd name="T53" fmla="*/ 103 h 315"/>
                                <a:gd name="T54" fmla="*/ 19 w 300"/>
                                <a:gd name="T55" fmla="*/ 110 h 315"/>
                                <a:gd name="T56" fmla="*/ 24 w 300"/>
                                <a:gd name="T57" fmla="*/ 118 h 315"/>
                                <a:gd name="T58" fmla="*/ 29 w 300"/>
                                <a:gd name="T59" fmla="*/ 127 h 315"/>
                                <a:gd name="T60" fmla="*/ 35 w 300"/>
                                <a:gd name="T61" fmla="*/ 137 h 315"/>
                                <a:gd name="T62" fmla="*/ 42 w 300"/>
                                <a:gd name="T63" fmla="*/ 147 h 315"/>
                                <a:gd name="T64" fmla="*/ 49 w 300"/>
                                <a:gd name="T65" fmla="*/ 158 h 315"/>
                                <a:gd name="T66" fmla="*/ 150 w 300"/>
                                <a:gd name="T67" fmla="*/ 95 h 3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0" h="315">
                                  <a:moveTo>
                                    <a:pt x="300" y="189"/>
                                  </a:moveTo>
                                  <a:lnTo>
                                    <a:pt x="290" y="170"/>
                                  </a:lnTo>
                                  <a:lnTo>
                                    <a:pt x="280" y="153"/>
                                  </a:lnTo>
                                  <a:lnTo>
                                    <a:pt x="270" y="136"/>
                                  </a:lnTo>
                                  <a:lnTo>
                                    <a:pt x="261" y="120"/>
                                  </a:lnTo>
                                  <a:lnTo>
                                    <a:pt x="254" y="105"/>
                                  </a:lnTo>
                                  <a:lnTo>
                                    <a:pt x="246" y="91"/>
                                  </a:lnTo>
                                  <a:lnTo>
                                    <a:pt x="240" y="79"/>
                                  </a:lnTo>
                                  <a:lnTo>
                                    <a:pt x="236" y="69"/>
                                  </a:lnTo>
                                  <a:lnTo>
                                    <a:pt x="223" y="47"/>
                                  </a:lnTo>
                                  <a:lnTo>
                                    <a:pt x="207" y="29"/>
                                  </a:lnTo>
                                  <a:lnTo>
                                    <a:pt x="189" y="15"/>
                                  </a:lnTo>
                                  <a:lnTo>
                                    <a:pt x="167" y="4"/>
                                  </a:lnTo>
                                  <a:lnTo>
                                    <a:pt x="143" y="0"/>
                                  </a:lnTo>
                                  <a:lnTo>
                                    <a:pt x="117" y="1"/>
                                  </a:lnTo>
                                  <a:lnTo>
                                    <a:pt x="90" y="7"/>
                                  </a:lnTo>
                                  <a:lnTo>
                                    <a:pt x="61" y="19"/>
                                  </a:lnTo>
                                  <a:lnTo>
                                    <a:pt x="37" y="37"/>
                                  </a:lnTo>
                                  <a:lnTo>
                                    <a:pt x="18" y="55"/>
                                  </a:lnTo>
                                  <a:lnTo>
                                    <a:pt x="7" y="76"/>
                                  </a:lnTo>
                                  <a:lnTo>
                                    <a:pt x="1" y="98"/>
                                  </a:lnTo>
                                  <a:lnTo>
                                    <a:pt x="0" y="120"/>
                                  </a:lnTo>
                                  <a:lnTo>
                                    <a:pt x="4" y="143"/>
                                  </a:lnTo>
                                  <a:lnTo>
                                    <a:pt x="10" y="164"/>
                                  </a:lnTo>
                                  <a:lnTo>
                                    <a:pt x="20" y="186"/>
                                  </a:lnTo>
                                  <a:lnTo>
                                    <a:pt x="24" y="194"/>
                                  </a:lnTo>
                                  <a:lnTo>
                                    <a:pt x="30" y="206"/>
                                  </a:lnTo>
                                  <a:lnTo>
                                    <a:pt x="38" y="220"/>
                                  </a:lnTo>
                                  <a:lnTo>
                                    <a:pt x="47" y="235"/>
                                  </a:lnTo>
                                  <a:lnTo>
                                    <a:pt x="58" y="253"/>
                                  </a:lnTo>
                                  <a:lnTo>
                                    <a:pt x="70" y="273"/>
                                  </a:lnTo>
                                  <a:lnTo>
                                    <a:pt x="83" y="293"/>
                                  </a:lnTo>
                                  <a:lnTo>
                                    <a:pt x="97" y="315"/>
                                  </a:lnTo>
                                  <a:lnTo>
                                    <a:pt x="300" y="189"/>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2" name="Freeform 214"/>
                            <p:cNvSpPr>
                              <a:spLocks noChangeAspect="1"/>
                            </p:cNvSpPr>
                            <p:nvPr/>
                          </p:nvSpPr>
                          <p:spPr bwMode="auto">
                            <a:xfrm>
                              <a:off x="694" y="3527"/>
                              <a:ext cx="36" cy="62"/>
                            </a:xfrm>
                            <a:custGeom>
                              <a:avLst/>
                              <a:gdLst>
                                <a:gd name="T0" fmla="*/ 0 w 74"/>
                                <a:gd name="T1" fmla="*/ 2 h 124"/>
                                <a:gd name="T2" fmla="*/ 0 w 74"/>
                                <a:gd name="T3" fmla="*/ 2 h 124"/>
                                <a:gd name="T4" fmla="*/ 2 w 74"/>
                                <a:gd name="T5" fmla="*/ 8 h 124"/>
                                <a:gd name="T6" fmla="*/ 5 w 74"/>
                                <a:gd name="T7" fmla="*/ 13 h 124"/>
                                <a:gd name="T8" fmla="*/ 9 w 74"/>
                                <a:gd name="T9" fmla="*/ 20 h 124"/>
                                <a:gd name="T10" fmla="*/ 13 w 74"/>
                                <a:gd name="T11" fmla="*/ 28 h 124"/>
                                <a:gd name="T12" fmla="*/ 17 w 74"/>
                                <a:gd name="T13" fmla="*/ 36 h 124"/>
                                <a:gd name="T14" fmla="*/ 21 w 74"/>
                                <a:gd name="T15" fmla="*/ 44 h 124"/>
                                <a:gd name="T16" fmla="*/ 26 w 74"/>
                                <a:gd name="T17" fmla="*/ 53 h 124"/>
                                <a:gd name="T18" fmla="*/ 32 w 74"/>
                                <a:gd name="T19" fmla="*/ 62 h 124"/>
                                <a:gd name="T20" fmla="*/ 36 w 74"/>
                                <a:gd name="T21" fmla="*/ 60 h 124"/>
                                <a:gd name="T22" fmla="*/ 31 w 74"/>
                                <a:gd name="T23" fmla="*/ 51 h 124"/>
                                <a:gd name="T24" fmla="*/ 26 w 74"/>
                                <a:gd name="T25" fmla="*/ 42 h 124"/>
                                <a:gd name="T26" fmla="*/ 21 w 74"/>
                                <a:gd name="T27" fmla="*/ 33 h 124"/>
                                <a:gd name="T28" fmla="*/ 17 w 74"/>
                                <a:gd name="T29" fmla="*/ 25 h 124"/>
                                <a:gd name="T30" fmla="*/ 14 w 74"/>
                                <a:gd name="T31" fmla="*/ 18 h 124"/>
                                <a:gd name="T32" fmla="*/ 10 w 74"/>
                                <a:gd name="T33" fmla="*/ 11 h 124"/>
                                <a:gd name="T34" fmla="*/ 7 w 74"/>
                                <a:gd name="T35" fmla="*/ 5 h 124"/>
                                <a:gd name="T36" fmla="*/ 4 w 74"/>
                                <a:gd name="T37" fmla="*/ 0 h 124"/>
                                <a:gd name="T38" fmla="*/ 4 w 74"/>
                                <a:gd name="T39" fmla="*/ 0 h 124"/>
                                <a:gd name="T40" fmla="*/ 0 w 74"/>
                                <a:gd name="T41" fmla="*/ 2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124">
                                  <a:moveTo>
                                    <a:pt x="0" y="4"/>
                                  </a:moveTo>
                                  <a:lnTo>
                                    <a:pt x="0" y="4"/>
                                  </a:lnTo>
                                  <a:lnTo>
                                    <a:pt x="5" y="15"/>
                                  </a:lnTo>
                                  <a:lnTo>
                                    <a:pt x="11" y="26"/>
                                  </a:lnTo>
                                  <a:lnTo>
                                    <a:pt x="19" y="40"/>
                                  </a:lnTo>
                                  <a:lnTo>
                                    <a:pt x="26" y="55"/>
                                  </a:lnTo>
                                  <a:lnTo>
                                    <a:pt x="35" y="71"/>
                                  </a:lnTo>
                                  <a:lnTo>
                                    <a:pt x="44" y="88"/>
                                  </a:lnTo>
                                  <a:lnTo>
                                    <a:pt x="54" y="106"/>
                                  </a:lnTo>
                                  <a:lnTo>
                                    <a:pt x="65" y="124"/>
                                  </a:lnTo>
                                  <a:lnTo>
                                    <a:pt x="74" y="119"/>
                                  </a:lnTo>
                                  <a:lnTo>
                                    <a:pt x="64" y="101"/>
                                  </a:lnTo>
                                  <a:lnTo>
                                    <a:pt x="53" y="84"/>
                                  </a:lnTo>
                                  <a:lnTo>
                                    <a:pt x="44" y="66"/>
                                  </a:lnTo>
                                  <a:lnTo>
                                    <a:pt x="35" y="50"/>
                                  </a:lnTo>
                                  <a:lnTo>
                                    <a:pt x="28" y="35"/>
                                  </a:lnTo>
                                  <a:lnTo>
                                    <a:pt x="20" y="21"/>
                                  </a:lnTo>
                                  <a:lnTo>
                                    <a:pt x="14" y="10"/>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3" name="Freeform 215"/>
                            <p:cNvSpPr>
                              <a:spLocks noChangeAspect="1"/>
                            </p:cNvSpPr>
                            <p:nvPr/>
                          </p:nvSpPr>
                          <p:spPr bwMode="auto">
                            <a:xfrm>
                              <a:off x="607" y="3492"/>
                              <a:ext cx="91" cy="38"/>
                            </a:xfrm>
                            <a:custGeom>
                              <a:avLst/>
                              <a:gdLst>
                                <a:gd name="T0" fmla="*/ 2 w 181"/>
                                <a:gd name="T1" fmla="*/ 15 h 76"/>
                                <a:gd name="T2" fmla="*/ 2 w 181"/>
                                <a:gd name="T3" fmla="*/ 15 h 76"/>
                                <a:gd name="T4" fmla="*/ 16 w 181"/>
                                <a:gd name="T5" fmla="*/ 8 h 76"/>
                                <a:gd name="T6" fmla="*/ 29 w 181"/>
                                <a:gd name="T7" fmla="*/ 6 h 76"/>
                                <a:gd name="T8" fmla="*/ 42 w 181"/>
                                <a:gd name="T9" fmla="*/ 5 h 76"/>
                                <a:gd name="T10" fmla="*/ 54 w 181"/>
                                <a:gd name="T11" fmla="*/ 7 h 76"/>
                                <a:gd name="T12" fmla="*/ 64 w 181"/>
                                <a:gd name="T13" fmla="*/ 12 h 76"/>
                                <a:gd name="T14" fmla="*/ 73 w 181"/>
                                <a:gd name="T15" fmla="*/ 19 h 76"/>
                                <a:gd name="T16" fmla="*/ 80 w 181"/>
                                <a:gd name="T17" fmla="*/ 27 h 76"/>
                                <a:gd name="T18" fmla="*/ 86 w 181"/>
                                <a:gd name="T19" fmla="*/ 38 h 76"/>
                                <a:gd name="T20" fmla="*/ 91 w 181"/>
                                <a:gd name="T21" fmla="*/ 36 h 76"/>
                                <a:gd name="T22" fmla="*/ 85 w 181"/>
                                <a:gd name="T23" fmla="*/ 25 h 76"/>
                                <a:gd name="T24" fmla="*/ 76 w 181"/>
                                <a:gd name="T25" fmla="*/ 15 h 76"/>
                                <a:gd name="T26" fmla="*/ 66 w 181"/>
                                <a:gd name="T27" fmla="*/ 8 h 76"/>
                                <a:gd name="T28" fmla="*/ 55 w 181"/>
                                <a:gd name="T29" fmla="*/ 3 h 76"/>
                                <a:gd name="T30" fmla="*/ 42 w 181"/>
                                <a:gd name="T31" fmla="*/ 0 h 76"/>
                                <a:gd name="T32" fmla="*/ 29 w 181"/>
                                <a:gd name="T33" fmla="*/ 1 h 76"/>
                                <a:gd name="T34" fmla="*/ 15 w 181"/>
                                <a:gd name="T35" fmla="*/ 4 h 76"/>
                                <a:gd name="T36" fmla="*/ 0 w 181"/>
                                <a:gd name="T37" fmla="*/ 10 h 76"/>
                                <a:gd name="T38" fmla="*/ 0 w 181"/>
                                <a:gd name="T39" fmla="*/ 10 h 76"/>
                                <a:gd name="T40" fmla="*/ 2 w 181"/>
                                <a:gd name="T41" fmla="*/ 1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76">
                                  <a:moveTo>
                                    <a:pt x="4" y="29"/>
                                  </a:moveTo>
                                  <a:lnTo>
                                    <a:pt x="4" y="29"/>
                                  </a:lnTo>
                                  <a:lnTo>
                                    <a:pt x="32" y="16"/>
                                  </a:lnTo>
                                  <a:lnTo>
                                    <a:pt x="58" y="11"/>
                                  </a:lnTo>
                                  <a:lnTo>
                                    <a:pt x="84" y="9"/>
                                  </a:lnTo>
                                  <a:lnTo>
                                    <a:pt x="107" y="14"/>
                                  </a:lnTo>
                                  <a:lnTo>
                                    <a:pt x="127" y="24"/>
                                  </a:lnTo>
                                  <a:lnTo>
                                    <a:pt x="145" y="37"/>
                                  </a:lnTo>
                                  <a:lnTo>
                                    <a:pt x="160" y="54"/>
                                  </a:lnTo>
                                  <a:lnTo>
                                    <a:pt x="172" y="76"/>
                                  </a:lnTo>
                                  <a:lnTo>
                                    <a:pt x="181" y="72"/>
                                  </a:lnTo>
                                  <a:lnTo>
                                    <a:pt x="169" y="50"/>
                                  </a:lnTo>
                                  <a:lnTo>
                                    <a:pt x="152" y="30"/>
                                  </a:lnTo>
                                  <a:lnTo>
                                    <a:pt x="132" y="15"/>
                                  </a:lnTo>
                                  <a:lnTo>
                                    <a:pt x="109" y="5"/>
                                  </a:lnTo>
                                  <a:lnTo>
                                    <a:pt x="84" y="0"/>
                                  </a:lnTo>
                                  <a:lnTo>
                                    <a:pt x="58" y="1"/>
                                  </a:lnTo>
                                  <a:lnTo>
                                    <a:pt x="30" y="7"/>
                                  </a:lnTo>
                                  <a:lnTo>
                                    <a:pt x="0" y="20"/>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4" name="Freeform 216"/>
                            <p:cNvSpPr>
                              <a:spLocks noChangeAspect="1"/>
                            </p:cNvSpPr>
                            <p:nvPr/>
                          </p:nvSpPr>
                          <p:spPr bwMode="auto">
                            <a:xfrm>
                              <a:off x="576" y="3501"/>
                              <a:ext cx="34" cy="87"/>
                            </a:xfrm>
                            <a:custGeom>
                              <a:avLst/>
                              <a:gdLst>
                                <a:gd name="T0" fmla="*/ 15 w 68"/>
                                <a:gd name="T1" fmla="*/ 85 h 174"/>
                                <a:gd name="T2" fmla="*/ 15 w 68"/>
                                <a:gd name="T3" fmla="*/ 85 h 174"/>
                                <a:gd name="T4" fmla="*/ 10 w 68"/>
                                <a:gd name="T5" fmla="*/ 74 h 174"/>
                                <a:gd name="T6" fmla="*/ 7 w 68"/>
                                <a:gd name="T7" fmla="*/ 63 h 174"/>
                                <a:gd name="T8" fmla="*/ 5 w 68"/>
                                <a:gd name="T9" fmla="*/ 53 h 174"/>
                                <a:gd name="T10" fmla="*/ 6 w 68"/>
                                <a:gd name="T11" fmla="*/ 42 h 174"/>
                                <a:gd name="T12" fmla="*/ 9 w 68"/>
                                <a:gd name="T13" fmla="*/ 31 h 174"/>
                                <a:gd name="T14" fmla="*/ 14 w 68"/>
                                <a:gd name="T15" fmla="*/ 22 h 174"/>
                                <a:gd name="T16" fmla="*/ 23 w 68"/>
                                <a:gd name="T17" fmla="*/ 13 h 174"/>
                                <a:gd name="T18" fmla="*/ 34 w 68"/>
                                <a:gd name="T19" fmla="*/ 5 h 174"/>
                                <a:gd name="T20" fmla="*/ 32 w 68"/>
                                <a:gd name="T21" fmla="*/ 0 h 174"/>
                                <a:gd name="T22" fmla="*/ 19 w 68"/>
                                <a:gd name="T23" fmla="*/ 9 h 174"/>
                                <a:gd name="T24" fmla="*/ 10 w 68"/>
                                <a:gd name="T25" fmla="*/ 19 h 174"/>
                                <a:gd name="T26" fmla="*/ 4 w 68"/>
                                <a:gd name="T27" fmla="*/ 30 h 174"/>
                                <a:gd name="T28" fmla="*/ 1 w 68"/>
                                <a:gd name="T29" fmla="*/ 42 h 174"/>
                                <a:gd name="T30" fmla="*/ 0 w 68"/>
                                <a:gd name="T31" fmla="*/ 53 h 174"/>
                                <a:gd name="T32" fmla="*/ 2 w 68"/>
                                <a:gd name="T33" fmla="*/ 65 h 174"/>
                                <a:gd name="T34" fmla="*/ 6 w 68"/>
                                <a:gd name="T35" fmla="*/ 76 h 174"/>
                                <a:gd name="T36" fmla="*/ 10 w 68"/>
                                <a:gd name="T37" fmla="*/ 87 h 174"/>
                                <a:gd name="T38" fmla="*/ 10 w 68"/>
                                <a:gd name="T39" fmla="*/ 87 h 174"/>
                                <a:gd name="T40" fmla="*/ 15 w 68"/>
                                <a:gd name="T41" fmla="*/ 85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174">
                                  <a:moveTo>
                                    <a:pt x="29" y="169"/>
                                  </a:moveTo>
                                  <a:lnTo>
                                    <a:pt x="29" y="169"/>
                                  </a:lnTo>
                                  <a:lnTo>
                                    <a:pt x="20" y="148"/>
                                  </a:lnTo>
                                  <a:lnTo>
                                    <a:pt x="13" y="126"/>
                                  </a:lnTo>
                                  <a:lnTo>
                                    <a:pt x="10" y="105"/>
                                  </a:lnTo>
                                  <a:lnTo>
                                    <a:pt x="11" y="83"/>
                                  </a:lnTo>
                                  <a:lnTo>
                                    <a:pt x="17" y="62"/>
                                  </a:lnTo>
                                  <a:lnTo>
                                    <a:pt x="27" y="44"/>
                                  </a:lnTo>
                                  <a:lnTo>
                                    <a:pt x="45" y="25"/>
                                  </a:lnTo>
                                  <a:lnTo>
                                    <a:pt x="68" y="9"/>
                                  </a:lnTo>
                                  <a:lnTo>
                                    <a:pt x="64" y="0"/>
                                  </a:lnTo>
                                  <a:lnTo>
                                    <a:pt x="38" y="18"/>
                                  </a:lnTo>
                                  <a:lnTo>
                                    <a:pt x="20" y="37"/>
                                  </a:lnTo>
                                  <a:lnTo>
                                    <a:pt x="7" y="60"/>
                                  </a:lnTo>
                                  <a:lnTo>
                                    <a:pt x="2" y="83"/>
                                  </a:lnTo>
                                  <a:lnTo>
                                    <a:pt x="0" y="105"/>
                                  </a:lnTo>
                                  <a:lnTo>
                                    <a:pt x="4" y="129"/>
                                  </a:lnTo>
                                  <a:lnTo>
                                    <a:pt x="11" y="151"/>
                                  </a:lnTo>
                                  <a:lnTo>
                                    <a:pt x="20" y="174"/>
                                  </a:lnTo>
                                  <a:lnTo>
                                    <a:pt x="29"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5" name="Freeform 217"/>
                            <p:cNvSpPr>
                              <a:spLocks noChangeAspect="1"/>
                            </p:cNvSpPr>
                            <p:nvPr/>
                          </p:nvSpPr>
                          <p:spPr bwMode="auto">
                            <a:xfrm>
                              <a:off x="586" y="3586"/>
                              <a:ext cx="43" cy="68"/>
                            </a:xfrm>
                            <a:custGeom>
                              <a:avLst/>
                              <a:gdLst>
                                <a:gd name="T0" fmla="*/ 40 w 86"/>
                                <a:gd name="T1" fmla="*/ 64 h 136"/>
                                <a:gd name="T2" fmla="*/ 43 w 86"/>
                                <a:gd name="T3" fmla="*/ 65 h 136"/>
                                <a:gd name="T4" fmla="*/ 36 w 86"/>
                                <a:gd name="T5" fmla="*/ 54 h 136"/>
                                <a:gd name="T6" fmla="*/ 30 w 86"/>
                                <a:gd name="T7" fmla="*/ 43 h 136"/>
                                <a:gd name="T8" fmla="*/ 24 w 86"/>
                                <a:gd name="T9" fmla="*/ 34 h 136"/>
                                <a:gd name="T10" fmla="*/ 19 w 86"/>
                                <a:gd name="T11" fmla="*/ 24 h 136"/>
                                <a:gd name="T12" fmla="*/ 14 w 86"/>
                                <a:gd name="T13" fmla="*/ 17 h 136"/>
                                <a:gd name="T14" fmla="*/ 10 w 86"/>
                                <a:gd name="T15" fmla="*/ 10 h 136"/>
                                <a:gd name="T16" fmla="*/ 7 w 86"/>
                                <a:gd name="T17" fmla="*/ 4 h 136"/>
                                <a:gd name="T18" fmla="*/ 5 w 86"/>
                                <a:gd name="T19" fmla="*/ 0 h 136"/>
                                <a:gd name="T20" fmla="*/ 0 w 86"/>
                                <a:gd name="T21" fmla="*/ 3 h 136"/>
                                <a:gd name="T22" fmla="*/ 3 w 86"/>
                                <a:gd name="T23" fmla="*/ 7 h 136"/>
                                <a:gd name="T24" fmla="*/ 5 w 86"/>
                                <a:gd name="T25" fmla="*/ 12 h 136"/>
                                <a:gd name="T26" fmla="*/ 9 w 86"/>
                                <a:gd name="T27" fmla="*/ 19 h 136"/>
                                <a:gd name="T28" fmla="*/ 14 w 86"/>
                                <a:gd name="T29" fmla="*/ 27 h 136"/>
                                <a:gd name="T30" fmla="*/ 19 w 86"/>
                                <a:gd name="T31" fmla="*/ 36 h 136"/>
                                <a:gd name="T32" fmla="*/ 26 w 86"/>
                                <a:gd name="T33" fmla="*/ 46 h 136"/>
                                <a:gd name="T34" fmla="*/ 32 w 86"/>
                                <a:gd name="T35" fmla="*/ 56 h 136"/>
                                <a:gd name="T36" fmla="*/ 39 w 86"/>
                                <a:gd name="T37" fmla="*/ 67 h 136"/>
                                <a:gd name="T38" fmla="*/ 42 w 86"/>
                                <a:gd name="T39" fmla="*/ 68 h 136"/>
                                <a:gd name="T40" fmla="*/ 39 w 86"/>
                                <a:gd name="T41" fmla="*/ 67 h 136"/>
                                <a:gd name="T42" fmla="*/ 40 w 86"/>
                                <a:gd name="T43" fmla="*/ 68 h 136"/>
                                <a:gd name="T44" fmla="*/ 42 w 86"/>
                                <a:gd name="T45" fmla="*/ 68 h 136"/>
                                <a:gd name="T46" fmla="*/ 43 w 86"/>
                                <a:gd name="T47" fmla="*/ 67 h 136"/>
                                <a:gd name="T48" fmla="*/ 43 w 86"/>
                                <a:gd name="T49" fmla="*/ 65 h 136"/>
                                <a:gd name="T50" fmla="*/ 40 w 86"/>
                                <a:gd name="T51" fmla="*/ 64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136">
                                  <a:moveTo>
                                    <a:pt x="79" y="127"/>
                                  </a:moveTo>
                                  <a:lnTo>
                                    <a:pt x="86" y="129"/>
                                  </a:lnTo>
                                  <a:lnTo>
                                    <a:pt x="72" y="107"/>
                                  </a:lnTo>
                                  <a:lnTo>
                                    <a:pt x="60" y="86"/>
                                  </a:lnTo>
                                  <a:lnTo>
                                    <a:pt x="47" y="67"/>
                                  </a:lnTo>
                                  <a:lnTo>
                                    <a:pt x="37" y="48"/>
                                  </a:lnTo>
                                  <a:lnTo>
                                    <a:pt x="28" y="33"/>
                                  </a:lnTo>
                                  <a:lnTo>
                                    <a:pt x="20" y="20"/>
                                  </a:lnTo>
                                  <a:lnTo>
                                    <a:pt x="14" y="8"/>
                                  </a:lnTo>
                                  <a:lnTo>
                                    <a:pt x="9" y="0"/>
                                  </a:lnTo>
                                  <a:lnTo>
                                    <a:pt x="0" y="5"/>
                                  </a:lnTo>
                                  <a:lnTo>
                                    <a:pt x="5" y="13"/>
                                  </a:lnTo>
                                  <a:lnTo>
                                    <a:pt x="10" y="24"/>
                                  </a:lnTo>
                                  <a:lnTo>
                                    <a:pt x="18" y="38"/>
                                  </a:lnTo>
                                  <a:lnTo>
                                    <a:pt x="28" y="53"/>
                                  </a:lnTo>
                                  <a:lnTo>
                                    <a:pt x="38" y="71"/>
                                  </a:lnTo>
                                  <a:lnTo>
                                    <a:pt x="51" y="91"/>
                                  </a:lnTo>
                                  <a:lnTo>
                                    <a:pt x="63" y="112"/>
                                  </a:lnTo>
                                  <a:lnTo>
                                    <a:pt x="77" y="134"/>
                                  </a:lnTo>
                                  <a:lnTo>
                                    <a:pt x="84" y="136"/>
                                  </a:lnTo>
                                  <a:lnTo>
                                    <a:pt x="77" y="134"/>
                                  </a:lnTo>
                                  <a:lnTo>
                                    <a:pt x="79" y="136"/>
                                  </a:lnTo>
                                  <a:lnTo>
                                    <a:pt x="84" y="136"/>
                                  </a:lnTo>
                                  <a:lnTo>
                                    <a:pt x="86" y="133"/>
                                  </a:lnTo>
                                  <a:lnTo>
                                    <a:pt x="86" y="129"/>
                                  </a:lnTo>
                                  <a:lnTo>
                                    <a:pt x="79"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196" name="Freeform 218"/>
                            <p:cNvSpPr>
                              <a:spLocks noChangeAspect="1"/>
                            </p:cNvSpPr>
                            <p:nvPr/>
                          </p:nvSpPr>
                          <p:spPr bwMode="auto">
                            <a:xfrm>
                              <a:off x="625" y="3586"/>
                              <a:ext cx="105" cy="68"/>
                            </a:xfrm>
                            <a:custGeom>
                              <a:avLst/>
                              <a:gdLst>
                                <a:gd name="T0" fmla="*/ 101 w 211"/>
                                <a:gd name="T1" fmla="*/ 4 h 136"/>
                                <a:gd name="T2" fmla="*/ 102 w 211"/>
                                <a:gd name="T3" fmla="*/ 0 h 136"/>
                                <a:gd name="T4" fmla="*/ 0 w 211"/>
                                <a:gd name="T5" fmla="*/ 64 h 136"/>
                                <a:gd name="T6" fmla="*/ 2 w 211"/>
                                <a:gd name="T7" fmla="*/ 68 h 136"/>
                                <a:gd name="T8" fmla="*/ 104 w 211"/>
                                <a:gd name="T9" fmla="*/ 5 h 136"/>
                                <a:gd name="T10" fmla="*/ 105 w 211"/>
                                <a:gd name="T11" fmla="*/ 1 h 136"/>
                                <a:gd name="T12" fmla="*/ 104 w 211"/>
                                <a:gd name="T13" fmla="*/ 5 h 136"/>
                                <a:gd name="T14" fmla="*/ 105 w 211"/>
                                <a:gd name="T15" fmla="*/ 4 h 136"/>
                                <a:gd name="T16" fmla="*/ 105 w 211"/>
                                <a:gd name="T17" fmla="*/ 1 h 136"/>
                                <a:gd name="T18" fmla="*/ 103 w 211"/>
                                <a:gd name="T19" fmla="*/ 0 h 136"/>
                                <a:gd name="T20" fmla="*/ 102 w 211"/>
                                <a:gd name="T21" fmla="*/ 0 h 136"/>
                                <a:gd name="T22" fmla="*/ 101 w 211"/>
                                <a:gd name="T23" fmla="*/ 4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202" y="7"/>
                                  </a:moveTo>
                                  <a:lnTo>
                                    <a:pt x="204" y="0"/>
                                  </a:lnTo>
                                  <a:lnTo>
                                    <a:pt x="0" y="127"/>
                                  </a:lnTo>
                                  <a:lnTo>
                                    <a:pt x="5" y="136"/>
                                  </a:lnTo>
                                  <a:lnTo>
                                    <a:pt x="209" y="9"/>
                                  </a:lnTo>
                                  <a:lnTo>
                                    <a:pt x="211" y="2"/>
                                  </a:lnTo>
                                  <a:lnTo>
                                    <a:pt x="209" y="9"/>
                                  </a:lnTo>
                                  <a:lnTo>
                                    <a:pt x="211" y="7"/>
                                  </a:lnTo>
                                  <a:lnTo>
                                    <a:pt x="211" y="2"/>
                                  </a:lnTo>
                                  <a:lnTo>
                                    <a:pt x="207" y="0"/>
                                  </a:lnTo>
                                  <a:lnTo>
                                    <a:pt x="204" y="0"/>
                                  </a:lnTo>
                                  <a:lnTo>
                                    <a:pt x="20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grpSp>
                <p:grpSp>
                  <p:nvGrpSpPr>
                    <p:cNvPr id="218" name="Group 219"/>
                    <p:cNvGrpSpPr>
                      <a:grpSpLocks/>
                    </p:cNvGrpSpPr>
                    <p:nvPr/>
                  </p:nvGrpSpPr>
                  <p:grpSpPr bwMode="auto">
                    <a:xfrm flipH="1">
                      <a:off x="6589415" y="3807913"/>
                      <a:ext cx="406400" cy="588963"/>
                      <a:chOff x="1353" y="3248"/>
                      <a:chExt cx="256" cy="402"/>
                    </a:xfrm>
                  </p:grpSpPr>
                  <p:sp>
                    <p:nvSpPr>
                      <p:cNvPr id="219" name="Freeform 220"/>
                      <p:cNvSpPr>
                        <a:spLocks noChangeAspect="1"/>
                      </p:cNvSpPr>
                      <p:nvPr/>
                    </p:nvSpPr>
                    <p:spPr bwMode="auto">
                      <a:xfrm flipH="1">
                        <a:off x="1382" y="3421"/>
                        <a:ext cx="128" cy="168"/>
                      </a:xfrm>
                      <a:custGeom>
                        <a:avLst/>
                        <a:gdLst>
                          <a:gd name="T0" fmla="*/ 128 w 511"/>
                          <a:gd name="T1" fmla="*/ 168 h 668"/>
                          <a:gd name="T2" fmla="*/ 0 w 511"/>
                          <a:gd name="T3" fmla="*/ 168 h 668"/>
                          <a:gd name="T4" fmla="*/ 0 w 511"/>
                          <a:gd name="T5" fmla="*/ 54 h 668"/>
                          <a:gd name="T6" fmla="*/ 0 w 511"/>
                          <a:gd name="T7" fmla="*/ 49 h 668"/>
                          <a:gd name="T8" fmla="*/ 1 w 511"/>
                          <a:gd name="T9" fmla="*/ 43 h 668"/>
                          <a:gd name="T10" fmla="*/ 3 w 511"/>
                          <a:gd name="T11" fmla="*/ 38 h 668"/>
                          <a:gd name="T12" fmla="*/ 5 w 511"/>
                          <a:gd name="T13" fmla="*/ 33 h 668"/>
                          <a:gd name="T14" fmla="*/ 8 w 511"/>
                          <a:gd name="T15" fmla="*/ 28 h 668"/>
                          <a:gd name="T16" fmla="*/ 11 w 511"/>
                          <a:gd name="T17" fmla="*/ 24 h 668"/>
                          <a:gd name="T18" fmla="*/ 15 w 511"/>
                          <a:gd name="T19" fmla="*/ 20 h 668"/>
                          <a:gd name="T20" fmla="*/ 19 w 511"/>
                          <a:gd name="T21" fmla="*/ 16 h 668"/>
                          <a:gd name="T22" fmla="*/ 23 w 511"/>
                          <a:gd name="T23" fmla="*/ 13 h 668"/>
                          <a:gd name="T24" fmla="*/ 28 w 511"/>
                          <a:gd name="T25" fmla="*/ 9 h 668"/>
                          <a:gd name="T26" fmla="*/ 33 w 511"/>
                          <a:gd name="T27" fmla="*/ 7 h 668"/>
                          <a:gd name="T28" fmla="*/ 39 w 511"/>
                          <a:gd name="T29" fmla="*/ 5 h 668"/>
                          <a:gd name="T30" fmla="*/ 45 w 511"/>
                          <a:gd name="T31" fmla="*/ 3 h 668"/>
                          <a:gd name="T32" fmla="*/ 51 w 511"/>
                          <a:gd name="T33" fmla="*/ 1 h 668"/>
                          <a:gd name="T34" fmla="*/ 57 w 511"/>
                          <a:gd name="T35" fmla="*/ 0 h 668"/>
                          <a:gd name="T36" fmla="*/ 64 w 511"/>
                          <a:gd name="T37" fmla="*/ 0 h 668"/>
                          <a:gd name="T38" fmla="*/ 70 w 511"/>
                          <a:gd name="T39" fmla="*/ 0 h 668"/>
                          <a:gd name="T40" fmla="*/ 77 w 511"/>
                          <a:gd name="T41" fmla="*/ 1 h 668"/>
                          <a:gd name="T42" fmla="*/ 83 w 511"/>
                          <a:gd name="T43" fmla="*/ 3 h 668"/>
                          <a:gd name="T44" fmla="*/ 89 w 511"/>
                          <a:gd name="T45" fmla="*/ 5 h 668"/>
                          <a:gd name="T46" fmla="*/ 94 w 511"/>
                          <a:gd name="T47" fmla="*/ 7 h 668"/>
                          <a:gd name="T48" fmla="*/ 100 w 511"/>
                          <a:gd name="T49" fmla="*/ 9 h 668"/>
                          <a:gd name="T50" fmla="*/ 105 w 511"/>
                          <a:gd name="T51" fmla="*/ 13 h 668"/>
                          <a:gd name="T52" fmla="*/ 109 w 511"/>
                          <a:gd name="T53" fmla="*/ 16 h 668"/>
                          <a:gd name="T54" fmla="*/ 113 w 511"/>
                          <a:gd name="T55" fmla="*/ 20 h 668"/>
                          <a:gd name="T56" fmla="*/ 117 w 511"/>
                          <a:gd name="T57" fmla="*/ 24 h 668"/>
                          <a:gd name="T58" fmla="*/ 120 w 511"/>
                          <a:gd name="T59" fmla="*/ 28 h 668"/>
                          <a:gd name="T60" fmla="*/ 123 w 511"/>
                          <a:gd name="T61" fmla="*/ 33 h 668"/>
                          <a:gd name="T62" fmla="*/ 125 w 511"/>
                          <a:gd name="T63" fmla="*/ 38 h 668"/>
                          <a:gd name="T64" fmla="*/ 127 w 511"/>
                          <a:gd name="T65" fmla="*/ 43 h 668"/>
                          <a:gd name="T66" fmla="*/ 128 w 511"/>
                          <a:gd name="T67" fmla="*/ 49 h 668"/>
                          <a:gd name="T68" fmla="*/ 128 w 511"/>
                          <a:gd name="T69" fmla="*/ 54 h 668"/>
                          <a:gd name="T70" fmla="*/ 128 w 511"/>
                          <a:gd name="T71" fmla="*/ 168 h 6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11" h="668">
                            <a:moveTo>
                              <a:pt x="511" y="668"/>
                            </a:moveTo>
                            <a:lnTo>
                              <a:pt x="0" y="668"/>
                            </a:lnTo>
                            <a:lnTo>
                              <a:pt x="0" y="216"/>
                            </a:lnTo>
                            <a:lnTo>
                              <a:pt x="1" y="194"/>
                            </a:lnTo>
                            <a:lnTo>
                              <a:pt x="5" y="172"/>
                            </a:lnTo>
                            <a:lnTo>
                              <a:pt x="11" y="151"/>
                            </a:lnTo>
                            <a:lnTo>
                              <a:pt x="20" y="132"/>
                            </a:lnTo>
                            <a:lnTo>
                              <a:pt x="31" y="113"/>
                            </a:lnTo>
                            <a:lnTo>
                              <a:pt x="43" y="96"/>
                            </a:lnTo>
                            <a:lnTo>
                              <a:pt x="58" y="79"/>
                            </a:lnTo>
                            <a:lnTo>
                              <a:pt x="74" y="64"/>
                            </a:lnTo>
                            <a:lnTo>
                              <a:pt x="93" y="50"/>
                            </a:lnTo>
                            <a:lnTo>
                              <a:pt x="112" y="37"/>
                            </a:lnTo>
                            <a:lnTo>
                              <a:pt x="133" y="27"/>
                            </a:lnTo>
                            <a:lnTo>
                              <a:pt x="156" y="18"/>
                            </a:lnTo>
                            <a:lnTo>
                              <a:pt x="179" y="10"/>
                            </a:lnTo>
                            <a:lnTo>
                              <a:pt x="203" y="5"/>
                            </a:lnTo>
                            <a:lnTo>
                              <a:pt x="228" y="1"/>
                            </a:lnTo>
                            <a:lnTo>
                              <a:pt x="255" y="0"/>
                            </a:lnTo>
                            <a:lnTo>
                              <a:pt x="281" y="1"/>
                            </a:lnTo>
                            <a:lnTo>
                              <a:pt x="307" y="5"/>
                            </a:lnTo>
                            <a:lnTo>
                              <a:pt x="331" y="10"/>
                            </a:lnTo>
                            <a:lnTo>
                              <a:pt x="355" y="18"/>
                            </a:lnTo>
                            <a:lnTo>
                              <a:pt x="377" y="27"/>
                            </a:lnTo>
                            <a:lnTo>
                              <a:pt x="399" y="37"/>
                            </a:lnTo>
                            <a:lnTo>
                              <a:pt x="418" y="50"/>
                            </a:lnTo>
                            <a:lnTo>
                              <a:pt x="437" y="64"/>
                            </a:lnTo>
                            <a:lnTo>
                              <a:pt x="453" y="79"/>
                            </a:lnTo>
                            <a:lnTo>
                              <a:pt x="468" y="96"/>
                            </a:lnTo>
                            <a:lnTo>
                              <a:pt x="480" y="113"/>
                            </a:lnTo>
                            <a:lnTo>
                              <a:pt x="491" y="132"/>
                            </a:lnTo>
                            <a:lnTo>
                              <a:pt x="500" y="151"/>
                            </a:lnTo>
                            <a:lnTo>
                              <a:pt x="506" y="172"/>
                            </a:lnTo>
                            <a:lnTo>
                              <a:pt x="510" y="194"/>
                            </a:lnTo>
                            <a:lnTo>
                              <a:pt x="511" y="216"/>
                            </a:lnTo>
                            <a:lnTo>
                              <a:pt x="511" y="668"/>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0" name="Freeform 221"/>
                      <p:cNvSpPr>
                        <a:spLocks noChangeAspect="1"/>
                      </p:cNvSpPr>
                      <p:nvPr/>
                    </p:nvSpPr>
                    <p:spPr bwMode="auto">
                      <a:xfrm flipH="1">
                        <a:off x="1382" y="3587"/>
                        <a:ext cx="130" cy="3"/>
                      </a:xfrm>
                      <a:custGeom>
                        <a:avLst/>
                        <a:gdLst>
                          <a:gd name="T0" fmla="*/ 0 w 517"/>
                          <a:gd name="T1" fmla="*/ 1 h 11"/>
                          <a:gd name="T2" fmla="*/ 2 w 517"/>
                          <a:gd name="T3" fmla="*/ 3 h 11"/>
                          <a:gd name="T4" fmla="*/ 130 w 517"/>
                          <a:gd name="T5" fmla="*/ 3 h 11"/>
                          <a:gd name="T6" fmla="*/ 130 w 517"/>
                          <a:gd name="T7" fmla="*/ 0 h 11"/>
                          <a:gd name="T8" fmla="*/ 2 w 517"/>
                          <a:gd name="T9" fmla="*/ 0 h 11"/>
                          <a:gd name="T10" fmla="*/ 3 w 517"/>
                          <a:gd name="T11" fmla="*/ 1 h 11"/>
                          <a:gd name="T12" fmla="*/ 2 w 517"/>
                          <a:gd name="T13" fmla="*/ 0 h 11"/>
                          <a:gd name="T14" fmla="*/ 1 w 517"/>
                          <a:gd name="T15" fmla="*/ 1 h 11"/>
                          <a:gd name="T16" fmla="*/ 0 w 517"/>
                          <a:gd name="T17" fmla="*/ 1 h 11"/>
                          <a:gd name="T18" fmla="*/ 1 w 517"/>
                          <a:gd name="T19" fmla="*/ 2 h 11"/>
                          <a:gd name="T20" fmla="*/ 2 w 517"/>
                          <a:gd name="T21" fmla="*/ 3 h 11"/>
                          <a:gd name="T22" fmla="*/ 0 w 517"/>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7" h="11">
                            <a:moveTo>
                              <a:pt x="0" y="5"/>
                            </a:moveTo>
                            <a:lnTo>
                              <a:pt x="6" y="11"/>
                            </a:lnTo>
                            <a:lnTo>
                              <a:pt x="517" y="11"/>
                            </a:lnTo>
                            <a:lnTo>
                              <a:pt x="517" y="0"/>
                            </a:lnTo>
                            <a:lnTo>
                              <a:pt x="6" y="0"/>
                            </a:lnTo>
                            <a:lnTo>
                              <a:pt x="11" y="5"/>
                            </a:lnTo>
                            <a:lnTo>
                              <a:pt x="6" y="0"/>
                            </a:lnTo>
                            <a:lnTo>
                              <a:pt x="2" y="2"/>
                            </a:lnTo>
                            <a:lnTo>
                              <a:pt x="1" y="5"/>
                            </a:lnTo>
                            <a:lnTo>
                              <a:pt x="2" y="9"/>
                            </a:lnTo>
                            <a:lnTo>
                              <a:pt x="6" y="11"/>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1" name="Freeform 222"/>
                      <p:cNvSpPr>
                        <a:spLocks noChangeAspect="1"/>
                      </p:cNvSpPr>
                      <p:nvPr/>
                    </p:nvSpPr>
                    <p:spPr bwMode="auto">
                      <a:xfrm flipH="1">
                        <a:off x="1509" y="3474"/>
                        <a:ext cx="3" cy="115"/>
                      </a:xfrm>
                      <a:custGeom>
                        <a:avLst/>
                        <a:gdLst>
                          <a:gd name="T0" fmla="*/ 0 w 11"/>
                          <a:gd name="T1" fmla="*/ 2 h 458"/>
                          <a:gd name="T2" fmla="*/ 0 w 11"/>
                          <a:gd name="T3" fmla="*/ 2 h 458"/>
                          <a:gd name="T4" fmla="*/ 0 w 11"/>
                          <a:gd name="T5" fmla="*/ 115 h 458"/>
                          <a:gd name="T6" fmla="*/ 3 w 11"/>
                          <a:gd name="T7" fmla="*/ 115 h 458"/>
                          <a:gd name="T8" fmla="*/ 3 w 11"/>
                          <a:gd name="T9" fmla="*/ 2 h 458"/>
                          <a:gd name="T10" fmla="*/ 3 w 11"/>
                          <a:gd name="T11" fmla="*/ 2 h 458"/>
                          <a:gd name="T12" fmla="*/ 3 w 11"/>
                          <a:gd name="T13" fmla="*/ 2 h 458"/>
                          <a:gd name="T14" fmla="*/ 2 w 11"/>
                          <a:gd name="T15" fmla="*/ 1 h 458"/>
                          <a:gd name="T16" fmla="*/ 2 w 11"/>
                          <a:gd name="T17" fmla="*/ 0 h 458"/>
                          <a:gd name="T18" fmla="*/ 1 w 11"/>
                          <a:gd name="T19" fmla="*/ 1 h 458"/>
                          <a:gd name="T20" fmla="*/ 0 w 11"/>
                          <a:gd name="T21" fmla="*/ 2 h 4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458">
                            <a:moveTo>
                              <a:pt x="0" y="6"/>
                            </a:moveTo>
                            <a:lnTo>
                              <a:pt x="0" y="6"/>
                            </a:lnTo>
                            <a:lnTo>
                              <a:pt x="0" y="458"/>
                            </a:lnTo>
                            <a:lnTo>
                              <a:pt x="11" y="458"/>
                            </a:lnTo>
                            <a:lnTo>
                              <a:pt x="11" y="6"/>
                            </a:lnTo>
                            <a:lnTo>
                              <a:pt x="9" y="2"/>
                            </a:lnTo>
                            <a:lnTo>
                              <a:pt x="6" y="0"/>
                            </a:lnTo>
                            <a:lnTo>
                              <a:pt x="2" y="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2" name="Freeform 223"/>
                      <p:cNvSpPr>
                        <a:spLocks noChangeAspect="1"/>
                      </p:cNvSpPr>
                      <p:nvPr/>
                    </p:nvSpPr>
                    <p:spPr bwMode="auto">
                      <a:xfrm flipH="1">
                        <a:off x="1446" y="3420"/>
                        <a:ext cx="66" cy="55"/>
                      </a:xfrm>
                      <a:custGeom>
                        <a:avLst/>
                        <a:gdLst>
                          <a:gd name="T0" fmla="*/ 66 w 261"/>
                          <a:gd name="T1" fmla="*/ 0 h 221"/>
                          <a:gd name="T2" fmla="*/ 66 w 261"/>
                          <a:gd name="T3" fmla="*/ 0 h 221"/>
                          <a:gd name="T4" fmla="*/ 59 w 261"/>
                          <a:gd name="T5" fmla="*/ 0 h 221"/>
                          <a:gd name="T6" fmla="*/ 53 w 261"/>
                          <a:gd name="T7" fmla="*/ 1 h 221"/>
                          <a:gd name="T8" fmla="*/ 47 w 261"/>
                          <a:gd name="T9" fmla="*/ 2 h 221"/>
                          <a:gd name="T10" fmla="*/ 41 w 261"/>
                          <a:gd name="T11" fmla="*/ 4 h 221"/>
                          <a:gd name="T12" fmla="*/ 35 w 261"/>
                          <a:gd name="T13" fmla="*/ 7 h 221"/>
                          <a:gd name="T14" fmla="*/ 29 w 261"/>
                          <a:gd name="T15" fmla="*/ 9 h 221"/>
                          <a:gd name="T16" fmla="*/ 24 w 261"/>
                          <a:gd name="T17" fmla="*/ 12 h 221"/>
                          <a:gd name="T18" fmla="*/ 19 w 261"/>
                          <a:gd name="T19" fmla="*/ 16 h 221"/>
                          <a:gd name="T20" fmla="*/ 15 w 261"/>
                          <a:gd name="T21" fmla="*/ 20 h 221"/>
                          <a:gd name="T22" fmla="*/ 12 w 261"/>
                          <a:gd name="T23" fmla="*/ 24 h 221"/>
                          <a:gd name="T24" fmla="*/ 8 w 261"/>
                          <a:gd name="T25" fmla="*/ 29 h 221"/>
                          <a:gd name="T26" fmla="*/ 6 w 261"/>
                          <a:gd name="T27" fmla="*/ 33 h 221"/>
                          <a:gd name="T28" fmla="*/ 3 w 261"/>
                          <a:gd name="T29" fmla="*/ 39 h 221"/>
                          <a:gd name="T30" fmla="*/ 2 w 261"/>
                          <a:gd name="T31" fmla="*/ 44 h 221"/>
                          <a:gd name="T32" fmla="*/ 1 w 261"/>
                          <a:gd name="T33" fmla="*/ 50 h 221"/>
                          <a:gd name="T34" fmla="*/ 0 w 261"/>
                          <a:gd name="T35" fmla="*/ 55 h 221"/>
                          <a:gd name="T36" fmla="*/ 3 w 261"/>
                          <a:gd name="T37" fmla="*/ 55 h 221"/>
                          <a:gd name="T38" fmla="*/ 3 w 261"/>
                          <a:gd name="T39" fmla="*/ 50 h 221"/>
                          <a:gd name="T40" fmla="*/ 4 w 261"/>
                          <a:gd name="T41" fmla="*/ 44 h 221"/>
                          <a:gd name="T42" fmla="*/ 6 w 261"/>
                          <a:gd name="T43" fmla="*/ 39 h 221"/>
                          <a:gd name="T44" fmla="*/ 8 w 261"/>
                          <a:gd name="T45" fmla="*/ 35 h 221"/>
                          <a:gd name="T46" fmla="*/ 10 w 261"/>
                          <a:gd name="T47" fmla="*/ 30 h 221"/>
                          <a:gd name="T48" fmla="*/ 13 w 261"/>
                          <a:gd name="T49" fmla="*/ 26 h 221"/>
                          <a:gd name="T50" fmla="*/ 17 w 261"/>
                          <a:gd name="T51" fmla="*/ 22 h 221"/>
                          <a:gd name="T52" fmla="*/ 21 w 261"/>
                          <a:gd name="T53" fmla="*/ 18 h 221"/>
                          <a:gd name="T54" fmla="*/ 26 w 261"/>
                          <a:gd name="T55" fmla="*/ 15 h 221"/>
                          <a:gd name="T56" fmla="*/ 31 w 261"/>
                          <a:gd name="T57" fmla="*/ 12 h 221"/>
                          <a:gd name="T58" fmla="*/ 36 w 261"/>
                          <a:gd name="T59" fmla="*/ 9 h 221"/>
                          <a:gd name="T60" fmla="*/ 41 w 261"/>
                          <a:gd name="T61" fmla="*/ 7 h 221"/>
                          <a:gd name="T62" fmla="*/ 47 w 261"/>
                          <a:gd name="T63" fmla="*/ 5 h 221"/>
                          <a:gd name="T64" fmla="*/ 53 w 261"/>
                          <a:gd name="T65" fmla="*/ 4 h 221"/>
                          <a:gd name="T66" fmla="*/ 59 w 261"/>
                          <a:gd name="T67" fmla="*/ 3 h 221"/>
                          <a:gd name="T68" fmla="*/ 66 w 261"/>
                          <a:gd name="T69" fmla="*/ 3 h 221"/>
                          <a:gd name="T70" fmla="*/ 66 w 261"/>
                          <a:gd name="T71" fmla="*/ 3 h 221"/>
                          <a:gd name="T72" fmla="*/ 66 w 261"/>
                          <a:gd name="T73" fmla="*/ 0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1" h="221">
                            <a:moveTo>
                              <a:pt x="261" y="0"/>
                            </a:moveTo>
                            <a:lnTo>
                              <a:pt x="261" y="0"/>
                            </a:lnTo>
                            <a:lnTo>
                              <a:pt x="234" y="2"/>
                            </a:lnTo>
                            <a:lnTo>
                              <a:pt x="209" y="5"/>
                            </a:lnTo>
                            <a:lnTo>
                              <a:pt x="184" y="10"/>
                            </a:lnTo>
                            <a:lnTo>
                              <a:pt x="161" y="18"/>
                            </a:lnTo>
                            <a:lnTo>
                              <a:pt x="137" y="27"/>
                            </a:lnTo>
                            <a:lnTo>
                              <a:pt x="116" y="38"/>
                            </a:lnTo>
                            <a:lnTo>
                              <a:pt x="96" y="50"/>
                            </a:lnTo>
                            <a:lnTo>
                              <a:pt x="77" y="65"/>
                            </a:lnTo>
                            <a:lnTo>
                              <a:pt x="61" y="80"/>
                            </a:lnTo>
                            <a:lnTo>
                              <a:pt x="46" y="97"/>
                            </a:lnTo>
                            <a:lnTo>
                              <a:pt x="32" y="116"/>
                            </a:lnTo>
                            <a:lnTo>
                              <a:pt x="22" y="134"/>
                            </a:lnTo>
                            <a:lnTo>
                              <a:pt x="12" y="155"/>
                            </a:lnTo>
                            <a:lnTo>
                              <a:pt x="7" y="176"/>
                            </a:lnTo>
                            <a:lnTo>
                              <a:pt x="2" y="199"/>
                            </a:lnTo>
                            <a:lnTo>
                              <a:pt x="0" y="221"/>
                            </a:lnTo>
                            <a:lnTo>
                              <a:pt x="11" y="221"/>
                            </a:lnTo>
                            <a:lnTo>
                              <a:pt x="11" y="199"/>
                            </a:lnTo>
                            <a:lnTo>
                              <a:pt x="16" y="178"/>
                            </a:lnTo>
                            <a:lnTo>
                              <a:pt x="22" y="157"/>
                            </a:lnTo>
                            <a:lnTo>
                              <a:pt x="31" y="139"/>
                            </a:lnTo>
                            <a:lnTo>
                              <a:pt x="41" y="120"/>
                            </a:lnTo>
                            <a:lnTo>
                              <a:pt x="53" y="104"/>
                            </a:lnTo>
                            <a:lnTo>
                              <a:pt x="68" y="87"/>
                            </a:lnTo>
                            <a:lnTo>
                              <a:pt x="84" y="72"/>
                            </a:lnTo>
                            <a:lnTo>
                              <a:pt x="101" y="59"/>
                            </a:lnTo>
                            <a:lnTo>
                              <a:pt x="121" y="47"/>
                            </a:lnTo>
                            <a:lnTo>
                              <a:pt x="141" y="36"/>
                            </a:lnTo>
                            <a:lnTo>
                              <a:pt x="163" y="27"/>
                            </a:lnTo>
                            <a:lnTo>
                              <a:pt x="186" y="19"/>
                            </a:lnTo>
                            <a:lnTo>
                              <a:pt x="209" y="15"/>
                            </a:lnTo>
                            <a:lnTo>
                              <a:pt x="234" y="11"/>
                            </a:lnTo>
                            <a:lnTo>
                              <a:pt x="261" y="11"/>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3" name="Freeform 224"/>
                      <p:cNvSpPr>
                        <a:spLocks noChangeAspect="1"/>
                      </p:cNvSpPr>
                      <p:nvPr/>
                    </p:nvSpPr>
                    <p:spPr bwMode="auto">
                      <a:xfrm flipH="1">
                        <a:off x="1381" y="3420"/>
                        <a:ext cx="65" cy="57"/>
                      </a:xfrm>
                      <a:custGeom>
                        <a:avLst/>
                        <a:gdLst>
                          <a:gd name="T0" fmla="*/ 65 w 262"/>
                          <a:gd name="T1" fmla="*/ 56 h 225"/>
                          <a:gd name="T2" fmla="*/ 65 w 262"/>
                          <a:gd name="T3" fmla="*/ 56 h 225"/>
                          <a:gd name="T4" fmla="*/ 65 w 262"/>
                          <a:gd name="T5" fmla="*/ 50 h 225"/>
                          <a:gd name="T6" fmla="*/ 63 w 262"/>
                          <a:gd name="T7" fmla="*/ 45 h 225"/>
                          <a:gd name="T8" fmla="*/ 62 w 262"/>
                          <a:gd name="T9" fmla="*/ 39 h 225"/>
                          <a:gd name="T10" fmla="*/ 60 w 262"/>
                          <a:gd name="T11" fmla="*/ 34 h 225"/>
                          <a:gd name="T12" fmla="*/ 57 w 262"/>
                          <a:gd name="T13" fmla="*/ 29 h 225"/>
                          <a:gd name="T14" fmla="*/ 54 w 262"/>
                          <a:gd name="T15" fmla="*/ 25 h 225"/>
                          <a:gd name="T16" fmla="*/ 50 w 262"/>
                          <a:gd name="T17" fmla="*/ 20 h 225"/>
                          <a:gd name="T18" fmla="*/ 46 w 262"/>
                          <a:gd name="T19" fmla="*/ 16 h 225"/>
                          <a:gd name="T20" fmla="*/ 41 w 262"/>
                          <a:gd name="T21" fmla="*/ 13 h 225"/>
                          <a:gd name="T22" fmla="*/ 36 w 262"/>
                          <a:gd name="T23" fmla="*/ 10 h 225"/>
                          <a:gd name="T24" fmla="*/ 31 w 262"/>
                          <a:gd name="T25" fmla="*/ 7 h 225"/>
                          <a:gd name="T26" fmla="*/ 25 w 262"/>
                          <a:gd name="T27" fmla="*/ 5 h 225"/>
                          <a:gd name="T28" fmla="*/ 19 w 262"/>
                          <a:gd name="T29" fmla="*/ 3 h 225"/>
                          <a:gd name="T30" fmla="*/ 13 w 262"/>
                          <a:gd name="T31" fmla="*/ 1 h 225"/>
                          <a:gd name="T32" fmla="*/ 6 w 262"/>
                          <a:gd name="T33" fmla="*/ 1 h 225"/>
                          <a:gd name="T34" fmla="*/ 0 w 262"/>
                          <a:gd name="T35" fmla="*/ 0 h 225"/>
                          <a:gd name="T36" fmla="*/ 0 w 262"/>
                          <a:gd name="T37" fmla="*/ 3 h 225"/>
                          <a:gd name="T38" fmla="*/ 6 w 262"/>
                          <a:gd name="T39" fmla="*/ 3 h 225"/>
                          <a:gd name="T40" fmla="*/ 13 w 262"/>
                          <a:gd name="T41" fmla="*/ 4 h 225"/>
                          <a:gd name="T42" fmla="*/ 19 w 262"/>
                          <a:gd name="T43" fmla="*/ 5 h 225"/>
                          <a:gd name="T44" fmla="*/ 25 w 262"/>
                          <a:gd name="T45" fmla="*/ 7 h 225"/>
                          <a:gd name="T46" fmla="*/ 30 w 262"/>
                          <a:gd name="T47" fmla="*/ 9 h 225"/>
                          <a:gd name="T48" fmla="*/ 35 w 262"/>
                          <a:gd name="T49" fmla="*/ 12 h 225"/>
                          <a:gd name="T50" fmla="*/ 40 w 262"/>
                          <a:gd name="T51" fmla="*/ 15 h 225"/>
                          <a:gd name="T52" fmla="*/ 44 w 262"/>
                          <a:gd name="T53" fmla="*/ 18 h 225"/>
                          <a:gd name="T54" fmla="*/ 48 w 262"/>
                          <a:gd name="T55" fmla="*/ 22 h 225"/>
                          <a:gd name="T56" fmla="*/ 52 w 262"/>
                          <a:gd name="T57" fmla="*/ 26 h 225"/>
                          <a:gd name="T58" fmla="*/ 55 w 262"/>
                          <a:gd name="T59" fmla="*/ 30 h 225"/>
                          <a:gd name="T60" fmla="*/ 57 w 262"/>
                          <a:gd name="T61" fmla="*/ 35 h 225"/>
                          <a:gd name="T62" fmla="*/ 60 w 262"/>
                          <a:gd name="T63" fmla="*/ 40 h 225"/>
                          <a:gd name="T64" fmla="*/ 61 w 262"/>
                          <a:gd name="T65" fmla="*/ 45 h 225"/>
                          <a:gd name="T66" fmla="*/ 62 w 262"/>
                          <a:gd name="T67" fmla="*/ 50 h 225"/>
                          <a:gd name="T68" fmla="*/ 62 w 262"/>
                          <a:gd name="T69" fmla="*/ 56 h 225"/>
                          <a:gd name="T70" fmla="*/ 62 w 262"/>
                          <a:gd name="T71" fmla="*/ 56 h 225"/>
                          <a:gd name="T72" fmla="*/ 62 w 262"/>
                          <a:gd name="T73" fmla="*/ 56 h 225"/>
                          <a:gd name="T74" fmla="*/ 63 w 262"/>
                          <a:gd name="T75" fmla="*/ 57 h 225"/>
                          <a:gd name="T76" fmla="*/ 64 w 262"/>
                          <a:gd name="T77" fmla="*/ 57 h 225"/>
                          <a:gd name="T78" fmla="*/ 65 w 262"/>
                          <a:gd name="T79" fmla="*/ 57 h 225"/>
                          <a:gd name="T80" fmla="*/ 65 w 262"/>
                          <a:gd name="T81" fmla="*/ 56 h 2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2" h="225">
                            <a:moveTo>
                              <a:pt x="262" y="221"/>
                            </a:moveTo>
                            <a:lnTo>
                              <a:pt x="262" y="221"/>
                            </a:lnTo>
                            <a:lnTo>
                              <a:pt x="260" y="199"/>
                            </a:lnTo>
                            <a:lnTo>
                              <a:pt x="255" y="176"/>
                            </a:lnTo>
                            <a:lnTo>
                              <a:pt x="250" y="155"/>
                            </a:lnTo>
                            <a:lnTo>
                              <a:pt x="240" y="134"/>
                            </a:lnTo>
                            <a:lnTo>
                              <a:pt x="230" y="116"/>
                            </a:lnTo>
                            <a:lnTo>
                              <a:pt x="216" y="97"/>
                            </a:lnTo>
                            <a:lnTo>
                              <a:pt x="201" y="80"/>
                            </a:lnTo>
                            <a:lnTo>
                              <a:pt x="185" y="65"/>
                            </a:lnTo>
                            <a:lnTo>
                              <a:pt x="166" y="50"/>
                            </a:lnTo>
                            <a:lnTo>
                              <a:pt x="146" y="38"/>
                            </a:lnTo>
                            <a:lnTo>
                              <a:pt x="124" y="27"/>
                            </a:lnTo>
                            <a:lnTo>
                              <a:pt x="101" y="18"/>
                            </a:lnTo>
                            <a:lnTo>
                              <a:pt x="77" y="10"/>
                            </a:lnTo>
                            <a:lnTo>
                              <a:pt x="52" y="5"/>
                            </a:lnTo>
                            <a:lnTo>
                              <a:pt x="26" y="2"/>
                            </a:lnTo>
                            <a:lnTo>
                              <a:pt x="0" y="0"/>
                            </a:lnTo>
                            <a:lnTo>
                              <a:pt x="0" y="11"/>
                            </a:lnTo>
                            <a:lnTo>
                              <a:pt x="26" y="11"/>
                            </a:lnTo>
                            <a:lnTo>
                              <a:pt x="52" y="15"/>
                            </a:lnTo>
                            <a:lnTo>
                              <a:pt x="75" y="19"/>
                            </a:lnTo>
                            <a:lnTo>
                              <a:pt x="99" y="27"/>
                            </a:lnTo>
                            <a:lnTo>
                              <a:pt x="120" y="36"/>
                            </a:lnTo>
                            <a:lnTo>
                              <a:pt x="141" y="47"/>
                            </a:lnTo>
                            <a:lnTo>
                              <a:pt x="161" y="59"/>
                            </a:lnTo>
                            <a:lnTo>
                              <a:pt x="178" y="72"/>
                            </a:lnTo>
                            <a:lnTo>
                              <a:pt x="194" y="87"/>
                            </a:lnTo>
                            <a:lnTo>
                              <a:pt x="209" y="104"/>
                            </a:lnTo>
                            <a:lnTo>
                              <a:pt x="221" y="120"/>
                            </a:lnTo>
                            <a:lnTo>
                              <a:pt x="231" y="139"/>
                            </a:lnTo>
                            <a:lnTo>
                              <a:pt x="240" y="157"/>
                            </a:lnTo>
                            <a:lnTo>
                              <a:pt x="246" y="178"/>
                            </a:lnTo>
                            <a:lnTo>
                              <a:pt x="251" y="199"/>
                            </a:lnTo>
                            <a:lnTo>
                              <a:pt x="251" y="221"/>
                            </a:lnTo>
                            <a:lnTo>
                              <a:pt x="253" y="224"/>
                            </a:lnTo>
                            <a:lnTo>
                              <a:pt x="256" y="225"/>
                            </a:lnTo>
                            <a:lnTo>
                              <a:pt x="260" y="224"/>
                            </a:lnTo>
                            <a:lnTo>
                              <a:pt x="262"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4" name="Freeform 225"/>
                      <p:cNvSpPr>
                        <a:spLocks noChangeAspect="1"/>
                      </p:cNvSpPr>
                      <p:nvPr/>
                    </p:nvSpPr>
                    <p:spPr bwMode="auto">
                      <a:xfrm flipH="1">
                        <a:off x="1381" y="3475"/>
                        <a:ext cx="3" cy="115"/>
                      </a:xfrm>
                      <a:custGeom>
                        <a:avLst/>
                        <a:gdLst>
                          <a:gd name="T0" fmla="*/ 1 w 11"/>
                          <a:gd name="T1" fmla="*/ 115 h 458"/>
                          <a:gd name="T2" fmla="*/ 3 w 11"/>
                          <a:gd name="T3" fmla="*/ 113 h 458"/>
                          <a:gd name="T4" fmla="*/ 3 w 11"/>
                          <a:gd name="T5" fmla="*/ 0 h 458"/>
                          <a:gd name="T6" fmla="*/ 0 w 11"/>
                          <a:gd name="T7" fmla="*/ 0 h 458"/>
                          <a:gd name="T8" fmla="*/ 0 w 11"/>
                          <a:gd name="T9" fmla="*/ 113 h 458"/>
                          <a:gd name="T10" fmla="*/ 1 w 11"/>
                          <a:gd name="T11" fmla="*/ 112 h 458"/>
                          <a:gd name="T12" fmla="*/ 0 w 11"/>
                          <a:gd name="T13" fmla="*/ 113 h 458"/>
                          <a:gd name="T14" fmla="*/ 1 w 11"/>
                          <a:gd name="T15" fmla="*/ 114 h 458"/>
                          <a:gd name="T16" fmla="*/ 1 w 11"/>
                          <a:gd name="T17" fmla="*/ 115 h 458"/>
                          <a:gd name="T18" fmla="*/ 2 w 11"/>
                          <a:gd name="T19" fmla="*/ 114 h 458"/>
                          <a:gd name="T20" fmla="*/ 3 w 11"/>
                          <a:gd name="T21" fmla="*/ 113 h 458"/>
                          <a:gd name="T22" fmla="*/ 1 w 11"/>
                          <a:gd name="T23" fmla="*/ 115 h 4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458">
                            <a:moveTo>
                              <a:pt x="5" y="458"/>
                            </a:moveTo>
                            <a:lnTo>
                              <a:pt x="11" y="452"/>
                            </a:lnTo>
                            <a:lnTo>
                              <a:pt x="11" y="0"/>
                            </a:lnTo>
                            <a:lnTo>
                              <a:pt x="0" y="0"/>
                            </a:lnTo>
                            <a:lnTo>
                              <a:pt x="0" y="452"/>
                            </a:lnTo>
                            <a:lnTo>
                              <a:pt x="5" y="447"/>
                            </a:lnTo>
                            <a:lnTo>
                              <a:pt x="0" y="452"/>
                            </a:lnTo>
                            <a:lnTo>
                              <a:pt x="2" y="456"/>
                            </a:lnTo>
                            <a:lnTo>
                              <a:pt x="5" y="457"/>
                            </a:lnTo>
                            <a:lnTo>
                              <a:pt x="9" y="456"/>
                            </a:lnTo>
                            <a:lnTo>
                              <a:pt x="11" y="452"/>
                            </a:lnTo>
                            <a:lnTo>
                              <a:pt x="5" y="4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5" name="Freeform 226"/>
                      <p:cNvSpPr>
                        <a:spLocks noChangeAspect="1"/>
                      </p:cNvSpPr>
                      <p:nvPr/>
                    </p:nvSpPr>
                    <p:spPr bwMode="auto">
                      <a:xfrm flipH="1">
                        <a:off x="1419" y="3346"/>
                        <a:ext cx="103" cy="91"/>
                      </a:xfrm>
                      <a:custGeom>
                        <a:avLst/>
                        <a:gdLst>
                          <a:gd name="T0" fmla="*/ 103 w 413"/>
                          <a:gd name="T1" fmla="*/ 0 h 362"/>
                          <a:gd name="T2" fmla="*/ 103 w 413"/>
                          <a:gd name="T3" fmla="*/ 39 h 362"/>
                          <a:gd name="T4" fmla="*/ 103 w 413"/>
                          <a:gd name="T5" fmla="*/ 44 h 362"/>
                          <a:gd name="T6" fmla="*/ 102 w 413"/>
                          <a:gd name="T7" fmla="*/ 50 h 362"/>
                          <a:gd name="T8" fmla="*/ 101 w 413"/>
                          <a:gd name="T9" fmla="*/ 55 h 362"/>
                          <a:gd name="T10" fmla="*/ 99 w 413"/>
                          <a:gd name="T11" fmla="*/ 59 h 362"/>
                          <a:gd name="T12" fmla="*/ 97 w 413"/>
                          <a:gd name="T13" fmla="*/ 64 h 362"/>
                          <a:gd name="T14" fmla="*/ 94 w 413"/>
                          <a:gd name="T15" fmla="*/ 68 h 362"/>
                          <a:gd name="T16" fmla="*/ 91 w 413"/>
                          <a:gd name="T17" fmla="*/ 72 h 362"/>
                          <a:gd name="T18" fmla="*/ 88 w 413"/>
                          <a:gd name="T19" fmla="*/ 76 h 362"/>
                          <a:gd name="T20" fmla="*/ 84 w 413"/>
                          <a:gd name="T21" fmla="*/ 79 h 362"/>
                          <a:gd name="T22" fmla="*/ 80 w 413"/>
                          <a:gd name="T23" fmla="*/ 82 h 362"/>
                          <a:gd name="T24" fmla="*/ 76 w 413"/>
                          <a:gd name="T25" fmla="*/ 84 h 362"/>
                          <a:gd name="T26" fmla="*/ 72 w 413"/>
                          <a:gd name="T27" fmla="*/ 87 h 362"/>
                          <a:gd name="T28" fmla="*/ 67 w 413"/>
                          <a:gd name="T29" fmla="*/ 88 h 362"/>
                          <a:gd name="T30" fmla="*/ 62 w 413"/>
                          <a:gd name="T31" fmla="*/ 90 h 362"/>
                          <a:gd name="T32" fmla="*/ 57 w 413"/>
                          <a:gd name="T33" fmla="*/ 90 h 362"/>
                          <a:gd name="T34" fmla="*/ 52 w 413"/>
                          <a:gd name="T35" fmla="*/ 91 h 362"/>
                          <a:gd name="T36" fmla="*/ 47 w 413"/>
                          <a:gd name="T37" fmla="*/ 90 h 362"/>
                          <a:gd name="T38" fmla="*/ 41 w 413"/>
                          <a:gd name="T39" fmla="*/ 90 h 362"/>
                          <a:gd name="T40" fmla="*/ 36 w 413"/>
                          <a:gd name="T41" fmla="*/ 88 h 362"/>
                          <a:gd name="T42" fmla="*/ 32 w 413"/>
                          <a:gd name="T43" fmla="*/ 87 h 362"/>
                          <a:gd name="T44" fmla="*/ 27 w 413"/>
                          <a:gd name="T45" fmla="*/ 84 h 362"/>
                          <a:gd name="T46" fmla="*/ 23 w 413"/>
                          <a:gd name="T47" fmla="*/ 82 h 362"/>
                          <a:gd name="T48" fmla="*/ 19 w 413"/>
                          <a:gd name="T49" fmla="*/ 79 h 362"/>
                          <a:gd name="T50" fmla="*/ 15 w 413"/>
                          <a:gd name="T51" fmla="*/ 76 h 362"/>
                          <a:gd name="T52" fmla="*/ 12 w 413"/>
                          <a:gd name="T53" fmla="*/ 72 h 362"/>
                          <a:gd name="T54" fmla="*/ 9 w 413"/>
                          <a:gd name="T55" fmla="*/ 68 h 362"/>
                          <a:gd name="T56" fmla="*/ 6 w 413"/>
                          <a:gd name="T57" fmla="*/ 64 h 362"/>
                          <a:gd name="T58" fmla="*/ 4 w 413"/>
                          <a:gd name="T59" fmla="*/ 59 h 362"/>
                          <a:gd name="T60" fmla="*/ 2 w 413"/>
                          <a:gd name="T61" fmla="*/ 55 h 362"/>
                          <a:gd name="T62" fmla="*/ 1 w 413"/>
                          <a:gd name="T63" fmla="*/ 50 h 362"/>
                          <a:gd name="T64" fmla="*/ 0 w 413"/>
                          <a:gd name="T65" fmla="*/ 44 h 362"/>
                          <a:gd name="T66" fmla="*/ 0 w 413"/>
                          <a:gd name="T67" fmla="*/ 39 h 362"/>
                          <a:gd name="T68" fmla="*/ 0 w 413"/>
                          <a:gd name="T69" fmla="*/ 0 h 362"/>
                          <a:gd name="T70" fmla="*/ 103 w 413"/>
                          <a:gd name="T71" fmla="*/ 0 h 3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3" h="362">
                            <a:moveTo>
                              <a:pt x="413" y="0"/>
                            </a:moveTo>
                            <a:lnTo>
                              <a:pt x="413" y="155"/>
                            </a:lnTo>
                            <a:lnTo>
                              <a:pt x="412" y="176"/>
                            </a:lnTo>
                            <a:lnTo>
                              <a:pt x="409" y="197"/>
                            </a:lnTo>
                            <a:lnTo>
                              <a:pt x="404" y="217"/>
                            </a:lnTo>
                            <a:lnTo>
                              <a:pt x="397" y="236"/>
                            </a:lnTo>
                            <a:lnTo>
                              <a:pt x="388" y="253"/>
                            </a:lnTo>
                            <a:lnTo>
                              <a:pt x="378" y="271"/>
                            </a:lnTo>
                            <a:lnTo>
                              <a:pt x="366" y="287"/>
                            </a:lnTo>
                            <a:lnTo>
                              <a:pt x="353" y="302"/>
                            </a:lnTo>
                            <a:lnTo>
                              <a:pt x="338" y="314"/>
                            </a:lnTo>
                            <a:lnTo>
                              <a:pt x="322" y="326"/>
                            </a:lnTo>
                            <a:lnTo>
                              <a:pt x="305" y="336"/>
                            </a:lnTo>
                            <a:lnTo>
                              <a:pt x="288" y="346"/>
                            </a:lnTo>
                            <a:lnTo>
                              <a:pt x="268" y="352"/>
                            </a:lnTo>
                            <a:lnTo>
                              <a:pt x="249" y="357"/>
                            </a:lnTo>
                            <a:lnTo>
                              <a:pt x="228" y="360"/>
                            </a:lnTo>
                            <a:lnTo>
                              <a:pt x="207" y="362"/>
                            </a:lnTo>
                            <a:lnTo>
                              <a:pt x="187" y="360"/>
                            </a:lnTo>
                            <a:lnTo>
                              <a:pt x="166" y="357"/>
                            </a:lnTo>
                            <a:lnTo>
                              <a:pt x="146" y="352"/>
                            </a:lnTo>
                            <a:lnTo>
                              <a:pt x="127" y="346"/>
                            </a:lnTo>
                            <a:lnTo>
                              <a:pt x="108" y="336"/>
                            </a:lnTo>
                            <a:lnTo>
                              <a:pt x="92" y="326"/>
                            </a:lnTo>
                            <a:lnTo>
                              <a:pt x="76" y="314"/>
                            </a:lnTo>
                            <a:lnTo>
                              <a:pt x="61" y="302"/>
                            </a:lnTo>
                            <a:lnTo>
                              <a:pt x="47" y="287"/>
                            </a:lnTo>
                            <a:lnTo>
                              <a:pt x="36" y="271"/>
                            </a:lnTo>
                            <a:lnTo>
                              <a:pt x="26" y="253"/>
                            </a:lnTo>
                            <a:lnTo>
                              <a:pt x="16" y="236"/>
                            </a:lnTo>
                            <a:lnTo>
                              <a:pt x="9" y="217"/>
                            </a:lnTo>
                            <a:lnTo>
                              <a:pt x="5" y="197"/>
                            </a:lnTo>
                            <a:lnTo>
                              <a:pt x="1" y="176"/>
                            </a:lnTo>
                            <a:lnTo>
                              <a:pt x="0" y="155"/>
                            </a:lnTo>
                            <a:lnTo>
                              <a:pt x="0" y="0"/>
                            </a:lnTo>
                            <a:lnTo>
                              <a:pt x="413" y="0"/>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6" name="Freeform 227"/>
                      <p:cNvSpPr>
                        <a:spLocks noChangeAspect="1"/>
                      </p:cNvSpPr>
                      <p:nvPr/>
                    </p:nvSpPr>
                    <p:spPr bwMode="auto">
                      <a:xfrm flipH="1">
                        <a:off x="1418" y="3346"/>
                        <a:ext cx="2" cy="41"/>
                      </a:xfrm>
                      <a:custGeom>
                        <a:avLst/>
                        <a:gdLst>
                          <a:gd name="T0" fmla="*/ 2 w 12"/>
                          <a:gd name="T1" fmla="*/ 40 h 160"/>
                          <a:gd name="T2" fmla="*/ 2 w 12"/>
                          <a:gd name="T3" fmla="*/ 40 h 160"/>
                          <a:gd name="T4" fmla="*/ 2 w 12"/>
                          <a:gd name="T5" fmla="*/ 0 h 160"/>
                          <a:gd name="T6" fmla="*/ 0 w 12"/>
                          <a:gd name="T7" fmla="*/ 0 h 160"/>
                          <a:gd name="T8" fmla="*/ 0 w 12"/>
                          <a:gd name="T9" fmla="*/ 40 h 160"/>
                          <a:gd name="T10" fmla="*/ 0 w 12"/>
                          <a:gd name="T11" fmla="*/ 40 h 160"/>
                          <a:gd name="T12" fmla="*/ 0 w 12"/>
                          <a:gd name="T13" fmla="*/ 40 h 160"/>
                          <a:gd name="T14" fmla="*/ 1 w 12"/>
                          <a:gd name="T15" fmla="*/ 41 h 160"/>
                          <a:gd name="T16" fmla="*/ 1 w 12"/>
                          <a:gd name="T17" fmla="*/ 41 h 160"/>
                          <a:gd name="T18" fmla="*/ 2 w 12"/>
                          <a:gd name="T19" fmla="*/ 41 h 160"/>
                          <a:gd name="T20" fmla="*/ 2 w 12"/>
                          <a:gd name="T21" fmla="*/ 40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60">
                            <a:moveTo>
                              <a:pt x="12" y="155"/>
                            </a:moveTo>
                            <a:lnTo>
                              <a:pt x="12" y="155"/>
                            </a:lnTo>
                            <a:lnTo>
                              <a:pt x="12" y="0"/>
                            </a:lnTo>
                            <a:lnTo>
                              <a:pt x="0" y="0"/>
                            </a:lnTo>
                            <a:lnTo>
                              <a:pt x="0" y="155"/>
                            </a:lnTo>
                            <a:lnTo>
                              <a:pt x="3" y="159"/>
                            </a:lnTo>
                            <a:lnTo>
                              <a:pt x="6" y="160"/>
                            </a:lnTo>
                            <a:lnTo>
                              <a:pt x="10" y="159"/>
                            </a:lnTo>
                            <a:lnTo>
                              <a:pt x="12"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7" name="Freeform 228"/>
                      <p:cNvSpPr>
                        <a:spLocks noChangeAspect="1"/>
                      </p:cNvSpPr>
                      <p:nvPr/>
                    </p:nvSpPr>
                    <p:spPr bwMode="auto">
                      <a:xfrm flipH="1">
                        <a:off x="1418" y="3385"/>
                        <a:ext cx="52" cy="53"/>
                      </a:xfrm>
                      <a:custGeom>
                        <a:avLst/>
                        <a:gdLst>
                          <a:gd name="T0" fmla="*/ 0 w 212"/>
                          <a:gd name="T1" fmla="*/ 53 h 212"/>
                          <a:gd name="T2" fmla="*/ 0 w 212"/>
                          <a:gd name="T3" fmla="*/ 53 h 212"/>
                          <a:gd name="T4" fmla="*/ 5 w 212"/>
                          <a:gd name="T5" fmla="*/ 53 h 212"/>
                          <a:gd name="T6" fmla="*/ 10 w 212"/>
                          <a:gd name="T7" fmla="*/ 52 h 212"/>
                          <a:gd name="T8" fmla="*/ 15 w 212"/>
                          <a:gd name="T9" fmla="*/ 51 h 212"/>
                          <a:gd name="T10" fmla="*/ 20 w 212"/>
                          <a:gd name="T11" fmla="*/ 49 h 212"/>
                          <a:gd name="T12" fmla="*/ 25 w 212"/>
                          <a:gd name="T13" fmla="*/ 47 h 212"/>
                          <a:gd name="T14" fmla="*/ 29 w 212"/>
                          <a:gd name="T15" fmla="*/ 44 h 212"/>
                          <a:gd name="T16" fmla="*/ 33 w 212"/>
                          <a:gd name="T17" fmla="*/ 41 h 212"/>
                          <a:gd name="T18" fmla="*/ 37 w 212"/>
                          <a:gd name="T19" fmla="*/ 38 h 212"/>
                          <a:gd name="T20" fmla="*/ 40 w 212"/>
                          <a:gd name="T21" fmla="*/ 34 h 212"/>
                          <a:gd name="T22" fmla="*/ 43 w 212"/>
                          <a:gd name="T23" fmla="*/ 30 h 212"/>
                          <a:gd name="T24" fmla="*/ 45 w 212"/>
                          <a:gd name="T25" fmla="*/ 25 h 212"/>
                          <a:gd name="T26" fmla="*/ 48 w 212"/>
                          <a:gd name="T27" fmla="*/ 21 h 212"/>
                          <a:gd name="T28" fmla="*/ 50 w 212"/>
                          <a:gd name="T29" fmla="*/ 16 h 212"/>
                          <a:gd name="T30" fmla="*/ 51 w 212"/>
                          <a:gd name="T31" fmla="*/ 11 h 212"/>
                          <a:gd name="T32" fmla="*/ 52 w 212"/>
                          <a:gd name="T33" fmla="*/ 5 h 212"/>
                          <a:gd name="T34" fmla="*/ 52 w 212"/>
                          <a:gd name="T35" fmla="*/ 0 h 212"/>
                          <a:gd name="T36" fmla="*/ 49 w 212"/>
                          <a:gd name="T37" fmla="*/ 0 h 212"/>
                          <a:gd name="T38" fmla="*/ 49 w 212"/>
                          <a:gd name="T39" fmla="*/ 5 h 212"/>
                          <a:gd name="T40" fmla="*/ 48 w 212"/>
                          <a:gd name="T41" fmla="*/ 11 h 212"/>
                          <a:gd name="T42" fmla="*/ 47 w 212"/>
                          <a:gd name="T43" fmla="*/ 15 h 212"/>
                          <a:gd name="T44" fmla="*/ 45 w 212"/>
                          <a:gd name="T45" fmla="*/ 20 h 212"/>
                          <a:gd name="T46" fmla="*/ 43 w 212"/>
                          <a:gd name="T47" fmla="*/ 24 h 212"/>
                          <a:gd name="T48" fmla="*/ 41 w 212"/>
                          <a:gd name="T49" fmla="*/ 28 h 212"/>
                          <a:gd name="T50" fmla="*/ 38 w 212"/>
                          <a:gd name="T51" fmla="*/ 32 h 212"/>
                          <a:gd name="T52" fmla="*/ 35 w 212"/>
                          <a:gd name="T53" fmla="*/ 36 h 212"/>
                          <a:gd name="T54" fmla="*/ 31 w 212"/>
                          <a:gd name="T55" fmla="*/ 39 h 212"/>
                          <a:gd name="T56" fmla="*/ 28 w 212"/>
                          <a:gd name="T57" fmla="*/ 42 h 212"/>
                          <a:gd name="T58" fmla="*/ 24 w 212"/>
                          <a:gd name="T59" fmla="*/ 44 h 212"/>
                          <a:gd name="T60" fmla="*/ 20 w 212"/>
                          <a:gd name="T61" fmla="*/ 47 h 212"/>
                          <a:gd name="T62" fmla="*/ 15 w 212"/>
                          <a:gd name="T63" fmla="*/ 48 h 212"/>
                          <a:gd name="T64" fmla="*/ 10 w 212"/>
                          <a:gd name="T65" fmla="*/ 49 h 212"/>
                          <a:gd name="T66" fmla="*/ 5 w 212"/>
                          <a:gd name="T67" fmla="*/ 50 h 212"/>
                          <a:gd name="T68" fmla="*/ 0 w 212"/>
                          <a:gd name="T69" fmla="*/ 50 h 212"/>
                          <a:gd name="T70" fmla="*/ 0 w 212"/>
                          <a:gd name="T71" fmla="*/ 50 h 212"/>
                          <a:gd name="T72" fmla="*/ 0 w 212"/>
                          <a:gd name="T73" fmla="*/ 53 h 2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2" h="212">
                            <a:moveTo>
                              <a:pt x="0" y="212"/>
                            </a:moveTo>
                            <a:lnTo>
                              <a:pt x="0" y="212"/>
                            </a:lnTo>
                            <a:lnTo>
                              <a:pt x="21" y="210"/>
                            </a:lnTo>
                            <a:lnTo>
                              <a:pt x="42" y="207"/>
                            </a:lnTo>
                            <a:lnTo>
                              <a:pt x="62" y="202"/>
                            </a:lnTo>
                            <a:lnTo>
                              <a:pt x="82" y="195"/>
                            </a:lnTo>
                            <a:lnTo>
                              <a:pt x="100" y="186"/>
                            </a:lnTo>
                            <a:lnTo>
                              <a:pt x="118" y="176"/>
                            </a:lnTo>
                            <a:lnTo>
                              <a:pt x="135" y="163"/>
                            </a:lnTo>
                            <a:lnTo>
                              <a:pt x="150" y="150"/>
                            </a:lnTo>
                            <a:lnTo>
                              <a:pt x="162" y="135"/>
                            </a:lnTo>
                            <a:lnTo>
                              <a:pt x="175" y="118"/>
                            </a:lnTo>
                            <a:lnTo>
                              <a:pt x="185" y="101"/>
                            </a:lnTo>
                            <a:lnTo>
                              <a:pt x="195" y="82"/>
                            </a:lnTo>
                            <a:lnTo>
                              <a:pt x="202" y="63"/>
                            </a:lnTo>
                            <a:lnTo>
                              <a:pt x="206" y="42"/>
                            </a:lnTo>
                            <a:lnTo>
                              <a:pt x="210" y="21"/>
                            </a:lnTo>
                            <a:lnTo>
                              <a:pt x="212" y="0"/>
                            </a:lnTo>
                            <a:lnTo>
                              <a:pt x="200" y="0"/>
                            </a:lnTo>
                            <a:lnTo>
                              <a:pt x="200" y="21"/>
                            </a:lnTo>
                            <a:lnTo>
                              <a:pt x="197" y="42"/>
                            </a:lnTo>
                            <a:lnTo>
                              <a:pt x="192" y="60"/>
                            </a:lnTo>
                            <a:lnTo>
                              <a:pt x="185" y="80"/>
                            </a:lnTo>
                            <a:lnTo>
                              <a:pt x="176" y="96"/>
                            </a:lnTo>
                            <a:lnTo>
                              <a:pt x="166" y="113"/>
                            </a:lnTo>
                            <a:lnTo>
                              <a:pt x="156" y="128"/>
                            </a:lnTo>
                            <a:lnTo>
                              <a:pt x="143" y="143"/>
                            </a:lnTo>
                            <a:lnTo>
                              <a:pt x="128" y="156"/>
                            </a:lnTo>
                            <a:lnTo>
                              <a:pt x="113" y="166"/>
                            </a:lnTo>
                            <a:lnTo>
                              <a:pt x="96" y="177"/>
                            </a:lnTo>
                            <a:lnTo>
                              <a:pt x="80" y="186"/>
                            </a:lnTo>
                            <a:lnTo>
                              <a:pt x="60" y="193"/>
                            </a:lnTo>
                            <a:lnTo>
                              <a:pt x="42" y="197"/>
                            </a:lnTo>
                            <a:lnTo>
                              <a:pt x="21" y="201"/>
                            </a:lnTo>
                            <a:lnTo>
                              <a:pt x="0" y="201"/>
                            </a:lnTo>
                            <a:lnTo>
                              <a:pt x="0"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8" name="Freeform 229"/>
                      <p:cNvSpPr>
                        <a:spLocks noChangeAspect="1"/>
                      </p:cNvSpPr>
                      <p:nvPr/>
                    </p:nvSpPr>
                    <p:spPr bwMode="auto">
                      <a:xfrm flipH="1">
                        <a:off x="1470" y="3384"/>
                        <a:ext cx="54" cy="54"/>
                      </a:xfrm>
                      <a:custGeom>
                        <a:avLst/>
                        <a:gdLst>
                          <a:gd name="T0" fmla="*/ 0 w 213"/>
                          <a:gd name="T1" fmla="*/ 1 h 217"/>
                          <a:gd name="T2" fmla="*/ 0 w 213"/>
                          <a:gd name="T3" fmla="*/ 1 h 217"/>
                          <a:gd name="T4" fmla="*/ 1 w 213"/>
                          <a:gd name="T5" fmla="*/ 6 h 217"/>
                          <a:gd name="T6" fmla="*/ 2 w 213"/>
                          <a:gd name="T7" fmla="*/ 12 h 217"/>
                          <a:gd name="T8" fmla="*/ 3 w 213"/>
                          <a:gd name="T9" fmla="*/ 17 h 217"/>
                          <a:gd name="T10" fmla="*/ 5 w 213"/>
                          <a:gd name="T11" fmla="*/ 22 h 217"/>
                          <a:gd name="T12" fmla="*/ 7 w 213"/>
                          <a:gd name="T13" fmla="*/ 26 h 217"/>
                          <a:gd name="T14" fmla="*/ 9 w 213"/>
                          <a:gd name="T15" fmla="*/ 31 h 217"/>
                          <a:gd name="T16" fmla="*/ 13 w 213"/>
                          <a:gd name="T17" fmla="*/ 35 h 217"/>
                          <a:gd name="T18" fmla="*/ 16 w 213"/>
                          <a:gd name="T19" fmla="*/ 39 h 217"/>
                          <a:gd name="T20" fmla="*/ 20 w 213"/>
                          <a:gd name="T21" fmla="*/ 42 h 217"/>
                          <a:gd name="T22" fmla="*/ 24 w 213"/>
                          <a:gd name="T23" fmla="*/ 45 h 217"/>
                          <a:gd name="T24" fmla="*/ 28 w 213"/>
                          <a:gd name="T25" fmla="*/ 48 h 217"/>
                          <a:gd name="T26" fmla="*/ 33 w 213"/>
                          <a:gd name="T27" fmla="*/ 50 h 217"/>
                          <a:gd name="T28" fmla="*/ 38 w 213"/>
                          <a:gd name="T29" fmla="*/ 52 h 217"/>
                          <a:gd name="T30" fmla="*/ 44 w 213"/>
                          <a:gd name="T31" fmla="*/ 53 h 217"/>
                          <a:gd name="T32" fmla="*/ 49 w 213"/>
                          <a:gd name="T33" fmla="*/ 54 h 217"/>
                          <a:gd name="T34" fmla="*/ 54 w 213"/>
                          <a:gd name="T35" fmla="*/ 54 h 217"/>
                          <a:gd name="T36" fmla="*/ 54 w 213"/>
                          <a:gd name="T37" fmla="*/ 51 h 217"/>
                          <a:gd name="T38" fmla="*/ 49 w 213"/>
                          <a:gd name="T39" fmla="*/ 51 h 217"/>
                          <a:gd name="T40" fmla="*/ 44 w 213"/>
                          <a:gd name="T41" fmla="*/ 50 h 217"/>
                          <a:gd name="T42" fmla="*/ 39 w 213"/>
                          <a:gd name="T43" fmla="*/ 49 h 217"/>
                          <a:gd name="T44" fmla="*/ 34 w 213"/>
                          <a:gd name="T45" fmla="*/ 48 h 217"/>
                          <a:gd name="T46" fmla="*/ 30 w 213"/>
                          <a:gd name="T47" fmla="*/ 45 h 217"/>
                          <a:gd name="T48" fmla="*/ 26 w 213"/>
                          <a:gd name="T49" fmla="*/ 43 h 217"/>
                          <a:gd name="T50" fmla="*/ 22 w 213"/>
                          <a:gd name="T51" fmla="*/ 40 h 217"/>
                          <a:gd name="T52" fmla="*/ 18 w 213"/>
                          <a:gd name="T53" fmla="*/ 37 h 217"/>
                          <a:gd name="T54" fmla="*/ 14 w 213"/>
                          <a:gd name="T55" fmla="*/ 33 h 217"/>
                          <a:gd name="T56" fmla="*/ 12 w 213"/>
                          <a:gd name="T57" fmla="*/ 29 h 217"/>
                          <a:gd name="T58" fmla="*/ 9 w 213"/>
                          <a:gd name="T59" fmla="*/ 25 h 217"/>
                          <a:gd name="T60" fmla="*/ 7 w 213"/>
                          <a:gd name="T61" fmla="*/ 21 h 217"/>
                          <a:gd name="T62" fmla="*/ 5 w 213"/>
                          <a:gd name="T63" fmla="*/ 16 h 217"/>
                          <a:gd name="T64" fmla="*/ 4 w 213"/>
                          <a:gd name="T65" fmla="*/ 12 h 217"/>
                          <a:gd name="T66" fmla="*/ 3 w 213"/>
                          <a:gd name="T67" fmla="*/ 6 h 217"/>
                          <a:gd name="T68" fmla="*/ 3 w 213"/>
                          <a:gd name="T69" fmla="*/ 1 h 217"/>
                          <a:gd name="T70" fmla="*/ 3 w 213"/>
                          <a:gd name="T71" fmla="*/ 1 h 217"/>
                          <a:gd name="T72" fmla="*/ 3 w 213"/>
                          <a:gd name="T73" fmla="*/ 1 h 217"/>
                          <a:gd name="T74" fmla="*/ 3 w 213"/>
                          <a:gd name="T75" fmla="*/ 0 h 217"/>
                          <a:gd name="T76" fmla="*/ 2 w 213"/>
                          <a:gd name="T77" fmla="*/ 0 h 217"/>
                          <a:gd name="T78" fmla="*/ 1 w 213"/>
                          <a:gd name="T79" fmla="*/ 0 h 217"/>
                          <a:gd name="T80" fmla="*/ 0 w 213"/>
                          <a:gd name="T81" fmla="*/ 1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3" h="217">
                            <a:moveTo>
                              <a:pt x="0" y="5"/>
                            </a:moveTo>
                            <a:lnTo>
                              <a:pt x="0" y="5"/>
                            </a:lnTo>
                            <a:lnTo>
                              <a:pt x="3" y="26"/>
                            </a:lnTo>
                            <a:lnTo>
                              <a:pt x="6" y="47"/>
                            </a:lnTo>
                            <a:lnTo>
                              <a:pt x="11" y="68"/>
                            </a:lnTo>
                            <a:lnTo>
                              <a:pt x="18" y="87"/>
                            </a:lnTo>
                            <a:lnTo>
                              <a:pt x="27" y="106"/>
                            </a:lnTo>
                            <a:lnTo>
                              <a:pt x="37" y="123"/>
                            </a:lnTo>
                            <a:lnTo>
                              <a:pt x="50" y="140"/>
                            </a:lnTo>
                            <a:lnTo>
                              <a:pt x="64" y="155"/>
                            </a:lnTo>
                            <a:lnTo>
                              <a:pt x="79" y="168"/>
                            </a:lnTo>
                            <a:lnTo>
                              <a:pt x="96" y="181"/>
                            </a:lnTo>
                            <a:lnTo>
                              <a:pt x="112" y="191"/>
                            </a:lnTo>
                            <a:lnTo>
                              <a:pt x="132" y="200"/>
                            </a:lnTo>
                            <a:lnTo>
                              <a:pt x="151" y="207"/>
                            </a:lnTo>
                            <a:lnTo>
                              <a:pt x="172" y="212"/>
                            </a:lnTo>
                            <a:lnTo>
                              <a:pt x="193" y="215"/>
                            </a:lnTo>
                            <a:lnTo>
                              <a:pt x="213" y="217"/>
                            </a:lnTo>
                            <a:lnTo>
                              <a:pt x="213" y="206"/>
                            </a:lnTo>
                            <a:lnTo>
                              <a:pt x="193" y="206"/>
                            </a:lnTo>
                            <a:lnTo>
                              <a:pt x="172" y="202"/>
                            </a:lnTo>
                            <a:lnTo>
                              <a:pt x="153" y="198"/>
                            </a:lnTo>
                            <a:lnTo>
                              <a:pt x="134" y="191"/>
                            </a:lnTo>
                            <a:lnTo>
                              <a:pt x="117" y="182"/>
                            </a:lnTo>
                            <a:lnTo>
                              <a:pt x="101" y="171"/>
                            </a:lnTo>
                            <a:lnTo>
                              <a:pt x="86" y="161"/>
                            </a:lnTo>
                            <a:lnTo>
                              <a:pt x="71" y="148"/>
                            </a:lnTo>
                            <a:lnTo>
                              <a:pt x="57" y="133"/>
                            </a:lnTo>
                            <a:lnTo>
                              <a:pt x="46" y="118"/>
                            </a:lnTo>
                            <a:lnTo>
                              <a:pt x="36" y="101"/>
                            </a:lnTo>
                            <a:lnTo>
                              <a:pt x="27" y="85"/>
                            </a:lnTo>
                            <a:lnTo>
                              <a:pt x="20" y="65"/>
                            </a:lnTo>
                            <a:lnTo>
                              <a:pt x="15" y="47"/>
                            </a:lnTo>
                            <a:lnTo>
                              <a:pt x="12" y="26"/>
                            </a:lnTo>
                            <a:lnTo>
                              <a:pt x="12" y="5"/>
                            </a:lnTo>
                            <a:lnTo>
                              <a:pt x="10" y="2"/>
                            </a:lnTo>
                            <a:lnTo>
                              <a:pt x="6" y="0"/>
                            </a:lnTo>
                            <a:lnTo>
                              <a:pt x="3"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29" name="Freeform 230"/>
                      <p:cNvSpPr>
                        <a:spLocks noChangeAspect="1"/>
                      </p:cNvSpPr>
                      <p:nvPr/>
                    </p:nvSpPr>
                    <p:spPr bwMode="auto">
                      <a:xfrm flipH="1">
                        <a:off x="1521" y="3345"/>
                        <a:ext cx="3" cy="40"/>
                      </a:xfrm>
                      <a:custGeom>
                        <a:avLst/>
                        <a:gdLst>
                          <a:gd name="T0" fmla="*/ 2 w 12"/>
                          <a:gd name="T1" fmla="*/ 0 h 161"/>
                          <a:gd name="T2" fmla="*/ 0 w 12"/>
                          <a:gd name="T3" fmla="*/ 1 h 161"/>
                          <a:gd name="T4" fmla="*/ 0 w 12"/>
                          <a:gd name="T5" fmla="*/ 40 h 161"/>
                          <a:gd name="T6" fmla="*/ 3 w 12"/>
                          <a:gd name="T7" fmla="*/ 40 h 161"/>
                          <a:gd name="T8" fmla="*/ 3 w 12"/>
                          <a:gd name="T9" fmla="*/ 1 h 161"/>
                          <a:gd name="T10" fmla="*/ 2 w 12"/>
                          <a:gd name="T11" fmla="*/ 3 h 161"/>
                          <a:gd name="T12" fmla="*/ 3 w 12"/>
                          <a:gd name="T13" fmla="*/ 1 h 161"/>
                          <a:gd name="T14" fmla="*/ 3 w 12"/>
                          <a:gd name="T15" fmla="*/ 1 h 161"/>
                          <a:gd name="T16" fmla="*/ 2 w 12"/>
                          <a:gd name="T17" fmla="*/ 0 h 161"/>
                          <a:gd name="T18" fmla="*/ 1 w 12"/>
                          <a:gd name="T19" fmla="*/ 1 h 161"/>
                          <a:gd name="T20" fmla="*/ 0 w 12"/>
                          <a:gd name="T21" fmla="*/ 1 h 161"/>
                          <a:gd name="T22" fmla="*/ 2 w 12"/>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161">
                            <a:moveTo>
                              <a:pt x="6" y="0"/>
                            </a:moveTo>
                            <a:lnTo>
                              <a:pt x="0" y="6"/>
                            </a:lnTo>
                            <a:lnTo>
                              <a:pt x="0" y="161"/>
                            </a:lnTo>
                            <a:lnTo>
                              <a:pt x="12" y="161"/>
                            </a:lnTo>
                            <a:lnTo>
                              <a:pt x="12" y="6"/>
                            </a:lnTo>
                            <a:lnTo>
                              <a:pt x="6" y="12"/>
                            </a:lnTo>
                            <a:lnTo>
                              <a:pt x="12" y="6"/>
                            </a:lnTo>
                            <a:lnTo>
                              <a:pt x="10" y="3"/>
                            </a:lnTo>
                            <a:lnTo>
                              <a:pt x="6" y="0"/>
                            </a:lnTo>
                            <a:lnTo>
                              <a:pt x="3" y="3"/>
                            </a:lnTo>
                            <a:lnTo>
                              <a:pt x="0"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0" name="Freeform 231"/>
                      <p:cNvSpPr>
                        <a:spLocks noChangeAspect="1"/>
                      </p:cNvSpPr>
                      <p:nvPr/>
                    </p:nvSpPr>
                    <p:spPr bwMode="auto">
                      <a:xfrm flipH="1">
                        <a:off x="1418" y="3345"/>
                        <a:ext cx="104" cy="3"/>
                      </a:xfrm>
                      <a:custGeom>
                        <a:avLst/>
                        <a:gdLst>
                          <a:gd name="T0" fmla="*/ 104 w 419"/>
                          <a:gd name="T1" fmla="*/ 2 h 12"/>
                          <a:gd name="T2" fmla="*/ 103 w 419"/>
                          <a:gd name="T3" fmla="*/ 0 h 12"/>
                          <a:gd name="T4" fmla="*/ 0 w 419"/>
                          <a:gd name="T5" fmla="*/ 0 h 12"/>
                          <a:gd name="T6" fmla="*/ 0 w 419"/>
                          <a:gd name="T7" fmla="*/ 3 h 12"/>
                          <a:gd name="T8" fmla="*/ 103 w 419"/>
                          <a:gd name="T9" fmla="*/ 3 h 12"/>
                          <a:gd name="T10" fmla="*/ 101 w 419"/>
                          <a:gd name="T11" fmla="*/ 2 h 12"/>
                          <a:gd name="T12" fmla="*/ 103 w 419"/>
                          <a:gd name="T13" fmla="*/ 3 h 12"/>
                          <a:gd name="T14" fmla="*/ 104 w 419"/>
                          <a:gd name="T15" fmla="*/ 2 h 12"/>
                          <a:gd name="T16" fmla="*/ 104 w 419"/>
                          <a:gd name="T17" fmla="*/ 2 h 12"/>
                          <a:gd name="T18" fmla="*/ 104 w 419"/>
                          <a:gd name="T19" fmla="*/ 1 h 12"/>
                          <a:gd name="T20" fmla="*/ 103 w 419"/>
                          <a:gd name="T21" fmla="*/ 0 h 12"/>
                          <a:gd name="T22" fmla="*/ 104 w 419"/>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9" h="12">
                            <a:moveTo>
                              <a:pt x="419" y="6"/>
                            </a:moveTo>
                            <a:lnTo>
                              <a:pt x="413" y="0"/>
                            </a:lnTo>
                            <a:lnTo>
                              <a:pt x="0" y="0"/>
                            </a:lnTo>
                            <a:lnTo>
                              <a:pt x="0" y="12"/>
                            </a:lnTo>
                            <a:lnTo>
                              <a:pt x="413" y="12"/>
                            </a:lnTo>
                            <a:lnTo>
                              <a:pt x="407" y="6"/>
                            </a:lnTo>
                            <a:lnTo>
                              <a:pt x="413" y="12"/>
                            </a:lnTo>
                            <a:lnTo>
                              <a:pt x="417" y="9"/>
                            </a:lnTo>
                            <a:lnTo>
                              <a:pt x="419" y="6"/>
                            </a:lnTo>
                            <a:lnTo>
                              <a:pt x="417" y="3"/>
                            </a:lnTo>
                            <a:lnTo>
                              <a:pt x="413" y="0"/>
                            </a:lnTo>
                            <a:lnTo>
                              <a:pt x="4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1" name="Freeform 232"/>
                      <p:cNvSpPr>
                        <a:spLocks noChangeAspect="1"/>
                      </p:cNvSpPr>
                      <p:nvPr/>
                    </p:nvSpPr>
                    <p:spPr bwMode="auto">
                      <a:xfrm flipH="1">
                        <a:off x="1413" y="3250"/>
                        <a:ext cx="140" cy="96"/>
                      </a:xfrm>
                      <a:custGeom>
                        <a:avLst/>
                        <a:gdLst>
                          <a:gd name="T0" fmla="*/ 25 w 561"/>
                          <a:gd name="T1" fmla="*/ 69 h 387"/>
                          <a:gd name="T2" fmla="*/ 25 w 561"/>
                          <a:gd name="T3" fmla="*/ 55 h 387"/>
                          <a:gd name="T4" fmla="*/ 25 w 561"/>
                          <a:gd name="T5" fmla="*/ 49 h 387"/>
                          <a:gd name="T6" fmla="*/ 26 w 561"/>
                          <a:gd name="T7" fmla="*/ 44 h 387"/>
                          <a:gd name="T8" fmla="*/ 27 w 561"/>
                          <a:gd name="T9" fmla="*/ 38 h 387"/>
                          <a:gd name="T10" fmla="*/ 29 w 561"/>
                          <a:gd name="T11" fmla="*/ 33 h 387"/>
                          <a:gd name="T12" fmla="*/ 32 w 561"/>
                          <a:gd name="T13" fmla="*/ 29 h 387"/>
                          <a:gd name="T14" fmla="*/ 34 w 561"/>
                          <a:gd name="T15" fmla="*/ 24 h 387"/>
                          <a:gd name="T16" fmla="*/ 38 w 561"/>
                          <a:gd name="T17" fmla="*/ 20 h 387"/>
                          <a:gd name="T18" fmla="*/ 42 w 561"/>
                          <a:gd name="T19" fmla="*/ 16 h 387"/>
                          <a:gd name="T20" fmla="*/ 46 w 561"/>
                          <a:gd name="T21" fmla="*/ 13 h 387"/>
                          <a:gd name="T22" fmla="*/ 50 w 561"/>
                          <a:gd name="T23" fmla="*/ 9 h 387"/>
                          <a:gd name="T24" fmla="*/ 55 w 561"/>
                          <a:gd name="T25" fmla="*/ 6 h 387"/>
                          <a:gd name="T26" fmla="*/ 60 w 561"/>
                          <a:gd name="T27" fmla="*/ 4 h 387"/>
                          <a:gd name="T28" fmla="*/ 65 w 561"/>
                          <a:gd name="T29" fmla="*/ 2 h 387"/>
                          <a:gd name="T30" fmla="*/ 71 w 561"/>
                          <a:gd name="T31" fmla="*/ 1 h 387"/>
                          <a:gd name="T32" fmla="*/ 76 w 561"/>
                          <a:gd name="T33" fmla="*/ 0 h 387"/>
                          <a:gd name="T34" fmla="*/ 82 w 561"/>
                          <a:gd name="T35" fmla="*/ 0 h 387"/>
                          <a:gd name="T36" fmla="*/ 88 w 561"/>
                          <a:gd name="T37" fmla="*/ 0 h 387"/>
                          <a:gd name="T38" fmla="*/ 94 w 561"/>
                          <a:gd name="T39" fmla="*/ 1 h 387"/>
                          <a:gd name="T40" fmla="*/ 99 w 561"/>
                          <a:gd name="T41" fmla="*/ 2 h 387"/>
                          <a:gd name="T42" fmla="*/ 105 w 561"/>
                          <a:gd name="T43" fmla="*/ 4 h 387"/>
                          <a:gd name="T44" fmla="*/ 110 w 561"/>
                          <a:gd name="T45" fmla="*/ 6 h 387"/>
                          <a:gd name="T46" fmla="*/ 115 w 561"/>
                          <a:gd name="T47" fmla="*/ 9 h 387"/>
                          <a:gd name="T48" fmla="*/ 119 w 561"/>
                          <a:gd name="T49" fmla="*/ 13 h 387"/>
                          <a:gd name="T50" fmla="*/ 123 w 561"/>
                          <a:gd name="T51" fmla="*/ 16 h 387"/>
                          <a:gd name="T52" fmla="*/ 127 w 561"/>
                          <a:gd name="T53" fmla="*/ 20 h 387"/>
                          <a:gd name="T54" fmla="*/ 130 w 561"/>
                          <a:gd name="T55" fmla="*/ 24 h 387"/>
                          <a:gd name="T56" fmla="*/ 133 w 561"/>
                          <a:gd name="T57" fmla="*/ 29 h 387"/>
                          <a:gd name="T58" fmla="*/ 136 w 561"/>
                          <a:gd name="T59" fmla="*/ 33 h 387"/>
                          <a:gd name="T60" fmla="*/ 138 w 561"/>
                          <a:gd name="T61" fmla="*/ 38 h 387"/>
                          <a:gd name="T62" fmla="*/ 139 w 561"/>
                          <a:gd name="T63" fmla="*/ 44 h 387"/>
                          <a:gd name="T64" fmla="*/ 140 w 561"/>
                          <a:gd name="T65" fmla="*/ 49 h 387"/>
                          <a:gd name="T66" fmla="*/ 140 w 561"/>
                          <a:gd name="T67" fmla="*/ 55 h 387"/>
                          <a:gd name="T68" fmla="*/ 140 w 561"/>
                          <a:gd name="T69" fmla="*/ 96 h 387"/>
                          <a:gd name="T70" fmla="*/ 0 w 561"/>
                          <a:gd name="T71" fmla="*/ 96 h 387"/>
                          <a:gd name="T72" fmla="*/ 25 w 561"/>
                          <a:gd name="T73" fmla="*/ 69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61" h="387">
                            <a:moveTo>
                              <a:pt x="99" y="279"/>
                            </a:moveTo>
                            <a:lnTo>
                              <a:pt x="99" y="221"/>
                            </a:lnTo>
                            <a:lnTo>
                              <a:pt x="100" y="198"/>
                            </a:lnTo>
                            <a:lnTo>
                              <a:pt x="104" y="176"/>
                            </a:lnTo>
                            <a:lnTo>
                              <a:pt x="109" y="155"/>
                            </a:lnTo>
                            <a:lnTo>
                              <a:pt x="117" y="135"/>
                            </a:lnTo>
                            <a:lnTo>
                              <a:pt x="127" y="115"/>
                            </a:lnTo>
                            <a:lnTo>
                              <a:pt x="138" y="98"/>
                            </a:lnTo>
                            <a:lnTo>
                              <a:pt x="152" y="81"/>
                            </a:lnTo>
                            <a:lnTo>
                              <a:pt x="167" y="64"/>
                            </a:lnTo>
                            <a:lnTo>
                              <a:pt x="183" y="51"/>
                            </a:lnTo>
                            <a:lnTo>
                              <a:pt x="201" y="38"/>
                            </a:lnTo>
                            <a:lnTo>
                              <a:pt x="220" y="26"/>
                            </a:lnTo>
                            <a:lnTo>
                              <a:pt x="241" y="17"/>
                            </a:lnTo>
                            <a:lnTo>
                              <a:pt x="261" y="10"/>
                            </a:lnTo>
                            <a:lnTo>
                              <a:pt x="283" y="5"/>
                            </a:lnTo>
                            <a:lnTo>
                              <a:pt x="306" y="1"/>
                            </a:lnTo>
                            <a:lnTo>
                              <a:pt x="330" y="0"/>
                            </a:lnTo>
                            <a:lnTo>
                              <a:pt x="353" y="1"/>
                            </a:lnTo>
                            <a:lnTo>
                              <a:pt x="376" y="5"/>
                            </a:lnTo>
                            <a:lnTo>
                              <a:pt x="398" y="10"/>
                            </a:lnTo>
                            <a:lnTo>
                              <a:pt x="420" y="17"/>
                            </a:lnTo>
                            <a:lnTo>
                              <a:pt x="440" y="26"/>
                            </a:lnTo>
                            <a:lnTo>
                              <a:pt x="459" y="38"/>
                            </a:lnTo>
                            <a:lnTo>
                              <a:pt x="476" y="51"/>
                            </a:lnTo>
                            <a:lnTo>
                              <a:pt x="494" y="64"/>
                            </a:lnTo>
                            <a:lnTo>
                              <a:pt x="509" y="81"/>
                            </a:lnTo>
                            <a:lnTo>
                              <a:pt x="521" y="98"/>
                            </a:lnTo>
                            <a:lnTo>
                              <a:pt x="534" y="115"/>
                            </a:lnTo>
                            <a:lnTo>
                              <a:pt x="543" y="135"/>
                            </a:lnTo>
                            <a:lnTo>
                              <a:pt x="551" y="155"/>
                            </a:lnTo>
                            <a:lnTo>
                              <a:pt x="557" y="176"/>
                            </a:lnTo>
                            <a:lnTo>
                              <a:pt x="560" y="198"/>
                            </a:lnTo>
                            <a:lnTo>
                              <a:pt x="561" y="221"/>
                            </a:lnTo>
                            <a:lnTo>
                              <a:pt x="561" y="387"/>
                            </a:lnTo>
                            <a:lnTo>
                              <a:pt x="0" y="387"/>
                            </a:lnTo>
                            <a:lnTo>
                              <a:pt x="99" y="279"/>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2" name="Freeform 233"/>
                      <p:cNvSpPr>
                        <a:spLocks noChangeAspect="1"/>
                      </p:cNvSpPr>
                      <p:nvPr/>
                    </p:nvSpPr>
                    <p:spPr bwMode="auto">
                      <a:xfrm flipH="1">
                        <a:off x="1527" y="3319"/>
                        <a:ext cx="3" cy="2"/>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
                            <a:moveTo>
                              <a:pt x="0" y="0"/>
                            </a:moveTo>
                            <a:lnTo>
                              <a:pt x="3"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3" name="Freeform 234"/>
                      <p:cNvSpPr>
                        <a:spLocks noChangeAspect="1"/>
                      </p:cNvSpPr>
                      <p:nvPr/>
                    </p:nvSpPr>
                    <p:spPr bwMode="auto">
                      <a:xfrm flipH="1">
                        <a:off x="1527" y="3304"/>
                        <a:ext cx="3" cy="15"/>
                      </a:xfrm>
                      <a:custGeom>
                        <a:avLst/>
                        <a:gdLst>
                          <a:gd name="T0" fmla="*/ 0 w 12"/>
                          <a:gd name="T1" fmla="*/ 1 h 64"/>
                          <a:gd name="T2" fmla="*/ 0 w 12"/>
                          <a:gd name="T3" fmla="*/ 1 h 64"/>
                          <a:gd name="T4" fmla="*/ 0 w 12"/>
                          <a:gd name="T5" fmla="*/ 15 h 64"/>
                          <a:gd name="T6" fmla="*/ 3 w 12"/>
                          <a:gd name="T7" fmla="*/ 15 h 64"/>
                          <a:gd name="T8" fmla="*/ 3 w 12"/>
                          <a:gd name="T9" fmla="*/ 1 h 64"/>
                          <a:gd name="T10" fmla="*/ 3 w 12"/>
                          <a:gd name="T11" fmla="*/ 1 h 64"/>
                          <a:gd name="T12" fmla="*/ 3 w 12"/>
                          <a:gd name="T13" fmla="*/ 1 h 64"/>
                          <a:gd name="T14" fmla="*/ 3 w 12"/>
                          <a:gd name="T15" fmla="*/ 1 h 64"/>
                          <a:gd name="T16" fmla="*/ 2 w 12"/>
                          <a:gd name="T17" fmla="*/ 0 h 64"/>
                          <a:gd name="T18" fmla="*/ 1 w 12"/>
                          <a:gd name="T19" fmla="*/ 1 h 64"/>
                          <a:gd name="T20" fmla="*/ 0 w 12"/>
                          <a:gd name="T21" fmla="*/ 1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64">
                            <a:moveTo>
                              <a:pt x="0" y="6"/>
                            </a:moveTo>
                            <a:lnTo>
                              <a:pt x="0" y="6"/>
                            </a:lnTo>
                            <a:lnTo>
                              <a:pt x="0" y="64"/>
                            </a:lnTo>
                            <a:lnTo>
                              <a:pt x="12" y="64"/>
                            </a:lnTo>
                            <a:lnTo>
                              <a:pt x="12" y="6"/>
                            </a:lnTo>
                            <a:lnTo>
                              <a:pt x="10" y="3"/>
                            </a:lnTo>
                            <a:lnTo>
                              <a:pt x="6" y="0"/>
                            </a:lnTo>
                            <a:lnTo>
                              <a:pt x="3" y="3"/>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4" name="Freeform 235"/>
                      <p:cNvSpPr>
                        <a:spLocks noChangeAspect="1"/>
                      </p:cNvSpPr>
                      <p:nvPr/>
                    </p:nvSpPr>
                    <p:spPr bwMode="auto">
                      <a:xfrm flipH="1">
                        <a:off x="1470" y="3248"/>
                        <a:ext cx="60" cy="57"/>
                      </a:xfrm>
                      <a:custGeom>
                        <a:avLst/>
                        <a:gdLst>
                          <a:gd name="T0" fmla="*/ 60 w 237"/>
                          <a:gd name="T1" fmla="*/ 0 h 227"/>
                          <a:gd name="T2" fmla="*/ 60 w 237"/>
                          <a:gd name="T3" fmla="*/ 0 h 227"/>
                          <a:gd name="T4" fmla="*/ 54 w 237"/>
                          <a:gd name="T5" fmla="*/ 1 h 227"/>
                          <a:gd name="T6" fmla="*/ 48 w 237"/>
                          <a:gd name="T7" fmla="*/ 2 h 227"/>
                          <a:gd name="T8" fmla="*/ 42 w 237"/>
                          <a:gd name="T9" fmla="*/ 3 h 227"/>
                          <a:gd name="T10" fmla="*/ 37 w 237"/>
                          <a:gd name="T11" fmla="*/ 5 h 227"/>
                          <a:gd name="T12" fmla="*/ 32 w 237"/>
                          <a:gd name="T13" fmla="*/ 7 h 227"/>
                          <a:gd name="T14" fmla="*/ 27 w 237"/>
                          <a:gd name="T15" fmla="*/ 10 h 227"/>
                          <a:gd name="T16" fmla="*/ 22 w 237"/>
                          <a:gd name="T17" fmla="*/ 13 h 227"/>
                          <a:gd name="T18" fmla="*/ 18 w 237"/>
                          <a:gd name="T19" fmla="*/ 17 h 227"/>
                          <a:gd name="T20" fmla="*/ 14 w 237"/>
                          <a:gd name="T21" fmla="*/ 21 h 227"/>
                          <a:gd name="T22" fmla="*/ 10 w 237"/>
                          <a:gd name="T23" fmla="*/ 26 h 227"/>
                          <a:gd name="T24" fmla="*/ 7 w 237"/>
                          <a:gd name="T25" fmla="*/ 30 h 227"/>
                          <a:gd name="T26" fmla="*/ 5 w 237"/>
                          <a:gd name="T27" fmla="*/ 35 h 227"/>
                          <a:gd name="T28" fmla="*/ 3 w 237"/>
                          <a:gd name="T29" fmla="*/ 40 h 227"/>
                          <a:gd name="T30" fmla="*/ 2 w 237"/>
                          <a:gd name="T31" fmla="*/ 45 h 227"/>
                          <a:gd name="T32" fmla="*/ 1 w 237"/>
                          <a:gd name="T33" fmla="*/ 51 h 227"/>
                          <a:gd name="T34" fmla="*/ 0 w 237"/>
                          <a:gd name="T35" fmla="*/ 57 h 227"/>
                          <a:gd name="T36" fmla="*/ 3 w 237"/>
                          <a:gd name="T37" fmla="*/ 57 h 227"/>
                          <a:gd name="T38" fmla="*/ 3 w 237"/>
                          <a:gd name="T39" fmla="*/ 51 h 227"/>
                          <a:gd name="T40" fmla="*/ 4 w 237"/>
                          <a:gd name="T41" fmla="*/ 46 h 227"/>
                          <a:gd name="T42" fmla="*/ 5 w 237"/>
                          <a:gd name="T43" fmla="*/ 41 h 227"/>
                          <a:gd name="T44" fmla="*/ 7 w 237"/>
                          <a:gd name="T45" fmla="*/ 36 h 227"/>
                          <a:gd name="T46" fmla="*/ 10 w 237"/>
                          <a:gd name="T47" fmla="*/ 31 h 227"/>
                          <a:gd name="T48" fmla="*/ 13 w 237"/>
                          <a:gd name="T49" fmla="*/ 27 h 227"/>
                          <a:gd name="T50" fmla="*/ 16 w 237"/>
                          <a:gd name="T51" fmla="*/ 23 h 227"/>
                          <a:gd name="T52" fmla="*/ 19 w 237"/>
                          <a:gd name="T53" fmla="*/ 19 h 227"/>
                          <a:gd name="T54" fmla="*/ 24 w 237"/>
                          <a:gd name="T55" fmla="*/ 15 h 227"/>
                          <a:gd name="T56" fmla="*/ 28 w 237"/>
                          <a:gd name="T57" fmla="*/ 12 h 227"/>
                          <a:gd name="T58" fmla="*/ 33 w 237"/>
                          <a:gd name="T59" fmla="*/ 9 h 227"/>
                          <a:gd name="T60" fmla="*/ 38 w 237"/>
                          <a:gd name="T61" fmla="*/ 7 h 227"/>
                          <a:gd name="T62" fmla="*/ 43 w 237"/>
                          <a:gd name="T63" fmla="*/ 5 h 227"/>
                          <a:gd name="T64" fmla="*/ 48 w 237"/>
                          <a:gd name="T65" fmla="*/ 4 h 227"/>
                          <a:gd name="T66" fmla="*/ 54 w 237"/>
                          <a:gd name="T67" fmla="*/ 3 h 227"/>
                          <a:gd name="T68" fmla="*/ 60 w 237"/>
                          <a:gd name="T69" fmla="*/ 3 h 227"/>
                          <a:gd name="T70" fmla="*/ 60 w 237"/>
                          <a:gd name="T71" fmla="*/ 3 h 227"/>
                          <a:gd name="T72" fmla="*/ 60 w 237"/>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7" h="227">
                            <a:moveTo>
                              <a:pt x="237" y="0"/>
                            </a:moveTo>
                            <a:lnTo>
                              <a:pt x="237" y="0"/>
                            </a:lnTo>
                            <a:lnTo>
                              <a:pt x="213" y="3"/>
                            </a:lnTo>
                            <a:lnTo>
                              <a:pt x="190" y="6"/>
                            </a:lnTo>
                            <a:lnTo>
                              <a:pt x="167" y="12"/>
                            </a:lnTo>
                            <a:lnTo>
                              <a:pt x="146" y="19"/>
                            </a:lnTo>
                            <a:lnTo>
                              <a:pt x="125" y="28"/>
                            </a:lnTo>
                            <a:lnTo>
                              <a:pt x="106" y="39"/>
                            </a:lnTo>
                            <a:lnTo>
                              <a:pt x="87" y="53"/>
                            </a:lnTo>
                            <a:lnTo>
                              <a:pt x="70" y="67"/>
                            </a:lnTo>
                            <a:lnTo>
                              <a:pt x="56" y="83"/>
                            </a:lnTo>
                            <a:lnTo>
                              <a:pt x="41" y="102"/>
                            </a:lnTo>
                            <a:lnTo>
                              <a:pt x="29" y="119"/>
                            </a:lnTo>
                            <a:lnTo>
                              <a:pt x="20" y="140"/>
                            </a:lnTo>
                            <a:lnTo>
                              <a:pt x="12" y="160"/>
                            </a:lnTo>
                            <a:lnTo>
                              <a:pt x="6" y="181"/>
                            </a:lnTo>
                            <a:lnTo>
                              <a:pt x="3" y="204"/>
                            </a:lnTo>
                            <a:lnTo>
                              <a:pt x="0" y="227"/>
                            </a:lnTo>
                            <a:lnTo>
                              <a:pt x="12" y="227"/>
                            </a:lnTo>
                            <a:lnTo>
                              <a:pt x="12" y="204"/>
                            </a:lnTo>
                            <a:lnTo>
                              <a:pt x="15" y="183"/>
                            </a:lnTo>
                            <a:lnTo>
                              <a:pt x="21" y="163"/>
                            </a:lnTo>
                            <a:lnTo>
                              <a:pt x="29" y="142"/>
                            </a:lnTo>
                            <a:lnTo>
                              <a:pt x="38" y="123"/>
                            </a:lnTo>
                            <a:lnTo>
                              <a:pt x="50" y="106"/>
                            </a:lnTo>
                            <a:lnTo>
                              <a:pt x="62" y="90"/>
                            </a:lnTo>
                            <a:lnTo>
                              <a:pt x="77" y="74"/>
                            </a:lnTo>
                            <a:lnTo>
                              <a:pt x="93" y="60"/>
                            </a:lnTo>
                            <a:lnTo>
                              <a:pt x="111" y="49"/>
                            </a:lnTo>
                            <a:lnTo>
                              <a:pt x="129" y="37"/>
                            </a:lnTo>
                            <a:lnTo>
                              <a:pt x="149" y="28"/>
                            </a:lnTo>
                            <a:lnTo>
                              <a:pt x="169" y="21"/>
                            </a:lnTo>
                            <a:lnTo>
                              <a:pt x="190" y="15"/>
                            </a:lnTo>
                            <a:lnTo>
                              <a:pt x="213" y="12"/>
                            </a:lnTo>
                            <a:lnTo>
                              <a:pt x="237" y="12"/>
                            </a:lnTo>
                            <a:lnTo>
                              <a:pt x="2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5" name="Freeform 236"/>
                      <p:cNvSpPr>
                        <a:spLocks noChangeAspect="1"/>
                      </p:cNvSpPr>
                      <p:nvPr/>
                    </p:nvSpPr>
                    <p:spPr bwMode="auto">
                      <a:xfrm flipH="1">
                        <a:off x="1411" y="3248"/>
                        <a:ext cx="59" cy="58"/>
                      </a:xfrm>
                      <a:custGeom>
                        <a:avLst/>
                        <a:gdLst>
                          <a:gd name="T0" fmla="*/ 59 w 237"/>
                          <a:gd name="T1" fmla="*/ 57 h 232"/>
                          <a:gd name="T2" fmla="*/ 59 w 237"/>
                          <a:gd name="T3" fmla="*/ 57 h 232"/>
                          <a:gd name="T4" fmla="*/ 59 w 237"/>
                          <a:gd name="T5" fmla="*/ 51 h 232"/>
                          <a:gd name="T6" fmla="*/ 58 w 237"/>
                          <a:gd name="T7" fmla="*/ 45 h 232"/>
                          <a:gd name="T8" fmla="*/ 56 w 237"/>
                          <a:gd name="T9" fmla="*/ 40 h 232"/>
                          <a:gd name="T10" fmla="*/ 54 w 237"/>
                          <a:gd name="T11" fmla="*/ 35 h 232"/>
                          <a:gd name="T12" fmla="*/ 52 w 237"/>
                          <a:gd name="T13" fmla="*/ 30 h 232"/>
                          <a:gd name="T14" fmla="*/ 49 w 237"/>
                          <a:gd name="T15" fmla="*/ 26 h 232"/>
                          <a:gd name="T16" fmla="*/ 45 w 237"/>
                          <a:gd name="T17" fmla="*/ 21 h 232"/>
                          <a:gd name="T18" fmla="*/ 42 w 237"/>
                          <a:gd name="T19" fmla="*/ 17 h 232"/>
                          <a:gd name="T20" fmla="*/ 37 w 237"/>
                          <a:gd name="T21" fmla="*/ 13 h 232"/>
                          <a:gd name="T22" fmla="*/ 33 w 237"/>
                          <a:gd name="T23" fmla="*/ 10 h 232"/>
                          <a:gd name="T24" fmla="*/ 28 w 237"/>
                          <a:gd name="T25" fmla="*/ 7 h 232"/>
                          <a:gd name="T26" fmla="*/ 23 w 237"/>
                          <a:gd name="T27" fmla="*/ 5 h 232"/>
                          <a:gd name="T28" fmla="*/ 17 w 237"/>
                          <a:gd name="T29" fmla="*/ 3 h 232"/>
                          <a:gd name="T30" fmla="*/ 11 w 237"/>
                          <a:gd name="T31" fmla="*/ 2 h 232"/>
                          <a:gd name="T32" fmla="*/ 6 w 237"/>
                          <a:gd name="T33" fmla="*/ 1 h 232"/>
                          <a:gd name="T34" fmla="*/ 0 w 237"/>
                          <a:gd name="T35" fmla="*/ 0 h 232"/>
                          <a:gd name="T36" fmla="*/ 0 w 237"/>
                          <a:gd name="T37" fmla="*/ 3 h 232"/>
                          <a:gd name="T38" fmla="*/ 6 w 237"/>
                          <a:gd name="T39" fmla="*/ 3 h 232"/>
                          <a:gd name="T40" fmla="*/ 11 w 237"/>
                          <a:gd name="T41" fmla="*/ 4 h 232"/>
                          <a:gd name="T42" fmla="*/ 17 w 237"/>
                          <a:gd name="T43" fmla="*/ 5 h 232"/>
                          <a:gd name="T44" fmla="*/ 22 w 237"/>
                          <a:gd name="T45" fmla="*/ 7 h 232"/>
                          <a:gd name="T46" fmla="*/ 27 w 237"/>
                          <a:gd name="T47" fmla="*/ 9 h 232"/>
                          <a:gd name="T48" fmla="*/ 32 w 237"/>
                          <a:gd name="T49" fmla="*/ 12 h 232"/>
                          <a:gd name="T50" fmla="*/ 36 w 237"/>
                          <a:gd name="T51" fmla="*/ 15 h 232"/>
                          <a:gd name="T52" fmla="*/ 40 w 237"/>
                          <a:gd name="T53" fmla="*/ 19 h 232"/>
                          <a:gd name="T54" fmla="*/ 44 w 237"/>
                          <a:gd name="T55" fmla="*/ 23 h 232"/>
                          <a:gd name="T56" fmla="*/ 47 w 237"/>
                          <a:gd name="T57" fmla="*/ 27 h 232"/>
                          <a:gd name="T58" fmla="*/ 50 w 237"/>
                          <a:gd name="T59" fmla="*/ 31 h 232"/>
                          <a:gd name="T60" fmla="*/ 52 w 237"/>
                          <a:gd name="T61" fmla="*/ 36 h 232"/>
                          <a:gd name="T62" fmla="*/ 54 w 237"/>
                          <a:gd name="T63" fmla="*/ 41 h 232"/>
                          <a:gd name="T64" fmla="*/ 55 w 237"/>
                          <a:gd name="T65" fmla="*/ 46 h 232"/>
                          <a:gd name="T66" fmla="*/ 56 w 237"/>
                          <a:gd name="T67" fmla="*/ 51 h 232"/>
                          <a:gd name="T68" fmla="*/ 56 w 237"/>
                          <a:gd name="T69" fmla="*/ 57 h 232"/>
                          <a:gd name="T70" fmla="*/ 56 w 237"/>
                          <a:gd name="T71" fmla="*/ 57 h 232"/>
                          <a:gd name="T72" fmla="*/ 56 w 237"/>
                          <a:gd name="T73" fmla="*/ 57 h 232"/>
                          <a:gd name="T74" fmla="*/ 57 w 237"/>
                          <a:gd name="T75" fmla="*/ 58 h 232"/>
                          <a:gd name="T76" fmla="*/ 58 w 237"/>
                          <a:gd name="T77" fmla="*/ 58 h 232"/>
                          <a:gd name="T78" fmla="*/ 59 w 237"/>
                          <a:gd name="T79" fmla="*/ 58 h 232"/>
                          <a:gd name="T80" fmla="*/ 59 w 237"/>
                          <a:gd name="T81" fmla="*/ 57 h 2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7" h="232">
                            <a:moveTo>
                              <a:pt x="237" y="227"/>
                            </a:moveTo>
                            <a:lnTo>
                              <a:pt x="237" y="227"/>
                            </a:lnTo>
                            <a:lnTo>
                              <a:pt x="235" y="204"/>
                            </a:lnTo>
                            <a:lnTo>
                              <a:pt x="231" y="181"/>
                            </a:lnTo>
                            <a:lnTo>
                              <a:pt x="226" y="160"/>
                            </a:lnTo>
                            <a:lnTo>
                              <a:pt x="218" y="140"/>
                            </a:lnTo>
                            <a:lnTo>
                              <a:pt x="208" y="119"/>
                            </a:lnTo>
                            <a:lnTo>
                              <a:pt x="196" y="102"/>
                            </a:lnTo>
                            <a:lnTo>
                              <a:pt x="182" y="83"/>
                            </a:lnTo>
                            <a:lnTo>
                              <a:pt x="167" y="67"/>
                            </a:lnTo>
                            <a:lnTo>
                              <a:pt x="150" y="53"/>
                            </a:lnTo>
                            <a:lnTo>
                              <a:pt x="131" y="39"/>
                            </a:lnTo>
                            <a:lnTo>
                              <a:pt x="112" y="28"/>
                            </a:lnTo>
                            <a:lnTo>
                              <a:pt x="91" y="19"/>
                            </a:lnTo>
                            <a:lnTo>
                              <a:pt x="69" y="12"/>
                            </a:lnTo>
                            <a:lnTo>
                              <a:pt x="46" y="6"/>
                            </a:lnTo>
                            <a:lnTo>
                              <a:pt x="23" y="3"/>
                            </a:lnTo>
                            <a:lnTo>
                              <a:pt x="0" y="0"/>
                            </a:lnTo>
                            <a:lnTo>
                              <a:pt x="0" y="12"/>
                            </a:lnTo>
                            <a:lnTo>
                              <a:pt x="23" y="12"/>
                            </a:lnTo>
                            <a:lnTo>
                              <a:pt x="46" y="15"/>
                            </a:lnTo>
                            <a:lnTo>
                              <a:pt x="67" y="21"/>
                            </a:lnTo>
                            <a:lnTo>
                              <a:pt x="89" y="28"/>
                            </a:lnTo>
                            <a:lnTo>
                              <a:pt x="107" y="37"/>
                            </a:lnTo>
                            <a:lnTo>
                              <a:pt x="127" y="49"/>
                            </a:lnTo>
                            <a:lnTo>
                              <a:pt x="143" y="60"/>
                            </a:lnTo>
                            <a:lnTo>
                              <a:pt x="160" y="74"/>
                            </a:lnTo>
                            <a:lnTo>
                              <a:pt x="175" y="90"/>
                            </a:lnTo>
                            <a:lnTo>
                              <a:pt x="187" y="106"/>
                            </a:lnTo>
                            <a:lnTo>
                              <a:pt x="199" y="123"/>
                            </a:lnTo>
                            <a:lnTo>
                              <a:pt x="208" y="142"/>
                            </a:lnTo>
                            <a:lnTo>
                              <a:pt x="217" y="163"/>
                            </a:lnTo>
                            <a:lnTo>
                              <a:pt x="222" y="183"/>
                            </a:lnTo>
                            <a:lnTo>
                              <a:pt x="226" y="204"/>
                            </a:lnTo>
                            <a:lnTo>
                              <a:pt x="226" y="227"/>
                            </a:lnTo>
                            <a:lnTo>
                              <a:pt x="228" y="231"/>
                            </a:lnTo>
                            <a:lnTo>
                              <a:pt x="231" y="232"/>
                            </a:lnTo>
                            <a:lnTo>
                              <a:pt x="235" y="231"/>
                            </a:lnTo>
                            <a:lnTo>
                              <a:pt x="237"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6" name="Freeform 237"/>
                      <p:cNvSpPr>
                        <a:spLocks noChangeAspect="1"/>
                      </p:cNvSpPr>
                      <p:nvPr/>
                    </p:nvSpPr>
                    <p:spPr bwMode="auto">
                      <a:xfrm flipH="1">
                        <a:off x="1411" y="3305"/>
                        <a:ext cx="3" cy="43"/>
                      </a:xfrm>
                      <a:custGeom>
                        <a:avLst/>
                        <a:gdLst>
                          <a:gd name="T0" fmla="*/ 1 w 11"/>
                          <a:gd name="T1" fmla="*/ 43 h 172"/>
                          <a:gd name="T2" fmla="*/ 3 w 11"/>
                          <a:gd name="T3" fmla="*/ 42 h 172"/>
                          <a:gd name="T4" fmla="*/ 3 w 11"/>
                          <a:gd name="T5" fmla="*/ 0 h 172"/>
                          <a:gd name="T6" fmla="*/ 0 w 11"/>
                          <a:gd name="T7" fmla="*/ 0 h 172"/>
                          <a:gd name="T8" fmla="*/ 0 w 11"/>
                          <a:gd name="T9" fmla="*/ 42 h 172"/>
                          <a:gd name="T10" fmla="*/ 1 w 11"/>
                          <a:gd name="T11" fmla="*/ 40 h 172"/>
                          <a:gd name="T12" fmla="*/ 0 w 11"/>
                          <a:gd name="T13" fmla="*/ 42 h 172"/>
                          <a:gd name="T14" fmla="*/ 1 w 11"/>
                          <a:gd name="T15" fmla="*/ 42 h 172"/>
                          <a:gd name="T16" fmla="*/ 1 w 11"/>
                          <a:gd name="T17" fmla="*/ 43 h 172"/>
                          <a:gd name="T18" fmla="*/ 2 w 11"/>
                          <a:gd name="T19" fmla="*/ 42 h 172"/>
                          <a:gd name="T20" fmla="*/ 3 w 11"/>
                          <a:gd name="T21" fmla="*/ 42 h 172"/>
                          <a:gd name="T22" fmla="*/ 1 w 11"/>
                          <a:gd name="T23" fmla="*/ 43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72">
                            <a:moveTo>
                              <a:pt x="5" y="172"/>
                            </a:moveTo>
                            <a:lnTo>
                              <a:pt x="11" y="166"/>
                            </a:lnTo>
                            <a:lnTo>
                              <a:pt x="11" y="0"/>
                            </a:lnTo>
                            <a:lnTo>
                              <a:pt x="0" y="0"/>
                            </a:lnTo>
                            <a:lnTo>
                              <a:pt x="0" y="166"/>
                            </a:lnTo>
                            <a:lnTo>
                              <a:pt x="5" y="160"/>
                            </a:lnTo>
                            <a:lnTo>
                              <a:pt x="0" y="166"/>
                            </a:lnTo>
                            <a:lnTo>
                              <a:pt x="2" y="169"/>
                            </a:lnTo>
                            <a:lnTo>
                              <a:pt x="5" y="171"/>
                            </a:lnTo>
                            <a:lnTo>
                              <a:pt x="9" y="169"/>
                            </a:lnTo>
                            <a:lnTo>
                              <a:pt x="11" y="166"/>
                            </a:lnTo>
                            <a:lnTo>
                              <a:pt x="5" y="1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7" name="Freeform 238"/>
                      <p:cNvSpPr>
                        <a:spLocks noChangeAspect="1"/>
                      </p:cNvSpPr>
                      <p:nvPr/>
                    </p:nvSpPr>
                    <p:spPr bwMode="auto">
                      <a:xfrm flipH="1">
                        <a:off x="1413" y="3345"/>
                        <a:ext cx="141" cy="3"/>
                      </a:xfrm>
                      <a:custGeom>
                        <a:avLst/>
                        <a:gdLst>
                          <a:gd name="T0" fmla="*/ 0 w 565"/>
                          <a:gd name="T1" fmla="*/ 1 h 12"/>
                          <a:gd name="T2" fmla="*/ 1 w 565"/>
                          <a:gd name="T3" fmla="*/ 3 h 12"/>
                          <a:gd name="T4" fmla="*/ 141 w 565"/>
                          <a:gd name="T5" fmla="*/ 3 h 12"/>
                          <a:gd name="T6" fmla="*/ 141 w 565"/>
                          <a:gd name="T7" fmla="*/ 0 h 12"/>
                          <a:gd name="T8" fmla="*/ 1 w 565"/>
                          <a:gd name="T9" fmla="*/ 0 h 12"/>
                          <a:gd name="T10" fmla="*/ 2 w 565"/>
                          <a:gd name="T11" fmla="*/ 2 h 12"/>
                          <a:gd name="T12" fmla="*/ 1 w 565"/>
                          <a:gd name="T13" fmla="*/ 0 h 12"/>
                          <a:gd name="T14" fmla="*/ 0 w 565"/>
                          <a:gd name="T15" fmla="*/ 1 h 12"/>
                          <a:gd name="T16" fmla="*/ 0 w 565"/>
                          <a:gd name="T17" fmla="*/ 2 h 12"/>
                          <a:gd name="T18" fmla="*/ 0 w 565"/>
                          <a:gd name="T19" fmla="*/ 2 h 12"/>
                          <a:gd name="T20" fmla="*/ 1 w 565"/>
                          <a:gd name="T21" fmla="*/ 3 h 12"/>
                          <a:gd name="T22" fmla="*/ 0 w 565"/>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12">
                            <a:moveTo>
                              <a:pt x="1" y="3"/>
                            </a:moveTo>
                            <a:lnTo>
                              <a:pt x="4" y="12"/>
                            </a:lnTo>
                            <a:lnTo>
                              <a:pt x="565" y="12"/>
                            </a:lnTo>
                            <a:lnTo>
                              <a:pt x="565" y="0"/>
                            </a:lnTo>
                            <a:lnTo>
                              <a:pt x="4" y="0"/>
                            </a:lnTo>
                            <a:lnTo>
                              <a:pt x="8" y="9"/>
                            </a:lnTo>
                            <a:lnTo>
                              <a:pt x="4" y="0"/>
                            </a:lnTo>
                            <a:lnTo>
                              <a:pt x="1" y="3"/>
                            </a:lnTo>
                            <a:lnTo>
                              <a:pt x="0" y="6"/>
                            </a:lnTo>
                            <a:lnTo>
                              <a:pt x="1" y="9"/>
                            </a:lnTo>
                            <a:lnTo>
                              <a:pt x="4" y="12"/>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8" name="Freeform 239"/>
                      <p:cNvSpPr>
                        <a:spLocks noChangeAspect="1"/>
                      </p:cNvSpPr>
                      <p:nvPr/>
                    </p:nvSpPr>
                    <p:spPr bwMode="auto">
                      <a:xfrm flipH="1">
                        <a:off x="1527" y="3319"/>
                        <a:ext cx="27" cy="28"/>
                      </a:xfrm>
                      <a:custGeom>
                        <a:avLst/>
                        <a:gdLst>
                          <a:gd name="T0" fmla="*/ 26 w 106"/>
                          <a:gd name="T1" fmla="*/ 1 h 115"/>
                          <a:gd name="T2" fmla="*/ 25 w 106"/>
                          <a:gd name="T3" fmla="*/ 0 h 115"/>
                          <a:gd name="T4" fmla="*/ 0 w 106"/>
                          <a:gd name="T5" fmla="*/ 27 h 115"/>
                          <a:gd name="T6" fmla="*/ 2 w 106"/>
                          <a:gd name="T7" fmla="*/ 28 h 115"/>
                          <a:gd name="T8" fmla="*/ 27 w 106"/>
                          <a:gd name="T9" fmla="*/ 2 h 115"/>
                          <a:gd name="T10" fmla="*/ 26 w 106"/>
                          <a:gd name="T11" fmla="*/ 1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15">
                            <a:moveTo>
                              <a:pt x="102" y="4"/>
                            </a:moveTo>
                            <a:lnTo>
                              <a:pt x="99" y="0"/>
                            </a:lnTo>
                            <a:lnTo>
                              <a:pt x="0" y="109"/>
                            </a:lnTo>
                            <a:lnTo>
                              <a:pt x="7" y="115"/>
                            </a:lnTo>
                            <a:lnTo>
                              <a:pt x="106" y="7"/>
                            </a:lnTo>
                            <a:lnTo>
                              <a:pt x="10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39" name="Freeform 240"/>
                      <p:cNvSpPr>
                        <a:spLocks noChangeAspect="1"/>
                      </p:cNvSpPr>
                      <p:nvPr/>
                    </p:nvSpPr>
                    <p:spPr bwMode="auto">
                      <a:xfrm flipH="1">
                        <a:off x="1527" y="3318"/>
                        <a:ext cx="2" cy="2"/>
                      </a:xfrm>
                      <a:custGeom>
                        <a:avLst/>
                        <a:gdLst>
                          <a:gd name="T0" fmla="*/ 2 w 8"/>
                          <a:gd name="T1" fmla="*/ 2 h 8"/>
                          <a:gd name="T2" fmla="*/ 2 w 8"/>
                          <a:gd name="T3" fmla="*/ 1 h 8"/>
                          <a:gd name="T4" fmla="*/ 2 w 8"/>
                          <a:gd name="T5" fmla="*/ 0 h 8"/>
                          <a:gd name="T6" fmla="*/ 1 w 8"/>
                          <a:gd name="T7" fmla="*/ 0 h 8"/>
                          <a:gd name="T8" fmla="*/ 0 w 8"/>
                          <a:gd name="T9" fmla="*/ 0 h 8"/>
                          <a:gd name="T10" fmla="*/ 2 w 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8"/>
                            </a:moveTo>
                            <a:lnTo>
                              <a:pt x="8" y="5"/>
                            </a:lnTo>
                            <a:lnTo>
                              <a:pt x="7" y="1"/>
                            </a:lnTo>
                            <a:lnTo>
                              <a:pt x="3" y="0"/>
                            </a:lnTo>
                            <a:lnTo>
                              <a:pt x="0" y="1"/>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40" name="Freeform 241"/>
                      <p:cNvSpPr>
                        <a:spLocks noChangeAspect="1"/>
                      </p:cNvSpPr>
                      <p:nvPr/>
                    </p:nvSpPr>
                    <p:spPr bwMode="auto">
                      <a:xfrm flipH="1">
                        <a:off x="1517" y="3268"/>
                        <a:ext cx="34" cy="60"/>
                      </a:xfrm>
                      <a:custGeom>
                        <a:avLst/>
                        <a:gdLst>
                          <a:gd name="T0" fmla="*/ 0 w 135"/>
                          <a:gd name="T1" fmla="*/ 0 h 238"/>
                          <a:gd name="T2" fmla="*/ 7 w 135"/>
                          <a:gd name="T3" fmla="*/ 1 h 238"/>
                          <a:gd name="T4" fmla="*/ 13 w 135"/>
                          <a:gd name="T5" fmla="*/ 2 h 238"/>
                          <a:gd name="T6" fmla="*/ 19 w 135"/>
                          <a:gd name="T7" fmla="*/ 5 h 238"/>
                          <a:gd name="T8" fmla="*/ 24 w 135"/>
                          <a:gd name="T9" fmla="*/ 9 h 238"/>
                          <a:gd name="T10" fmla="*/ 28 w 135"/>
                          <a:gd name="T11" fmla="*/ 13 h 238"/>
                          <a:gd name="T12" fmla="*/ 31 w 135"/>
                          <a:gd name="T13" fmla="*/ 18 h 238"/>
                          <a:gd name="T14" fmla="*/ 33 w 135"/>
                          <a:gd name="T15" fmla="*/ 24 h 238"/>
                          <a:gd name="T16" fmla="*/ 34 w 135"/>
                          <a:gd name="T17" fmla="*/ 30 h 238"/>
                          <a:gd name="T18" fmla="*/ 33 w 135"/>
                          <a:gd name="T19" fmla="*/ 36 h 238"/>
                          <a:gd name="T20" fmla="*/ 31 w 135"/>
                          <a:gd name="T21" fmla="*/ 42 h 238"/>
                          <a:gd name="T22" fmla="*/ 28 w 135"/>
                          <a:gd name="T23" fmla="*/ 47 h 238"/>
                          <a:gd name="T24" fmla="*/ 24 w 135"/>
                          <a:gd name="T25" fmla="*/ 51 h 238"/>
                          <a:gd name="T26" fmla="*/ 19 w 135"/>
                          <a:gd name="T27" fmla="*/ 55 h 238"/>
                          <a:gd name="T28" fmla="*/ 13 w 135"/>
                          <a:gd name="T29" fmla="*/ 58 h 238"/>
                          <a:gd name="T30" fmla="*/ 7 w 135"/>
                          <a:gd name="T31" fmla="*/ 59 h 238"/>
                          <a:gd name="T32" fmla="*/ 0 w 135"/>
                          <a:gd name="T33" fmla="*/ 60 h 238"/>
                          <a:gd name="T34" fmla="*/ 0 w 135"/>
                          <a:gd name="T35" fmla="*/ 0 h 2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238">
                            <a:moveTo>
                              <a:pt x="0" y="0"/>
                            </a:moveTo>
                            <a:lnTo>
                              <a:pt x="28" y="2"/>
                            </a:lnTo>
                            <a:lnTo>
                              <a:pt x="53" y="9"/>
                            </a:lnTo>
                            <a:lnTo>
                              <a:pt x="76" y="21"/>
                            </a:lnTo>
                            <a:lnTo>
                              <a:pt x="96" y="34"/>
                            </a:lnTo>
                            <a:lnTo>
                              <a:pt x="112" y="52"/>
                            </a:lnTo>
                            <a:lnTo>
                              <a:pt x="125" y="72"/>
                            </a:lnTo>
                            <a:lnTo>
                              <a:pt x="133" y="94"/>
                            </a:lnTo>
                            <a:lnTo>
                              <a:pt x="135" y="118"/>
                            </a:lnTo>
                            <a:lnTo>
                              <a:pt x="133" y="143"/>
                            </a:lnTo>
                            <a:lnTo>
                              <a:pt x="125" y="166"/>
                            </a:lnTo>
                            <a:lnTo>
                              <a:pt x="112" y="185"/>
                            </a:lnTo>
                            <a:lnTo>
                              <a:pt x="96" y="204"/>
                            </a:lnTo>
                            <a:lnTo>
                              <a:pt x="76" y="218"/>
                            </a:lnTo>
                            <a:lnTo>
                              <a:pt x="53" y="229"/>
                            </a:lnTo>
                            <a:lnTo>
                              <a:pt x="28" y="236"/>
                            </a:lnTo>
                            <a:lnTo>
                              <a:pt x="0" y="2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41" name="Freeform 242"/>
                      <p:cNvSpPr>
                        <a:spLocks noChangeAspect="1"/>
                      </p:cNvSpPr>
                      <p:nvPr/>
                    </p:nvSpPr>
                    <p:spPr bwMode="auto">
                      <a:xfrm flipH="1">
                        <a:off x="1516" y="3267"/>
                        <a:ext cx="35" cy="31"/>
                      </a:xfrm>
                      <a:custGeom>
                        <a:avLst/>
                        <a:gdLst>
                          <a:gd name="T0" fmla="*/ 35 w 141"/>
                          <a:gd name="T1" fmla="*/ 31 h 124"/>
                          <a:gd name="T2" fmla="*/ 35 w 141"/>
                          <a:gd name="T3" fmla="*/ 31 h 124"/>
                          <a:gd name="T4" fmla="*/ 34 w 141"/>
                          <a:gd name="T5" fmla="*/ 25 h 124"/>
                          <a:gd name="T6" fmla="*/ 32 w 141"/>
                          <a:gd name="T7" fmla="*/ 19 h 124"/>
                          <a:gd name="T8" fmla="*/ 29 w 141"/>
                          <a:gd name="T9" fmla="*/ 14 h 124"/>
                          <a:gd name="T10" fmla="*/ 25 w 141"/>
                          <a:gd name="T11" fmla="*/ 9 h 124"/>
                          <a:gd name="T12" fmla="*/ 20 w 141"/>
                          <a:gd name="T13" fmla="*/ 6 h 124"/>
                          <a:gd name="T14" fmla="*/ 13 w 141"/>
                          <a:gd name="T15" fmla="*/ 3 h 124"/>
                          <a:gd name="T16" fmla="*/ 7 w 141"/>
                          <a:gd name="T17" fmla="*/ 1 h 124"/>
                          <a:gd name="T18" fmla="*/ 0 w 141"/>
                          <a:gd name="T19" fmla="*/ 0 h 124"/>
                          <a:gd name="T20" fmla="*/ 0 w 141"/>
                          <a:gd name="T21" fmla="*/ 3 h 124"/>
                          <a:gd name="T22" fmla="*/ 7 w 141"/>
                          <a:gd name="T23" fmla="*/ 3 h 124"/>
                          <a:gd name="T24" fmla="*/ 13 w 141"/>
                          <a:gd name="T25" fmla="*/ 5 h 124"/>
                          <a:gd name="T26" fmla="*/ 18 w 141"/>
                          <a:gd name="T27" fmla="*/ 8 h 124"/>
                          <a:gd name="T28" fmla="*/ 23 w 141"/>
                          <a:gd name="T29" fmla="*/ 11 h 124"/>
                          <a:gd name="T30" fmla="*/ 27 w 141"/>
                          <a:gd name="T31" fmla="*/ 15 h 124"/>
                          <a:gd name="T32" fmla="*/ 30 w 141"/>
                          <a:gd name="T33" fmla="*/ 20 h 124"/>
                          <a:gd name="T34" fmla="*/ 32 w 141"/>
                          <a:gd name="T35" fmla="*/ 25 h 124"/>
                          <a:gd name="T36" fmla="*/ 32 w 141"/>
                          <a:gd name="T37" fmla="*/ 31 h 124"/>
                          <a:gd name="T38" fmla="*/ 32 w 141"/>
                          <a:gd name="T39" fmla="*/ 31 h 124"/>
                          <a:gd name="T40" fmla="*/ 35 w 141"/>
                          <a:gd name="T41" fmla="*/ 3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1" h="124">
                            <a:moveTo>
                              <a:pt x="141" y="124"/>
                            </a:moveTo>
                            <a:lnTo>
                              <a:pt x="141" y="124"/>
                            </a:lnTo>
                            <a:lnTo>
                              <a:pt x="137" y="99"/>
                            </a:lnTo>
                            <a:lnTo>
                              <a:pt x="129" y="76"/>
                            </a:lnTo>
                            <a:lnTo>
                              <a:pt x="115" y="54"/>
                            </a:lnTo>
                            <a:lnTo>
                              <a:pt x="99" y="37"/>
                            </a:lnTo>
                            <a:lnTo>
                              <a:pt x="79" y="22"/>
                            </a:lnTo>
                            <a:lnTo>
                              <a:pt x="54" y="10"/>
                            </a:lnTo>
                            <a:lnTo>
                              <a:pt x="28" y="4"/>
                            </a:lnTo>
                            <a:lnTo>
                              <a:pt x="0" y="0"/>
                            </a:lnTo>
                            <a:lnTo>
                              <a:pt x="0" y="12"/>
                            </a:lnTo>
                            <a:lnTo>
                              <a:pt x="28" y="13"/>
                            </a:lnTo>
                            <a:lnTo>
                              <a:pt x="52" y="20"/>
                            </a:lnTo>
                            <a:lnTo>
                              <a:pt x="74" y="31"/>
                            </a:lnTo>
                            <a:lnTo>
                              <a:pt x="92" y="44"/>
                            </a:lnTo>
                            <a:lnTo>
                              <a:pt x="108" y="61"/>
                            </a:lnTo>
                            <a:lnTo>
                              <a:pt x="120" y="81"/>
                            </a:lnTo>
                            <a:lnTo>
                              <a:pt x="128" y="101"/>
                            </a:lnTo>
                            <a:lnTo>
                              <a:pt x="129" y="124"/>
                            </a:lnTo>
                            <a:lnTo>
                              <a:pt x="141"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42" name="Freeform 243"/>
                      <p:cNvSpPr>
                        <a:spLocks noChangeAspect="1"/>
                      </p:cNvSpPr>
                      <p:nvPr/>
                    </p:nvSpPr>
                    <p:spPr bwMode="auto">
                      <a:xfrm flipH="1">
                        <a:off x="1516" y="3298"/>
                        <a:ext cx="36" cy="32"/>
                      </a:xfrm>
                      <a:custGeom>
                        <a:avLst/>
                        <a:gdLst>
                          <a:gd name="T0" fmla="*/ 0 w 146"/>
                          <a:gd name="T1" fmla="*/ 30 h 126"/>
                          <a:gd name="T2" fmla="*/ 1 w 146"/>
                          <a:gd name="T3" fmla="*/ 32 h 126"/>
                          <a:gd name="T4" fmla="*/ 8 w 146"/>
                          <a:gd name="T5" fmla="*/ 31 h 126"/>
                          <a:gd name="T6" fmla="*/ 15 w 146"/>
                          <a:gd name="T7" fmla="*/ 29 h 126"/>
                          <a:gd name="T8" fmla="*/ 21 w 146"/>
                          <a:gd name="T9" fmla="*/ 26 h 126"/>
                          <a:gd name="T10" fmla="*/ 26 w 146"/>
                          <a:gd name="T11" fmla="*/ 23 h 126"/>
                          <a:gd name="T12" fmla="*/ 30 w 146"/>
                          <a:gd name="T13" fmla="*/ 18 h 126"/>
                          <a:gd name="T14" fmla="*/ 33 w 146"/>
                          <a:gd name="T15" fmla="*/ 13 h 126"/>
                          <a:gd name="T16" fmla="*/ 35 w 146"/>
                          <a:gd name="T17" fmla="*/ 7 h 126"/>
                          <a:gd name="T18" fmla="*/ 36 w 146"/>
                          <a:gd name="T19" fmla="*/ 0 h 126"/>
                          <a:gd name="T20" fmla="*/ 33 w 146"/>
                          <a:gd name="T21" fmla="*/ 0 h 126"/>
                          <a:gd name="T22" fmla="*/ 33 w 146"/>
                          <a:gd name="T23" fmla="*/ 6 h 126"/>
                          <a:gd name="T24" fmla="*/ 31 w 146"/>
                          <a:gd name="T25" fmla="*/ 11 h 126"/>
                          <a:gd name="T26" fmla="*/ 28 w 146"/>
                          <a:gd name="T27" fmla="*/ 16 h 126"/>
                          <a:gd name="T28" fmla="*/ 24 w 146"/>
                          <a:gd name="T29" fmla="*/ 21 h 126"/>
                          <a:gd name="T30" fmla="*/ 19 w 146"/>
                          <a:gd name="T31" fmla="*/ 24 h 126"/>
                          <a:gd name="T32" fmla="*/ 14 w 146"/>
                          <a:gd name="T33" fmla="*/ 27 h 126"/>
                          <a:gd name="T34" fmla="*/ 8 w 146"/>
                          <a:gd name="T35" fmla="*/ 29 h 126"/>
                          <a:gd name="T36" fmla="*/ 1 w 146"/>
                          <a:gd name="T37" fmla="*/ 29 h 126"/>
                          <a:gd name="T38" fmla="*/ 3 w 146"/>
                          <a:gd name="T39" fmla="*/ 30 h 126"/>
                          <a:gd name="T40" fmla="*/ 1 w 146"/>
                          <a:gd name="T41" fmla="*/ 29 h 126"/>
                          <a:gd name="T42" fmla="*/ 0 w 146"/>
                          <a:gd name="T43" fmla="*/ 30 h 126"/>
                          <a:gd name="T44" fmla="*/ 0 w 146"/>
                          <a:gd name="T45" fmla="*/ 30 h 126"/>
                          <a:gd name="T46" fmla="*/ 0 w 146"/>
                          <a:gd name="T47" fmla="*/ 31 h 126"/>
                          <a:gd name="T48" fmla="*/ 1 w 146"/>
                          <a:gd name="T49" fmla="*/ 32 h 126"/>
                          <a:gd name="T50" fmla="*/ 0 w 146"/>
                          <a:gd name="T51" fmla="*/ 30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6" h="126">
                            <a:moveTo>
                              <a:pt x="0" y="120"/>
                            </a:moveTo>
                            <a:lnTo>
                              <a:pt x="5" y="126"/>
                            </a:lnTo>
                            <a:lnTo>
                              <a:pt x="33" y="123"/>
                            </a:lnTo>
                            <a:lnTo>
                              <a:pt x="59" y="116"/>
                            </a:lnTo>
                            <a:lnTo>
                              <a:pt x="84" y="104"/>
                            </a:lnTo>
                            <a:lnTo>
                              <a:pt x="104" y="89"/>
                            </a:lnTo>
                            <a:lnTo>
                              <a:pt x="120" y="71"/>
                            </a:lnTo>
                            <a:lnTo>
                              <a:pt x="134" y="50"/>
                            </a:lnTo>
                            <a:lnTo>
                              <a:pt x="142" y="26"/>
                            </a:lnTo>
                            <a:lnTo>
                              <a:pt x="146" y="0"/>
                            </a:lnTo>
                            <a:lnTo>
                              <a:pt x="134" y="0"/>
                            </a:lnTo>
                            <a:lnTo>
                              <a:pt x="133" y="24"/>
                            </a:lnTo>
                            <a:lnTo>
                              <a:pt x="125" y="45"/>
                            </a:lnTo>
                            <a:lnTo>
                              <a:pt x="113" y="64"/>
                            </a:lnTo>
                            <a:lnTo>
                              <a:pt x="97" y="82"/>
                            </a:lnTo>
                            <a:lnTo>
                              <a:pt x="79" y="95"/>
                            </a:lnTo>
                            <a:lnTo>
                              <a:pt x="57" y="106"/>
                            </a:lnTo>
                            <a:lnTo>
                              <a:pt x="33" y="113"/>
                            </a:lnTo>
                            <a:lnTo>
                              <a:pt x="5" y="115"/>
                            </a:lnTo>
                            <a:lnTo>
                              <a:pt x="11" y="120"/>
                            </a:lnTo>
                            <a:lnTo>
                              <a:pt x="5" y="115"/>
                            </a:lnTo>
                            <a:lnTo>
                              <a:pt x="2" y="117"/>
                            </a:lnTo>
                            <a:lnTo>
                              <a:pt x="1" y="120"/>
                            </a:lnTo>
                            <a:lnTo>
                              <a:pt x="2" y="124"/>
                            </a:lnTo>
                            <a:lnTo>
                              <a:pt x="5" y="126"/>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43" name="Freeform 244"/>
                      <p:cNvSpPr>
                        <a:spLocks noChangeAspect="1"/>
                      </p:cNvSpPr>
                      <p:nvPr/>
                    </p:nvSpPr>
                    <p:spPr bwMode="auto">
                      <a:xfrm flipH="1">
                        <a:off x="1549" y="3267"/>
                        <a:ext cx="3" cy="61"/>
                      </a:xfrm>
                      <a:custGeom>
                        <a:avLst/>
                        <a:gdLst>
                          <a:gd name="T0" fmla="*/ 1 w 11"/>
                          <a:gd name="T1" fmla="*/ 0 h 244"/>
                          <a:gd name="T2" fmla="*/ 0 w 11"/>
                          <a:gd name="T3" fmla="*/ 2 h 244"/>
                          <a:gd name="T4" fmla="*/ 0 w 11"/>
                          <a:gd name="T5" fmla="*/ 61 h 244"/>
                          <a:gd name="T6" fmla="*/ 3 w 11"/>
                          <a:gd name="T7" fmla="*/ 61 h 244"/>
                          <a:gd name="T8" fmla="*/ 3 w 11"/>
                          <a:gd name="T9" fmla="*/ 2 h 244"/>
                          <a:gd name="T10" fmla="*/ 1 w 11"/>
                          <a:gd name="T11" fmla="*/ 3 h 244"/>
                          <a:gd name="T12" fmla="*/ 3 w 11"/>
                          <a:gd name="T13" fmla="*/ 2 h 244"/>
                          <a:gd name="T14" fmla="*/ 2 w 11"/>
                          <a:gd name="T15" fmla="*/ 1 h 244"/>
                          <a:gd name="T16" fmla="*/ 1 w 11"/>
                          <a:gd name="T17" fmla="*/ 0 h 244"/>
                          <a:gd name="T18" fmla="*/ 1 w 11"/>
                          <a:gd name="T19" fmla="*/ 1 h 244"/>
                          <a:gd name="T20" fmla="*/ 0 w 11"/>
                          <a:gd name="T21" fmla="*/ 2 h 244"/>
                          <a:gd name="T22" fmla="*/ 1 w 11"/>
                          <a:gd name="T23" fmla="*/ 0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244">
                            <a:moveTo>
                              <a:pt x="5" y="0"/>
                            </a:moveTo>
                            <a:lnTo>
                              <a:pt x="0" y="6"/>
                            </a:lnTo>
                            <a:lnTo>
                              <a:pt x="0" y="244"/>
                            </a:lnTo>
                            <a:lnTo>
                              <a:pt x="11" y="244"/>
                            </a:lnTo>
                            <a:lnTo>
                              <a:pt x="11" y="6"/>
                            </a:lnTo>
                            <a:lnTo>
                              <a:pt x="5" y="12"/>
                            </a:lnTo>
                            <a:lnTo>
                              <a:pt x="11" y="6"/>
                            </a:lnTo>
                            <a:lnTo>
                              <a:pt x="9" y="2"/>
                            </a:lnTo>
                            <a:lnTo>
                              <a:pt x="5" y="0"/>
                            </a:lnTo>
                            <a:lnTo>
                              <a:pt x="2" y="2"/>
                            </a:lnTo>
                            <a:lnTo>
                              <a:pt x="0"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244" name="Group 245"/>
                      <p:cNvGrpSpPr>
                        <a:grpSpLocks/>
                      </p:cNvGrpSpPr>
                      <p:nvPr/>
                    </p:nvGrpSpPr>
                    <p:grpSpPr bwMode="auto">
                      <a:xfrm>
                        <a:off x="1353" y="3288"/>
                        <a:ext cx="256" cy="319"/>
                        <a:chOff x="1353" y="3288"/>
                        <a:chExt cx="256" cy="319"/>
                      </a:xfrm>
                    </p:grpSpPr>
                    <p:grpSp>
                      <p:nvGrpSpPr>
                        <p:cNvPr id="263" name="Group 246"/>
                        <p:cNvGrpSpPr>
                          <a:grpSpLocks noChangeAspect="1"/>
                        </p:cNvGrpSpPr>
                        <p:nvPr/>
                      </p:nvGrpSpPr>
                      <p:grpSpPr bwMode="auto">
                        <a:xfrm rot="3374691" flipH="1">
                          <a:off x="1371" y="3405"/>
                          <a:ext cx="319" cy="86"/>
                          <a:chOff x="526" y="3435"/>
                          <a:chExt cx="638" cy="173"/>
                        </a:xfrm>
                      </p:grpSpPr>
                      <p:sp>
                        <p:nvSpPr>
                          <p:cNvPr id="280" name="Freeform 247"/>
                          <p:cNvSpPr>
                            <a:spLocks noChangeAspect="1"/>
                          </p:cNvSpPr>
                          <p:nvPr/>
                        </p:nvSpPr>
                        <p:spPr bwMode="auto">
                          <a:xfrm>
                            <a:off x="535" y="3470"/>
                            <a:ext cx="629" cy="138"/>
                          </a:xfrm>
                          <a:custGeom>
                            <a:avLst/>
                            <a:gdLst>
                              <a:gd name="T0" fmla="*/ 625 w 1258"/>
                              <a:gd name="T1" fmla="*/ 3 h 276"/>
                              <a:gd name="T2" fmla="*/ 626 w 1258"/>
                              <a:gd name="T3" fmla="*/ 0 h 276"/>
                              <a:gd name="T4" fmla="*/ 0 w 1258"/>
                              <a:gd name="T5" fmla="*/ 134 h 276"/>
                              <a:gd name="T6" fmla="*/ 1 w 1258"/>
                              <a:gd name="T7" fmla="*/ 138 h 276"/>
                              <a:gd name="T8" fmla="*/ 628 w 1258"/>
                              <a:gd name="T9" fmla="*/ 5 h 276"/>
                              <a:gd name="T10" fmla="*/ 629 w 1258"/>
                              <a:gd name="T11" fmla="*/ 2 h 276"/>
                              <a:gd name="T12" fmla="*/ 628 w 1258"/>
                              <a:gd name="T13" fmla="*/ 5 h 276"/>
                              <a:gd name="T14" fmla="*/ 629 w 1258"/>
                              <a:gd name="T15" fmla="*/ 3 h 276"/>
                              <a:gd name="T16" fmla="*/ 629 w 1258"/>
                              <a:gd name="T17" fmla="*/ 2 h 276"/>
                              <a:gd name="T18" fmla="*/ 628 w 1258"/>
                              <a:gd name="T19" fmla="*/ 1 h 276"/>
                              <a:gd name="T20" fmla="*/ 626 w 1258"/>
                              <a:gd name="T21" fmla="*/ 0 h 276"/>
                              <a:gd name="T22" fmla="*/ 625 w 1258"/>
                              <a:gd name="T23" fmla="*/ 3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8" h="276">
                                <a:moveTo>
                                  <a:pt x="1249" y="5"/>
                                </a:moveTo>
                                <a:lnTo>
                                  <a:pt x="1252" y="0"/>
                                </a:lnTo>
                                <a:lnTo>
                                  <a:pt x="0" y="267"/>
                                </a:lnTo>
                                <a:lnTo>
                                  <a:pt x="2" y="276"/>
                                </a:lnTo>
                                <a:lnTo>
                                  <a:pt x="1255" y="9"/>
                                </a:lnTo>
                                <a:lnTo>
                                  <a:pt x="1258" y="3"/>
                                </a:lnTo>
                                <a:lnTo>
                                  <a:pt x="1255" y="9"/>
                                </a:lnTo>
                                <a:lnTo>
                                  <a:pt x="1258" y="6"/>
                                </a:lnTo>
                                <a:lnTo>
                                  <a:pt x="1258" y="3"/>
                                </a:lnTo>
                                <a:lnTo>
                                  <a:pt x="1256" y="1"/>
                                </a:lnTo>
                                <a:lnTo>
                                  <a:pt x="1252" y="0"/>
                                </a:lnTo>
                                <a:lnTo>
                                  <a:pt x="124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81" name="Freeform 248"/>
                          <p:cNvSpPr>
                            <a:spLocks noChangeAspect="1"/>
                          </p:cNvSpPr>
                          <p:nvPr/>
                        </p:nvSpPr>
                        <p:spPr bwMode="auto">
                          <a:xfrm>
                            <a:off x="526" y="3435"/>
                            <a:ext cx="629" cy="138"/>
                          </a:xfrm>
                          <a:custGeom>
                            <a:avLst/>
                            <a:gdLst>
                              <a:gd name="T0" fmla="*/ 5 w 1259"/>
                              <a:gd name="T1" fmla="*/ 135 h 277"/>
                              <a:gd name="T2" fmla="*/ 3 w 1259"/>
                              <a:gd name="T3" fmla="*/ 138 h 277"/>
                              <a:gd name="T4" fmla="*/ 629 w 1259"/>
                              <a:gd name="T5" fmla="*/ 5 h 277"/>
                              <a:gd name="T6" fmla="*/ 628 w 1259"/>
                              <a:gd name="T7" fmla="*/ 0 h 277"/>
                              <a:gd name="T8" fmla="*/ 2 w 1259"/>
                              <a:gd name="T9" fmla="*/ 134 h 277"/>
                              <a:gd name="T10" fmla="*/ 0 w 1259"/>
                              <a:gd name="T11" fmla="*/ 136 h 277"/>
                              <a:gd name="T12" fmla="*/ 2 w 1259"/>
                              <a:gd name="T13" fmla="*/ 134 h 277"/>
                              <a:gd name="T14" fmla="*/ 1 w 1259"/>
                              <a:gd name="T15" fmla="*/ 135 h 277"/>
                              <a:gd name="T16" fmla="*/ 0 w 1259"/>
                              <a:gd name="T17" fmla="*/ 136 h 277"/>
                              <a:gd name="T18" fmla="*/ 1 w 1259"/>
                              <a:gd name="T19" fmla="*/ 138 h 277"/>
                              <a:gd name="T20" fmla="*/ 3 w 1259"/>
                              <a:gd name="T21" fmla="*/ 138 h 277"/>
                              <a:gd name="T22" fmla="*/ 5 w 1259"/>
                              <a:gd name="T23" fmla="*/ 135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9" h="277">
                                <a:moveTo>
                                  <a:pt x="10" y="271"/>
                                </a:moveTo>
                                <a:lnTo>
                                  <a:pt x="6" y="277"/>
                                </a:lnTo>
                                <a:lnTo>
                                  <a:pt x="1259" y="10"/>
                                </a:lnTo>
                                <a:lnTo>
                                  <a:pt x="1257" y="0"/>
                                </a:lnTo>
                                <a:lnTo>
                                  <a:pt x="4" y="268"/>
                                </a:lnTo>
                                <a:lnTo>
                                  <a:pt x="0" y="273"/>
                                </a:lnTo>
                                <a:lnTo>
                                  <a:pt x="4" y="268"/>
                                </a:lnTo>
                                <a:lnTo>
                                  <a:pt x="2" y="270"/>
                                </a:lnTo>
                                <a:lnTo>
                                  <a:pt x="0" y="273"/>
                                </a:lnTo>
                                <a:lnTo>
                                  <a:pt x="3" y="276"/>
                                </a:lnTo>
                                <a:lnTo>
                                  <a:pt x="6" y="277"/>
                                </a:lnTo>
                                <a:lnTo>
                                  <a:pt x="10"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82" name="Freeform 249"/>
                          <p:cNvSpPr>
                            <a:spLocks noChangeAspect="1"/>
                          </p:cNvSpPr>
                          <p:nvPr/>
                        </p:nvSpPr>
                        <p:spPr bwMode="auto">
                          <a:xfrm>
                            <a:off x="526" y="3570"/>
                            <a:ext cx="12" cy="38"/>
                          </a:xfrm>
                          <a:custGeom>
                            <a:avLst/>
                            <a:gdLst>
                              <a:gd name="T0" fmla="*/ 9 w 25"/>
                              <a:gd name="T1" fmla="*/ 34 h 76"/>
                              <a:gd name="T2" fmla="*/ 12 w 25"/>
                              <a:gd name="T3" fmla="*/ 35 h 76"/>
                              <a:gd name="T4" fmla="*/ 5 w 25"/>
                              <a:gd name="T5" fmla="*/ 0 h 76"/>
                              <a:gd name="T6" fmla="*/ 0 w 25"/>
                              <a:gd name="T7" fmla="*/ 1 h 76"/>
                              <a:gd name="T8" fmla="*/ 7 w 25"/>
                              <a:gd name="T9" fmla="*/ 37 h 76"/>
                              <a:gd name="T10" fmla="*/ 10 w 25"/>
                              <a:gd name="T11" fmla="*/ 38 h 76"/>
                              <a:gd name="T12" fmla="*/ 7 w 25"/>
                              <a:gd name="T13" fmla="*/ 37 h 76"/>
                              <a:gd name="T14" fmla="*/ 9 w 25"/>
                              <a:gd name="T15" fmla="*/ 38 h 76"/>
                              <a:gd name="T16" fmla="*/ 10 w 25"/>
                              <a:gd name="T17" fmla="*/ 38 h 76"/>
                              <a:gd name="T18" fmla="*/ 11 w 25"/>
                              <a:gd name="T19" fmla="*/ 37 h 76"/>
                              <a:gd name="T20" fmla="*/ 12 w 25"/>
                              <a:gd name="T21" fmla="*/ 35 h 76"/>
                              <a:gd name="T22" fmla="*/ 9 w 25"/>
                              <a:gd name="T23" fmla="*/ 34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76">
                                <a:moveTo>
                                  <a:pt x="19" y="67"/>
                                </a:moveTo>
                                <a:lnTo>
                                  <a:pt x="25" y="70"/>
                                </a:lnTo>
                                <a:lnTo>
                                  <a:pt x="10" y="0"/>
                                </a:lnTo>
                                <a:lnTo>
                                  <a:pt x="0" y="2"/>
                                </a:lnTo>
                                <a:lnTo>
                                  <a:pt x="15" y="73"/>
                                </a:lnTo>
                                <a:lnTo>
                                  <a:pt x="21" y="76"/>
                                </a:lnTo>
                                <a:lnTo>
                                  <a:pt x="15" y="73"/>
                                </a:lnTo>
                                <a:lnTo>
                                  <a:pt x="18" y="75"/>
                                </a:lnTo>
                                <a:lnTo>
                                  <a:pt x="21" y="76"/>
                                </a:lnTo>
                                <a:lnTo>
                                  <a:pt x="23" y="74"/>
                                </a:lnTo>
                                <a:lnTo>
                                  <a:pt x="25" y="70"/>
                                </a:lnTo>
                                <a:lnTo>
                                  <a:pt x="1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83" name="Freeform 250"/>
                          <p:cNvSpPr>
                            <a:spLocks noChangeAspect="1"/>
                          </p:cNvSpPr>
                          <p:nvPr/>
                        </p:nvSpPr>
                        <p:spPr bwMode="auto">
                          <a:xfrm>
                            <a:off x="528" y="3437"/>
                            <a:ext cx="634" cy="169"/>
                          </a:xfrm>
                          <a:custGeom>
                            <a:avLst/>
                            <a:gdLst>
                              <a:gd name="T0" fmla="*/ 8 w 1268"/>
                              <a:gd name="T1" fmla="*/ 169 h 337"/>
                              <a:gd name="T2" fmla="*/ 634 w 1268"/>
                              <a:gd name="T3" fmla="*/ 35 h 337"/>
                              <a:gd name="T4" fmla="*/ 627 w 1268"/>
                              <a:gd name="T5" fmla="*/ 0 h 337"/>
                              <a:gd name="T6" fmla="*/ 0 w 1268"/>
                              <a:gd name="T7" fmla="*/ 134 h 337"/>
                              <a:gd name="T8" fmla="*/ 8 w 1268"/>
                              <a:gd name="T9" fmla="*/ 169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8" h="337">
                                <a:moveTo>
                                  <a:pt x="15" y="337"/>
                                </a:moveTo>
                                <a:lnTo>
                                  <a:pt x="1268" y="70"/>
                                </a:lnTo>
                                <a:lnTo>
                                  <a:pt x="1253" y="0"/>
                                </a:lnTo>
                                <a:lnTo>
                                  <a:pt x="0" y="267"/>
                                </a:lnTo>
                                <a:lnTo>
                                  <a:pt x="15" y="337"/>
                                </a:lnTo>
                                <a:close/>
                              </a:path>
                            </a:pathLst>
                          </a:custGeom>
                          <a:solidFill>
                            <a:srgbClr val="84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nvGrpSpPr>
                        <p:cNvPr id="264" name="Group 251"/>
                        <p:cNvGrpSpPr>
                          <a:grpSpLocks noChangeAspect="1"/>
                        </p:cNvGrpSpPr>
                        <p:nvPr/>
                      </p:nvGrpSpPr>
                      <p:grpSpPr bwMode="auto">
                        <a:xfrm rot="3374691" flipH="1">
                          <a:off x="1441" y="3209"/>
                          <a:ext cx="80" cy="256"/>
                          <a:chOff x="1005" y="3223"/>
                          <a:chExt cx="159" cy="511"/>
                        </a:xfrm>
                      </p:grpSpPr>
                      <p:grpSp>
                        <p:nvGrpSpPr>
                          <p:cNvPr id="265" name="Group 252"/>
                          <p:cNvGrpSpPr>
                            <a:grpSpLocks noChangeAspect="1"/>
                          </p:cNvGrpSpPr>
                          <p:nvPr/>
                        </p:nvGrpSpPr>
                        <p:grpSpPr bwMode="auto">
                          <a:xfrm>
                            <a:off x="1093" y="3490"/>
                            <a:ext cx="61" cy="244"/>
                            <a:chOff x="1093" y="3490"/>
                            <a:chExt cx="61" cy="244"/>
                          </a:xfrm>
                        </p:grpSpPr>
                        <p:sp>
                          <p:nvSpPr>
                            <p:cNvPr id="275" name="Freeform 253"/>
                            <p:cNvSpPr>
                              <a:spLocks noChangeAspect="1"/>
                            </p:cNvSpPr>
                            <p:nvPr/>
                          </p:nvSpPr>
                          <p:spPr bwMode="auto">
                            <a:xfrm>
                              <a:off x="1138" y="3490"/>
                              <a:ext cx="13" cy="7"/>
                            </a:xfrm>
                            <a:custGeom>
                              <a:avLst/>
                              <a:gdLst>
                                <a:gd name="T0" fmla="*/ 5 w 27"/>
                                <a:gd name="T1" fmla="*/ 4 h 14"/>
                                <a:gd name="T2" fmla="*/ 3 w 27"/>
                                <a:gd name="T3" fmla="*/ 7 h 14"/>
                                <a:gd name="T4" fmla="*/ 13 w 27"/>
                                <a:gd name="T5" fmla="*/ 5 h 14"/>
                                <a:gd name="T6" fmla="*/ 12 w 27"/>
                                <a:gd name="T7" fmla="*/ 0 h 14"/>
                                <a:gd name="T8" fmla="*/ 2 w 27"/>
                                <a:gd name="T9" fmla="*/ 2 h 14"/>
                                <a:gd name="T10" fmla="*/ 0 w 27"/>
                                <a:gd name="T11" fmla="*/ 5 h 14"/>
                                <a:gd name="T12" fmla="*/ 2 w 27"/>
                                <a:gd name="T13" fmla="*/ 2 h 14"/>
                                <a:gd name="T14" fmla="*/ 1 w 27"/>
                                <a:gd name="T15" fmla="*/ 4 h 14"/>
                                <a:gd name="T16" fmla="*/ 0 w 27"/>
                                <a:gd name="T17" fmla="*/ 5 h 14"/>
                                <a:gd name="T18" fmla="*/ 1 w 27"/>
                                <a:gd name="T19" fmla="*/ 6 h 14"/>
                                <a:gd name="T20" fmla="*/ 3 w 27"/>
                                <a:gd name="T21" fmla="*/ 7 h 14"/>
                                <a:gd name="T22" fmla="*/ 5 w 27"/>
                                <a:gd name="T23" fmla="*/ 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10" y="8"/>
                                  </a:moveTo>
                                  <a:lnTo>
                                    <a:pt x="6" y="14"/>
                                  </a:lnTo>
                                  <a:lnTo>
                                    <a:pt x="27" y="9"/>
                                  </a:lnTo>
                                  <a:lnTo>
                                    <a:pt x="25" y="0"/>
                                  </a:lnTo>
                                  <a:lnTo>
                                    <a:pt x="4" y="4"/>
                                  </a:lnTo>
                                  <a:lnTo>
                                    <a:pt x="0" y="10"/>
                                  </a:lnTo>
                                  <a:lnTo>
                                    <a:pt x="4" y="4"/>
                                  </a:lnTo>
                                  <a:lnTo>
                                    <a:pt x="2" y="7"/>
                                  </a:lnTo>
                                  <a:lnTo>
                                    <a:pt x="0" y="10"/>
                                  </a:lnTo>
                                  <a:lnTo>
                                    <a:pt x="3" y="12"/>
                                  </a:lnTo>
                                  <a:lnTo>
                                    <a:pt x="6" y="14"/>
                                  </a:lnTo>
                                  <a:lnTo>
                                    <a:pt x="10" y="8"/>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6" name="Freeform 254"/>
                            <p:cNvSpPr>
                              <a:spLocks noChangeAspect="1"/>
                            </p:cNvSpPr>
                            <p:nvPr/>
                          </p:nvSpPr>
                          <p:spPr bwMode="auto">
                            <a:xfrm>
                              <a:off x="1135" y="3494"/>
                              <a:ext cx="19" cy="230"/>
                            </a:xfrm>
                            <a:custGeom>
                              <a:avLst/>
                              <a:gdLst>
                                <a:gd name="T0" fmla="*/ 4 w 38"/>
                                <a:gd name="T1" fmla="*/ 230 h 460"/>
                                <a:gd name="T2" fmla="*/ 5 w 38"/>
                                <a:gd name="T3" fmla="*/ 229 h 460"/>
                                <a:gd name="T4" fmla="*/ 11 w 38"/>
                                <a:gd name="T5" fmla="*/ 199 h 460"/>
                                <a:gd name="T6" fmla="*/ 15 w 38"/>
                                <a:gd name="T7" fmla="*/ 169 h 460"/>
                                <a:gd name="T8" fmla="*/ 17 w 38"/>
                                <a:gd name="T9" fmla="*/ 139 h 460"/>
                                <a:gd name="T10" fmla="*/ 19 w 38"/>
                                <a:gd name="T11" fmla="*/ 108 h 460"/>
                                <a:gd name="T12" fmla="*/ 17 w 38"/>
                                <a:gd name="T13" fmla="*/ 79 h 460"/>
                                <a:gd name="T14" fmla="*/ 15 w 38"/>
                                <a:gd name="T15" fmla="*/ 51 h 460"/>
                                <a:gd name="T16" fmla="*/ 12 w 38"/>
                                <a:gd name="T17" fmla="*/ 24 h 460"/>
                                <a:gd name="T18" fmla="*/ 8 w 38"/>
                                <a:gd name="T19" fmla="*/ 0 h 460"/>
                                <a:gd name="T20" fmla="*/ 3 w 38"/>
                                <a:gd name="T21" fmla="*/ 1 h 460"/>
                                <a:gd name="T22" fmla="*/ 7 w 38"/>
                                <a:gd name="T23" fmla="*/ 24 h 460"/>
                                <a:gd name="T24" fmla="*/ 10 w 38"/>
                                <a:gd name="T25" fmla="*/ 51 h 460"/>
                                <a:gd name="T26" fmla="*/ 13 w 38"/>
                                <a:gd name="T27" fmla="*/ 79 h 460"/>
                                <a:gd name="T28" fmla="*/ 13 w 38"/>
                                <a:gd name="T29" fmla="*/ 108 h 460"/>
                                <a:gd name="T30" fmla="*/ 13 w 38"/>
                                <a:gd name="T31" fmla="*/ 139 h 460"/>
                                <a:gd name="T32" fmla="*/ 10 w 38"/>
                                <a:gd name="T33" fmla="*/ 169 h 460"/>
                                <a:gd name="T34" fmla="*/ 6 w 38"/>
                                <a:gd name="T35" fmla="*/ 199 h 460"/>
                                <a:gd name="T36" fmla="*/ 0 w 38"/>
                                <a:gd name="T37" fmla="*/ 228 h 460"/>
                                <a:gd name="T38" fmla="*/ 1 w 38"/>
                                <a:gd name="T39" fmla="*/ 226 h 460"/>
                                <a:gd name="T40" fmla="*/ 4 w 38"/>
                                <a:gd name="T41" fmla="*/ 230 h 4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460">
                                  <a:moveTo>
                                    <a:pt x="7" y="460"/>
                                  </a:moveTo>
                                  <a:lnTo>
                                    <a:pt x="9" y="457"/>
                                  </a:lnTo>
                                  <a:lnTo>
                                    <a:pt x="22" y="398"/>
                                  </a:lnTo>
                                  <a:lnTo>
                                    <a:pt x="30" y="338"/>
                                  </a:lnTo>
                                  <a:lnTo>
                                    <a:pt x="34" y="277"/>
                                  </a:lnTo>
                                  <a:lnTo>
                                    <a:pt x="38" y="216"/>
                                  </a:lnTo>
                                  <a:lnTo>
                                    <a:pt x="34" y="158"/>
                                  </a:lnTo>
                                  <a:lnTo>
                                    <a:pt x="30" y="101"/>
                                  </a:lnTo>
                                  <a:lnTo>
                                    <a:pt x="23" y="48"/>
                                  </a:lnTo>
                                  <a:lnTo>
                                    <a:pt x="15" y="0"/>
                                  </a:lnTo>
                                  <a:lnTo>
                                    <a:pt x="5" y="2"/>
                                  </a:lnTo>
                                  <a:lnTo>
                                    <a:pt x="14" y="48"/>
                                  </a:lnTo>
                                  <a:lnTo>
                                    <a:pt x="20" y="101"/>
                                  </a:lnTo>
                                  <a:lnTo>
                                    <a:pt x="25" y="158"/>
                                  </a:lnTo>
                                  <a:lnTo>
                                    <a:pt x="26" y="216"/>
                                  </a:lnTo>
                                  <a:lnTo>
                                    <a:pt x="25" y="277"/>
                                  </a:lnTo>
                                  <a:lnTo>
                                    <a:pt x="20" y="338"/>
                                  </a:lnTo>
                                  <a:lnTo>
                                    <a:pt x="12" y="398"/>
                                  </a:lnTo>
                                  <a:lnTo>
                                    <a:pt x="0" y="455"/>
                                  </a:lnTo>
                                  <a:lnTo>
                                    <a:pt x="2" y="451"/>
                                  </a:lnTo>
                                  <a:lnTo>
                                    <a:pt x="7" y="46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7" name="Freeform 255"/>
                            <p:cNvSpPr>
                              <a:spLocks noChangeAspect="1"/>
                            </p:cNvSpPr>
                            <p:nvPr/>
                          </p:nvSpPr>
                          <p:spPr bwMode="auto">
                            <a:xfrm>
                              <a:off x="1114" y="3720"/>
                              <a:ext cx="25" cy="14"/>
                            </a:xfrm>
                            <a:custGeom>
                              <a:avLst/>
                              <a:gdLst>
                                <a:gd name="T0" fmla="*/ 0 w 50"/>
                                <a:gd name="T1" fmla="*/ 12 h 29"/>
                                <a:gd name="T2" fmla="*/ 4 w 50"/>
                                <a:gd name="T3" fmla="*/ 14 h 29"/>
                                <a:gd name="T4" fmla="*/ 25 w 50"/>
                                <a:gd name="T5" fmla="*/ 4 h 29"/>
                                <a:gd name="T6" fmla="*/ 23 w 50"/>
                                <a:gd name="T7" fmla="*/ 0 h 29"/>
                                <a:gd name="T8" fmla="*/ 1 w 50"/>
                                <a:gd name="T9" fmla="*/ 10 h 29"/>
                                <a:gd name="T10" fmla="*/ 5 w 50"/>
                                <a:gd name="T11" fmla="*/ 12 h 29"/>
                                <a:gd name="T12" fmla="*/ 1 w 50"/>
                                <a:gd name="T13" fmla="*/ 10 h 29"/>
                                <a:gd name="T14" fmla="*/ 0 w 50"/>
                                <a:gd name="T15" fmla="*/ 11 h 29"/>
                                <a:gd name="T16" fmla="*/ 0 w 50"/>
                                <a:gd name="T17" fmla="*/ 13 h 29"/>
                                <a:gd name="T18" fmla="*/ 2 w 50"/>
                                <a:gd name="T19" fmla="*/ 14 h 29"/>
                                <a:gd name="T20" fmla="*/ 4 w 50"/>
                                <a:gd name="T21" fmla="*/ 14 h 29"/>
                                <a:gd name="T22" fmla="*/ 0 w 50"/>
                                <a:gd name="T23" fmla="*/ 12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29">
                                  <a:moveTo>
                                    <a:pt x="0" y="24"/>
                                  </a:moveTo>
                                  <a:lnTo>
                                    <a:pt x="7" y="29"/>
                                  </a:lnTo>
                                  <a:lnTo>
                                    <a:pt x="50" y="9"/>
                                  </a:lnTo>
                                  <a:lnTo>
                                    <a:pt x="45" y="0"/>
                                  </a:lnTo>
                                  <a:lnTo>
                                    <a:pt x="2" y="20"/>
                                  </a:lnTo>
                                  <a:lnTo>
                                    <a:pt x="9" y="24"/>
                                  </a:lnTo>
                                  <a:lnTo>
                                    <a:pt x="2" y="20"/>
                                  </a:lnTo>
                                  <a:lnTo>
                                    <a:pt x="0" y="22"/>
                                  </a:lnTo>
                                  <a:lnTo>
                                    <a:pt x="0" y="26"/>
                                  </a:lnTo>
                                  <a:lnTo>
                                    <a:pt x="4" y="29"/>
                                  </a:lnTo>
                                  <a:lnTo>
                                    <a:pt x="7" y="29"/>
                                  </a:lnTo>
                                  <a:lnTo>
                                    <a:pt x="0" y="2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8" name="Freeform 256"/>
                            <p:cNvSpPr>
                              <a:spLocks noChangeAspect="1"/>
                            </p:cNvSpPr>
                            <p:nvPr/>
                          </p:nvSpPr>
                          <p:spPr bwMode="auto">
                            <a:xfrm>
                              <a:off x="1100" y="3500"/>
                              <a:ext cx="24" cy="232"/>
                            </a:xfrm>
                            <a:custGeom>
                              <a:avLst/>
                              <a:gdLst>
                                <a:gd name="T0" fmla="*/ 3 w 48"/>
                                <a:gd name="T1" fmla="*/ 5 h 463"/>
                                <a:gd name="T2" fmla="*/ 0 w 48"/>
                                <a:gd name="T3" fmla="*/ 3 h 463"/>
                                <a:gd name="T4" fmla="*/ 9 w 48"/>
                                <a:gd name="T5" fmla="*/ 38 h 463"/>
                                <a:gd name="T6" fmla="*/ 14 w 48"/>
                                <a:gd name="T7" fmla="*/ 69 h 463"/>
                                <a:gd name="T8" fmla="*/ 18 w 48"/>
                                <a:gd name="T9" fmla="*/ 98 h 463"/>
                                <a:gd name="T10" fmla="*/ 18 w 48"/>
                                <a:gd name="T11" fmla="*/ 127 h 463"/>
                                <a:gd name="T12" fmla="*/ 18 w 48"/>
                                <a:gd name="T13" fmla="*/ 154 h 463"/>
                                <a:gd name="T14" fmla="*/ 18 w 48"/>
                                <a:gd name="T15" fmla="*/ 180 h 463"/>
                                <a:gd name="T16" fmla="*/ 16 w 48"/>
                                <a:gd name="T17" fmla="*/ 205 h 463"/>
                                <a:gd name="T18" fmla="*/ 14 w 48"/>
                                <a:gd name="T19" fmla="*/ 232 h 463"/>
                                <a:gd name="T20" fmla="*/ 18 w 48"/>
                                <a:gd name="T21" fmla="*/ 232 h 463"/>
                                <a:gd name="T22" fmla="*/ 21 w 48"/>
                                <a:gd name="T23" fmla="*/ 205 h 463"/>
                                <a:gd name="T24" fmla="*/ 22 w 48"/>
                                <a:gd name="T25" fmla="*/ 180 h 463"/>
                                <a:gd name="T26" fmla="*/ 24 w 48"/>
                                <a:gd name="T27" fmla="*/ 154 h 463"/>
                                <a:gd name="T28" fmla="*/ 24 w 48"/>
                                <a:gd name="T29" fmla="*/ 127 h 463"/>
                                <a:gd name="T30" fmla="*/ 22 w 48"/>
                                <a:gd name="T31" fmla="*/ 98 h 463"/>
                                <a:gd name="T32" fmla="*/ 19 w 48"/>
                                <a:gd name="T33" fmla="*/ 69 h 463"/>
                                <a:gd name="T34" fmla="*/ 13 w 48"/>
                                <a:gd name="T35" fmla="*/ 37 h 463"/>
                                <a:gd name="T36" fmla="*/ 5 w 48"/>
                                <a:gd name="T37" fmla="*/ 2 h 463"/>
                                <a:gd name="T38" fmla="*/ 2 w 48"/>
                                <a:gd name="T39" fmla="*/ 0 h 463"/>
                                <a:gd name="T40" fmla="*/ 5 w 48"/>
                                <a:gd name="T41" fmla="*/ 2 h 463"/>
                                <a:gd name="T42" fmla="*/ 3 w 48"/>
                                <a:gd name="T43" fmla="*/ 0 h 463"/>
                                <a:gd name="T44" fmla="*/ 2 w 48"/>
                                <a:gd name="T45" fmla="*/ 0 h 463"/>
                                <a:gd name="T46" fmla="*/ 1 w 48"/>
                                <a:gd name="T47" fmla="*/ 2 h 463"/>
                                <a:gd name="T48" fmla="*/ 0 w 48"/>
                                <a:gd name="T49" fmla="*/ 3 h 463"/>
                                <a:gd name="T50" fmla="*/ 3 w 48"/>
                                <a:gd name="T51" fmla="*/ 5 h 4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463">
                                  <a:moveTo>
                                    <a:pt x="5" y="10"/>
                                  </a:moveTo>
                                  <a:lnTo>
                                    <a:pt x="0" y="6"/>
                                  </a:lnTo>
                                  <a:lnTo>
                                    <a:pt x="17" y="75"/>
                                  </a:lnTo>
                                  <a:lnTo>
                                    <a:pt x="28" y="138"/>
                                  </a:lnTo>
                                  <a:lnTo>
                                    <a:pt x="35" y="196"/>
                                  </a:lnTo>
                                  <a:lnTo>
                                    <a:pt x="36" y="253"/>
                                  </a:lnTo>
                                  <a:lnTo>
                                    <a:pt x="36" y="307"/>
                                  </a:lnTo>
                                  <a:lnTo>
                                    <a:pt x="35" y="359"/>
                                  </a:lnTo>
                                  <a:lnTo>
                                    <a:pt x="32" y="410"/>
                                  </a:lnTo>
                                  <a:lnTo>
                                    <a:pt x="27" y="463"/>
                                  </a:lnTo>
                                  <a:lnTo>
                                    <a:pt x="36" y="463"/>
                                  </a:lnTo>
                                  <a:lnTo>
                                    <a:pt x="41" y="410"/>
                                  </a:lnTo>
                                  <a:lnTo>
                                    <a:pt x="44" y="359"/>
                                  </a:lnTo>
                                  <a:lnTo>
                                    <a:pt x="48" y="307"/>
                                  </a:lnTo>
                                  <a:lnTo>
                                    <a:pt x="48" y="253"/>
                                  </a:lnTo>
                                  <a:lnTo>
                                    <a:pt x="44" y="196"/>
                                  </a:lnTo>
                                  <a:lnTo>
                                    <a:pt x="38" y="138"/>
                                  </a:lnTo>
                                  <a:lnTo>
                                    <a:pt x="26" y="73"/>
                                  </a:lnTo>
                                  <a:lnTo>
                                    <a:pt x="9" y="4"/>
                                  </a:lnTo>
                                  <a:lnTo>
                                    <a:pt x="3" y="0"/>
                                  </a:lnTo>
                                  <a:lnTo>
                                    <a:pt x="9" y="4"/>
                                  </a:lnTo>
                                  <a:lnTo>
                                    <a:pt x="6" y="0"/>
                                  </a:lnTo>
                                  <a:lnTo>
                                    <a:pt x="3" y="0"/>
                                  </a:lnTo>
                                  <a:lnTo>
                                    <a:pt x="1" y="3"/>
                                  </a:lnTo>
                                  <a:lnTo>
                                    <a:pt x="0" y="6"/>
                                  </a:lnTo>
                                  <a:lnTo>
                                    <a:pt x="5"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9" name="Freeform 257"/>
                            <p:cNvSpPr>
                              <a:spLocks noChangeAspect="1"/>
                            </p:cNvSpPr>
                            <p:nvPr/>
                          </p:nvSpPr>
                          <p:spPr bwMode="auto">
                            <a:xfrm>
                              <a:off x="1093" y="3500"/>
                              <a:ext cx="10" cy="7"/>
                            </a:xfrm>
                            <a:custGeom>
                              <a:avLst/>
                              <a:gdLst>
                                <a:gd name="T0" fmla="*/ 0 w 20"/>
                                <a:gd name="T1" fmla="*/ 5 h 13"/>
                                <a:gd name="T2" fmla="*/ 3 w 20"/>
                                <a:gd name="T3" fmla="*/ 7 h 13"/>
                                <a:gd name="T4" fmla="*/ 10 w 20"/>
                                <a:gd name="T5" fmla="*/ 5 h 13"/>
                                <a:gd name="T6" fmla="*/ 9 w 20"/>
                                <a:gd name="T7" fmla="*/ 0 h 13"/>
                                <a:gd name="T8" fmla="*/ 2 w 20"/>
                                <a:gd name="T9" fmla="*/ 2 h 13"/>
                                <a:gd name="T10" fmla="*/ 5 w 20"/>
                                <a:gd name="T11" fmla="*/ 4 h 13"/>
                                <a:gd name="T12" fmla="*/ 2 w 20"/>
                                <a:gd name="T13" fmla="*/ 2 h 13"/>
                                <a:gd name="T14" fmla="*/ 1 w 20"/>
                                <a:gd name="T15" fmla="*/ 3 h 13"/>
                                <a:gd name="T16" fmla="*/ 0 w 20"/>
                                <a:gd name="T17" fmla="*/ 5 h 13"/>
                                <a:gd name="T18" fmla="*/ 1 w 20"/>
                                <a:gd name="T19" fmla="*/ 6 h 13"/>
                                <a:gd name="T20" fmla="*/ 3 w 20"/>
                                <a:gd name="T21" fmla="*/ 7 h 13"/>
                                <a:gd name="T22" fmla="*/ 0 w 20"/>
                                <a:gd name="T23" fmla="*/ 5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3">
                                  <a:moveTo>
                                    <a:pt x="0" y="10"/>
                                  </a:moveTo>
                                  <a:lnTo>
                                    <a:pt x="5" y="13"/>
                                  </a:lnTo>
                                  <a:lnTo>
                                    <a:pt x="20" y="10"/>
                                  </a:lnTo>
                                  <a:lnTo>
                                    <a:pt x="18" y="0"/>
                                  </a:lnTo>
                                  <a:lnTo>
                                    <a:pt x="3" y="4"/>
                                  </a:lnTo>
                                  <a:lnTo>
                                    <a:pt x="9" y="7"/>
                                  </a:lnTo>
                                  <a:lnTo>
                                    <a:pt x="3" y="4"/>
                                  </a:lnTo>
                                  <a:lnTo>
                                    <a:pt x="1" y="6"/>
                                  </a:lnTo>
                                  <a:lnTo>
                                    <a:pt x="0" y="10"/>
                                  </a:lnTo>
                                  <a:lnTo>
                                    <a:pt x="2" y="12"/>
                                  </a:lnTo>
                                  <a:lnTo>
                                    <a:pt x="5" y="13"/>
                                  </a:lnTo>
                                  <a:lnTo>
                                    <a:pt x="0"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sp>
                        <p:nvSpPr>
                          <p:cNvPr id="266" name="Freeform 258"/>
                          <p:cNvSpPr>
                            <a:spLocks noChangeAspect="1"/>
                          </p:cNvSpPr>
                          <p:nvPr/>
                        </p:nvSpPr>
                        <p:spPr bwMode="auto">
                          <a:xfrm>
                            <a:off x="1008" y="3226"/>
                            <a:ext cx="143" cy="506"/>
                          </a:xfrm>
                          <a:custGeom>
                            <a:avLst/>
                            <a:gdLst>
                              <a:gd name="T0" fmla="*/ 129 w 288"/>
                              <a:gd name="T1" fmla="*/ 204 h 1012"/>
                              <a:gd name="T2" fmla="*/ 143 w 288"/>
                              <a:gd name="T3" fmla="*/ 267 h 1012"/>
                              <a:gd name="T4" fmla="*/ 132 w 288"/>
                              <a:gd name="T5" fmla="*/ 269 h 1012"/>
                              <a:gd name="T6" fmla="*/ 136 w 288"/>
                              <a:gd name="T7" fmla="*/ 293 h 1012"/>
                              <a:gd name="T8" fmla="*/ 140 w 288"/>
                              <a:gd name="T9" fmla="*/ 319 h 1012"/>
                              <a:gd name="T10" fmla="*/ 142 w 288"/>
                              <a:gd name="T11" fmla="*/ 348 h 1012"/>
                              <a:gd name="T12" fmla="*/ 143 w 288"/>
                              <a:gd name="T13" fmla="*/ 377 h 1012"/>
                              <a:gd name="T14" fmla="*/ 142 w 288"/>
                              <a:gd name="T15" fmla="*/ 407 h 1012"/>
                              <a:gd name="T16" fmla="*/ 140 w 288"/>
                              <a:gd name="T17" fmla="*/ 438 h 1012"/>
                              <a:gd name="T18" fmla="*/ 136 w 288"/>
                              <a:gd name="T19" fmla="*/ 468 h 1012"/>
                              <a:gd name="T20" fmla="*/ 129 w 288"/>
                              <a:gd name="T21" fmla="*/ 497 h 1012"/>
                              <a:gd name="T22" fmla="*/ 108 w 288"/>
                              <a:gd name="T23" fmla="*/ 506 h 1012"/>
                              <a:gd name="T24" fmla="*/ 110 w 288"/>
                              <a:gd name="T25" fmla="*/ 480 h 1012"/>
                              <a:gd name="T26" fmla="*/ 112 w 288"/>
                              <a:gd name="T27" fmla="*/ 454 h 1012"/>
                              <a:gd name="T28" fmla="*/ 113 w 288"/>
                              <a:gd name="T29" fmla="*/ 428 h 1012"/>
                              <a:gd name="T30" fmla="*/ 113 w 288"/>
                              <a:gd name="T31" fmla="*/ 401 h 1012"/>
                              <a:gd name="T32" fmla="*/ 112 w 288"/>
                              <a:gd name="T33" fmla="*/ 373 h 1012"/>
                              <a:gd name="T34" fmla="*/ 109 w 288"/>
                              <a:gd name="T35" fmla="*/ 344 h 1012"/>
                              <a:gd name="T36" fmla="*/ 103 w 288"/>
                              <a:gd name="T37" fmla="*/ 312 h 1012"/>
                              <a:gd name="T38" fmla="*/ 94 w 288"/>
                              <a:gd name="T39" fmla="*/ 277 h 1012"/>
                              <a:gd name="T40" fmla="*/ 87 w 288"/>
                              <a:gd name="T41" fmla="*/ 279 h 1012"/>
                              <a:gd name="T42" fmla="*/ 73 w 288"/>
                              <a:gd name="T43" fmla="*/ 216 h 1012"/>
                              <a:gd name="T44" fmla="*/ 81 w 288"/>
                              <a:gd name="T45" fmla="*/ 214 h 1012"/>
                              <a:gd name="T46" fmla="*/ 75 w 288"/>
                              <a:gd name="T47" fmla="*/ 179 h 1012"/>
                              <a:gd name="T48" fmla="*/ 68 w 288"/>
                              <a:gd name="T49" fmla="*/ 147 h 1012"/>
                              <a:gd name="T50" fmla="*/ 59 w 288"/>
                              <a:gd name="T51" fmla="*/ 119 h 1012"/>
                              <a:gd name="T52" fmla="*/ 48 w 288"/>
                              <a:gd name="T53" fmla="*/ 93 h 1012"/>
                              <a:gd name="T54" fmla="*/ 37 w 288"/>
                              <a:gd name="T55" fmla="*/ 69 h 1012"/>
                              <a:gd name="T56" fmla="*/ 25 w 288"/>
                              <a:gd name="T57" fmla="*/ 46 h 1012"/>
                              <a:gd name="T58" fmla="*/ 13 w 288"/>
                              <a:gd name="T59" fmla="*/ 23 h 1012"/>
                              <a:gd name="T60" fmla="*/ 0 w 288"/>
                              <a:gd name="T61" fmla="*/ 0 h 1012"/>
                              <a:gd name="T62" fmla="*/ 24 w 288"/>
                              <a:gd name="T63" fmla="*/ 1 h 1012"/>
                              <a:gd name="T64" fmla="*/ 32 w 288"/>
                              <a:gd name="T65" fmla="*/ 12 h 1012"/>
                              <a:gd name="T66" fmla="*/ 41 w 288"/>
                              <a:gd name="T67" fmla="*/ 24 h 1012"/>
                              <a:gd name="T68" fmla="*/ 49 w 288"/>
                              <a:gd name="T69" fmla="*/ 37 h 1012"/>
                              <a:gd name="T70" fmla="*/ 57 w 288"/>
                              <a:gd name="T71" fmla="*/ 50 h 1012"/>
                              <a:gd name="T72" fmla="*/ 64 w 288"/>
                              <a:gd name="T73" fmla="*/ 62 h 1012"/>
                              <a:gd name="T74" fmla="*/ 71 w 288"/>
                              <a:gd name="T75" fmla="*/ 76 h 1012"/>
                              <a:gd name="T76" fmla="*/ 78 w 288"/>
                              <a:gd name="T77" fmla="*/ 90 h 1012"/>
                              <a:gd name="T78" fmla="*/ 84 w 288"/>
                              <a:gd name="T79" fmla="*/ 103 h 1012"/>
                              <a:gd name="T80" fmla="*/ 90 w 288"/>
                              <a:gd name="T81" fmla="*/ 117 h 1012"/>
                              <a:gd name="T82" fmla="*/ 95 w 288"/>
                              <a:gd name="T83" fmla="*/ 130 h 1012"/>
                              <a:gd name="T84" fmla="*/ 100 w 288"/>
                              <a:gd name="T85" fmla="*/ 144 h 1012"/>
                              <a:gd name="T86" fmla="*/ 105 w 288"/>
                              <a:gd name="T87" fmla="*/ 157 h 1012"/>
                              <a:gd name="T88" fmla="*/ 109 w 288"/>
                              <a:gd name="T89" fmla="*/ 170 h 1012"/>
                              <a:gd name="T90" fmla="*/ 113 w 288"/>
                              <a:gd name="T91" fmla="*/ 182 h 1012"/>
                              <a:gd name="T92" fmla="*/ 116 w 288"/>
                              <a:gd name="T93" fmla="*/ 194 h 1012"/>
                              <a:gd name="T94" fmla="*/ 118 w 288"/>
                              <a:gd name="T95" fmla="*/ 206 h 1012"/>
                              <a:gd name="T96" fmla="*/ 129 w 288"/>
                              <a:gd name="T97" fmla="*/ 204 h 10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 h="1012">
                                <a:moveTo>
                                  <a:pt x="259" y="407"/>
                                </a:moveTo>
                                <a:lnTo>
                                  <a:pt x="287" y="533"/>
                                </a:lnTo>
                                <a:lnTo>
                                  <a:pt x="266" y="538"/>
                                </a:lnTo>
                                <a:lnTo>
                                  <a:pt x="274" y="585"/>
                                </a:lnTo>
                                <a:lnTo>
                                  <a:pt x="281" y="638"/>
                                </a:lnTo>
                                <a:lnTo>
                                  <a:pt x="286" y="695"/>
                                </a:lnTo>
                                <a:lnTo>
                                  <a:pt x="288" y="753"/>
                                </a:lnTo>
                                <a:lnTo>
                                  <a:pt x="286" y="814"/>
                                </a:lnTo>
                                <a:lnTo>
                                  <a:pt x="281" y="875"/>
                                </a:lnTo>
                                <a:lnTo>
                                  <a:pt x="273" y="935"/>
                                </a:lnTo>
                                <a:lnTo>
                                  <a:pt x="260" y="993"/>
                                </a:lnTo>
                                <a:lnTo>
                                  <a:pt x="218" y="1012"/>
                                </a:lnTo>
                                <a:lnTo>
                                  <a:pt x="222" y="959"/>
                                </a:lnTo>
                                <a:lnTo>
                                  <a:pt x="226" y="908"/>
                                </a:lnTo>
                                <a:lnTo>
                                  <a:pt x="228" y="856"/>
                                </a:lnTo>
                                <a:lnTo>
                                  <a:pt x="228" y="802"/>
                                </a:lnTo>
                                <a:lnTo>
                                  <a:pt x="226" y="745"/>
                                </a:lnTo>
                                <a:lnTo>
                                  <a:pt x="219" y="687"/>
                                </a:lnTo>
                                <a:lnTo>
                                  <a:pt x="207" y="623"/>
                                </a:lnTo>
                                <a:lnTo>
                                  <a:pt x="190" y="554"/>
                                </a:lnTo>
                                <a:lnTo>
                                  <a:pt x="175" y="558"/>
                                </a:lnTo>
                                <a:lnTo>
                                  <a:pt x="148" y="431"/>
                                </a:lnTo>
                                <a:lnTo>
                                  <a:pt x="164" y="427"/>
                                </a:lnTo>
                                <a:lnTo>
                                  <a:pt x="151" y="357"/>
                                </a:lnTo>
                                <a:lnTo>
                                  <a:pt x="136" y="294"/>
                                </a:lnTo>
                                <a:lnTo>
                                  <a:pt x="118" y="237"/>
                                </a:lnTo>
                                <a:lnTo>
                                  <a:pt x="97" y="186"/>
                                </a:lnTo>
                                <a:lnTo>
                                  <a:pt x="74" y="137"/>
                                </a:lnTo>
                                <a:lnTo>
                                  <a:pt x="51" y="91"/>
                                </a:lnTo>
                                <a:lnTo>
                                  <a:pt x="26" y="46"/>
                                </a:lnTo>
                                <a:lnTo>
                                  <a:pt x="0" y="0"/>
                                </a:lnTo>
                                <a:lnTo>
                                  <a:pt x="48" y="1"/>
                                </a:lnTo>
                                <a:lnTo>
                                  <a:pt x="65" y="24"/>
                                </a:lnTo>
                                <a:lnTo>
                                  <a:pt x="82" y="48"/>
                                </a:lnTo>
                                <a:lnTo>
                                  <a:pt x="98" y="73"/>
                                </a:lnTo>
                                <a:lnTo>
                                  <a:pt x="114" y="99"/>
                                </a:lnTo>
                                <a:lnTo>
                                  <a:pt x="129" y="124"/>
                                </a:lnTo>
                                <a:lnTo>
                                  <a:pt x="143" y="152"/>
                                </a:lnTo>
                                <a:lnTo>
                                  <a:pt x="157" y="179"/>
                                </a:lnTo>
                                <a:lnTo>
                                  <a:pt x="169" y="206"/>
                                </a:lnTo>
                                <a:lnTo>
                                  <a:pt x="181" y="234"/>
                                </a:lnTo>
                                <a:lnTo>
                                  <a:pt x="192" y="260"/>
                                </a:lnTo>
                                <a:lnTo>
                                  <a:pt x="202" y="288"/>
                                </a:lnTo>
                                <a:lnTo>
                                  <a:pt x="211" y="313"/>
                                </a:lnTo>
                                <a:lnTo>
                                  <a:pt x="220" y="340"/>
                                </a:lnTo>
                                <a:lnTo>
                                  <a:pt x="227" y="364"/>
                                </a:lnTo>
                                <a:lnTo>
                                  <a:pt x="233" y="388"/>
                                </a:lnTo>
                                <a:lnTo>
                                  <a:pt x="238" y="411"/>
                                </a:lnTo>
                                <a:lnTo>
                                  <a:pt x="259" y="407"/>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7" name="Freeform 259"/>
                          <p:cNvSpPr>
                            <a:spLocks noChangeAspect="1"/>
                          </p:cNvSpPr>
                          <p:nvPr/>
                        </p:nvSpPr>
                        <p:spPr bwMode="auto">
                          <a:xfrm>
                            <a:off x="1152" y="3435"/>
                            <a:ext cx="12" cy="38"/>
                          </a:xfrm>
                          <a:custGeom>
                            <a:avLst/>
                            <a:gdLst>
                              <a:gd name="T0" fmla="*/ 3 w 24"/>
                              <a:gd name="T1" fmla="*/ 5 h 76"/>
                              <a:gd name="T2" fmla="*/ 0 w 24"/>
                              <a:gd name="T3" fmla="*/ 3 h 76"/>
                              <a:gd name="T4" fmla="*/ 8 w 24"/>
                              <a:gd name="T5" fmla="*/ 38 h 76"/>
                              <a:gd name="T6" fmla="*/ 12 w 24"/>
                              <a:gd name="T7" fmla="*/ 37 h 76"/>
                              <a:gd name="T8" fmla="*/ 5 w 24"/>
                              <a:gd name="T9" fmla="*/ 2 h 76"/>
                              <a:gd name="T10" fmla="*/ 2 w 24"/>
                              <a:gd name="T11" fmla="*/ 0 h 76"/>
                              <a:gd name="T12" fmla="*/ 5 w 24"/>
                              <a:gd name="T13" fmla="*/ 2 h 76"/>
                              <a:gd name="T14" fmla="*/ 4 w 24"/>
                              <a:gd name="T15" fmla="*/ 0 h 76"/>
                              <a:gd name="T16" fmla="*/ 2 w 24"/>
                              <a:gd name="T17" fmla="*/ 0 h 76"/>
                              <a:gd name="T18" fmla="*/ 1 w 24"/>
                              <a:gd name="T19" fmla="*/ 2 h 76"/>
                              <a:gd name="T20" fmla="*/ 0 w 24"/>
                              <a:gd name="T21" fmla="*/ 3 h 76"/>
                              <a:gd name="T22" fmla="*/ 3 w 24"/>
                              <a:gd name="T23" fmla="*/ 5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76">
                                <a:moveTo>
                                  <a:pt x="6" y="10"/>
                                </a:moveTo>
                                <a:lnTo>
                                  <a:pt x="0" y="6"/>
                                </a:lnTo>
                                <a:lnTo>
                                  <a:pt x="15" y="76"/>
                                </a:lnTo>
                                <a:lnTo>
                                  <a:pt x="24" y="74"/>
                                </a:lnTo>
                                <a:lnTo>
                                  <a:pt x="9" y="4"/>
                                </a:lnTo>
                                <a:lnTo>
                                  <a:pt x="4" y="0"/>
                                </a:lnTo>
                                <a:lnTo>
                                  <a:pt x="9" y="4"/>
                                </a:lnTo>
                                <a:lnTo>
                                  <a:pt x="7" y="0"/>
                                </a:lnTo>
                                <a:lnTo>
                                  <a:pt x="4" y="0"/>
                                </a:lnTo>
                                <a:lnTo>
                                  <a:pt x="1" y="3"/>
                                </a:lnTo>
                                <a:lnTo>
                                  <a:pt x="0" y="6"/>
                                </a:lnTo>
                                <a:lnTo>
                                  <a:pt x="6" y="1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8" name="Freeform 260"/>
                          <p:cNvSpPr>
                            <a:spLocks noChangeAspect="1"/>
                          </p:cNvSpPr>
                          <p:nvPr/>
                        </p:nvSpPr>
                        <p:spPr bwMode="auto">
                          <a:xfrm>
                            <a:off x="1135" y="3428"/>
                            <a:ext cx="18" cy="66"/>
                          </a:xfrm>
                          <a:custGeom>
                            <a:avLst/>
                            <a:gdLst>
                              <a:gd name="T0" fmla="*/ 17 w 36"/>
                              <a:gd name="T1" fmla="*/ 66 h 133"/>
                              <a:gd name="T2" fmla="*/ 18 w 36"/>
                              <a:gd name="T3" fmla="*/ 63 h 133"/>
                              <a:gd name="T4" fmla="*/ 5 w 36"/>
                              <a:gd name="T5" fmla="*/ 0 h 133"/>
                              <a:gd name="T6" fmla="*/ 0 w 36"/>
                              <a:gd name="T7" fmla="*/ 1 h 133"/>
                              <a:gd name="T8" fmla="*/ 14 w 36"/>
                              <a:gd name="T9" fmla="*/ 64 h 133"/>
                              <a:gd name="T10" fmla="*/ 16 w 36"/>
                              <a:gd name="T11" fmla="*/ 62 h 133"/>
                              <a:gd name="T12" fmla="*/ 14 w 36"/>
                              <a:gd name="T13" fmla="*/ 64 h 133"/>
                              <a:gd name="T14" fmla="*/ 15 w 36"/>
                              <a:gd name="T15" fmla="*/ 66 h 133"/>
                              <a:gd name="T16" fmla="*/ 17 w 36"/>
                              <a:gd name="T17" fmla="*/ 66 h 133"/>
                              <a:gd name="T18" fmla="*/ 18 w 36"/>
                              <a:gd name="T19" fmla="*/ 65 h 133"/>
                              <a:gd name="T20" fmla="*/ 18 w 36"/>
                              <a:gd name="T21" fmla="*/ 63 h 133"/>
                              <a:gd name="T22" fmla="*/ 17 w 36"/>
                              <a:gd name="T23" fmla="*/ 66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33">
                                <a:moveTo>
                                  <a:pt x="33" y="133"/>
                                </a:moveTo>
                                <a:lnTo>
                                  <a:pt x="36" y="127"/>
                                </a:lnTo>
                                <a:lnTo>
                                  <a:pt x="9" y="0"/>
                                </a:lnTo>
                                <a:lnTo>
                                  <a:pt x="0" y="3"/>
                                </a:lnTo>
                                <a:lnTo>
                                  <a:pt x="27" y="129"/>
                                </a:lnTo>
                                <a:lnTo>
                                  <a:pt x="31" y="124"/>
                                </a:lnTo>
                                <a:lnTo>
                                  <a:pt x="27" y="129"/>
                                </a:lnTo>
                                <a:lnTo>
                                  <a:pt x="29" y="132"/>
                                </a:lnTo>
                                <a:lnTo>
                                  <a:pt x="33" y="133"/>
                                </a:lnTo>
                                <a:lnTo>
                                  <a:pt x="35" y="131"/>
                                </a:lnTo>
                                <a:lnTo>
                                  <a:pt x="36" y="127"/>
                                </a:lnTo>
                                <a:lnTo>
                                  <a:pt x="33" y="13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9" name="Freeform 261"/>
                          <p:cNvSpPr>
                            <a:spLocks noChangeAspect="1"/>
                          </p:cNvSpPr>
                          <p:nvPr/>
                        </p:nvSpPr>
                        <p:spPr bwMode="auto">
                          <a:xfrm>
                            <a:off x="1079" y="3439"/>
                            <a:ext cx="18" cy="66"/>
                          </a:xfrm>
                          <a:custGeom>
                            <a:avLst/>
                            <a:gdLst>
                              <a:gd name="T0" fmla="*/ 1 w 37"/>
                              <a:gd name="T1" fmla="*/ 0 h 133"/>
                              <a:gd name="T2" fmla="*/ 0 w 37"/>
                              <a:gd name="T3" fmla="*/ 3 h 133"/>
                              <a:gd name="T4" fmla="*/ 14 w 37"/>
                              <a:gd name="T5" fmla="*/ 66 h 133"/>
                              <a:gd name="T6" fmla="*/ 18 w 37"/>
                              <a:gd name="T7" fmla="*/ 65 h 133"/>
                              <a:gd name="T8" fmla="*/ 4 w 37"/>
                              <a:gd name="T9" fmla="*/ 2 h 133"/>
                              <a:gd name="T10" fmla="*/ 3 w 37"/>
                              <a:gd name="T11" fmla="*/ 4 h 133"/>
                              <a:gd name="T12" fmla="*/ 4 w 37"/>
                              <a:gd name="T13" fmla="*/ 2 h 133"/>
                              <a:gd name="T14" fmla="*/ 3 w 37"/>
                              <a:gd name="T15" fmla="*/ 0 h 133"/>
                              <a:gd name="T16" fmla="*/ 1 w 37"/>
                              <a:gd name="T17" fmla="*/ 0 h 133"/>
                              <a:gd name="T18" fmla="*/ 0 w 37"/>
                              <a:gd name="T19" fmla="*/ 1 h 133"/>
                              <a:gd name="T20" fmla="*/ 0 w 37"/>
                              <a:gd name="T21" fmla="*/ 3 h 133"/>
                              <a:gd name="T22" fmla="*/ 1 w 37"/>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33">
                                <a:moveTo>
                                  <a:pt x="3" y="0"/>
                                </a:moveTo>
                                <a:lnTo>
                                  <a:pt x="0" y="6"/>
                                </a:lnTo>
                                <a:lnTo>
                                  <a:pt x="28" y="133"/>
                                </a:lnTo>
                                <a:lnTo>
                                  <a:pt x="37" y="130"/>
                                </a:lnTo>
                                <a:lnTo>
                                  <a:pt x="9" y="4"/>
                                </a:lnTo>
                                <a:lnTo>
                                  <a:pt x="6" y="9"/>
                                </a:lnTo>
                                <a:lnTo>
                                  <a:pt x="9" y="4"/>
                                </a:lnTo>
                                <a:lnTo>
                                  <a:pt x="7" y="0"/>
                                </a:lnTo>
                                <a:lnTo>
                                  <a:pt x="3" y="0"/>
                                </a:lnTo>
                                <a:lnTo>
                                  <a:pt x="1" y="3"/>
                                </a:lnTo>
                                <a:lnTo>
                                  <a:pt x="0" y="6"/>
                                </a:lnTo>
                                <a:lnTo>
                                  <a:pt x="3"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0" name="Freeform 262"/>
                          <p:cNvSpPr>
                            <a:spLocks noChangeAspect="1"/>
                          </p:cNvSpPr>
                          <p:nvPr/>
                        </p:nvSpPr>
                        <p:spPr bwMode="auto">
                          <a:xfrm>
                            <a:off x="1081" y="3437"/>
                            <a:ext cx="11" cy="6"/>
                          </a:xfrm>
                          <a:custGeom>
                            <a:avLst/>
                            <a:gdLst>
                              <a:gd name="T0" fmla="*/ 7 w 22"/>
                              <a:gd name="T1" fmla="*/ 2 h 12"/>
                              <a:gd name="T2" fmla="*/ 9 w 22"/>
                              <a:gd name="T3" fmla="*/ 0 h 12"/>
                              <a:gd name="T4" fmla="*/ 0 w 22"/>
                              <a:gd name="T5" fmla="*/ 2 h 12"/>
                              <a:gd name="T6" fmla="*/ 2 w 22"/>
                              <a:gd name="T7" fmla="*/ 6 h 12"/>
                              <a:gd name="T8" fmla="*/ 10 w 22"/>
                              <a:gd name="T9" fmla="*/ 5 h 12"/>
                              <a:gd name="T10" fmla="*/ 11 w 22"/>
                              <a:gd name="T11" fmla="*/ 2 h 12"/>
                              <a:gd name="T12" fmla="*/ 10 w 22"/>
                              <a:gd name="T13" fmla="*/ 5 h 12"/>
                              <a:gd name="T14" fmla="*/ 11 w 22"/>
                              <a:gd name="T15" fmla="*/ 4 h 12"/>
                              <a:gd name="T16" fmla="*/ 11 w 22"/>
                              <a:gd name="T17" fmla="*/ 2 h 12"/>
                              <a:gd name="T18" fmla="*/ 10 w 22"/>
                              <a:gd name="T19" fmla="*/ 1 h 12"/>
                              <a:gd name="T20" fmla="*/ 9 w 22"/>
                              <a:gd name="T21" fmla="*/ 0 h 12"/>
                              <a:gd name="T22" fmla="*/ 7 w 22"/>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 h="12">
                                <a:moveTo>
                                  <a:pt x="13" y="4"/>
                                </a:moveTo>
                                <a:lnTo>
                                  <a:pt x="17" y="0"/>
                                </a:lnTo>
                                <a:lnTo>
                                  <a:pt x="0" y="3"/>
                                </a:lnTo>
                                <a:lnTo>
                                  <a:pt x="3" y="12"/>
                                </a:lnTo>
                                <a:lnTo>
                                  <a:pt x="19" y="9"/>
                                </a:lnTo>
                                <a:lnTo>
                                  <a:pt x="22" y="4"/>
                                </a:lnTo>
                                <a:lnTo>
                                  <a:pt x="19" y="9"/>
                                </a:lnTo>
                                <a:lnTo>
                                  <a:pt x="22" y="7"/>
                                </a:lnTo>
                                <a:lnTo>
                                  <a:pt x="22" y="3"/>
                                </a:lnTo>
                                <a:lnTo>
                                  <a:pt x="20" y="1"/>
                                </a:lnTo>
                                <a:lnTo>
                                  <a:pt x="17" y="0"/>
                                </a:lnTo>
                                <a:lnTo>
                                  <a:pt x="13" y="4"/>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1" name="Freeform 263"/>
                          <p:cNvSpPr>
                            <a:spLocks noChangeAspect="1"/>
                          </p:cNvSpPr>
                          <p:nvPr/>
                        </p:nvSpPr>
                        <p:spPr bwMode="auto">
                          <a:xfrm>
                            <a:off x="1005" y="3223"/>
                            <a:ext cx="87" cy="216"/>
                          </a:xfrm>
                          <a:custGeom>
                            <a:avLst/>
                            <a:gdLst>
                              <a:gd name="T0" fmla="*/ 2 w 172"/>
                              <a:gd name="T1" fmla="*/ 0 h 432"/>
                              <a:gd name="T2" fmla="*/ 0 w 172"/>
                              <a:gd name="T3" fmla="*/ 4 h 432"/>
                              <a:gd name="T4" fmla="*/ 13 w 172"/>
                              <a:gd name="T5" fmla="*/ 27 h 432"/>
                              <a:gd name="T6" fmla="*/ 25 w 172"/>
                              <a:gd name="T7" fmla="*/ 49 h 432"/>
                              <a:gd name="T8" fmla="*/ 37 w 172"/>
                              <a:gd name="T9" fmla="*/ 72 h 432"/>
                              <a:gd name="T10" fmla="*/ 49 w 172"/>
                              <a:gd name="T11" fmla="*/ 96 h 432"/>
                              <a:gd name="T12" fmla="*/ 59 w 172"/>
                              <a:gd name="T13" fmla="*/ 122 h 432"/>
                              <a:gd name="T14" fmla="*/ 68 w 172"/>
                              <a:gd name="T15" fmla="*/ 150 h 432"/>
                              <a:gd name="T16" fmla="*/ 76 w 172"/>
                              <a:gd name="T17" fmla="*/ 181 h 432"/>
                              <a:gd name="T18" fmla="*/ 82 w 172"/>
                              <a:gd name="T19" fmla="*/ 216 h 432"/>
                              <a:gd name="T20" fmla="*/ 87 w 172"/>
                              <a:gd name="T21" fmla="*/ 216 h 432"/>
                              <a:gd name="T22" fmla="*/ 81 w 172"/>
                              <a:gd name="T23" fmla="*/ 181 h 432"/>
                              <a:gd name="T24" fmla="*/ 73 w 172"/>
                              <a:gd name="T25" fmla="*/ 149 h 432"/>
                              <a:gd name="T26" fmla="*/ 64 w 172"/>
                              <a:gd name="T27" fmla="*/ 121 h 432"/>
                              <a:gd name="T28" fmla="*/ 54 w 172"/>
                              <a:gd name="T29" fmla="*/ 95 h 432"/>
                              <a:gd name="T30" fmla="*/ 42 w 172"/>
                              <a:gd name="T31" fmla="*/ 70 h 432"/>
                              <a:gd name="T32" fmla="*/ 30 w 172"/>
                              <a:gd name="T33" fmla="*/ 47 h 432"/>
                              <a:gd name="T34" fmla="*/ 17 w 172"/>
                              <a:gd name="T35" fmla="*/ 25 h 432"/>
                              <a:gd name="T36" fmla="*/ 5 w 172"/>
                              <a:gd name="T37" fmla="*/ 2 h 432"/>
                              <a:gd name="T38" fmla="*/ 2 w 172"/>
                              <a:gd name="T39" fmla="*/ 5 h 432"/>
                              <a:gd name="T40" fmla="*/ 5 w 172"/>
                              <a:gd name="T41" fmla="*/ 2 h 432"/>
                              <a:gd name="T42" fmla="*/ 4 w 172"/>
                              <a:gd name="T43" fmla="*/ 0 h 432"/>
                              <a:gd name="T44" fmla="*/ 2 w 172"/>
                              <a:gd name="T45" fmla="*/ 0 h 432"/>
                              <a:gd name="T46" fmla="*/ 0 w 172"/>
                              <a:gd name="T47" fmla="*/ 2 h 432"/>
                              <a:gd name="T48" fmla="*/ 0 w 172"/>
                              <a:gd name="T49" fmla="*/ 4 h 432"/>
                              <a:gd name="T50" fmla="*/ 2 w 172"/>
                              <a:gd name="T51" fmla="*/ 0 h 4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2" h="432">
                                <a:moveTo>
                                  <a:pt x="4" y="0"/>
                                </a:moveTo>
                                <a:lnTo>
                                  <a:pt x="0" y="7"/>
                                </a:lnTo>
                                <a:lnTo>
                                  <a:pt x="25" y="53"/>
                                </a:lnTo>
                                <a:lnTo>
                                  <a:pt x="50" y="98"/>
                                </a:lnTo>
                                <a:lnTo>
                                  <a:pt x="73" y="144"/>
                                </a:lnTo>
                                <a:lnTo>
                                  <a:pt x="96" y="192"/>
                                </a:lnTo>
                                <a:lnTo>
                                  <a:pt x="117" y="243"/>
                                </a:lnTo>
                                <a:lnTo>
                                  <a:pt x="135" y="300"/>
                                </a:lnTo>
                                <a:lnTo>
                                  <a:pt x="150" y="362"/>
                                </a:lnTo>
                                <a:lnTo>
                                  <a:pt x="163" y="432"/>
                                </a:lnTo>
                                <a:lnTo>
                                  <a:pt x="172" y="432"/>
                                </a:lnTo>
                                <a:lnTo>
                                  <a:pt x="160" y="362"/>
                                </a:lnTo>
                                <a:lnTo>
                                  <a:pt x="145" y="298"/>
                                </a:lnTo>
                                <a:lnTo>
                                  <a:pt x="126" y="241"/>
                                </a:lnTo>
                                <a:lnTo>
                                  <a:pt x="106" y="189"/>
                                </a:lnTo>
                                <a:lnTo>
                                  <a:pt x="83" y="140"/>
                                </a:lnTo>
                                <a:lnTo>
                                  <a:pt x="60" y="94"/>
                                </a:lnTo>
                                <a:lnTo>
                                  <a:pt x="34" y="49"/>
                                </a:lnTo>
                                <a:lnTo>
                                  <a:pt x="9" y="3"/>
                                </a:lnTo>
                                <a:lnTo>
                                  <a:pt x="4" y="10"/>
                                </a:lnTo>
                                <a:lnTo>
                                  <a:pt x="9" y="3"/>
                                </a:lnTo>
                                <a:lnTo>
                                  <a:pt x="7" y="0"/>
                                </a:lnTo>
                                <a:lnTo>
                                  <a:pt x="3" y="0"/>
                                </a:lnTo>
                                <a:lnTo>
                                  <a:pt x="0" y="4"/>
                                </a:lnTo>
                                <a:lnTo>
                                  <a:pt x="0" y="7"/>
                                </a:lnTo>
                                <a:lnTo>
                                  <a:pt x="4" y="0"/>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2" name="Freeform 264"/>
                          <p:cNvSpPr>
                            <a:spLocks noChangeAspect="1"/>
                          </p:cNvSpPr>
                          <p:nvPr/>
                        </p:nvSpPr>
                        <p:spPr bwMode="auto">
                          <a:xfrm>
                            <a:off x="1008" y="3223"/>
                            <a:ext cx="26" cy="6"/>
                          </a:xfrm>
                          <a:custGeom>
                            <a:avLst/>
                            <a:gdLst>
                              <a:gd name="T0" fmla="*/ 25 w 53"/>
                              <a:gd name="T1" fmla="*/ 2 h 12"/>
                              <a:gd name="T2" fmla="*/ 24 w 53"/>
                              <a:gd name="T3" fmla="*/ 1 h 12"/>
                              <a:gd name="T4" fmla="*/ 0 w 53"/>
                              <a:gd name="T5" fmla="*/ 0 h 12"/>
                              <a:gd name="T6" fmla="*/ 0 w 53"/>
                              <a:gd name="T7" fmla="*/ 5 h 12"/>
                              <a:gd name="T8" fmla="*/ 24 w 53"/>
                              <a:gd name="T9" fmla="*/ 6 h 12"/>
                              <a:gd name="T10" fmla="*/ 22 w 53"/>
                              <a:gd name="T11" fmla="*/ 5 h 12"/>
                              <a:gd name="T12" fmla="*/ 24 w 53"/>
                              <a:gd name="T13" fmla="*/ 6 h 12"/>
                              <a:gd name="T14" fmla="*/ 25 w 53"/>
                              <a:gd name="T15" fmla="*/ 5 h 12"/>
                              <a:gd name="T16" fmla="*/ 26 w 53"/>
                              <a:gd name="T17" fmla="*/ 3 h 12"/>
                              <a:gd name="T18" fmla="*/ 25 w 53"/>
                              <a:gd name="T19" fmla="*/ 2 h 12"/>
                              <a:gd name="T20" fmla="*/ 24 w 53"/>
                              <a:gd name="T21" fmla="*/ 0 h 12"/>
                              <a:gd name="T22" fmla="*/ 25 w 53"/>
                              <a:gd name="T23" fmla="*/ 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12">
                                <a:moveTo>
                                  <a:pt x="51" y="3"/>
                                </a:moveTo>
                                <a:lnTo>
                                  <a:pt x="48" y="2"/>
                                </a:lnTo>
                                <a:lnTo>
                                  <a:pt x="0" y="0"/>
                                </a:lnTo>
                                <a:lnTo>
                                  <a:pt x="0" y="10"/>
                                </a:lnTo>
                                <a:lnTo>
                                  <a:pt x="48" y="11"/>
                                </a:lnTo>
                                <a:lnTo>
                                  <a:pt x="44" y="10"/>
                                </a:lnTo>
                                <a:lnTo>
                                  <a:pt x="48" y="12"/>
                                </a:lnTo>
                                <a:lnTo>
                                  <a:pt x="51" y="10"/>
                                </a:lnTo>
                                <a:lnTo>
                                  <a:pt x="53" y="6"/>
                                </a:lnTo>
                                <a:lnTo>
                                  <a:pt x="51" y="3"/>
                                </a:lnTo>
                                <a:lnTo>
                                  <a:pt x="48" y="0"/>
                                </a:lnTo>
                                <a:lnTo>
                                  <a:pt x="51"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3" name="Freeform 265"/>
                          <p:cNvSpPr>
                            <a:spLocks noChangeAspect="1"/>
                          </p:cNvSpPr>
                          <p:nvPr/>
                        </p:nvSpPr>
                        <p:spPr bwMode="auto">
                          <a:xfrm>
                            <a:off x="1030" y="3224"/>
                            <a:ext cx="99" cy="209"/>
                          </a:xfrm>
                          <a:custGeom>
                            <a:avLst/>
                            <a:gdLst>
                              <a:gd name="T0" fmla="*/ 96 w 199"/>
                              <a:gd name="T1" fmla="*/ 205 h 418"/>
                              <a:gd name="T2" fmla="*/ 99 w 199"/>
                              <a:gd name="T3" fmla="*/ 206 h 418"/>
                              <a:gd name="T4" fmla="*/ 96 w 199"/>
                              <a:gd name="T5" fmla="*/ 195 h 418"/>
                              <a:gd name="T6" fmla="*/ 94 w 199"/>
                              <a:gd name="T7" fmla="*/ 183 h 418"/>
                              <a:gd name="T8" fmla="*/ 90 w 199"/>
                              <a:gd name="T9" fmla="*/ 171 h 418"/>
                              <a:gd name="T10" fmla="*/ 85 w 199"/>
                              <a:gd name="T11" fmla="*/ 157 h 418"/>
                              <a:gd name="T12" fmla="*/ 81 w 199"/>
                              <a:gd name="T13" fmla="*/ 145 h 418"/>
                              <a:gd name="T14" fmla="*/ 76 w 199"/>
                              <a:gd name="T15" fmla="*/ 131 h 418"/>
                              <a:gd name="T16" fmla="*/ 71 w 199"/>
                              <a:gd name="T17" fmla="*/ 118 h 418"/>
                              <a:gd name="T18" fmla="*/ 65 w 199"/>
                              <a:gd name="T19" fmla="*/ 104 h 418"/>
                              <a:gd name="T20" fmla="*/ 58 w 199"/>
                              <a:gd name="T21" fmla="*/ 89 h 418"/>
                              <a:gd name="T22" fmla="*/ 52 w 199"/>
                              <a:gd name="T23" fmla="*/ 76 h 418"/>
                              <a:gd name="T24" fmla="*/ 45 w 199"/>
                              <a:gd name="T25" fmla="*/ 62 h 418"/>
                              <a:gd name="T26" fmla="*/ 37 w 199"/>
                              <a:gd name="T27" fmla="*/ 50 h 418"/>
                              <a:gd name="T28" fmla="*/ 29 w 199"/>
                              <a:gd name="T29" fmla="*/ 36 h 418"/>
                              <a:gd name="T30" fmla="*/ 21 w 199"/>
                              <a:gd name="T31" fmla="*/ 24 h 418"/>
                              <a:gd name="T32" fmla="*/ 12 w 199"/>
                              <a:gd name="T33" fmla="*/ 12 h 418"/>
                              <a:gd name="T34" fmla="*/ 3 w 199"/>
                              <a:gd name="T35" fmla="*/ 0 h 418"/>
                              <a:gd name="T36" fmla="*/ 0 w 199"/>
                              <a:gd name="T37" fmla="*/ 4 h 418"/>
                              <a:gd name="T38" fmla="*/ 8 w 199"/>
                              <a:gd name="T39" fmla="*/ 15 h 418"/>
                              <a:gd name="T40" fmla="*/ 16 w 199"/>
                              <a:gd name="T41" fmla="*/ 27 h 418"/>
                              <a:gd name="T42" fmla="*/ 25 w 199"/>
                              <a:gd name="T43" fmla="*/ 39 h 418"/>
                              <a:gd name="T44" fmla="*/ 33 w 199"/>
                              <a:gd name="T45" fmla="*/ 52 h 418"/>
                              <a:gd name="T46" fmla="*/ 40 w 199"/>
                              <a:gd name="T47" fmla="*/ 65 h 418"/>
                              <a:gd name="T48" fmla="*/ 47 w 199"/>
                              <a:gd name="T49" fmla="*/ 78 h 418"/>
                              <a:gd name="T50" fmla="*/ 54 w 199"/>
                              <a:gd name="T51" fmla="*/ 92 h 418"/>
                              <a:gd name="T52" fmla="*/ 60 w 199"/>
                              <a:gd name="T53" fmla="*/ 105 h 418"/>
                              <a:gd name="T54" fmla="*/ 66 w 199"/>
                              <a:gd name="T55" fmla="*/ 119 h 418"/>
                              <a:gd name="T56" fmla="*/ 72 w 199"/>
                              <a:gd name="T57" fmla="*/ 132 h 418"/>
                              <a:gd name="T58" fmla="*/ 76 w 199"/>
                              <a:gd name="T59" fmla="*/ 146 h 418"/>
                              <a:gd name="T60" fmla="*/ 81 w 199"/>
                              <a:gd name="T61" fmla="*/ 159 h 418"/>
                              <a:gd name="T62" fmla="*/ 85 w 199"/>
                              <a:gd name="T63" fmla="*/ 172 h 418"/>
                              <a:gd name="T64" fmla="*/ 89 w 199"/>
                              <a:gd name="T65" fmla="*/ 184 h 418"/>
                              <a:gd name="T66" fmla="*/ 92 w 199"/>
                              <a:gd name="T67" fmla="*/ 196 h 418"/>
                              <a:gd name="T68" fmla="*/ 95 w 199"/>
                              <a:gd name="T69" fmla="*/ 207 h 418"/>
                              <a:gd name="T70" fmla="*/ 98 w 199"/>
                              <a:gd name="T71" fmla="*/ 209 h 418"/>
                              <a:gd name="T72" fmla="*/ 95 w 199"/>
                              <a:gd name="T73" fmla="*/ 207 h 418"/>
                              <a:gd name="T74" fmla="*/ 96 w 199"/>
                              <a:gd name="T75" fmla="*/ 209 h 418"/>
                              <a:gd name="T76" fmla="*/ 98 w 199"/>
                              <a:gd name="T77" fmla="*/ 209 h 418"/>
                              <a:gd name="T78" fmla="*/ 99 w 199"/>
                              <a:gd name="T79" fmla="*/ 208 h 418"/>
                              <a:gd name="T80" fmla="*/ 99 w 199"/>
                              <a:gd name="T81" fmla="*/ 206 h 418"/>
                              <a:gd name="T82" fmla="*/ 96 w 199"/>
                              <a:gd name="T83" fmla="*/ 205 h 4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9" h="418">
                                <a:moveTo>
                                  <a:pt x="193" y="409"/>
                                </a:moveTo>
                                <a:lnTo>
                                  <a:pt x="199" y="412"/>
                                </a:lnTo>
                                <a:lnTo>
                                  <a:pt x="193" y="389"/>
                                </a:lnTo>
                                <a:lnTo>
                                  <a:pt x="188" y="365"/>
                                </a:lnTo>
                                <a:lnTo>
                                  <a:pt x="181" y="341"/>
                                </a:lnTo>
                                <a:lnTo>
                                  <a:pt x="171" y="314"/>
                                </a:lnTo>
                                <a:lnTo>
                                  <a:pt x="162" y="289"/>
                                </a:lnTo>
                                <a:lnTo>
                                  <a:pt x="153" y="261"/>
                                </a:lnTo>
                                <a:lnTo>
                                  <a:pt x="142" y="235"/>
                                </a:lnTo>
                                <a:lnTo>
                                  <a:pt x="130" y="207"/>
                                </a:lnTo>
                                <a:lnTo>
                                  <a:pt x="117" y="178"/>
                                </a:lnTo>
                                <a:lnTo>
                                  <a:pt x="104" y="152"/>
                                </a:lnTo>
                                <a:lnTo>
                                  <a:pt x="90" y="124"/>
                                </a:lnTo>
                                <a:lnTo>
                                  <a:pt x="75" y="99"/>
                                </a:lnTo>
                                <a:lnTo>
                                  <a:pt x="59" y="72"/>
                                </a:lnTo>
                                <a:lnTo>
                                  <a:pt x="43" y="48"/>
                                </a:lnTo>
                                <a:lnTo>
                                  <a:pt x="25" y="24"/>
                                </a:lnTo>
                                <a:lnTo>
                                  <a:pt x="7" y="0"/>
                                </a:lnTo>
                                <a:lnTo>
                                  <a:pt x="0" y="7"/>
                                </a:lnTo>
                                <a:lnTo>
                                  <a:pt x="16" y="29"/>
                                </a:lnTo>
                                <a:lnTo>
                                  <a:pt x="33" y="53"/>
                                </a:lnTo>
                                <a:lnTo>
                                  <a:pt x="50" y="77"/>
                                </a:lnTo>
                                <a:lnTo>
                                  <a:pt x="66" y="103"/>
                                </a:lnTo>
                                <a:lnTo>
                                  <a:pt x="81" y="129"/>
                                </a:lnTo>
                                <a:lnTo>
                                  <a:pt x="94" y="156"/>
                                </a:lnTo>
                                <a:lnTo>
                                  <a:pt x="108" y="183"/>
                                </a:lnTo>
                                <a:lnTo>
                                  <a:pt x="121" y="209"/>
                                </a:lnTo>
                                <a:lnTo>
                                  <a:pt x="132" y="237"/>
                                </a:lnTo>
                                <a:lnTo>
                                  <a:pt x="144" y="264"/>
                                </a:lnTo>
                                <a:lnTo>
                                  <a:pt x="153" y="291"/>
                                </a:lnTo>
                                <a:lnTo>
                                  <a:pt x="162" y="317"/>
                                </a:lnTo>
                                <a:lnTo>
                                  <a:pt x="171" y="343"/>
                                </a:lnTo>
                                <a:lnTo>
                                  <a:pt x="178" y="367"/>
                                </a:lnTo>
                                <a:lnTo>
                                  <a:pt x="184" y="391"/>
                                </a:lnTo>
                                <a:lnTo>
                                  <a:pt x="190" y="414"/>
                                </a:lnTo>
                                <a:lnTo>
                                  <a:pt x="196" y="418"/>
                                </a:lnTo>
                                <a:lnTo>
                                  <a:pt x="190" y="414"/>
                                </a:lnTo>
                                <a:lnTo>
                                  <a:pt x="192" y="417"/>
                                </a:lnTo>
                                <a:lnTo>
                                  <a:pt x="196" y="418"/>
                                </a:lnTo>
                                <a:lnTo>
                                  <a:pt x="198" y="416"/>
                                </a:lnTo>
                                <a:lnTo>
                                  <a:pt x="199" y="412"/>
                                </a:lnTo>
                                <a:lnTo>
                                  <a:pt x="193" y="409"/>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74" name="Freeform 266"/>
                          <p:cNvSpPr>
                            <a:spLocks noChangeAspect="1"/>
                          </p:cNvSpPr>
                          <p:nvPr/>
                        </p:nvSpPr>
                        <p:spPr bwMode="auto">
                          <a:xfrm>
                            <a:off x="1126" y="3427"/>
                            <a:ext cx="13" cy="6"/>
                          </a:xfrm>
                          <a:custGeom>
                            <a:avLst/>
                            <a:gdLst>
                              <a:gd name="T0" fmla="*/ 13 w 27"/>
                              <a:gd name="T1" fmla="*/ 1 h 14"/>
                              <a:gd name="T2" fmla="*/ 10 w 27"/>
                              <a:gd name="T3" fmla="*/ 0 h 14"/>
                              <a:gd name="T4" fmla="*/ 0 w 27"/>
                              <a:gd name="T5" fmla="*/ 2 h 14"/>
                              <a:gd name="T6" fmla="*/ 1 w 27"/>
                              <a:gd name="T7" fmla="*/ 6 h 14"/>
                              <a:gd name="T8" fmla="*/ 11 w 27"/>
                              <a:gd name="T9" fmla="*/ 4 h 14"/>
                              <a:gd name="T10" fmla="*/ 9 w 27"/>
                              <a:gd name="T11" fmla="*/ 3 h 14"/>
                              <a:gd name="T12" fmla="*/ 11 w 27"/>
                              <a:gd name="T13" fmla="*/ 4 h 14"/>
                              <a:gd name="T14" fmla="*/ 13 w 27"/>
                              <a:gd name="T15" fmla="*/ 3 h 14"/>
                              <a:gd name="T16" fmla="*/ 13 w 27"/>
                              <a:gd name="T17" fmla="*/ 1 h 14"/>
                              <a:gd name="T18" fmla="*/ 12 w 27"/>
                              <a:gd name="T19" fmla="*/ 0 h 14"/>
                              <a:gd name="T20" fmla="*/ 10 w 27"/>
                              <a:gd name="T21" fmla="*/ 0 h 14"/>
                              <a:gd name="T22" fmla="*/ 13 w 27"/>
                              <a:gd name="T23" fmla="*/ 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27" y="3"/>
                                </a:moveTo>
                                <a:lnTo>
                                  <a:pt x="21" y="0"/>
                                </a:lnTo>
                                <a:lnTo>
                                  <a:pt x="0" y="5"/>
                                </a:lnTo>
                                <a:lnTo>
                                  <a:pt x="3" y="14"/>
                                </a:lnTo>
                                <a:lnTo>
                                  <a:pt x="23" y="9"/>
                                </a:lnTo>
                                <a:lnTo>
                                  <a:pt x="18" y="6"/>
                                </a:lnTo>
                                <a:lnTo>
                                  <a:pt x="23" y="9"/>
                                </a:lnTo>
                                <a:lnTo>
                                  <a:pt x="27" y="7"/>
                                </a:lnTo>
                                <a:lnTo>
                                  <a:pt x="27" y="3"/>
                                </a:lnTo>
                                <a:lnTo>
                                  <a:pt x="24" y="1"/>
                                </a:lnTo>
                                <a:lnTo>
                                  <a:pt x="21" y="0"/>
                                </a:lnTo>
                                <a:lnTo>
                                  <a:pt x="27" y="3"/>
                                </a:lnTo>
                                <a:close/>
                              </a:path>
                            </a:pathLst>
                          </a:custGeom>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nvGrpSpPr>
                      <p:cNvPr id="245" name="Group 267"/>
                      <p:cNvGrpSpPr>
                        <a:grpSpLocks noChangeAspect="1"/>
                      </p:cNvGrpSpPr>
                      <p:nvPr/>
                    </p:nvGrpSpPr>
                    <p:grpSpPr bwMode="auto">
                      <a:xfrm rot="1708905" flipH="1">
                        <a:off x="1377" y="3476"/>
                        <a:ext cx="210" cy="174"/>
                        <a:chOff x="991" y="3087"/>
                        <a:chExt cx="420" cy="347"/>
                      </a:xfrm>
                    </p:grpSpPr>
                    <p:sp>
                      <p:nvSpPr>
                        <p:cNvPr id="246" name="Freeform 268"/>
                        <p:cNvSpPr>
                          <a:spLocks noChangeAspect="1"/>
                        </p:cNvSpPr>
                        <p:nvPr/>
                      </p:nvSpPr>
                      <p:spPr bwMode="auto">
                        <a:xfrm>
                          <a:off x="1269" y="3213"/>
                          <a:ext cx="139" cy="181"/>
                        </a:xfrm>
                        <a:custGeom>
                          <a:avLst/>
                          <a:gdLst>
                            <a:gd name="T0" fmla="*/ 135 w 278"/>
                            <a:gd name="T1" fmla="*/ 0 h 362"/>
                            <a:gd name="T2" fmla="*/ 135 w 278"/>
                            <a:gd name="T3" fmla="*/ 0 h 362"/>
                            <a:gd name="T4" fmla="*/ 130 w 278"/>
                            <a:gd name="T5" fmla="*/ 7 h 362"/>
                            <a:gd name="T6" fmla="*/ 125 w 278"/>
                            <a:gd name="T7" fmla="*/ 15 h 362"/>
                            <a:gd name="T8" fmla="*/ 119 w 278"/>
                            <a:gd name="T9" fmla="*/ 24 h 362"/>
                            <a:gd name="T10" fmla="*/ 112 w 278"/>
                            <a:gd name="T11" fmla="*/ 35 h 362"/>
                            <a:gd name="T12" fmla="*/ 105 w 278"/>
                            <a:gd name="T13" fmla="*/ 46 h 362"/>
                            <a:gd name="T14" fmla="*/ 97 w 278"/>
                            <a:gd name="T15" fmla="*/ 58 h 362"/>
                            <a:gd name="T16" fmla="*/ 88 w 278"/>
                            <a:gd name="T17" fmla="*/ 70 h 362"/>
                            <a:gd name="T18" fmla="*/ 79 w 278"/>
                            <a:gd name="T19" fmla="*/ 83 h 362"/>
                            <a:gd name="T20" fmla="*/ 70 w 278"/>
                            <a:gd name="T21" fmla="*/ 95 h 362"/>
                            <a:gd name="T22" fmla="*/ 60 w 278"/>
                            <a:gd name="T23" fmla="*/ 108 h 362"/>
                            <a:gd name="T24" fmla="*/ 50 w 278"/>
                            <a:gd name="T25" fmla="*/ 121 h 362"/>
                            <a:gd name="T26" fmla="*/ 40 w 278"/>
                            <a:gd name="T27" fmla="*/ 134 h 362"/>
                            <a:gd name="T28" fmla="*/ 30 w 278"/>
                            <a:gd name="T29" fmla="*/ 146 h 362"/>
                            <a:gd name="T30" fmla="*/ 20 w 278"/>
                            <a:gd name="T31" fmla="*/ 157 h 362"/>
                            <a:gd name="T32" fmla="*/ 10 w 278"/>
                            <a:gd name="T33" fmla="*/ 168 h 362"/>
                            <a:gd name="T34" fmla="*/ 0 w 278"/>
                            <a:gd name="T35" fmla="*/ 178 h 362"/>
                            <a:gd name="T36" fmla="*/ 3 w 278"/>
                            <a:gd name="T37" fmla="*/ 181 h 362"/>
                            <a:gd name="T38" fmla="*/ 13 w 278"/>
                            <a:gd name="T39" fmla="*/ 171 h 362"/>
                            <a:gd name="T40" fmla="*/ 23 w 278"/>
                            <a:gd name="T41" fmla="*/ 161 h 362"/>
                            <a:gd name="T42" fmla="*/ 33 w 278"/>
                            <a:gd name="T43" fmla="*/ 149 h 362"/>
                            <a:gd name="T44" fmla="*/ 44 w 278"/>
                            <a:gd name="T45" fmla="*/ 137 h 362"/>
                            <a:gd name="T46" fmla="*/ 53 w 278"/>
                            <a:gd name="T47" fmla="*/ 125 h 362"/>
                            <a:gd name="T48" fmla="*/ 63 w 278"/>
                            <a:gd name="T49" fmla="*/ 111 h 362"/>
                            <a:gd name="T50" fmla="*/ 73 w 278"/>
                            <a:gd name="T51" fmla="*/ 99 h 362"/>
                            <a:gd name="T52" fmla="*/ 83 w 278"/>
                            <a:gd name="T53" fmla="*/ 85 h 362"/>
                            <a:gd name="T54" fmla="*/ 93 w 278"/>
                            <a:gd name="T55" fmla="*/ 72 h 362"/>
                            <a:gd name="T56" fmla="*/ 101 w 278"/>
                            <a:gd name="T57" fmla="*/ 60 h 362"/>
                            <a:gd name="T58" fmla="*/ 109 w 278"/>
                            <a:gd name="T59" fmla="*/ 48 h 362"/>
                            <a:gd name="T60" fmla="*/ 117 w 278"/>
                            <a:gd name="T61" fmla="*/ 37 h 362"/>
                            <a:gd name="T62" fmla="*/ 124 w 278"/>
                            <a:gd name="T63" fmla="*/ 27 h 362"/>
                            <a:gd name="T64" fmla="*/ 129 w 278"/>
                            <a:gd name="T65" fmla="*/ 17 h 362"/>
                            <a:gd name="T66" fmla="*/ 135 w 278"/>
                            <a:gd name="T67" fmla="*/ 9 h 362"/>
                            <a:gd name="T68" fmla="*/ 139 w 278"/>
                            <a:gd name="T69" fmla="*/ 3 h 362"/>
                            <a:gd name="T70" fmla="*/ 139 w 278"/>
                            <a:gd name="T71" fmla="*/ 3 h 362"/>
                            <a:gd name="T72" fmla="*/ 135 w 278"/>
                            <a:gd name="T73" fmla="*/ 0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8" h="362">
                              <a:moveTo>
                                <a:pt x="269" y="0"/>
                              </a:moveTo>
                              <a:lnTo>
                                <a:pt x="269" y="0"/>
                              </a:lnTo>
                              <a:lnTo>
                                <a:pt x="259" y="14"/>
                              </a:lnTo>
                              <a:lnTo>
                                <a:pt x="249" y="30"/>
                              </a:lnTo>
                              <a:lnTo>
                                <a:pt x="238" y="48"/>
                              </a:lnTo>
                              <a:lnTo>
                                <a:pt x="224" y="69"/>
                              </a:lnTo>
                              <a:lnTo>
                                <a:pt x="209" y="91"/>
                              </a:lnTo>
                              <a:lnTo>
                                <a:pt x="193" y="115"/>
                              </a:lnTo>
                              <a:lnTo>
                                <a:pt x="176" y="139"/>
                              </a:lnTo>
                              <a:lnTo>
                                <a:pt x="157" y="165"/>
                              </a:lnTo>
                              <a:lnTo>
                                <a:pt x="139" y="190"/>
                              </a:lnTo>
                              <a:lnTo>
                                <a:pt x="119" y="215"/>
                              </a:lnTo>
                              <a:lnTo>
                                <a:pt x="100" y="242"/>
                              </a:lnTo>
                              <a:lnTo>
                                <a:pt x="80" y="267"/>
                              </a:lnTo>
                              <a:lnTo>
                                <a:pt x="59" y="291"/>
                              </a:lnTo>
                              <a:lnTo>
                                <a:pt x="39" y="314"/>
                              </a:lnTo>
                              <a:lnTo>
                                <a:pt x="19" y="335"/>
                              </a:lnTo>
                              <a:lnTo>
                                <a:pt x="0" y="355"/>
                              </a:lnTo>
                              <a:lnTo>
                                <a:pt x="6" y="362"/>
                              </a:lnTo>
                              <a:lnTo>
                                <a:pt x="26" y="342"/>
                              </a:lnTo>
                              <a:lnTo>
                                <a:pt x="46" y="321"/>
                              </a:lnTo>
                              <a:lnTo>
                                <a:pt x="66" y="298"/>
                              </a:lnTo>
                              <a:lnTo>
                                <a:pt x="87" y="274"/>
                              </a:lnTo>
                              <a:lnTo>
                                <a:pt x="106" y="249"/>
                              </a:lnTo>
                              <a:lnTo>
                                <a:pt x="126" y="222"/>
                              </a:lnTo>
                              <a:lnTo>
                                <a:pt x="146" y="197"/>
                              </a:lnTo>
                              <a:lnTo>
                                <a:pt x="166" y="169"/>
                              </a:lnTo>
                              <a:lnTo>
                                <a:pt x="185" y="144"/>
                              </a:lnTo>
                              <a:lnTo>
                                <a:pt x="202" y="120"/>
                              </a:lnTo>
                              <a:lnTo>
                                <a:pt x="218" y="96"/>
                              </a:lnTo>
                              <a:lnTo>
                                <a:pt x="233" y="74"/>
                              </a:lnTo>
                              <a:lnTo>
                                <a:pt x="247" y="53"/>
                              </a:lnTo>
                              <a:lnTo>
                                <a:pt x="258" y="34"/>
                              </a:lnTo>
                              <a:lnTo>
                                <a:pt x="269" y="18"/>
                              </a:lnTo>
                              <a:lnTo>
                                <a:pt x="278" y="5"/>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247" name="Group 269"/>
                        <p:cNvGrpSpPr>
                          <a:grpSpLocks noChangeAspect="1"/>
                        </p:cNvGrpSpPr>
                        <p:nvPr/>
                      </p:nvGrpSpPr>
                      <p:grpSpPr bwMode="auto">
                        <a:xfrm>
                          <a:off x="991" y="3087"/>
                          <a:ext cx="420" cy="347"/>
                          <a:chOff x="576" y="3492"/>
                          <a:chExt cx="420" cy="347"/>
                        </a:xfrm>
                      </p:grpSpPr>
                      <p:sp>
                        <p:nvSpPr>
                          <p:cNvPr id="248" name="Freeform 270"/>
                          <p:cNvSpPr>
                            <a:spLocks noChangeAspect="1"/>
                          </p:cNvSpPr>
                          <p:nvPr/>
                        </p:nvSpPr>
                        <p:spPr bwMode="auto">
                          <a:xfrm>
                            <a:off x="972" y="3540"/>
                            <a:ext cx="24" cy="93"/>
                          </a:xfrm>
                          <a:custGeom>
                            <a:avLst/>
                            <a:gdLst>
                              <a:gd name="T0" fmla="*/ 0 w 48"/>
                              <a:gd name="T1" fmla="*/ 3 h 187"/>
                              <a:gd name="T2" fmla="*/ 0 w 48"/>
                              <a:gd name="T3" fmla="*/ 3 h 187"/>
                              <a:gd name="T4" fmla="*/ 8 w 48"/>
                              <a:gd name="T5" fmla="*/ 12 h 187"/>
                              <a:gd name="T6" fmla="*/ 14 w 48"/>
                              <a:gd name="T7" fmla="*/ 23 h 187"/>
                              <a:gd name="T8" fmla="*/ 18 w 48"/>
                              <a:gd name="T9" fmla="*/ 33 h 187"/>
                              <a:gd name="T10" fmla="*/ 20 w 48"/>
                              <a:gd name="T11" fmla="*/ 44 h 187"/>
                              <a:gd name="T12" fmla="*/ 20 w 48"/>
                              <a:gd name="T13" fmla="*/ 56 h 187"/>
                              <a:gd name="T14" fmla="*/ 18 w 48"/>
                              <a:gd name="T15" fmla="*/ 68 h 187"/>
                              <a:gd name="T16" fmla="*/ 13 w 48"/>
                              <a:gd name="T17" fmla="*/ 79 h 187"/>
                              <a:gd name="T18" fmla="*/ 7 w 48"/>
                              <a:gd name="T19" fmla="*/ 91 h 187"/>
                              <a:gd name="T20" fmla="*/ 11 w 48"/>
                              <a:gd name="T21" fmla="*/ 93 h 187"/>
                              <a:gd name="T22" fmla="*/ 18 w 48"/>
                              <a:gd name="T23" fmla="*/ 81 h 187"/>
                              <a:gd name="T24" fmla="*/ 22 w 48"/>
                              <a:gd name="T25" fmla="*/ 69 h 187"/>
                              <a:gd name="T26" fmla="*/ 24 w 48"/>
                              <a:gd name="T27" fmla="*/ 56 h 187"/>
                              <a:gd name="T28" fmla="*/ 24 w 48"/>
                              <a:gd name="T29" fmla="*/ 44 h 187"/>
                              <a:gd name="T30" fmla="*/ 23 w 48"/>
                              <a:gd name="T31" fmla="*/ 32 h 187"/>
                              <a:gd name="T32" fmla="*/ 19 w 48"/>
                              <a:gd name="T33" fmla="*/ 20 h 187"/>
                              <a:gd name="T34" fmla="*/ 12 w 48"/>
                              <a:gd name="T35" fmla="*/ 10 h 187"/>
                              <a:gd name="T36" fmla="*/ 4 w 48"/>
                              <a:gd name="T37" fmla="*/ 0 h 187"/>
                              <a:gd name="T38" fmla="*/ 4 w 48"/>
                              <a:gd name="T39" fmla="*/ 0 h 187"/>
                              <a:gd name="T40" fmla="*/ 0 w 48"/>
                              <a:gd name="T41" fmla="*/ 3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187">
                                <a:moveTo>
                                  <a:pt x="0" y="7"/>
                                </a:moveTo>
                                <a:lnTo>
                                  <a:pt x="0" y="7"/>
                                </a:lnTo>
                                <a:lnTo>
                                  <a:pt x="15" y="25"/>
                                </a:lnTo>
                                <a:lnTo>
                                  <a:pt x="28" y="46"/>
                                </a:lnTo>
                                <a:lnTo>
                                  <a:pt x="36" y="67"/>
                                </a:lnTo>
                                <a:lnTo>
                                  <a:pt x="39" y="89"/>
                                </a:lnTo>
                                <a:lnTo>
                                  <a:pt x="39" y="113"/>
                                </a:lnTo>
                                <a:lnTo>
                                  <a:pt x="35" y="136"/>
                                </a:lnTo>
                                <a:lnTo>
                                  <a:pt x="26" y="158"/>
                                </a:lnTo>
                                <a:lnTo>
                                  <a:pt x="13" y="182"/>
                                </a:lnTo>
                                <a:lnTo>
                                  <a:pt x="22" y="187"/>
                                </a:lnTo>
                                <a:lnTo>
                                  <a:pt x="36" y="162"/>
                                </a:lnTo>
                                <a:lnTo>
                                  <a:pt x="44" y="138"/>
                                </a:lnTo>
                                <a:lnTo>
                                  <a:pt x="48" y="113"/>
                                </a:lnTo>
                                <a:lnTo>
                                  <a:pt x="48" y="89"/>
                                </a:lnTo>
                                <a:lnTo>
                                  <a:pt x="45" y="64"/>
                                </a:lnTo>
                                <a:lnTo>
                                  <a:pt x="37" y="41"/>
                                </a:lnTo>
                                <a:lnTo>
                                  <a:pt x="24" y="21"/>
                                </a:lnTo>
                                <a:lnTo>
                                  <a:pt x="7"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49" name="Freeform 271"/>
                          <p:cNvSpPr>
                            <a:spLocks noChangeAspect="1"/>
                          </p:cNvSpPr>
                          <p:nvPr/>
                        </p:nvSpPr>
                        <p:spPr bwMode="auto">
                          <a:xfrm>
                            <a:off x="874" y="3523"/>
                            <a:ext cx="101" cy="34"/>
                          </a:xfrm>
                          <a:custGeom>
                            <a:avLst/>
                            <a:gdLst>
                              <a:gd name="T0" fmla="*/ 5 w 203"/>
                              <a:gd name="T1" fmla="*/ 34 h 68"/>
                              <a:gd name="T2" fmla="*/ 5 w 203"/>
                              <a:gd name="T3" fmla="*/ 34 h 68"/>
                              <a:gd name="T4" fmla="*/ 9 w 203"/>
                              <a:gd name="T5" fmla="*/ 29 h 68"/>
                              <a:gd name="T6" fmla="*/ 15 w 203"/>
                              <a:gd name="T7" fmla="*/ 23 h 68"/>
                              <a:gd name="T8" fmla="*/ 21 w 203"/>
                              <a:gd name="T9" fmla="*/ 18 h 68"/>
                              <a:gd name="T10" fmla="*/ 27 w 203"/>
                              <a:gd name="T11" fmla="*/ 14 h 68"/>
                              <a:gd name="T12" fmla="*/ 33 w 203"/>
                              <a:gd name="T13" fmla="*/ 11 h 68"/>
                              <a:gd name="T14" fmla="*/ 39 w 203"/>
                              <a:gd name="T15" fmla="*/ 9 h 68"/>
                              <a:gd name="T16" fmla="*/ 46 w 203"/>
                              <a:gd name="T17" fmla="*/ 7 h 68"/>
                              <a:gd name="T18" fmla="*/ 52 w 203"/>
                              <a:gd name="T19" fmla="*/ 6 h 68"/>
                              <a:gd name="T20" fmla="*/ 59 w 203"/>
                              <a:gd name="T21" fmla="*/ 6 h 68"/>
                              <a:gd name="T22" fmla="*/ 65 w 203"/>
                              <a:gd name="T23" fmla="*/ 6 h 68"/>
                              <a:gd name="T24" fmla="*/ 71 w 203"/>
                              <a:gd name="T25" fmla="*/ 7 h 68"/>
                              <a:gd name="T26" fmla="*/ 77 w 203"/>
                              <a:gd name="T27" fmla="*/ 9 h 68"/>
                              <a:gd name="T28" fmla="*/ 83 w 203"/>
                              <a:gd name="T29" fmla="*/ 11 h 68"/>
                              <a:gd name="T30" fmla="*/ 88 w 203"/>
                              <a:gd name="T31" fmla="*/ 14 h 68"/>
                              <a:gd name="T32" fmla="*/ 94 w 203"/>
                              <a:gd name="T33" fmla="*/ 18 h 68"/>
                              <a:gd name="T34" fmla="*/ 98 w 203"/>
                              <a:gd name="T35" fmla="*/ 21 h 68"/>
                              <a:gd name="T36" fmla="*/ 101 w 203"/>
                              <a:gd name="T37" fmla="*/ 18 h 68"/>
                              <a:gd name="T38" fmla="*/ 96 w 203"/>
                              <a:gd name="T39" fmla="*/ 13 h 68"/>
                              <a:gd name="T40" fmla="*/ 90 w 203"/>
                              <a:gd name="T41" fmla="*/ 10 h 68"/>
                              <a:gd name="T42" fmla="*/ 85 w 203"/>
                              <a:gd name="T43" fmla="*/ 6 h 68"/>
                              <a:gd name="T44" fmla="*/ 78 w 203"/>
                              <a:gd name="T45" fmla="*/ 4 h 68"/>
                              <a:gd name="T46" fmla="*/ 72 w 203"/>
                              <a:gd name="T47" fmla="*/ 2 h 68"/>
                              <a:gd name="T48" fmla="*/ 65 w 203"/>
                              <a:gd name="T49" fmla="*/ 1 h 68"/>
                              <a:gd name="T50" fmla="*/ 59 w 203"/>
                              <a:gd name="T51" fmla="*/ 0 h 68"/>
                              <a:gd name="T52" fmla="*/ 52 w 203"/>
                              <a:gd name="T53" fmla="*/ 1 h 68"/>
                              <a:gd name="T54" fmla="*/ 45 w 203"/>
                              <a:gd name="T55" fmla="*/ 2 h 68"/>
                              <a:gd name="T56" fmla="*/ 38 w 203"/>
                              <a:gd name="T57" fmla="*/ 4 h 68"/>
                              <a:gd name="T58" fmla="*/ 31 w 203"/>
                              <a:gd name="T59" fmla="*/ 6 h 68"/>
                              <a:gd name="T60" fmla="*/ 25 w 203"/>
                              <a:gd name="T61" fmla="*/ 10 h 68"/>
                              <a:gd name="T62" fmla="*/ 18 w 203"/>
                              <a:gd name="T63" fmla="*/ 14 h 68"/>
                              <a:gd name="T64" fmla="*/ 11 w 203"/>
                              <a:gd name="T65" fmla="*/ 19 h 68"/>
                              <a:gd name="T66" fmla="*/ 6 w 203"/>
                              <a:gd name="T67" fmla="*/ 25 h 68"/>
                              <a:gd name="T68" fmla="*/ 0 w 203"/>
                              <a:gd name="T69" fmla="*/ 32 h 68"/>
                              <a:gd name="T70" fmla="*/ 0 w 203"/>
                              <a:gd name="T71" fmla="*/ 32 h 68"/>
                              <a:gd name="T72" fmla="*/ 5 w 203"/>
                              <a:gd name="T73" fmla="*/ 34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68">
                                <a:moveTo>
                                  <a:pt x="10" y="68"/>
                                </a:moveTo>
                                <a:lnTo>
                                  <a:pt x="10" y="68"/>
                                </a:lnTo>
                                <a:lnTo>
                                  <a:pt x="19" y="57"/>
                                </a:lnTo>
                                <a:lnTo>
                                  <a:pt x="30" y="45"/>
                                </a:lnTo>
                                <a:lnTo>
                                  <a:pt x="42" y="36"/>
                                </a:lnTo>
                                <a:lnTo>
                                  <a:pt x="55" y="28"/>
                                </a:lnTo>
                                <a:lnTo>
                                  <a:pt x="67" y="21"/>
                                </a:lnTo>
                                <a:lnTo>
                                  <a:pt x="79" y="17"/>
                                </a:lnTo>
                                <a:lnTo>
                                  <a:pt x="93" y="13"/>
                                </a:lnTo>
                                <a:lnTo>
                                  <a:pt x="104" y="11"/>
                                </a:lnTo>
                                <a:lnTo>
                                  <a:pt x="118" y="12"/>
                                </a:lnTo>
                                <a:lnTo>
                                  <a:pt x="130" y="11"/>
                                </a:lnTo>
                                <a:lnTo>
                                  <a:pt x="142" y="13"/>
                                </a:lnTo>
                                <a:lnTo>
                                  <a:pt x="155" y="17"/>
                                </a:lnTo>
                                <a:lnTo>
                                  <a:pt x="166" y="21"/>
                                </a:lnTo>
                                <a:lnTo>
                                  <a:pt x="176" y="28"/>
                                </a:lnTo>
                                <a:lnTo>
                                  <a:pt x="188" y="35"/>
                                </a:lnTo>
                                <a:lnTo>
                                  <a:pt x="196" y="42"/>
                                </a:lnTo>
                                <a:lnTo>
                                  <a:pt x="203" y="35"/>
                                </a:lnTo>
                                <a:lnTo>
                                  <a:pt x="193" y="26"/>
                                </a:lnTo>
                                <a:lnTo>
                                  <a:pt x="181" y="19"/>
                                </a:lnTo>
                                <a:lnTo>
                                  <a:pt x="171" y="12"/>
                                </a:lnTo>
                                <a:lnTo>
                                  <a:pt x="157" y="7"/>
                                </a:lnTo>
                                <a:lnTo>
                                  <a:pt x="144" y="4"/>
                                </a:lnTo>
                                <a:lnTo>
                                  <a:pt x="130" y="2"/>
                                </a:lnTo>
                                <a:lnTo>
                                  <a:pt x="118" y="0"/>
                                </a:lnTo>
                                <a:lnTo>
                                  <a:pt x="104" y="2"/>
                                </a:lnTo>
                                <a:lnTo>
                                  <a:pt x="90" y="4"/>
                                </a:lnTo>
                                <a:lnTo>
                                  <a:pt x="76" y="7"/>
                                </a:lnTo>
                                <a:lnTo>
                                  <a:pt x="63" y="12"/>
                                </a:lnTo>
                                <a:lnTo>
                                  <a:pt x="50" y="19"/>
                                </a:lnTo>
                                <a:lnTo>
                                  <a:pt x="37" y="27"/>
                                </a:lnTo>
                                <a:lnTo>
                                  <a:pt x="23" y="38"/>
                                </a:lnTo>
                                <a:lnTo>
                                  <a:pt x="12" y="50"/>
                                </a:lnTo>
                                <a:lnTo>
                                  <a:pt x="0" y="64"/>
                                </a:lnTo>
                                <a:lnTo>
                                  <a:pt x="1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nvGrpSpPr>
                          <p:cNvPr id="250" name="Group 272"/>
                          <p:cNvGrpSpPr>
                            <a:grpSpLocks noChangeAspect="1"/>
                          </p:cNvGrpSpPr>
                          <p:nvPr/>
                        </p:nvGrpSpPr>
                        <p:grpSpPr bwMode="auto">
                          <a:xfrm>
                            <a:off x="576" y="3492"/>
                            <a:ext cx="418" cy="347"/>
                            <a:chOff x="576" y="3492"/>
                            <a:chExt cx="418" cy="347"/>
                          </a:xfrm>
                        </p:grpSpPr>
                        <p:sp>
                          <p:nvSpPr>
                            <p:cNvPr id="251" name="Freeform 273"/>
                            <p:cNvSpPr>
                              <a:spLocks noChangeAspect="1"/>
                            </p:cNvSpPr>
                            <p:nvPr/>
                          </p:nvSpPr>
                          <p:spPr bwMode="auto">
                            <a:xfrm>
                              <a:off x="626" y="3526"/>
                              <a:ext cx="368" cy="310"/>
                            </a:xfrm>
                            <a:custGeom>
                              <a:avLst/>
                              <a:gdLst>
                                <a:gd name="T0" fmla="*/ 7 w 735"/>
                                <a:gd name="T1" fmla="*/ 137 h 621"/>
                                <a:gd name="T2" fmla="*/ 22 w 735"/>
                                <a:gd name="T3" fmla="*/ 162 h 621"/>
                                <a:gd name="T4" fmla="*/ 37 w 735"/>
                                <a:gd name="T5" fmla="*/ 186 h 621"/>
                                <a:gd name="T6" fmla="*/ 52 w 735"/>
                                <a:gd name="T7" fmla="*/ 209 h 621"/>
                                <a:gd name="T8" fmla="*/ 66 w 735"/>
                                <a:gd name="T9" fmla="*/ 232 h 621"/>
                                <a:gd name="T10" fmla="*/ 78 w 735"/>
                                <a:gd name="T11" fmla="*/ 251 h 621"/>
                                <a:gd name="T12" fmla="*/ 88 w 735"/>
                                <a:gd name="T13" fmla="*/ 266 h 621"/>
                                <a:gd name="T14" fmla="*/ 95 w 735"/>
                                <a:gd name="T15" fmla="*/ 277 h 621"/>
                                <a:gd name="T16" fmla="*/ 100 w 735"/>
                                <a:gd name="T17" fmla="*/ 285 h 621"/>
                                <a:gd name="T18" fmla="*/ 109 w 735"/>
                                <a:gd name="T19" fmla="*/ 293 h 621"/>
                                <a:gd name="T20" fmla="*/ 121 w 735"/>
                                <a:gd name="T21" fmla="*/ 300 h 621"/>
                                <a:gd name="T22" fmla="*/ 136 w 735"/>
                                <a:gd name="T23" fmla="*/ 307 h 621"/>
                                <a:gd name="T24" fmla="*/ 153 w 735"/>
                                <a:gd name="T25" fmla="*/ 310 h 621"/>
                                <a:gd name="T26" fmla="*/ 170 w 735"/>
                                <a:gd name="T27" fmla="*/ 310 h 621"/>
                                <a:gd name="T28" fmla="*/ 190 w 735"/>
                                <a:gd name="T29" fmla="*/ 304 h 621"/>
                                <a:gd name="T30" fmla="*/ 209 w 735"/>
                                <a:gd name="T31" fmla="*/ 292 h 621"/>
                                <a:gd name="T32" fmla="*/ 229 w 735"/>
                                <a:gd name="T33" fmla="*/ 275 h 621"/>
                                <a:gd name="T34" fmla="*/ 249 w 735"/>
                                <a:gd name="T35" fmla="*/ 253 h 621"/>
                                <a:gd name="T36" fmla="*/ 269 w 735"/>
                                <a:gd name="T37" fmla="*/ 228 h 621"/>
                                <a:gd name="T38" fmla="*/ 289 w 735"/>
                                <a:gd name="T39" fmla="*/ 202 h 621"/>
                                <a:gd name="T40" fmla="*/ 308 w 735"/>
                                <a:gd name="T41" fmla="*/ 176 h 621"/>
                                <a:gd name="T42" fmla="*/ 324 w 735"/>
                                <a:gd name="T43" fmla="*/ 152 h 621"/>
                                <a:gd name="T44" fmla="*/ 339 w 735"/>
                                <a:gd name="T45" fmla="*/ 131 h 621"/>
                                <a:gd name="T46" fmla="*/ 350 w 735"/>
                                <a:gd name="T47" fmla="*/ 113 h 621"/>
                                <a:gd name="T48" fmla="*/ 361 w 735"/>
                                <a:gd name="T49" fmla="*/ 94 h 621"/>
                                <a:gd name="T50" fmla="*/ 368 w 735"/>
                                <a:gd name="T51" fmla="*/ 71 h 621"/>
                                <a:gd name="T52" fmla="*/ 366 w 735"/>
                                <a:gd name="T53" fmla="*/ 47 h 621"/>
                                <a:gd name="T54" fmla="*/ 356 w 735"/>
                                <a:gd name="T55" fmla="*/ 26 h 621"/>
                                <a:gd name="T56" fmla="*/ 343 w 735"/>
                                <a:gd name="T57" fmla="*/ 12 h 621"/>
                                <a:gd name="T58" fmla="*/ 332 w 735"/>
                                <a:gd name="T59" fmla="*/ 5 h 621"/>
                                <a:gd name="T60" fmla="*/ 319 w 735"/>
                                <a:gd name="T61" fmla="*/ 1 h 621"/>
                                <a:gd name="T62" fmla="*/ 307 w 735"/>
                                <a:gd name="T63" fmla="*/ 0 h 621"/>
                                <a:gd name="T64" fmla="*/ 293 w 735"/>
                                <a:gd name="T65" fmla="*/ 1 h 621"/>
                                <a:gd name="T66" fmla="*/ 280 w 735"/>
                                <a:gd name="T67" fmla="*/ 5 h 621"/>
                                <a:gd name="T68" fmla="*/ 268 w 735"/>
                                <a:gd name="T69" fmla="*/ 12 h 621"/>
                                <a:gd name="T70" fmla="*/ 255 w 735"/>
                                <a:gd name="T71" fmla="*/ 23 h 621"/>
                                <a:gd name="T72" fmla="*/ 245 w 735"/>
                                <a:gd name="T73" fmla="*/ 37 h 621"/>
                                <a:gd name="T74" fmla="*/ 231 w 735"/>
                                <a:gd name="T75" fmla="*/ 56 h 621"/>
                                <a:gd name="T76" fmla="*/ 216 w 735"/>
                                <a:gd name="T77" fmla="*/ 76 h 621"/>
                                <a:gd name="T78" fmla="*/ 201 w 735"/>
                                <a:gd name="T79" fmla="*/ 97 h 621"/>
                                <a:gd name="T80" fmla="*/ 186 w 735"/>
                                <a:gd name="T81" fmla="*/ 117 h 621"/>
                                <a:gd name="T82" fmla="*/ 173 w 735"/>
                                <a:gd name="T83" fmla="*/ 134 h 621"/>
                                <a:gd name="T84" fmla="*/ 163 w 735"/>
                                <a:gd name="T85" fmla="*/ 147 h 621"/>
                                <a:gd name="T86" fmla="*/ 157 w 735"/>
                                <a:gd name="T87" fmla="*/ 154 h 621"/>
                                <a:gd name="T88" fmla="*/ 151 w 735"/>
                                <a:gd name="T89" fmla="*/ 147 h 621"/>
                                <a:gd name="T90" fmla="*/ 139 w 735"/>
                                <a:gd name="T91" fmla="*/ 126 h 621"/>
                                <a:gd name="T92" fmla="*/ 124 w 735"/>
                                <a:gd name="T93" fmla="*/ 102 h 621"/>
                                <a:gd name="T94" fmla="*/ 109 w 735"/>
                                <a:gd name="T95" fmla="*/ 76 h 621"/>
                                <a:gd name="T96" fmla="*/ 0 w 735"/>
                                <a:gd name="T97" fmla="*/ 126 h 6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5" h="621">
                                  <a:moveTo>
                                    <a:pt x="0" y="252"/>
                                  </a:moveTo>
                                  <a:lnTo>
                                    <a:pt x="14" y="275"/>
                                  </a:lnTo>
                                  <a:lnTo>
                                    <a:pt x="28" y="300"/>
                                  </a:lnTo>
                                  <a:lnTo>
                                    <a:pt x="43" y="324"/>
                                  </a:lnTo>
                                  <a:lnTo>
                                    <a:pt x="58" y="348"/>
                                  </a:lnTo>
                                  <a:lnTo>
                                    <a:pt x="73" y="372"/>
                                  </a:lnTo>
                                  <a:lnTo>
                                    <a:pt x="88" y="396"/>
                                  </a:lnTo>
                                  <a:lnTo>
                                    <a:pt x="103" y="419"/>
                                  </a:lnTo>
                                  <a:lnTo>
                                    <a:pt x="118" y="442"/>
                                  </a:lnTo>
                                  <a:lnTo>
                                    <a:pt x="131" y="464"/>
                                  </a:lnTo>
                                  <a:lnTo>
                                    <a:pt x="143" y="484"/>
                                  </a:lnTo>
                                  <a:lnTo>
                                    <a:pt x="156" y="502"/>
                                  </a:lnTo>
                                  <a:lnTo>
                                    <a:pt x="166" y="520"/>
                                  </a:lnTo>
                                  <a:lnTo>
                                    <a:pt x="176" y="533"/>
                                  </a:lnTo>
                                  <a:lnTo>
                                    <a:pt x="184" y="546"/>
                                  </a:lnTo>
                                  <a:lnTo>
                                    <a:pt x="189" y="555"/>
                                  </a:lnTo>
                                  <a:lnTo>
                                    <a:pt x="194" y="562"/>
                                  </a:lnTo>
                                  <a:lnTo>
                                    <a:pt x="200" y="570"/>
                                  </a:lnTo>
                                  <a:lnTo>
                                    <a:pt x="208" y="578"/>
                                  </a:lnTo>
                                  <a:lnTo>
                                    <a:pt x="218" y="586"/>
                                  </a:lnTo>
                                  <a:lnTo>
                                    <a:pt x="229" y="594"/>
                                  </a:lnTo>
                                  <a:lnTo>
                                    <a:pt x="241" y="601"/>
                                  </a:lnTo>
                                  <a:lnTo>
                                    <a:pt x="256" y="608"/>
                                  </a:lnTo>
                                  <a:lnTo>
                                    <a:pt x="271" y="614"/>
                                  </a:lnTo>
                                  <a:lnTo>
                                    <a:pt x="287" y="617"/>
                                  </a:lnTo>
                                  <a:lnTo>
                                    <a:pt x="305" y="620"/>
                                  </a:lnTo>
                                  <a:lnTo>
                                    <a:pt x="322" y="621"/>
                                  </a:lnTo>
                                  <a:lnTo>
                                    <a:pt x="340" y="620"/>
                                  </a:lnTo>
                                  <a:lnTo>
                                    <a:pt x="360" y="615"/>
                                  </a:lnTo>
                                  <a:lnTo>
                                    <a:pt x="379" y="608"/>
                                  </a:lnTo>
                                  <a:lnTo>
                                    <a:pt x="399" y="599"/>
                                  </a:lnTo>
                                  <a:lnTo>
                                    <a:pt x="418" y="585"/>
                                  </a:lnTo>
                                  <a:lnTo>
                                    <a:pt x="438" y="569"/>
                                  </a:lnTo>
                                  <a:lnTo>
                                    <a:pt x="458" y="550"/>
                                  </a:lnTo>
                                  <a:lnTo>
                                    <a:pt x="477" y="529"/>
                                  </a:lnTo>
                                  <a:lnTo>
                                    <a:pt x="498" y="506"/>
                                  </a:lnTo>
                                  <a:lnTo>
                                    <a:pt x="518" y="482"/>
                                  </a:lnTo>
                                  <a:lnTo>
                                    <a:pt x="538" y="456"/>
                                  </a:lnTo>
                                  <a:lnTo>
                                    <a:pt x="558" y="430"/>
                                  </a:lnTo>
                                  <a:lnTo>
                                    <a:pt x="577" y="404"/>
                                  </a:lnTo>
                                  <a:lnTo>
                                    <a:pt x="597" y="378"/>
                                  </a:lnTo>
                                  <a:lnTo>
                                    <a:pt x="615" y="353"/>
                                  </a:lnTo>
                                  <a:lnTo>
                                    <a:pt x="632" y="328"/>
                                  </a:lnTo>
                                  <a:lnTo>
                                    <a:pt x="648" y="304"/>
                                  </a:lnTo>
                                  <a:lnTo>
                                    <a:pt x="663" y="282"/>
                                  </a:lnTo>
                                  <a:lnTo>
                                    <a:pt x="677" y="262"/>
                                  </a:lnTo>
                                  <a:lnTo>
                                    <a:pt x="689" y="243"/>
                                  </a:lnTo>
                                  <a:lnTo>
                                    <a:pt x="699" y="227"/>
                                  </a:lnTo>
                                  <a:lnTo>
                                    <a:pt x="708" y="213"/>
                                  </a:lnTo>
                                  <a:lnTo>
                                    <a:pt x="722" y="189"/>
                                  </a:lnTo>
                                  <a:lnTo>
                                    <a:pt x="730" y="166"/>
                                  </a:lnTo>
                                  <a:lnTo>
                                    <a:pt x="735" y="142"/>
                                  </a:lnTo>
                                  <a:lnTo>
                                    <a:pt x="735" y="118"/>
                                  </a:lnTo>
                                  <a:lnTo>
                                    <a:pt x="731" y="95"/>
                                  </a:lnTo>
                                  <a:lnTo>
                                    <a:pt x="723" y="73"/>
                                  </a:lnTo>
                                  <a:lnTo>
                                    <a:pt x="711" y="52"/>
                                  </a:lnTo>
                                  <a:lnTo>
                                    <a:pt x="694" y="32"/>
                                  </a:lnTo>
                                  <a:lnTo>
                                    <a:pt x="685" y="24"/>
                                  </a:lnTo>
                                  <a:lnTo>
                                    <a:pt x="674" y="17"/>
                                  </a:lnTo>
                                  <a:lnTo>
                                    <a:pt x="663" y="11"/>
                                  </a:lnTo>
                                  <a:lnTo>
                                    <a:pt x="651" y="6"/>
                                  </a:lnTo>
                                  <a:lnTo>
                                    <a:pt x="638" y="2"/>
                                  </a:lnTo>
                                  <a:lnTo>
                                    <a:pt x="625" y="0"/>
                                  </a:lnTo>
                                  <a:lnTo>
                                    <a:pt x="613" y="0"/>
                                  </a:lnTo>
                                  <a:lnTo>
                                    <a:pt x="599" y="0"/>
                                  </a:lnTo>
                                  <a:lnTo>
                                    <a:pt x="586" y="2"/>
                                  </a:lnTo>
                                  <a:lnTo>
                                    <a:pt x="573" y="6"/>
                                  </a:lnTo>
                                  <a:lnTo>
                                    <a:pt x="560" y="11"/>
                                  </a:lnTo>
                                  <a:lnTo>
                                    <a:pt x="547" y="17"/>
                                  </a:lnTo>
                                  <a:lnTo>
                                    <a:pt x="535" y="25"/>
                                  </a:lnTo>
                                  <a:lnTo>
                                    <a:pt x="522" y="36"/>
                                  </a:lnTo>
                                  <a:lnTo>
                                    <a:pt x="510" y="47"/>
                                  </a:lnTo>
                                  <a:lnTo>
                                    <a:pt x="500" y="60"/>
                                  </a:lnTo>
                                  <a:lnTo>
                                    <a:pt x="489" y="75"/>
                                  </a:lnTo>
                                  <a:lnTo>
                                    <a:pt x="476" y="93"/>
                                  </a:lnTo>
                                  <a:lnTo>
                                    <a:pt x="462" y="112"/>
                                  </a:lnTo>
                                  <a:lnTo>
                                    <a:pt x="447" y="131"/>
                                  </a:lnTo>
                                  <a:lnTo>
                                    <a:pt x="432" y="152"/>
                                  </a:lnTo>
                                  <a:lnTo>
                                    <a:pt x="416" y="173"/>
                                  </a:lnTo>
                                  <a:lnTo>
                                    <a:pt x="401" y="194"/>
                                  </a:lnTo>
                                  <a:lnTo>
                                    <a:pt x="386" y="214"/>
                                  </a:lnTo>
                                  <a:lnTo>
                                    <a:pt x="371" y="234"/>
                                  </a:lnTo>
                                  <a:lnTo>
                                    <a:pt x="357" y="252"/>
                                  </a:lnTo>
                                  <a:lnTo>
                                    <a:pt x="345" y="268"/>
                                  </a:lnTo>
                                  <a:lnTo>
                                    <a:pt x="334" y="282"/>
                                  </a:lnTo>
                                  <a:lnTo>
                                    <a:pt x="325" y="295"/>
                                  </a:lnTo>
                                  <a:lnTo>
                                    <a:pt x="318" y="303"/>
                                  </a:lnTo>
                                  <a:lnTo>
                                    <a:pt x="314" y="309"/>
                                  </a:lnTo>
                                  <a:lnTo>
                                    <a:pt x="313" y="311"/>
                                  </a:lnTo>
                                  <a:lnTo>
                                    <a:pt x="302" y="294"/>
                                  </a:lnTo>
                                  <a:lnTo>
                                    <a:pt x="291" y="275"/>
                                  </a:lnTo>
                                  <a:lnTo>
                                    <a:pt x="278" y="252"/>
                                  </a:lnTo>
                                  <a:lnTo>
                                    <a:pt x="263" y="229"/>
                                  </a:lnTo>
                                  <a:lnTo>
                                    <a:pt x="248" y="204"/>
                                  </a:lnTo>
                                  <a:lnTo>
                                    <a:pt x="233" y="179"/>
                                  </a:lnTo>
                                  <a:lnTo>
                                    <a:pt x="218" y="152"/>
                                  </a:lnTo>
                                  <a:lnTo>
                                    <a:pt x="203" y="126"/>
                                  </a:lnTo>
                                  <a:lnTo>
                                    <a:pt x="0" y="252"/>
                                  </a:lnTo>
                                  <a:close/>
                                </a:path>
                              </a:pathLst>
                            </a:custGeom>
                            <a:solidFill>
                              <a:srgbClr val="FF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2" name="Freeform 274"/>
                            <p:cNvSpPr>
                              <a:spLocks noChangeAspect="1"/>
                            </p:cNvSpPr>
                            <p:nvPr/>
                          </p:nvSpPr>
                          <p:spPr bwMode="auto">
                            <a:xfrm>
                              <a:off x="624" y="3651"/>
                              <a:ext cx="102" cy="157"/>
                            </a:xfrm>
                            <a:custGeom>
                              <a:avLst/>
                              <a:gdLst>
                                <a:gd name="T0" fmla="*/ 102 w 204"/>
                                <a:gd name="T1" fmla="*/ 155 h 314"/>
                                <a:gd name="T2" fmla="*/ 102 w 204"/>
                                <a:gd name="T3" fmla="*/ 155 h 314"/>
                                <a:gd name="T4" fmla="*/ 100 w 204"/>
                                <a:gd name="T5" fmla="*/ 152 h 314"/>
                                <a:gd name="T6" fmla="*/ 97 w 204"/>
                                <a:gd name="T7" fmla="*/ 147 h 314"/>
                                <a:gd name="T8" fmla="*/ 93 w 204"/>
                                <a:gd name="T9" fmla="*/ 141 h 314"/>
                                <a:gd name="T10" fmla="*/ 88 w 204"/>
                                <a:gd name="T11" fmla="*/ 134 h 314"/>
                                <a:gd name="T12" fmla="*/ 83 w 204"/>
                                <a:gd name="T13" fmla="*/ 125 h 314"/>
                                <a:gd name="T14" fmla="*/ 77 w 204"/>
                                <a:gd name="T15" fmla="*/ 116 h 314"/>
                                <a:gd name="T16" fmla="*/ 70 w 204"/>
                                <a:gd name="T17" fmla="*/ 106 h 314"/>
                                <a:gd name="T18" fmla="*/ 64 w 204"/>
                                <a:gd name="T19" fmla="*/ 95 h 314"/>
                                <a:gd name="T20" fmla="*/ 57 w 204"/>
                                <a:gd name="T21" fmla="*/ 84 h 314"/>
                                <a:gd name="T22" fmla="*/ 49 w 204"/>
                                <a:gd name="T23" fmla="*/ 72 h 314"/>
                                <a:gd name="T24" fmla="*/ 42 w 204"/>
                                <a:gd name="T25" fmla="*/ 60 h 314"/>
                                <a:gd name="T26" fmla="*/ 34 w 204"/>
                                <a:gd name="T27" fmla="*/ 48 h 314"/>
                                <a:gd name="T28" fmla="*/ 27 w 204"/>
                                <a:gd name="T29" fmla="*/ 36 h 314"/>
                                <a:gd name="T30" fmla="*/ 19 w 204"/>
                                <a:gd name="T31" fmla="*/ 24 h 314"/>
                                <a:gd name="T32" fmla="*/ 12 w 204"/>
                                <a:gd name="T33" fmla="*/ 12 h 314"/>
                                <a:gd name="T34" fmla="*/ 5 w 204"/>
                                <a:gd name="T35" fmla="*/ 0 h 314"/>
                                <a:gd name="T36" fmla="*/ 0 w 204"/>
                                <a:gd name="T37" fmla="*/ 3 h 314"/>
                                <a:gd name="T38" fmla="*/ 7 w 204"/>
                                <a:gd name="T39" fmla="*/ 14 h 314"/>
                                <a:gd name="T40" fmla="*/ 15 w 204"/>
                                <a:gd name="T41" fmla="*/ 26 h 314"/>
                                <a:gd name="T42" fmla="*/ 22 w 204"/>
                                <a:gd name="T43" fmla="*/ 38 h 314"/>
                                <a:gd name="T44" fmla="*/ 30 w 204"/>
                                <a:gd name="T45" fmla="*/ 50 h 314"/>
                                <a:gd name="T46" fmla="*/ 37 w 204"/>
                                <a:gd name="T47" fmla="*/ 62 h 314"/>
                                <a:gd name="T48" fmla="*/ 45 w 204"/>
                                <a:gd name="T49" fmla="*/ 75 h 314"/>
                                <a:gd name="T50" fmla="*/ 52 w 204"/>
                                <a:gd name="T51" fmla="*/ 86 h 314"/>
                                <a:gd name="T52" fmla="*/ 60 w 204"/>
                                <a:gd name="T53" fmla="*/ 98 h 314"/>
                                <a:gd name="T54" fmla="*/ 66 w 204"/>
                                <a:gd name="T55" fmla="*/ 109 h 314"/>
                                <a:gd name="T56" fmla="*/ 72 w 204"/>
                                <a:gd name="T57" fmla="*/ 118 h 314"/>
                                <a:gd name="T58" fmla="*/ 79 w 204"/>
                                <a:gd name="T59" fmla="*/ 128 h 314"/>
                                <a:gd name="T60" fmla="*/ 84 w 204"/>
                                <a:gd name="T61" fmla="*/ 136 h 314"/>
                                <a:gd name="T62" fmla="*/ 88 w 204"/>
                                <a:gd name="T63" fmla="*/ 143 h 314"/>
                                <a:gd name="T64" fmla="*/ 92 w 204"/>
                                <a:gd name="T65" fmla="*/ 149 h 314"/>
                                <a:gd name="T66" fmla="*/ 95 w 204"/>
                                <a:gd name="T67" fmla="*/ 154 h 314"/>
                                <a:gd name="T68" fmla="*/ 97 w 204"/>
                                <a:gd name="T69" fmla="*/ 157 h 314"/>
                                <a:gd name="T70" fmla="*/ 97 w 204"/>
                                <a:gd name="T71" fmla="*/ 157 h 314"/>
                                <a:gd name="T72" fmla="*/ 102 w 204"/>
                                <a:gd name="T73" fmla="*/ 155 h 3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 h="314">
                                  <a:moveTo>
                                    <a:pt x="204" y="310"/>
                                  </a:moveTo>
                                  <a:lnTo>
                                    <a:pt x="204" y="310"/>
                                  </a:lnTo>
                                  <a:lnTo>
                                    <a:pt x="199" y="303"/>
                                  </a:lnTo>
                                  <a:lnTo>
                                    <a:pt x="193" y="294"/>
                                  </a:lnTo>
                                  <a:lnTo>
                                    <a:pt x="185" y="281"/>
                                  </a:lnTo>
                                  <a:lnTo>
                                    <a:pt x="176" y="267"/>
                                  </a:lnTo>
                                  <a:lnTo>
                                    <a:pt x="166" y="250"/>
                                  </a:lnTo>
                                  <a:lnTo>
                                    <a:pt x="153" y="232"/>
                                  </a:lnTo>
                                  <a:lnTo>
                                    <a:pt x="140" y="212"/>
                                  </a:lnTo>
                                  <a:lnTo>
                                    <a:pt x="128" y="190"/>
                                  </a:lnTo>
                                  <a:lnTo>
                                    <a:pt x="113" y="167"/>
                                  </a:lnTo>
                                  <a:lnTo>
                                    <a:pt x="98" y="144"/>
                                  </a:lnTo>
                                  <a:lnTo>
                                    <a:pt x="83" y="120"/>
                                  </a:lnTo>
                                  <a:lnTo>
                                    <a:pt x="68" y="96"/>
                                  </a:lnTo>
                                  <a:lnTo>
                                    <a:pt x="53" y="71"/>
                                  </a:lnTo>
                                  <a:lnTo>
                                    <a:pt x="38" y="47"/>
                                  </a:lnTo>
                                  <a:lnTo>
                                    <a:pt x="23" y="23"/>
                                  </a:lnTo>
                                  <a:lnTo>
                                    <a:pt x="9" y="0"/>
                                  </a:lnTo>
                                  <a:lnTo>
                                    <a:pt x="0" y="5"/>
                                  </a:lnTo>
                                  <a:lnTo>
                                    <a:pt x="14" y="28"/>
                                  </a:lnTo>
                                  <a:lnTo>
                                    <a:pt x="29" y="52"/>
                                  </a:lnTo>
                                  <a:lnTo>
                                    <a:pt x="44" y="76"/>
                                  </a:lnTo>
                                  <a:lnTo>
                                    <a:pt x="59" y="100"/>
                                  </a:lnTo>
                                  <a:lnTo>
                                    <a:pt x="74" y="124"/>
                                  </a:lnTo>
                                  <a:lnTo>
                                    <a:pt x="89" y="149"/>
                                  </a:lnTo>
                                  <a:lnTo>
                                    <a:pt x="104" y="172"/>
                                  </a:lnTo>
                                  <a:lnTo>
                                    <a:pt x="119" y="195"/>
                                  </a:lnTo>
                                  <a:lnTo>
                                    <a:pt x="131" y="217"/>
                                  </a:lnTo>
                                  <a:lnTo>
                                    <a:pt x="144" y="236"/>
                                  </a:lnTo>
                                  <a:lnTo>
                                    <a:pt x="157" y="255"/>
                                  </a:lnTo>
                                  <a:lnTo>
                                    <a:pt x="167" y="272"/>
                                  </a:lnTo>
                                  <a:lnTo>
                                    <a:pt x="176" y="286"/>
                                  </a:lnTo>
                                  <a:lnTo>
                                    <a:pt x="184" y="298"/>
                                  </a:lnTo>
                                  <a:lnTo>
                                    <a:pt x="190" y="308"/>
                                  </a:lnTo>
                                  <a:lnTo>
                                    <a:pt x="194" y="314"/>
                                  </a:lnTo>
                                  <a:lnTo>
                                    <a:pt x="204"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3" name="Freeform 275"/>
                            <p:cNvSpPr>
                              <a:spLocks noChangeAspect="1"/>
                            </p:cNvSpPr>
                            <p:nvPr/>
                          </p:nvSpPr>
                          <p:spPr bwMode="auto">
                            <a:xfrm>
                              <a:off x="721" y="3805"/>
                              <a:ext cx="126" cy="34"/>
                            </a:xfrm>
                            <a:custGeom>
                              <a:avLst/>
                              <a:gdLst>
                                <a:gd name="T0" fmla="*/ 123 w 252"/>
                                <a:gd name="T1" fmla="*/ 3 h 67"/>
                                <a:gd name="T2" fmla="*/ 123 w 252"/>
                                <a:gd name="T3" fmla="*/ 3 h 67"/>
                                <a:gd name="T4" fmla="*/ 113 w 252"/>
                                <a:gd name="T5" fmla="*/ 11 h 67"/>
                                <a:gd name="T6" fmla="*/ 104 w 252"/>
                                <a:gd name="T7" fmla="*/ 17 h 67"/>
                                <a:gd name="T8" fmla="*/ 95 w 252"/>
                                <a:gd name="T9" fmla="*/ 22 h 67"/>
                                <a:gd name="T10" fmla="*/ 85 w 252"/>
                                <a:gd name="T11" fmla="*/ 26 h 67"/>
                                <a:gd name="T12" fmla="*/ 76 w 252"/>
                                <a:gd name="T13" fmla="*/ 28 h 67"/>
                                <a:gd name="T14" fmla="*/ 67 w 252"/>
                                <a:gd name="T15" fmla="*/ 28 h 67"/>
                                <a:gd name="T16" fmla="*/ 58 w 252"/>
                                <a:gd name="T17" fmla="*/ 28 h 67"/>
                                <a:gd name="T18" fmla="*/ 49 w 252"/>
                                <a:gd name="T19" fmla="*/ 27 h 67"/>
                                <a:gd name="T20" fmla="*/ 42 w 252"/>
                                <a:gd name="T21" fmla="*/ 25 h 67"/>
                                <a:gd name="T22" fmla="*/ 34 w 252"/>
                                <a:gd name="T23" fmla="*/ 22 h 67"/>
                                <a:gd name="T24" fmla="*/ 28 w 252"/>
                                <a:gd name="T25" fmla="*/ 19 h 67"/>
                                <a:gd name="T26" fmla="*/ 21 w 252"/>
                                <a:gd name="T27" fmla="*/ 15 h 67"/>
                                <a:gd name="T28" fmla="*/ 17 w 252"/>
                                <a:gd name="T29" fmla="*/ 12 h 67"/>
                                <a:gd name="T30" fmla="*/ 11 w 252"/>
                                <a:gd name="T31" fmla="*/ 8 h 67"/>
                                <a:gd name="T32" fmla="*/ 7 w 252"/>
                                <a:gd name="T33" fmla="*/ 4 h 67"/>
                                <a:gd name="T34" fmla="*/ 5 w 252"/>
                                <a:gd name="T35" fmla="*/ 0 h 67"/>
                                <a:gd name="T36" fmla="*/ 0 w 252"/>
                                <a:gd name="T37" fmla="*/ 2 h 67"/>
                                <a:gd name="T38" fmla="*/ 4 w 252"/>
                                <a:gd name="T39" fmla="*/ 7 h 67"/>
                                <a:gd name="T40" fmla="*/ 8 w 252"/>
                                <a:gd name="T41" fmla="*/ 11 h 67"/>
                                <a:gd name="T42" fmla="*/ 13 w 252"/>
                                <a:gd name="T43" fmla="*/ 15 h 67"/>
                                <a:gd name="T44" fmla="*/ 19 w 252"/>
                                <a:gd name="T45" fmla="*/ 20 h 67"/>
                                <a:gd name="T46" fmla="*/ 25 w 252"/>
                                <a:gd name="T47" fmla="*/ 23 h 67"/>
                                <a:gd name="T48" fmla="*/ 33 w 252"/>
                                <a:gd name="T49" fmla="*/ 27 h 67"/>
                                <a:gd name="T50" fmla="*/ 41 w 252"/>
                                <a:gd name="T51" fmla="*/ 30 h 67"/>
                                <a:gd name="T52" fmla="*/ 49 w 252"/>
                                <a:gd name="T53" fmla="*/ 31 h 67"/>
                                <a:gd name="T54" fmla="*/ 58 w 252"/>
                                <a:gd name="T55" fmla="*/ 32 h 67"/>
                                <a:gd name="T56" fmla="*/ 67 w 252"/>
                                <a:gd name="T57" fmla="*/ 34 h 67"/>
                                <a:gd name="T58" fmla="*/ 76 w 252"/>
                                <a:gd name="T59" fmla="*/ 32 h 67"/>
                                <a:gd name="T60" fmla="*/ 86 w 252"/>
                                <a:gd name="T61" fmla="*/ 30 h 67"/>
                                <a:gd name="T62" fmla="*/ 96 w 252"/>
                                <a:gd name="T63" fmla="*/ 27 h 67"/>
                                <a:gd name="T64" fmla="*/ 106 w 252"/>
                                <a:gd name="T65" fmla="*/ 22 h 67"/>
                                <a:gd name="T66" fmla="*/ 117 w 252"/>
                                <a:gd name="T67" fmla="*/ 15 h 67"/>
                                <a:gd name="T68" fmla="*/ 126 w 252"/>
                                <a:gd name="T69" fmla="*/ 7 h 67"/>
                                <a:gd name="T70" fmla="*/ 126 w 252"/>
                                <a:gd name="T71" fmla="*/ 7 h 67"/>
                                <a:gd name="T72" fmla="*/ 123 w 252"/>
                                <a:gd name="T73" fmla="*/ 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67">
                                  <a:moveTo>
                                    <a:pt x="246" y="6"/>
                                  </a:moveTo>
                                  <a:lnTo>
                                    <a:pt x="246" y="6"/>
                                  </a:lnTo>
                                  <a:lnTo>
                                    <a:pt x="226" y="22"/>
                                  </a:lnTo>
                                  <a:lnTo>
                                    <a:pt x="208" y="34"/>
                                  </a:lnTo>
                                  <a:lnTo>
                                    <a:pt x="189" y="44"/>
                                  </a:lnTo>
                                  <a:lnTo>
                                    <a:pt x="170" y="51"/>
                                  </a:lnTo>
                                  <a:lnTo>
                                    <a:pt x="151" y="55"/>
                                  </a:lnTo>
                                  <a:lnTo>
                                    <a:pt x="133" y="55"/>
                                  </a:lnTo>
                                  <a:lnTo>
                                    <a:pt x="116" y="55"/>
                                  </a:lnTo>
                                  <a:lnTo>
                                    <a:pt x="98" y="53"/>
                                  </a:lnTo>
                                  <a:lnTo>
                                    <a:pt x="83" y="49"/>
                                  </a:lnTo>
                                  <a:lnTo>
                                    <a:pt x="68" y="44"/>
                                  </a:lnTo>
                                  <a:lnTo>
                                    <a:pt x="55" y="37"/>
                                  </a:lnTo>
                                  <a:lnTo>
                                    <a:pt x="42" y="30"/>
                                  </a:lnTo>
                                  <a:lnTo>
                                    <a:pt x="33" y="23"/>
                                  </a:lnTo>
                                  <a:lnTo>
                                    <a:pt x="22" y="15"/>
                                  </a:lnTo>
                                  <a:lnTo>
                                    <a:pt x="14" y="7"/>
                                  </a:lnTo>
                                  <a:lnTo>
                                    <a:pt x="10" y="0"/>
                                  </a:lnTo>
                                  <a:lnTo>
                                    <a:pt x="0" y="4"/>
                                  </a:lnTo>
                                  <a:lnTo>
                                    <a:pt x="7" y="14"/>
                                  </a:lnTo>
                                  <a:lnTo>
                                    <a:pt x="15" y="22"/>
                                  </a:lnTo>
                                  <a:lnTo>
                                    <a:pt x="26" y="30"/>
                                  </a:lnTo>
                                  <a:lnTo>
                                    <a:pt x="37" y="39"/>
                                  </a:lnTo>
                                  <a:lnTo>
                                    <a:pt x="50" y="46"/>
                                  </a:lnTo>
                                  <a:lnTo>
                                    <a:pt x="66" y="53"/>
                                  </a:lnTo>
                                  <a:lnTo>
                                    <a:pt x="81" y="59"/>
                                  </a:lnTo>
                                  <a:lnTo>
                                    <a:pt x="98" y="62"/>
                                  </a:lnTo>
                                  <a:lnTo>
                                    <a:pt x="116" y="64"/>
                                  </a:lnTo>
                                  <a:lnTo>
                                    <a:pt x="133" y="67"/>
                                  </a:lnTo>
                                  <a:lnTo>
                                    <a:pt x="151" y="64"/>
                                  </a:lnTo>
                                  <a:lnTo>
                                    <a:pt x="172" y="60"/>
                                  </a:lnTo>
                                  <a:lnTo>
                                    <a:pt x="191" y="53"/>
                                  </a:lnTo>
                                  <a:lnTo>
                                    <a:pt x="212" y="44"/>
                                  </a:lnTo>
                                  <a:lnTo>
                                    <a:pt x="233" y="29"/>
                                  </a:lnTo>
                                  <a:lnTo>
                                    <a:pt x="252" y="13"/>
                                  </a:lnTo>
                                  <a:lnTo>
                                    <a:pt x="2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4" name="Freeform 276"/>
                            <p:cNvSpPr>
                              <a:spLocks noChangeAspect="1"/>
                            </p:cNvSpPr>
                            <p:nvPr/>
                          </p:nvSpPr>
                          <p:spPr bwMode="auto">
                            <a:xfrm>
                              <a:off x="780" y="3554"/>
                              <a:ext cx="99" cy="129"/>
                            </a:xfrm>
                            <a:custGeom>
                              <a:avLst/>
                              <a:gdLst>
                                <a:gd name="T0" fmla="*/ 0 w 197"/>
                                <a:gd name="T1" fmla="*/ 128 h 258"/>
                                <a:gd name="T2" fmla="*/ 4 w 197"/>
                                <a:gd name="T3" fmla="*/ 129 h 258"/>
                                <a:gd name="T4" fmla="*/ 5 w 197"/>
                                <a:gd name="T5" fmla="*/ 127 h 258"/>
                                <a:gd name="T6" fmla="*/ 7 w 197"/>
                                <a:gd name="T7" fmla="*/ 125 h 258"/>
                                <a:gd name="T8" fmla="*/ 11 w 197"/>
                                <a:gd name="T9" fmla="*/ 120 h 258"/>
                                <a:gd name="T10" fmla="*/ 16 w 197"/>
                                <a:gd name="T11" fmla="*/ 114 h 258"/>
                                <a:gd name="T12" fmla="*/ 20 w 197"/>
                                <a:gd name="T13" fmla="*/ 107 h 258"/>
                                <a:gd name="T14" fmla="*/ 27 w 197"/>
                                <a:gd name="T15" fmla="*/ 99 h 258"/>
                                <a:gd name="T16" fmla="*/ 34 w 197"/>
                                <a:gd name="T17" fmla="*/ 90 h 258"/>
                                <a:gd name="T18" fmla="*/ 42 w 197"/>
                                <a:gd name="T19" fmla="*/ 80 h 258"/>
                                <a:gd name="T20" fmla="*/ 49 w 197"/>
                                <a:gd name="T21" fmla="*/ 69 h 258"/>
                                <a:gd name="T22" fmla="*/ 56 w 197"/>
                                <a:gd name="T23" fmla="*/ 59 h 258"/>
                                <a:gd name="T24" fmla="*/ 64 w 197"/>
                                <a:gd name="T25" fmla="*/ 48 h 258"/>
                                <a:gd name="T26" fmla="*/ 72 w 197"/>
                                <a:gd name="T27" fmla="*/ 38 h 258"/>
                                <a:gd name="T28" fmla="*/ 79 w 197"/>
                                <a:gd name="T29" fmla="*/ 29 h 258"/>
                                <a:gd name="T30" fmla="*/ 87 w 197"/>
                                <a:gd name="T31" fmla="*/ 19 h 258"/>
                                <a:gd name="T32" fmla="*/ 93 w 197"/>
                                <a:gd name="T33" fmla="*/ 10 h 258"/>
                                <a:gd name="T34" fmla="*/ 99 w 197"/>
                                <a:gd name="T35" fmla="*/ 2 h 258"/>
                                <a:gd name="T36" fmla="*/ 94 w 197"/>
                                <a:gd name="T37" fmla="*/ 0 h 258"/>
                                <a:gd name="T38" fmla="*/ 88 w 197"/>
                                <a:gd name="T39" fmla="*/ 8 h 258"/>
                                <a:gd name="T40" fmla="*/ 82 w 197"/>
                                <a:gd name="T41" fmla="*/ 17 h 258"/>
                                <a:gd name="T42" fmla="*/ 76 w 197"/>
                                <a:gd name="T43" fmla="*/ 25 h 258"/>
                                <a:gd name="T44" fmla="*/ 68 w 197"/>
                                <a:gd name="T45" fmla="*/ 36 h 258"/>
                                <a:gd name="T46" fmla="*/ 61 w 197"/>
                                <a:gd name="T47" fmla="*/ 46 h 258"/>
                                <a:gd name="T48" fmla="*/ 53 w 197"/>
                                <a:gd name="T49" fmla="*/ 57 h 258"/>
                                <a:gd name="T50" fmla="*/ 45 w 197"/>
                                <a:gd name="T51" fmla="*/ 67 h 258"/>
                                <a:gd name="T52" fmla="*/ 37 w 197"/>
                                <a:gd name="T53" fmla="*/ 77 h 258"/>
                                <a:gd name="T54" fmla="*/ 30 w 197"/>
                                <a:gd name="T55" fmla="*/ 86 h 258"/>
                                <a:gd name="T56" fmla="*/ 23 w 197"/>
                                <a:gd name="T57" fmla="*/ 96 h 258"/>
                                <a:gd name="T58" fmla="*/ 17 w 197"/>
                                <a:gd name="T59" fmla="*/ 104 h 258"/>
                                <a:gd name="T60" fmla="*/ 11 w 197"/>
                                <a:gd name="T61" fmla="*/ 111 h 258"/>
                                <a:gd name="T62" fmla="*/ 7 w 197"/>
                                <a:gd name="T63" fmla="*/ 117 h 258"/>
                                <a:gd name="T64" fmla="*/ 4 w 197"/>
                                <a:gd name="T65" fmla="*/ 121 h 258"/>
                                <a:gd name="T66" fmla="*/ 1 w 197"/>
                                <a:gd name="T67" fmla="*/ 125 h 258"/>
                                <a:gd name="T68" fmla="*/ 1 w 197"/>
                                <a:gd name="T69" fmla="*/ 125 h 258"/>
                                <a:gd name="T70" fmla="*/ 5 w 197"/>
                                <a:gd name="T71" fmla="*/ 126 h 258"/>
                                <a:gd name="T72" fmla="*/ 1 w 197"/>
                                <a:gd name="T73" fmla="*/ 125 h 258"/>
                                <a:gd name="T74" fmla="*/ 0 w 197"/>
                                <a:gd name="T75" fmla="*/ 127 h 258"/>
                                <a:gd name="T76" fmla="*/ 1 w 197"/>
                                <a:gd name="T77" fmla="*/ 129 h 258"/>
                                <a:gd name="T78" fmla="*/ 3 w 197"/>
                                <a:gd name="T79" fmla="*/ 129 h 258"/>
                                <a:gd name="T80" fmla="*/ 4 w 197"/>
                                <a:gd name="T81" fmla="*/ 129 h 258"/>
                                <a:gd name="T82" fmla="*/ 0 w 197"/>
                                <a:gd name="T83" fmla="*/ 1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7" h="258">
                                  <a:moveTo>
                                    <a:pt x="0" y="255"/>
                                  </a:moveTo>
                                  <a:lnTo>
                                    <a:pt x="8" y="257"/>
                                  </a:lnTo>
                                  <a:lnTo>
                                    <a:pt x="10" y="253"/>
                                  </a:lnTo>
                                  <a:lnTo>
                                    <a:pt x="14" y="249"/>
                                  </a:lnTo>
                                  <a:lnTo>
                                    <a:pt x="21" y="240"/>
                                  </a:lnTo>
                                  <a:lnTo>
                                    <a:pt x="31" y="227"/>
                                  </a:lnTo>
                                  <a:lnTo>
                                    <a:pt x="40" y="214"/>
                                  </a:lnTo>
                                  <a:lnTo>
                                    <a:pt x="53" y="198"/>
                                  </a:lnTo>
                                  <a:lnTo>
                                    <a:pt x="67" y="179"/>
                                  </a:lnTo>
                                  <a:lnTo>
                                    <a:pt x="83" y="159"/>
                                  </a:lnTo>
                                  <a:lnTo>
                                    <a:pt x="98" y="138"/>
                                  </a:lnTo>
                                  <a:lnTo>
                                    <a:pt x="112" y="117"/>
                                  </a:lnTo>
                                  <a:lnTo>
                                    <a:pt x="128" y="96"/>
                                  </a:lnTo>
                                  <a:lnTo>
                                    <a:pt x="144" y="76"/>
                                  </a:lnTo>
                                  <a:lnTo>
                                    <a:pt x="158" y="57"/>
                                  </a:lnTo>
                                  <a:lnTo>
                                    <a:pt x="173" y="38"/>
                                  </a:lnTo>
                                  <a:lnTo>
                                    <a:pt x="185" y="19"/>
                                  </a:lnTo>
                                  <a:lnTo>
                                    <a:pt x="197" y="4"/>
                                  </a:lnTo>
                                  <a:lnTo>
                                    <a:pt x="187" y="0"/>
                                  </a:lnTo>
                                  <a:lnTo>
                                    <a:pt x="176" y="15"/>
                                  </a:lnTo>
                                  <a:lnTo>
                                    <a:pt x="163" y="33"/>
                                  </a:lnTo>
                                  <a:lnTo>
                                    <a:pt x="151" y="50"/>
                                  </a:lnTo>
                                  <a:lnTo>
                                    <a:pt x="135" y="71"/>
                                  </a:lnTo>
                                  <a:lnTo>
                                    <a:pt x="121" y="92"/>
                                  </a:lnTo>
                                  <a:lnTo>
                                    <a:pt x="105" y="113"/>
                                  </a:lnTo>
                                  <a:lnTo>
                                    <a:pt x="89" y="133"/>
                                  </a:lnTo>
                                  <a:lnTo>
                                    <a:pt x="74" y="154"/>
                                  </a:lnTo>
                                  <a:lnTo>
                                    <a:pt x="60" y="172"/>
                                  </a:lnTo>
                                  <a:lnTo>
                                    <a:pt x="46" y="191"/>
                                  </a:lnTo>
                                  <a:lnTo>
                                    <a:pt x="33" y="207"/>
                                  </a:lnTo>
                                  <a:lnTo>
                                    <a:pt x="22" y="222"/>
                                  </a:lnTo>
                                  <a:lnTo>
                                    <a:pt x="14" y="234"/>
                                  </a:lnTo>
                                  <a:lnTo>
                                    <a:pt x="7" y="242"/>
                                  </a:lnTo>
                                  <a:lnTo>
                                    <a:pt x="1" y="249"/>
                                  </a:lnTo>
                                  <a:lnTo>
                                    <a:pt x="1" y="250"/>
                                  </a:lnTo>
                                  <a:lnTo>
                                    <a:pt x="9" y="251"/>
                                  </a:lnTo>
                                  <a:lnTo>
                                    <a:pt x="1" y="250"/>
                                  </a:lnTo>
                                  <a:lnTo>
                                    <a:pt x="0" y="253"/>
                                  </a:lnTo>
                                  <a:lnTo>
                                    <a:pt x="1" y="257"/>
                                  </a:lnTo>
                                  <a:lnTo>
                                    <a:pt x="5" y="258"/>
                                  </a:lnTo>
                                  <a:lnTo>
                                    <a:pt x="8" y="257"/>
                                  </a:lnTo>
                                  <a:lnTo>
                                    <a:pt x="0" y="2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5" name="Freeform 277"/>
                            <p:cNvSpPr>
                              <a:spLocks noChangeAspect="1"/>
                            </p:cNvSpPr>
                            <p:nvPr/>
                          </p:nvSpPr>
                          <p:spPr bwMode="auto">
                            <a:xfrm>
                              <a:off x="726" y="3586"/>
                              <a:ext cx="59" cy="96"/>
                            </a:xfrm>
                            <a:custGeom>
                              <a:avLst/>
                              <a:gdLst>
                                <a:gd name="T0" fmla="*/ 4 w 118"/>
                                <a:gd name="T1" fmla="*/ 5 h 192"/>
                                <a:gd name="T2" fmla="*/ 0 w 118"/>
                                <a:gd name="T3" fmla="*/ 4 h 192"/>
                                <a:gd name="T4" fmla="*/ 8 w 118"/>
                                <a:gd name="T5" fmla="*/ 17 h 192"/>
                                <a:gd name="T6" fmla="*/ 15 w 118"/>
                                <a:gd name="T7" fmla="*/ 30 h 192"/>
                                <a:gd name="T8" fmla="*/ 23 w 118"/>
                                <a:gd name="T9" fmla="*/ 43 h 192"/>
                                <a:gd name="T10" fmla="*/ 30 w 118"/>
                                <a:gd name="T11" fmla="*/ 56 h 192"/>
                                <a:gd name="T12" fmla="*/ 37 w 118"/>
                                <a:gd name="T13" fmla="*/ 67 h 192"/>
                                <a:gd name="T14" fmla="*/ 44 w 118"/>
                                <a:gd name="T15" fmla="*/ 79 h 192"/>
                                <a:gd name="T16" fmla="*/ 50 w 118"/>
                                <a:gd name="T17" fmla="*/ 88 h 192"/>
                                <a:gd name="T18" fmla="*/ 55 w 118"/>
                                <a:gd name="T19" fmla="*/ 96 h 192"/>
                                <a:gd name="T20" fmla="*/ 59 w 118"/>
                                <a:gd name="T21" fmla="*/ 94 h 192"/>
                                <a:gd name="T22" fmla="*/ 54 w 118"/>
                                <a:gd name="T23" fmla="*/ 86 h 192"/>
                                <a:gd name="T24" fmla="*/ 48 w 118"/>
                                <a:gd name="T25" fmla="*/ 76 h 192"/>
                                <a:gd name="T26" fmla="*/ 42 w 118"/>
                                <a:gd name="T27" fmla="*/ 65 h 192"/>
                                <a:gd name="T28" fmla="*/ 35 w 118"/>
                                <a:gd name="T29" fmla="*/ 53 h 192"/>
                                <a:gd name="T30" fmla="*/ 27 w 118"/>
                                <a:gd name="T31" fmla="*/ 41 h 192"/>
                                <a:gd name="T32" fmla="*/ 20 w 118"/>
                                <a:gd name="T33" fmla="*/ 28 h 192"/>
                                <a:gd name="T34" fmla="*/ 12 w 118"/>
                                <a:gd name="T35" fmla="*/ 15 h 192"/>
                                <a:gd name="T36" fmla="*/ 5 w 118"/>
                                <a:gd name="T37" fmla="*/ 1 h 192"/>
                                <a:gd name="T38" fmla="*/ 1 w 118"/>
                                <a:gd name="T39" fmla="*/ 0 h 192"/>
                                <a:gd name="T40" fmla="*/ 5 w 118"/>
                                <a:gd name="T41" fmla="*/ 1 h 192"/>
                                <a:gd name="T42" fmla="*/ 4 w 118"/>
                                <a:gd name="T43" fmla="*/ 0 h 192"/>
                                <a:gd name="T44" fmla="*/ 2 w 118"/>
                                <a:gd name="T45" fmla="*/ 0 h 192"/>
                                <a:gd name="T46" fmla="*/ 0 w 118"/>
                                <a:gd name="T47" fmla="*/ 2 h 192"/>
                                <a:gd name="T48" fmla="*/ 0 w 118"/>
                                <a:gd name="T49" fmla="*/ 4 h 192"/>
                                <a:gd name="T50" fmla="*/ 4 w 118"/>
                                <a:gd name="T51" fmla="*/ 5 h 1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8" h="192">
                                  <a:moveTo>
                                    <a:pt x="7" y="9"/>
                                  </a:moveTo>
                                  <a:lnTo>
                                    <a:pt x="0" y="7"/>
                                  </a:lnTo>
                                  <a:lnTo>
                                    <a:pt x="15" y="33"/>
                                  </a:lnTo>
                                  <a:lnTo>
                                    <a:pt x="30" y="60"/>
                                  </a:lnTo>
                                  <a:lnTo>
                                    <a:pt x="45" y="85"/>
                                  </a:lnTo>
                                  <a:lnTo>
                                    <a:pt x="60" y="111"/>
                                  </a:lnTo>
                                  <a:lnTo>
                                    <a:pt x="74" y="134"/>
                                  </a:lnTo>
                                  <a:lnTo>
                                    <a:pt x="87" y="157"/>
                                  </a:lnTo>
                                  <a:lnTo>
                                    <a:pt x="99" y="175"/>
                                  </a:lnTo>
                                  <a:lnTo>
                                    <a:pt x="109" y="192"/>
                                  </a:lnTo>
                                  <a:lnTo>
                                    <a:pt x="118" y="188"/>
                                  </a:lnTo>
                                  <a:lnTo>
                                    <a:pt x="108" y="171"/>
                                  </a:lnTo>
                                  <a:lnTo>
                                    <a:pt x="96" y="152"/>
                                  </a:lnTo>
                                  <a:lnTo>
                                    <a:pt x="84" y="129"/>
                                  </a:lnTo>
                                  <a:lnTo>
                                    <a:pt x="69" y="106"/>
                                  </a:lnTo>
                                  <a:lnTo>
                                    <a:pt x="54" y="81"/>
                                  </a:lnTo>
                                  <a:lnTo>
                                    <a:pt x="39" y="55"/>
                                  </a:lnTo>
                                  <a:lnTo>
                                    <a:pt x="24" y="29"/>
                                  </a:lnTo>
                                  <a:lnTo>
                                    <a:pt x="9" y="2"/>
                                  </a:lnTo>
                                  <a:lnTo>
                                    <a:pt x="2" y="0"/>
                                  </a:lnTo>
                                  <a:lnTo>
                                    <a:pt x="9" y="2"/>
                                  </a:lnTo>
                                  <a:lnTo>
                                    <a:pt x="7" y="0"/>
                                  </a:lnTo>
                                  <a:lnTo>
                                    <a:pt x="3" y="0"/>
                                  </a:lnTo>
                                  <a:lnTo>
                                    <a:pt x="0" y="4"/>
                                  </a:lnTo>
                                  <a:lnTo>
                                    <a:pt x="0" y="7"/>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6" name="Freeform 278"/>
                            <p:cNvSpPr>
                              <a:spLocks noChangeAspect="1"/>
                            </p:cNvSpPr>
                            <p:nvPr/>
                          </p:nvSpPr>
                          <p:spPr bwMode="auto">
                            <a:xfrm>
                              <a:off x="624" y="3586"/>
                              <a:ext cx="105" cy="68"/>
                            </a:xfrm>
                            <a:custGeom>
                              <a:avLst/>
                              <a:gdLst>
                                <a:gd name="T0" fmla="*/ 4 w 211"/>
                                <a:gd name="T1" fmla="*/ 65 h 136"/>
                                <a:gd name="T2" fmla="*/ 3 w 211"/>
                                <a:gd name="T3" fmla="*/ 68 h 136"/>
                                <a:gd name="T4" fmla="*/ 105 w 211"/>
                                <a:gd name="T5" fmla="*/ 5 h 136"/>
                                <a:gd name="T6" fmla="*/ 103 w 211"/>
                                <a:gd name="T7" fmla="*/ 0 h 136"/>
                                <a:gd name="T8" fmla="*/ 1 w 211"/>
                                <a:gd name="T9" fmla="*/ 64 h 136"/>
                                <a:gd name="T10" fmla="*/ 0 w 211"/>
                                <a:gd name="T11" fmla="*/ 67 h 136"/>
                                <a:gd name="T12" fmla="*/ 1 w 211"/>
                                <a:gd name="T13" fmla="*/ 64 h 136"/>
                                <a:gd name="T14" fmla="*/ 0 w 211"/>
                                <a:gd name="T15" fmla="*/ 65 h 136"/>
                                <a:gd name="T16" fmla="*/ 0 w 211"/>
                                <a:gd name="T17" fmla="*/ 67 h 136"/>
                                <a:gd name="T18" fmla="*/ 2 w 211"/>
                                <a:gd name="T19" fmla="*/ 68 h 136"/>
                                <a:gd name="T20" fmla="*/ 3 w 211"/>
                                <a:gd name="T21" fmla="*/ 68 h 136"/>
                                <a:gd name="T22" fmla="*/ 4 w 211"/>
                                <a:gd name="T23" fmla="*/ 65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9" y="129"/>
                                  </a:moveTo>
                                  <a:lnTo>
                                    <a:pt x="7" y="136"/>
                                  </a:lnTo>
                                  <a:lnTo>
                                    <a:pt x="211" y="9"/>
                                  </a:lnTo>
                                  <a:lnTo>
                                    <a:pt x="206" y="0"/>
                                  </a:lnTo>
                                  <a:lnTo>
                                    <a:pt x="2" y="127"/>
                                  </a:lnTo>
                                  <a:lnTo>
                                    <a:pt x="0" y="134"/>
                                  </a:lnTo>
                                  <a:lnTo>
                                    <a:pt x="2" y="127"/>
                                  </a:lnTo>
                                  <a:lnTo>
                                    <a:pt x="0" y="129"/>
                                  </a:lnTo>
                                  <a:lnTo>
                                    <a:pt x="0" y="133"/>
                                  </a:lnTo>
                                  <a:lnTo>
                                    <a:pt x="4" y="136"/>
                                  </a:lnTo>
                                  <a:lnTo>
                                    <a:pt x="7" y="136"/>
                                  </a:lnTo>
                                  <a:lnTo>
                                    <a:pt x="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7" name="Freeform 279"/>
                            <p:cNvSpPr>
                              <a:spLocks noChangeAspect="1"/>
                            </p:cNvSpPr>
                            <p:nvPr/>
                          </p:nvSpPr>
                          <p:spPr bwMode="auto">
                            <a:xfrm>
                              <a:off x="578" y="3494"/>
                              <a:ext cx="150" cy="158"/>
                            </a:xfrm>
                            <a:custGeom>
                              <a:avLst/>
                              <a:gdLst>
                                <a:gd name="T0" fmla="*/ 150 w 300"/>
                                <a:gd name="T1" fmla="*/ 95 h 315"/>
                                <a:gd name="T2" fmla="*/ 145 w 300"/>
                                <a:gd name="T3" fmla="*/ 85 h 315"/>
                                <a:gd name="T4" fmla="*/ 140 w 300"/>
                                <a:gd name="T5" fmla="*/ 77 h 315"/>
                                <a:gd name="T6" fmla="*/ 135 w 300"/>
                                <a:gd name="T7" fmla="*/ 68 h 315"/>
                                <a:gd name="T8" fmla="*/ 131 w 300"/>
                                <a:gd name="T9" fmla="*/ 60 h 315"/>
                                <a:gd name="T10" fmla="*/ 127 w 300"/>
                                <a:gd name="T11" fmla="*/ 53 h 315"/>
                                <a:gd name="T12" fmla="*/ 123 w 300"/>
                                <a:gd name="T13" fmla="*/ 46 h 315"/>
                                <a:gd name="T14" fmla="*/ 120 w 300"/>
                                <a:gd name="T15" fmla="*/ 40 h 315"/>
                                <a:gd name="T16" fmla="*/ 118 w 300"/>
                                <a:gd name="T17" fmla="*/ 35 h 315"/>
                                <a:gd name="T18" fmla="*/ 112 w 300"/>
                                <a:gd name="T19" fmla="*/ 24 h 315"/>
                                <a:gd name="T20" fmla="*/ 104 w 300"/>
                                <a:gd name="T21" fmla="*/ 15 h 315"/>
                                <a:gd name="T22" fmla="*/ 95 w 300"/>
                                <a:gd name="T23" fmla="*/ 8 h 315"/>
                                <a:gd name="T24" fmla="*/ 84 w 300"/>
                                <a:gd name="T25" fmla="*/ 2 h 315"/>
                                <a:gd name="T26" fmla="*/ 72 w 300"/>
                                <a:gd name="T27" fmla="*/ 0 h 315"/>
                                <a:gd name="T28" fmla="*/ 59 w 300"/>
                                <a:gd name="T29" fmla="*/ 1 h 315"/>
                                <a:gd name="T30" fmla="*/ 45 w 300"/>
                                <a:gd name="T31" fmla="*/ 4 h 315"/>
                                <a:gd name="T32" fmla="*/ 31 w 300"/>
                                <a:gd name="T33" fmla="*/ 10 h 315"/>
                                <a:gd name="T34" fmla="*/ 19 w 300"/>
                                <a:gd name="T35" fmla="*/ 19 h 315"/>
                                <a:gd name="T36" fmla="*/ 9 w 300"/>
                                <a:gd name="T37" fmla="*/ 28 h 315"/>
                                <a:gd name="T38" fmla="*/ 4 w 300"/>
                                <a:gd name="T39" fmla="*/ 38 h 315"/>
                                <a:gd name="T40" fmla="*/ 1 w 300"/>
                                <a:gd name="T41" fmla="*/ 49 h 315"/>
                                <a:gd name="T42" fmla="*/ 0 w 300"/>
                                <a:gd name="T43" fmla="*/ 60 h 315"/>
                                <a:gd name="T44" fmla="*/ 2 w 300"/>
                                <a:gd name="T45" fmla="*/ 72 h 315"/>
                                <a:gd name="T46" fmla="*/ 5 w 300"/>
                                <a:gd name="T47" fmla="*/ 82 h 315"/>
                                <a:gd name="T48" fmla="*/ 10 w 300"/>
                                <a:gd name="T49" fmla="*/ 93 h 315"/>
                                <a:gd name="T50" fmla="*/ 12 w 300"/>
                                <a:gd name="T51" fmla="*/ 97 h 315"/>
                                <a:gd name="T52" fmla="*/ 15 w 300"/>
                                <a:gd name="T53" fmla="*/ 103 h 315"/>
                                <a:gd name="T54" fmla="*/ 19 w 300"/>
                                <a:gd name="T55" fmla="*/ 110 h 315"/>
                                <a:gd name="T56" fmla="*/ 24 w 300"/>
                                <a:gd name="T57" fmla="*/ 118 h 315"/>
                                <a:gd name="T58" fmla="*/ 29 w 300"/>
                                <a:gd name="T59" fmla="*/ 127 h 315"/>
                                <a:gd name="T60" fmla="*/ 35 w 300"/>
                                <a:gd name="T61" fmla="*/ 137 h 315"/>
                                <a:gd name="T62" fmla="*/ 42 w 300"/>
                                <a:gd name="T63" fmla="*/ 147 h 315"/>
                                <a:gd name="T64" fmla="*/ 49 w 300"/>
                                <a:gd name="T65" fmla="*/ 158 h 315"/>
                                <a:gd name="T66" fmla="*/ 150 w 300"/>
                                <a:gd name="T67" fmla="*/ 95 h 3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0" h="315">
                                  <a:moveTo>
                                    <a:pt x="300" y="189"/>
                                  </a:moveTo>
                                  <a:lnTo>
                                    <a:pt x="290" y="170"/>
                                  </a:lnTo>
                                  <a:lnTo>
                                    <a:pt x="280" y="153"/>
                                  </a:lnTo>
                                  <a:lnTo>
                                    <a:pt x="270" y="136"/>
                                  </a:lnTo>
                                  <a:lnTo>
                                    <a:pt x="261" y="120"/>
                                  </a:lnTo>
                                  <a:lnTo>
                                    <a:pt x="254" y="105"/>
                                  </a:lnTo>
                                  <a:lnTo>
                                    <a:pt x="246" y="91"/>
                                  </a:lnTo>
                                  <a:lnTo>
                                    <a:pt x="240" y="79"/>
                                  </a:lnTo>
                                  <a:lnTo>
                                    <a:pt x="236" y="69"/>
                                  </a:lnTo>
                                  <a:lnTo>
                                    <a:pt x="223" y="47"/>
                                  </a:lnTo>
                                  <a:lnTo>
                                    <a:pt x="207" y="29"/>
                                  </a:lnTo>
                                  <a:lnTo>
                                    <a:pt x="189" y="15"/>
                                  </a:lnTo>
                                  <a:lnTo>
                                    <a:pt x="167" y="4"/>
                                  </a:lnTo>
                                  <a:lnTo>
                                    <a:pt x="143" y="0"/>
                                  </a:lnTo>
                                  <a:lnTo>
                                    <a:pt x="117" y="1"/>
                                  </a:lnTo>
                                  <a:lnTo>
                                    <a:pt x="90" y="7"/>
                                  </a:lnTo>
                                  <a:lnTo>
                                    <a:pt x="61" y="19"/>
                                  </a:lnTo>
                                  <a:lnTo>
                                    <a:pt x="37" y="37"/>
                                  </a:lnTo>
                                  <a:lnTo>
                                    <a:pt x="18" y="55"/>
                                  </a:lnTo>
                                  <a:lnTo>
                                    <a:pt x="7" y="76"/>
                                  </a:lnTo>
                                  <a:lnTo>
                                    <a:pt x="1" y="98"/>
                                  </a:lnTo>
                                  <a:lnTo>
                                    <a:pt x="0" y="120"/>
                                  </a:lnTo>
                                  <a:lnTo>
                                    <a:pt x="4" y="143"/>
                                  </a:lnTo>
                                  <a:lnTo>
                                    <a:pt x="10" y="164"/>
                                  </a:lnTo>
                                  <a:lnTo>
                                    <a:pt x="20" y="186"/>
                                  </a:lnTo>
                                  <a:lnTo>
                                    <a:pt x="24" y="194"/>
                                  </a:lnTo>
                                  <a:lnTo>
                                    <a:pt x="30" y="206"/>
                                  </a:lnTo>
                                  <a:lnTo>
                                    <a:pt x="38" y="220"/>
                                  </a:lnTo>
                                  <a:lnTo>
                                    <a:pt x="47" y="235"/>
                                  </a:lnTo>
                                  <a:lnTo>
                                    <a:pt x="58" y="253"/>
                                  </a:lnTo>
                                  <a:lnTo>
                                    <a:pt x="70" y="273"/>
                                  </a:lnTo>
                                  <a:lnTo>
                                    <a:pt x="83" y="293"/>
                                  </a:lnTo>
                                  <a:lnTo>
                                    <a:pt x="97" y="315"/>
                                  </a:lnTo>
                                  <a:lnTo>
                                    <a:pt x="300" y="189"/>
                                  </a:lnTo>
                                  <a:close/>
                                </a:path>
                              </a:pathLst>
                            </a:custGeom>
                            <a:solidFill>
                              <a:srgbClr val="F2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8" name="Freeform 280"/>
                            <p:cNvSpPr>
                              <a:spLocks noChangeAspect="1"/>
                            </p:cNvSpPr>
                            <p:nvPr/>
                          </p:nvSpPr>
                          <p:spPr bwMode="auto">
                            <a:xfrm>
                              <a:off x="694" y="3527"/>
                              <a:ext cx="36" cy="62"/>
                            </a:xfrm>
                            <a:custGeom>
                              <a:avLst/>
                              <a:gdLst>
                                <a:gd name="T0" fmla="*/ 0 w 74"/>
                                <a:gd name="T1" fmla="*/ 2 h 124"/>
                                <a:gd name="T2" fmla="*/ 0 w 74"/>
                                <a:gd name="T3" fmla="*/ 2 h 124"/>
                                <a:gd name="T4" fmla="*/ 2 w 74"/>
                                <a:gd name="T5" fmla="*/ 8 h 124"/>
                                <a:gd name="T6" fmla="*/ 5 w 74"/>
                                <a:gd name="T7" fmla="*/ 13 h 124"/>
                                <a:gd name="T8" fmla="*/ 9 w 74"/>
                                <a:gd name="T9" fmla="*/ 20 h 124"/>
                                <a:gd name="T10" fmla="*/ 13 w 74"/>
                                <a:gd name="T11" fmla="*/ 28 h 124"/>
                                <a:gd name="T12" fmla="*/ 17 w 74"/>
                                <a:gd name="T13" fmla="*/ 36 h 124"/>
                                <a:gd name="T14" fmla="*/ 21 w 74"/>
                                <a:gd name="T15" fmla="*/ 44 h 124"/>
                                <a:gd name="T16" fmla="*/ 26 w 74"/>
                                <a:gd name="T17" fmla="*/ 53 h 124"/>
                                <a:gd name="T18" fmla="*/ 32 w 74"/>
                                <a:gd name="T19" fmla="*/ 62 h 124"/>
                                <a:gd name="T20" fmla="*/ 36 w 74"/>
                                <a:gd name="T21" fmla="*/ 60 h 124"/>
                                <a:gd name="T22" fmla="*/ 31 w 74"/>
                                <a:gd name="T23" fmla="*/ 51 h 124"/>
                                <a:gd name="T24" fmla="*/ 26 w 74"/>
                                <a:gd name="T25" fmla="*/ 42 h 124"/>
                                <a:gd name="T26" fmla="*/ 21 w 74"/>
                                <a:gd name="T27" fmla="*/ 33 h 124"/>
                                <a:gd name="T28" fmla="*/ 17 w 74"/>
                                <a:gd name="T29" fmla="*/ 25 h 124"/>
                                <a:gd name="T30" fmla="*/ 14 w 74"/>
                                <a:gd name="T31" fmla="*/ 18 h 124"/>
                                <a:gd name="T32" fmla="*/ 10 w 74"/>
                                <a:gd name="T33" fmla="*/ 11 h 124"/>
                                <a:gd name="T34" fmla="*/ 7 w 74"/>
                                <a:gd name="T35" fmla="*/ 5 h 124"/>
                                <a:gd name="T36" fmla="*/ 4 w 74"/>
                                <a:gd name="T37" fmla="*/ 0 h 124"/>
                                <a:gd name="T38" fmla="*/ 4 w 74"/>
                                <a:gd name="T39" fmla="*/ 0 h 124"/>
                                <a:gd name="T40" fmla="*/ 0 w 74"/>
                                <a:gd name="T41" fmla="*/ 2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4" h="124">
                                  <a:moveTo>
                                    <a:pt x="0" y="4"/>
                                  </a:moveTo>
                                  <a:lnTo>
                                    <a:pt x="0" y="4"/>
                                  </a:lnTo>
                                  <a:lnTo>
                                    <a:pt x="5" y="15"/>
                                  </a:lnTo>
                                  <a:lnTo>
                                    <a:pt x="11" y="26"/>
                                  </a:lnTo>
                                  <a:lnTo>
                                    <a:pt x="19" y="40"/>
                                  </a:lnTo>
                                  <a:lnTo>
                                    <a:pt x="26" y="55"/>
                                  </a:lnTo>
                                  <a:lnTo>
                                    <a:pt x="35" y="71"/>
                                  </a:lnTo>
                                  <a:lnTo>
                                    <a:pt x="44" y="88"/>
                                  </a:lnTo>
                                  <a:lnTo>
                                    <a:pt x="54" y="106"/>
                                  </a:lnTo>
                                  <a:lnTo>
                                    <a:pt x="65" y="124"/>
                                  </a:lnTo>
                                  <a:lnTo>
                                    <a:pt x="74" y="119"/>
                                  </a:lnTo>
                                  <a:lnTo>
                                    <a:pt x="64" y="101"/>
                                  </a:lnTo>
                                  <a:lnTo>
                                    <a:pt x="53" y="84"/>
                                  </a:lnTo>
                                  <a:lnTo>
                                    <a:pt x="44" y="66"/>
                                  </a:lnTo>
                                  <a:lnTo>
                                    <a:pt x="35" y="50"/>
                                  </a:lnTo>
                                  <a:lnTo>
                                    <a:pt x="28" y="35"/>
                                  </a:lnTo>
                                  <a:lnTo>
                                    <a:pt x="20" y="21"/>
                                  </a:lnTo>
                                  <a:lnTo>
                                    <a:pt x="14" y="10"/>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59" name="Freeform 281"/>
                            <p:cNvSpPr>
                              <a:spLocks noChangeAspect="1"/>
                            </p:cNvSpPr>
                            <p:nvPr/>
                          </p:nvSpPr>
                          <p:spPr bwMode="auto">
                            <a:xfrm>
                              <a:off x="607" y="3492"/>
                              <a:ext cx="91" cy="38"/>
                            </a:xfrm>
                            <a:custGeom>
                              <a:avLst/>
                              <a:gdLst>
                                <a:gd name="T0" fmla="*/ 2 w 181"/>
                                <a:gd name="T1" fmla="*/ 15 h 76"/>
                                <a:gd name="T2" fmla="*/ 2 w 181"/>
                                <a:gd name="T3" fmla="*/ 15 h 76"/>
                                <a:gd name="T4" fmla="*/ 16 w 181"/>
                                <a:gd name="T5" fmla="*/ 8 h 76"/>
                                <a:gd name="T6" fmla="*/ 29 w 181"/>
                                <a:gd name="T7" fmla="*/ 6 h 76"/>
                                <a:gd name="T8" fmla="*/ 42 w 181"/>
                                <a:gd name="T9" fmla="*/ 5 h 76"/>
                                <a:gd name="T10" fmla="*/ 54 w 181"/>
                                <a:gd name="T11" fmla="*/ 7 h 76"/>
                                <a:gd name="T12" fmla="*/ 64 w 181"/>
                                <a:gd name="T13" fmla="*/ 12 h 76"/>
                                <a:gd name="T14" fmla="*/ 73 w 181"/>
                                <a:gd name="T15" fmla="*/ 19 h 76"/>
                                <a:gd name="T16" fmla="*/ 80 w 181"/>
                                <a:gd name="T17" fmla="*/ 27 h 76"/>
                                <a:gd name="T18" fmla="*/ 86 w 181"/>
                                <a:gd name="T19" fmla="*/ 38 h 76"/>
                                <a:gd name="T20" fmla="*/ 91 w 181"/>
                                <a:gd name="T21" fmla="*/ 36 h 76"/>
                                <a:gd name="T22" fmla="*/ 85 w 181"/>
                                <a:gd name="T23" fmla="*/ 25 h 76"/>
                                <a:gd name="T24" fmla="*/ 76 w 181"/>
                                <a:gd name="T25" fmla="*/ 15 h 76"/>
                                <a:gd name="T26" fmla="*/ 66 w 181"/>
                                <a:gd name="T27" fmla="*/ 8 h 76"/>
                                <a:gd name="T28" fmla="*/ 55 w 181"/>
                                <a:gd name="T29" fmla="*/ 3 h 76"/>
                                <a:gd name="T30" fmla="*/ 42 w 181"/>
                                <a:gd name="T31" fmla="*/ 0 h 76"/>
                                <a:gd name="T32" fmla="*/ 29 w 181"/>
                                <a:gd name="T33" fmla="*/ 1 h 76"/>
                                <a:gd name="T34" fmla="*/ 15 w 181"/>
                                <a:gd name="T35" fmla="*/ 4 h 76"/>
                                <a:gd name="T36" fmla="*/ 0 w 181"/>
                                <a:gd name="T37" fmla="*/ 10 h 76"/>
                                <a:gd name="T38" fmla="*/ 0 w 181"/>
                                <a:gd name="T39" fmla="*/ 10 h 76"/>
                                <a:gd name="T40" fmla="*/ 2 w 181"/>
                                <a:gd name="T41" fmla="*/ 1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1" h="76">
                                  <a:moveTo>
                                    <a:pt x="4" y="29"/>
                                  </a:moveTo>
                                  <a:lnTo>
                                    <a:pt x="4" y="29"/>
                                  </a:lnTo>
                                  <a:lnTo>
                                    <a:pt x="32" y="16"/>
                                  </a:lnTo>
                                  <a:lnTo>
                                    <a:pt x="58" y="11"/>
                                  </a:lnTo>
                                  <a:lnTo>
                                    <a:pt x="84" y="9"/>
                                  </a:lnTo>
                                  <a:lnTo>
                                    <a:pt x="107" y="14"/>
                                  </a:lnTo>
                                  <a:lnTo>
                                    <a:pt x="127" y="24"/>
                                  </a:lnTo>
                                  <a:lnTo>
                                    <a:pt x="145" y="37"/>
                                  </a:lnTo>
                                  <a:lnTo>
                                    <a:pt x="160" y="54"/>
                                  </a:lnTo>
                                  <a:lnTo>
                                    <a:pt x="172" y="76"/>
                                  </a:lnTo>
                                  <a:lnTo>
                                    <a:pt x="181" y="72"/>
                                  </a:lnTo>
                                  <a:lnTo>
                                    <a:pt x="169" y="50"/>
                                  </a:lnTo>
                                  <a:lnTo>
                                    <a:pt x="152" y="30"/>
                                  </a:lnTo>
                                  <a:lnTo>
                                    <a:pt x="132" y="15"/>
                                  </a:lnTo>
                                  <a:lnTo>
                                    <a:pt x="109" y="5"/>
                                  </a:lnTo>
                                  <a:lnTo>
                                    <a:pt x="84" y="0"/>
                                  </a:lnTo>
                                  <a:lnTo>
                                    <a:pt x="58" y="1"/>
                                  </a:lnTo>
                                  <a:lnTo>
                                    <a:pt x="30" y="7"/>
                                  </a:lnTo>
                                  <a:lnTo>
                                    <a:pt x="0" y="20"/>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0" name="Freeform 282"/>
                            <p:cNvSpPr>
                              <a:spLocks noChangeAspect="1"/>
                            </p:cNvSpPr>
                            <p:nvPr/>
                          </p:nvSpPr>
                          <p:spPr bwMode="auto">
                            <a:xfrm>
                              <a:off x="576" y="3501"/>
                              <a:ext cx="34" cy="87"/>
                            </a:xfrm>
                            <a:custGeom>
                              <a:avLst/>
                              <a:gdLst>
                                <a:gd name="T0" fmla="*/ 15 w 68"/>
                                <a:gd name="T1" fmla="*/ 85 h 174"/>
                                <a:gd name="T2" fmla="*/ 15 w 68"/>
                                <a:gd name="T3" fmla="*/ 85 h 174"/>
                                <a:gd name="T4" fmla="*/ 10 w 68"/>
                                <a:gd name="T5" fmla="*/ 74 h 174"/>
                                <a:gd name="T6" fmla="*/ 7 w 68"/>
                                <a:gd name="T7" fmla="*/ 63 h 174"/>
                                <a:gd name="T8" fmla="*/ 5 w 68"/>
                                <a:gd name="T9" fmla="*/ 53 h 174"/>
                                <a:gd name="T10" fmla="*/ 6 w 68"/>
                                <a:gd name="T11" fmla="*/ 42 h 174"/>
                                <a:gd name="T12" fmla="*/ 9 w 68"/>
                                <a:gd name="T13" fmla="*/ 31 h 174"/>
                                <a:gd name="T14" fmla="*/ 14 w 68"/>
                                <a:gd name="T15" fmla="*/ 22 h 174"/>
                                <a:gd name="T16" fmla="*/ 23 w 68"/>
                                <a:gd name="T17" fmla="*/ 13 h 174"/>
                                <a:gd name="T18" fmla="*/ 34 w 68"/>
                                <a:gd name="T19" fmla="*/ 5 h 174"/>
                                <a:gd name="T20" fmla="*/ 32 w 68"/>
                                <a:gd name="T21" fmla="*/ 0 h 174"/>
                                <a:gd name="T22" fmla="*/ 19 w 68"/>
                                <a:gd name="T23" fmla="*/ 9 h 174"/>
                                <a:gd name="T24" fmla="*/ 10 w 68"/>
                                <a:gd name="T25" fmla="*/ 19 h 174"/>
                                <a:gd name="T26" fmla="*/ 4 w 68"/>
                                <a:gd name="T27" fmla="*/ 30 h 174"/>
                                <a:gd name="T28" fmla="*/ 1 w 68"/>
                                <a:gd name="T29" fmla="*/ 42 h 174"/>
                                <a:gd name="T30" fmla="*/ 0 w 68"/>
                                <a:gd name="T31" fmla="*/ 53 h 174"/>
                                <a:gd name="T32" fmla="*/ 2 w 68"/>
                                <a:gd name="T33" fmla="*/ 65 h 174"/>
                                <a:gd name="T34" fmla="*/ 6 w 68"/>
                                <a:gd name="T35" fmla="*/ 76 h 174"/>
                                <a:gd name="T36" fmla="*/ 10 w 68"/>
                                <a:gd name="T37" fmla="*/ 87 h 174"/>
                                <a:gd name="T38" fmla="*/ 10 w 68"/>
                                <a:gd name="T39" fmla="*/ 87 h 174"/>
                                <a:gd name="T40" fmla="*/ 15 w 68"/>
                                <a:gd name="T41" fmla="*/ 85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174">
                                  <a:moveTo>
                                    <a:pt x="29" y="169"/>
                                  </a:moveTo>
                                  <a:lnTo>
                                    <a:pt x="29" y="169"/>
                                  </a:lnTo>
                                  <a:lnTo>
                                    <a:pt x="20" y="148"/>
                                  </a:lnTo>
                                  <a:lnTo>
                                    <a:pt x="13" y="126"/>
                                  </a:lnTo>
                                  <a:lnTo>
                                    <a:pt x="10" y="105"/>
                                  </a:lnTo>
                                  <a:lnTo>
                                    <a:pt x="11" y="83"/>
                                  </a:lnTo>
                                  <a:lnTo>
                                    <a:pt x="17" y="62"/>
                                  </a:lnTo>
                                  <a:lnTo>
                                    <a:pt x="27" y="44"/>
                                  </a:lnTo>
                                  <a:lnTo>
                                    <a:pt x="45" y="25"/>
                                  </a:lnTo>
                                  <a:lnTo>
                                    <a:pt x="68" y="9"/>
                                  </a:lnTo>
                                  <a:lnTo>
                                    <a:pt x="64" y="0"/>
                                  </a:lnTo>
                                  <a:lnTo>
                                    <a:pt x="38" y="18"/>
                                  </a:lnTo>
                                  <a:lnTo>
                                    <a:pt x="20" y="37"/>
                                  </a:lnTo>
                                  <a:lnTo>
                                    <a:pt x="7" y="60"/>
                                  </a:lnTo>
                                  <a:lnTo>
                                    <a:pt x="2" y="83"/>
                                  </a:lnTo>
                                  <a:lnTo>
                                    <a:pt x="0" y="105"/>
                                  </a:lnTo>
                                  <a:lnTo>
                                    <a:pt x="4" y="129"/>
                                  </a:lnTo>
                                  <a:lnTo>
                                    <a:pt x="11" y="151"/>
                                  </a:lnTo>
                                  <a:lnTo>
                                    <a:pt x="20" y="174"/>
                                  </a:lnTo>
                                  <a:lnTo>
                                    <a:pt x="29"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1" name="Freeform 283"/>
                            <p:cNvSpPr>
                              <a:spLocks noChangeAspect="1"/>
                            </p:cNvSpPr>
                            <p:nvPr/>
                          </p:nvSpPr>
                          <p:spPr bwMode="auto">
                            <a:xfrm>
                              <a:off x="586" y="3586"/>
                              <a:ext cx="43" cy="68"/>
                            </a:xfrm>
                            <a:custGeom>
                              <a:avLst/>
                              <a:gdLst>
                                <a:gd name="T0" fmla="*/ 40 w 86"/>
                                <a:gd name="T1" fmla="*/ 64 h 136"/>
                                <a:gd name="T2" fmla="*/ 43 w 86"/>
                                <a:gd name="T3" fmla="*/ 65 h 136"/>
                                <a:gd name="T4" fmla="*/ 36 w 86"/>
                                <a:gd name="T5" fmla="*/ 54 h 136"/>
                                <a:gd name="T6" fmla="*/ 30 w 86"/>
                                <a:gd name="T7" fmla="*/ 43 h 136"/>
                                <a:gd name="T8" fmla="*/ 24 w 86"/>
                                <a:gd name="T9" fmla="*/ 34 h 136"/>
                                <a:gd name="T10" fmla="*/ 19 w 86"/>
                                <a:gd name="T11" fmla="*/ 24 h 136"/>
                                <a:gd name="T12" fmla="*/ 14 w 86"/>
                                <a:gd name="T13" fmla="*/ 17 h 136"/>
                                <a:gd name="T14" fmla="*/ 10 w 86"/>
                                <a:gd name="T15" fmla="*/ 10 h 136"/>
                                <a:gd name="T16" fmla="*/ 7 w 86"/>
                                <a:gd name="T17" fmla="*/ 4 h 136"/>
                                <a:gd name="T18" fmla="*/ 5 w 86"/>
                                <a:gd name="T19" fmla="*/ 0 h 136"/>
                                <a:gd name="T20" fmla="*/ 0 w 86"/>
                                <a:gd name="T21" fmla="*/ 3 h 136"/>
                                <a:gd name="T22" fmla="*/ 3 w 86"/>
                                <a:gd name="T23" fmla="*/ 7 h 136"/>
                                <a:gd name="T24" fmla="*/ 5 w 86"/>
                                <a:gd name="T25" fmla="*/ 12 h 136"/>
                                <a:gd name="T26" fmla="*/ 9 w 86"/>
                                <a:gd name="T27" fmla="*/ 19 h 136"/>
                                <a:gd name="T28" fmla="*/ 14 w 86"/>
                                <a:gd name="T29" fmla="*/ 27 h 136"/>
                                <a:gd name="T30" fmla="*/ 19 w 86"/>
                                <a:gd name="T31" fmla="*/ 36 h 136"/>
                                <a:gd name="T32" fmla="*/ 26 w 86"/>
                                <a:gd name="T33" fmla="*/ 46 h 136"/>
                                <a:gd name="T34" fmla="*/ 32 w 86"/>
                                <a:gd name="T35" fmla="*/ 56 h 136"/>
                                <a:gd name="T36" fmla="*/ 39 w 86"/>
                                <a:gd name="T37" fmla="*/ 67 h 136"/>
                                <a:gd name="T38" fmla="*/ 42 w 86"/>
                                <a:gd name="T39" fmla="*/ 68 h 136"/>
                                <a:gd name="T40" fmla="*/ 39 w 86"/>
                                <a:gd name="T41" fmla="*/ 67 h 136"/>
                                <a:gd name="T42" fmla="*/ 40 w 86"/>
                                <a:gd name="T43" fmla="*/ 68 h 136"/>
                                <a:gd name="T44" fmla="*/ 42 w 86"/>
                                <a:gd name="T45" fmla="*/ 68 h 136"/>
                                <a:gd name="T46" fmla="*/ 43 w 86"/>
                                <a:gd name="T47" fmla="*/ 67 h 136"/>
                                <a:gd name="T48" fmla="*/ 43 w 86"/>
                                <a:gd name="T49" fmla="*/ 65 h 136"/>
                                <a:gd name="T50" fmla="*/ 40 w 86"/>
                                <a:gd name="T51" fmla="*/ 64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136">
                                  <a:moveTo>
                                    <a:pt x="79" y="127"/>
                                  </a:moveTo>
                                  <a:lnTo>
                                    <a:pt x="86" y="129"/>
                                  </a:lnTo>
                                  <a:lnTo>
                                    <a:pt x="72" y="107"/>
                                  </a:lnTo>
                                  <a:lnTo>
                                    <a:pt x="60" y="86"/>
                                  </a:lnTo>
                                  <a:lnTo>
                                    <a:pt x="47" y="67"/>
                                  </a:lnTo>
                                  <a:lnTo>
                                    <a:pt x="37" y="48"/>
                                  </a:lnTo>
                                  <a:lnTo>
                                    <a:pt x="28" y="33"/>
                                  </a:lnTo>
                                  <a:lnTo>
                                    <a:pt x="20" y="20"/>
                                  </a:lnTo>
                                  <a:lnTo>
                                    <a:pt x="14" y="8"/>
                                  </a:lnTo>
                                  <a:lnTo>
                                    <a:pt x="9" y="0"/>
                                  </a:lnTo>
                                  <a:lnTo>
                                    <a:pt x="0" y="5"/>
                                  </a:lnTo>
                                  <a:lnTo>
                                    <a:pt x="5" y="13"/>
                                  </a:lnTo>
                                  <a:lnTo>
                                    <a:pt x="10" y="24"/>
                                  </a:lnTo>
                                  <a:lnTo>
                                    <a:pt x="18" y="38"/>
                                  </a:lnTo>
                                  <a:lnTo>
                                    <a:pt x="28" y="53"/>
                                  </a:lnTo>
                                  <a:lnTo>
                                    <a:pt x="38" y="71"/>
                                  </a:lnTo>
                                  <a:lnTo>
                                    <a:pt x="51" y="91"/>
                                  </a:lnTo>
                                  <a:lnTo>
                                    <a:pt x="63" y="112"/>
                                  </a:lnTo>
                                  <a:lnTo>
                                    <a:pt x="77" y="134"/>
                                  </a:lnTo>
                                  <a:lnTo>
                                    <a:pt x="84" y="136"/>
                                  </a:lnTo>
                                  <a:lnTo>
                                    <a:pt x="77" y="134"/>
                                  </a:lnTo>
                                  <a:lnTo>
                                    <a:pt x="79" y="136"/>
                                  </a:lnTo>
                                  <a:lnTo>
                                    <a:pt x="84" y="136"/>
                                  </a:lnTo>
                                  <a:lnTo>
                                    <a:pt x="86" y="133"/>
                                  </a:lnTo>
                                  <a:lnTo>
                                    <a:pt x="86" y="129"/>
                                  </a:lnTo>
                                  <a:lnTo>
                                    <a:pt x="79"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sp>
                          <p:nvSpPr>
                            <p:cNvPr id="262" name="Freeform 284"/>
                            <p:cNvSpPr>
                              <a:spLocks noChangeAspect="1"/>
                            </p:cNvSpPr>
                            <p:nvPr/>
                          </p:nvSpPr>
                          <p:spPr bwMode="auto">
                            <a:xfrm>
                              <a:off x="625" y="3586"/>
                              <a:ext cx="105" cy="68"/>
                            </a:xfrm>
                            <a:custGeom>
                              <a:avLst/>
                              <a:gdLst>
                                <a:gd name="T0" fmla="*/ 101 w 211"/>
                                <a:gd name="T1" fmla="*/ 4 h 136"/>
                                <a:gd name="T2" fmla="*/ 102 w 211"/>
                                <a:gd name="T3" fmla="*/ 0 h 136"/>
                                <a:gd name="T4" fmla="*/ 0 w 211"/>
                                <a:gd name="T5" fmla="*/ 64 h 136"/>
                                <a:gd name="T6" fmla="*/ 2 w 211"/>
                                <a:gd name="T7" fmla="*/ 68 h 136"/>
                                <a:gd name="T8" fmla="*/ 104 w 211"/>
                                <a:gd name="T9" fmla="*/ 5 h 136"/>
                                <a:gd name="T10" fmla="*/ 105 w 211"/>
                                <a:gd name="T11" fmla="*/ 1 h 136"/>
                                <a:gd name="T12" fmla="*/ 104 w 211"/>
                                <a:gd name="T13" fmla="*/ 5 h 136"/>
                                <a:gd name="T14" fmla="*/ 105 w 211"/>
                                <a:gd name="T15" fmla="*/ 4 h 136"/>
                                <a:gd name="T16" fmla="*/ 105 w 211"/>
                                <a:gd name="T17" fmla="*/ 1 h 136"/>
                                <a:gd name="T18" fmla="*/ 103 w 211"/>
                                <a:gd name="T19" fmla="*/ 0 h 136"/>
                                <a:gd name="T20" fmla="*/ 102 w 211"/>
                                <a:gd name="T21" fmla="*/ 0 h 136"/>
                                <a:gd name="T22" fmla="*/ 101 w 211"/>
                                <a:gd name="T23" fmla="*/ 4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136">
                                  <a:moveTo>
                                    <a:pt x="202" y="7"/>
                                  </a:moveTo>
                                  <a:lnTo>
                                    <a:pt x="204" y="0"/>
                                  </a:lnTo>
                                  <a:lnTo>
                                    <a:pt x="0" y="127"/>
                                  </a:lnTo>
                                  <a:lnTo>
                                    <a:pt x="5" y="136"/>
                                  </a:lnTo>
                                  <a:lnTo>
                                    <a:pt x="209" y="9"/>
                                  </a:lnTo>
                                  <a:lnTo>
                                    <a:pt x="211" y="2"/>
                                  </a:lnTo>
                                  <a:lnTo>
                                    <a:pt x="209" y="9"/>
                                  </a:lnTo>
                                  <a:lnTo>
                                    <a:pt x="211" y="7"/>
                                  </a:lnTo>
                                  <a:lnTo>
                                    <a:pt x="211" y="2"/>
                                  </a:lnTo>
                                  <a:lnTo>
                                    <a:pt x="207" y="0"/>
                                  </a:lnTo>
                                  <a:lnTo>
                                    <a:pt x="204" y="0"/>
                                  </a:lnTo>
                                  <a:lnTo>
                                    <a:pt x="20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kern="0">
                                <a:solidFill>
                                  <a:sysClr val="windowText" lastClr="000000"/>
                                </a:solidFill>
                                <a:latin typeface="Constantia" panose="02030602050306030303" pitchFamily="18" charset="0"/>
                              </a:endParaRPr>
                            </a:p>
                          </p:txBody>
                        </p:sp>
                      </p:grpSp>
                    </p:grpSp>
                  </p:grpSp>
                </p:grpSp>
                <p:sp>
                  <p:nvSpPr>
                    <p:cNvPr id="284" name="Freeform 285"/>
                    <p:cNvSpPr>
                      <a:spLocks/>
                    </p:cNvSpPr>
                    <p:nvPr/>
                  </p:nvSpPr>
                  <p:spPr bwMode="auto">
                    <a:xfrm>
                      <a:off x="4276427" y="2152150"/>
                      <a:ext cx="1023938" cy="1662112"/>
                    </a:xfrm>
                    <a:custGeom>
                      <a:avLst/>
                      <a:gdLst>
                        <a:gd name="T0" fmla="*/ 0 w 644"/>
                        <a:gd name="T1" fmla="*/ 1463 h 1136"/>
                        <a:gd name="T2" fmla="*/ 166946 w 644"/>
                        <a:gd name="T3" fmla="*/ 19021 h 1136"/>
                        <a:gd name="T4" fmla="*/ 297324 w 644"/>
                        <a:gd name="T5" fmla="*/ 206301 h 1136"/>
                        <a:gd name="T6" fmla="*/ 278244 w 644"/>
                        <a:gd name="T7" fmla="*/ 310183 h 1136"/>
                        <a:gd name="T8" fmla="*/ 222595 w 644"/>
                        <a:gd name="T9" fmla="*/ 326277 h 1136"/>
                        <a:gd name="T10" fmla="*/ 260754 w 644"/>
                        <a:gd name="T11" fmla="*/ 292625 h 1136"/>
                        <a:gd name="T12" fmla="*/ 352972 w 644"/>
                        <a:gd name="T13" fmla="*/ 361392 h 1136"/>
                        <a:gd name="T14" fmla="*/ 446780 w 644"/>
                        <a:gd name="T15" fmla="*/ 463811 h 1136"/>
                        <a:gd name="T16" fmla="*/ 558078 w 644"/>
                        <a:gd name="T17" fmla="*/ 497463 h 1136"/>
                        <a:gd name="T18" fmla="*/ 577158 w 644"/>
                        <a:gd name="T19" fmla="*/ 446254 h 1136"/>
                        <a:gd name="T20" fmla="*/ 594647 w 644"/>
                        <a:gd name="T21" fmla="*/ 377487 h 1136"/>
                        <a:gd name="T22" fmla="*/ 707535 w 644"/>
                        <a:gd name="T23" fmla="*/ 395044 h 1136"/>
                        <a:gd name="T24" fmla="*/ 763184 w 644"/>
                        <a:gd name="T25" fmla="*/ 446254 h 1136"/>
                        <a:gd name="T26" fmla="*/ 669376 w 644"/>
                        <a:gd name="T27" fmla="*/ 668649 h 1136"/>
                        <a:gd name="T28" fmla="*/ 725024 w 644"/>
                        <a:gd name="T29" fmla="*/ 823740 h 1136"/>
                        <a:gd name="T30" fmla="*/ 799753 w 644"/>
                        <a:gd name="T31" fmla="*/ 892507 h 1136"/>
                        <a:gd name="T32" fmla="*/ 780673 w 644"/>
                        <a:gd name="T33" fmla="*/ 1148555 h 1136"/>
                        <a:gd name="T34" fmla="*/ 744104 w 644"/>
                        <a:gd name="T35" fmla="*/ 1250973 h 1136"/>
                        <a:gd name="T36" fmla="*/ 874481 w 644"/>
                        <a:gd name="T37" fmla="*/ 1508484 h 1136"/>
                        <a:gd name="T38" fmla="*/ 1023938 w 644"/>
                        <a:gd name="T39" fmla="*/ 1662112 h 11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4" h="1136">
                          <a:moveTo>
                            <a:pt x="0" y="1"/>
                          </a:moveTo>
                          <a:cubicBezTo>
                            <a:pt x="35" y="5"/>
                            <a:pt x="72" y="0"/>
                            <a:pt x="105" y="13"/>
                          </a:cubicBezTo>
                          <a:cubicBezTo>
                            <a:pt x="152" y="31"/>
                            <a:pt x="168" y="101"/>
                            <a:pt x="187" y="141"/>
                          </a:cubicBezTo>
                          <a:cubicBezTo>
                            <a:pt x="183" y="165"/>
                            <a:pt x="187" y="191"/>
                            <a:pt x="175" y="212"/>
                          </a:cubicBezTo>
                          <a:cubicBezTo>
                            <a:pt x="169" y="223"/>
                            <a:pt x="148" y="232"/>
                            <a:pt x="140" y="223"/>
                          </a:cubicBezTo>
                          <a:cubicBezTo>
                            <a:pt x="133" y="215"/>
                            <a:pt x="156" y="208"/>
                            <a:pt x="164" y="200"/>
                          </a:cubicBezTo>
                          <a:cubicBezTo>
                            <a:pt x="194" y="220"/>
                            <a:pt x="201" y="221"/>
                            <a:pt x="222" y="247"/>
                          </a:cubicBezTo>
                          <a:cubicBezTo>
                            <a:pt x="240" y="270"/>
                            <a:pt x="253" y="302"/>
                            <a:pt x="281" y="317"/>
                          </a:cubicBezTo>
                          <a:cubicBezTo>
                            <a:pt x="302" y="329"/>
                            <a:pt x="351" y="340"/>
                            <a:pt x="351" y="340"/>
                          </a:cubicBezTo>
                          <a:cubicBezTo>
                            <a:pt x="355" y="328"/>
                            <a:pt x="360" y="317"/>
                            <a:pt x="363" y="305"/>
                          </a:cubicBezTo>
                          <a:cubicBezTo>
                            <a:pt x="367" y="290"/>
                            <a:pt x="359" y="264"/>
                            <a:pt x="374" y="258"/>
                          </a:cubicBezTo>
                          <a:cubicBezTo>
                            <a:pt x="396" y="249"/>
                            <a:pt x="421" y="266"/>
                            <a:pt x="445" y="270"/>
                          </a:cubicBezTo>
                          <a:cubicBezTo>
                            <a:pt x="457" y="282"/>
                            <a:pt x="477" y="289"/>
                            <a:pt x="480" y="305"/>
                          </a:cubicBezTo>
                          <a:cubicBezTo>
                            <a:pt x="492" y="374"/>
                            <a:pt x="465" y="415"/>
                            <a:pt x="421" y="457"/>
                          </a:cubicBezTo>
                          <a:cubicBezTo>
                            <a:pt x="402" y="530"/>
                            <a:pt x="404" y="518"/>
                            <a:pt x="456" y="563"/>
                          </a:cubicBezTo>
                          <a:cubicBezTo>
                            <a:pt x="473" y="578"/>
                            <a:pt x="503" y="610"/>
                            <a:pt x="503" y="610"/>
                          </a:cubicBezTo>
                          <a:cubicBezTo>
                            <a:pt x="523" y="687"/>
                            <a:pt x="542" y="711"/>
                            <a:pt x="491" y="785"/>
                          </a:cubicBezTo>
                          <a:cubicBezTo>
                            <a:pt x="483" y="808"/>
                            <a:pt x="462" y="831"/>
                            <a:pt x="468" y="855"/>
                          </a:cubicBezTo>
                          <a:cubicBezTo>
                            <a:pt x="485" y="923"/>
                            <a:pt x="500" y="981"/>
                            <a:pt x="550" y="1031"/>
                          </a:cubicBezTo>
                          <a:cubicBezTo>
                            <a:pt x="585" y="1066"/>
                            <a:pt x="644" y="1079"/>
                            <a:pt x="644" y="1136"/>
                          </a:cubicBezTo>
                        </a:path>
                      </a:pathLst>
                    </a:custGeom>
                    <a:noFill/>
                    <a:ln w="12700" cap="flat" cmpd="sng">
                      <a:solidFill>
                        <a:srgbClr val="FF0000"/>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285" name="Freeform 286"/>
                    <p:cNvSpPr>
                      <a:spLocks/>
                    </p:cNvSpPr>
                    <p:nvPr/>
                  </p:nvSpPr>
                  <p:spPr bwMode="auto">
                    <a:xfrm>
                      <a:off x="5186518" y="2032022"/>
                      <a:ext cx="1133475" cy="1852612"/>
                    </a:xfrm>
                    <a:custGeom>
                      <a:avLst/>
                      <a:gdLst>
                        <a:gd name="T0" fmla="*/ 296863 w 714"/>
                        <a:gd name="T1" fmla="*/ 0 h 1264"/>
                        <a:gd name="T2" fmla="*/ 147638 w 714"/>
                        <a:gd name="T3" fmla="*/ 85009 h 1264"/>
                        <a:gd name="T4" fmla="*/ 241300 w 714"/>
                        <a:gd name="T5" fmla="*/ 342968 h 1264"/>
                        <a:gd name="T6" fmla="*/ 241300 w 714"/>
                        <a:gd name="T7" fmla="*/ 565750 h 1264"/>
                        <a:gd name="T8" fmla="*/ 147638 w 714"/>
                        <a:gd name="T9" fmla="*/ 548162 h 1264"/>
                        <a:gd name="T10" fmla="*/ 36513 w 714"/>
                        <a:gd name="T11" fmla="*/ 463153 h 1264"/>
                        <a:gd name="T12" fmla="*/ 17463 w 714"/>
                        <a:gd name="T13" fmla="*/ 411854 h 1264"/>
                        <a:gd name="T14" fmla="*/ 111125 w 714"/>
                        <a:gd name="T15" fmla="*/ 429442 h 1264"/>
                        <a:gd name="T16" fmla="*/ 258763 w 714"/>
                        <a:gd name="T17" fmla="*/ 772410 h 1264"/>
                        <a:gd name="T18" fmla="*/ 296863 w 714"/>
                        <a:gd name="T19" fmla="*/ 908718 h 1264"/>
                        <a:gd name="T20" fmla="*/ 314325 w 714"/>
                        <a:gd name="T21" fmla="*/ 977605 h 1264"/>
                        <a:gd name="T22" fmla="*/ 166688 w 714"/>
                        <a:gd name="T23" fmla="*/ 1012781 h 1264"/>
                        <a:gd name="T24" fmla="*/ 277813 w 714"/>
                        <a:gd name="T25" fmla="*/ 908718 h 1264"/>
                        <a:gd name="T26" fmla="*/ 427038 w 714"/>
                        <a:gd name="T27" fmla="*/ 1080202 h 1264"/>
                        <a:gd name="T28" fmla="*/ 463550 w 714"/>
                        <a:gd name="T29" fmla="*/ 1184265 h 1264"/>
                        <a:gd name="T30" fmla="*/ 501650 w 714"/>
                        <a:gd name="T31" fmla="*/ 1560943 h 1264"/>
                        <a:gd name="T32" fmla="*/ 649288 w 714"/>
                        <a:gd name="T33" fmla="*/ 1783725 h 1264"/>
                        <a:gd name="T34" fmla="*/ 947738 w 714"/>
                        <a:gd name="T35" fmla="*/ 1818901 h 1264"/>
                        <a:gd name="T36" fmla="*/ 1133475 w 714"/>
                        <a:gd name="T37" fmla="*/ 1767603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14" h="1264">
                          <a:moveTo>
                            <a:pt x="187" y="0"/>
                          </a:moveTo>
                          <a:cubicBezTo>
                            <a:pt x="148" y="13"/>
                            <a:pt x="128" y="35"/>
                            <a:pt x="93" y="58"/>
                          </a:cubicBezTo>
                          <a:cubicBezTo>
                            <a:pt x="70" y="127"/>
                            <a:pt x="103" y="187"/>
                            <a:pt x="152" y="234"/>
                          </a:cubicBezTo>
                          <a:cubicBezTo>
                            <a:pt x="163" y="279"/>
                            <a:pt x="183" y="344"/>
                            <a:pt x="152" y="386"/>
                          </a:cubicBezTo>
                          <a:cubicBezTo>
                            <a:pt x="140" y="402"/>
                            <a:pt x="113" y="378"/>
                            <a:pt x="93" y="374"/>
                          </a:cubicBezTo>
                          <a:cubicBezTo>
                            <a:pt x="67" y="357"/>
                            <a:pt x="41" y="344"/>
                            <a:pt x="23" y="316"/>
                          </a:cubicBezTo>
                          <a:cubicBezTo>
                            <a:pt x="16" y="306"/>
                            <a:pt x="0" y="286"/>
                            <a:pt x="11" y="281"/>
                          </a:cubicBezTo>
                          <a:cubicBezTo>
                            <a:pt x="29" y="272"/>
                            <a:pt x="50" y="289"/>
                            <a:pt x="70" y="293"/>
                          </a:cubicBezTo>
                          <a:cubicBezTo>
                            <a:pt x="149" y="372"/>
                            <a:pt x="140" y="421"/>
                            <a:pt x="163" y="527"/>
                          </a:cubicBezTo>
                          <a:cubicBezTo>
                            <a:pt x="170" y="558"/>
                            <a:pt x="179" y="589"/>
                            <a:pt x="187" y="620"/>
                          </a:cubicBezTo>
                          <a:cubicBezTo>
                            <a:pt x="191" y="636"/>
                            <a:pt x="198" y="667"/>
                            <a:pt x="198" y="667"/>
                          </a:cubicBezTo>
                          <a:cubicBezTo>
                            <a:pt x="163" y="720"/>
                            <a:pt x="159" y="727"/>
                            <a:pt x="105" y="691"/>
                          </a:cubicBezTo>
                          <a:cubicBezTo>
                            <a:pt x="114" y="630"/>
                            <a:pt x="94" y="575"/>
                            <a:pt x="175" y="620"/>
                          </a:cubicBezTo>
                          <a:cubicBezTo>
                            <a:pt x="212" y="640"/>
                            <a:pt x="253" y="697"/>
                            <a:pt x="269" y="737"/>
                          </a:cubicBezTo>
                          <a:cubicBezTo>
                            <a:pt x="278" y="760"/>
                            <a:pt x="292" y="808"/>
                            <a:pt x="292" y="808"/>
                          </a:cubicBezTo>
                          <a:cubicBezTo>
                            <a:pt x="301" y="894"/>
                            <a:pt x="304" y="980"/>
                            <a:pt x="316" y="1065"/>
                          </a:cubicBezTo>
                          <a:cubicBezTo>
                            <a:pt x="330" y="1168"/>
                            <a:pt x="318" y="1196"/>
                            <a:pt x="409" y="1217"/>
                          </a:cubicBezTo>
                          <a:cubicBezTo>
                            <a:pt x="477" y="1264"/>
                            <a:pt x="510" y="1250"/>
                            <a:pt x="597" y="1241"/>
                          </a:cubicBezTo>
                          <a:cubicBezTo>
                            <a:pt x="631" y="1229"/>
                            <a:pt x="687" y="1179"/>
                            <a:pt x="714" y="1206"/>
                          </a:cubicBezTo>
                        </a:path>
                      </a:pathLst>
                    </a:custGeom>
                    <a:noFill/>
                    <a:ln w="12700" cap="flat" cmpd="sng">
                      <a:solidFill>
                        <a:srgbClr val="FF0000"/>
                      </a:solidFill>
                      <a:prstDash val="solid"/>
                      <a:round/>
                      <a:headEnd type="none" w="med"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kern="0">
                        <a:solidFill>
                          <a:sysClr val="windowText" lastClr="000000"/>
                        </a:solidFill>
                        <a:latin typeface="Constantia" panose="02030602050306030303" pitchFamily="18" charset="0"/>
                      </a:endParaRPr>
                    </a:p>
                  </p:txBody>
                </p:sp>
                <p:sp>
                  <p:nvSpPr>
                    <p:cNvPr id="289" name="Text Box 290"/>
                    <p:cNvSpPr txBox="1">
                      <a:spLocks noChangeArrowheads="1"/>
                    </p:cNvSpPr>
                    <p:nvPr/>
                  </p:nvSpPr>
                  <p:spPr bwMode="auto">
                    <a:xfrm>
                      <a:off x="1928062" y="1477478"/>
                      <a:ext cx="289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kern="0" dirty="0">
                          <a:solidFill>
                            <a:srgbClr val="FF33CC"/>
                          </a:solidFill>
                          <a:latin typeface="Constantia" panose="02030602050306030303" pitchFamily="18" charset="0"/>
                        </a:rPr>
                        <a:t>Primary particle track</a:t>
                      </a:r>
                    </a:p>
                  </p:txBody>
                </p:sp>
              </p:grpSp>
            </p:grpSp>
          </p:grpSp>
        </p:grpSp>
      </p:grpSp>
      <p:sp>
        <p:nvSpPr>
          <p:cNvPr id="290" name="TextBox 289"/>
          <p:cNvSpPr txBox="1"/>
          <p:nvPr/>
        </p:nvSpPr>
        <p:spPr>
          <a:xfrm>
            <a:off x="87443" y="5675496"/>
            <a:ext cx="1758032" cy="307777"/>
          </a:xfrm>
          <a:prstGeom prst="rect">
            <a:avLst/>
          </a:prstGeom>
          <a:noFill/>
        </p:spPr>
        <p:txBody>
          <a:bodyPr wrap="square" rtlCol="0">
            <a:spAutoFit/>
          </a:bodyPr>
          <a:lstStyle/>
          <a:p>
            <a:r>
              <a:rPr lang="en-US" sz="1400" dirty="0">
                <a:latin typeface="Constantia" panose="02030602050306030303" pitchFamily="18" charset="0"/>
              </a:rPr>
              <a:t>Courtesy R. Schulte</a:t>
            </a:r>
            <a:endParaRPr lang="en-GB" sz="1400" dirty="0">
              <a:latin typeface="Constantia" panose="02030602050306030303" pitchFamily="18" charset="0"/>
            </a:endParaRPr>
          </a:p>
        </p:txBody>
      </p:sp>
      <p:sp>
        <p:nvSpPr>
          <p:cNvPr id="296" name="Slide Number Placeholder 295"/>
          <p:cNvSpPr>
            <a:spLocks noGrp="1"/>
          </p:cNvSpPr>
          <p:nvPr>
            <p:ph type="sldNum" sz="quarter" idx="12"/>
          </p:nvPr>
        </p:nvSpPr>
        <p:spPr/>
        <p:txBody>
          <a:bodyPr/>
          <a:lstStyle/>
          <a:p>
            <a:fld id="{97B5E8DF-58F0-4F1A-9C8E-35C36CDA2C44}" type="slidenum">
              <a:rPr lang="en-GB" smtClean="0">
                <a:latin typeface="Constantia" panose="02030602050306030303" pitchFamily="18" charset="0"/>
              </a:rPr>
              <a:pPr/>
              <a:t>4</a:t>
            </a:fld>
            <a:endParaRPr lang="en-GB">
              <a:latin typeface="Constantia" panose="02030602050306030303" pitchFamily="18" charset="0"/>
            </a:endParaRPr>
          </a:p>
        </p:txBody>
      </p:sp>
      <p:sp>
        <p:nvSpPr>
          <p:cNvPr id="292" name="TextBox 291"/>
          <p:cNvSpPr txBox="1"/>
          <p:nvPr/>
        </p:nvSpPr>
        <p:spPr>
          <a:xfrm>
            <a:off x="3108196" y="-18344"/>
            <a:ext cx="6320034" cy="461665"/>
          </a:xfrm>
          <a:prstGeom prst="rect">
            <a:avLst/>
          </a:prstGeom>
          <a:noFill/>
        </p:spPr>
        <p:txBody>
          <a:bodyPr wrap="square" rtlCol="0">
            <a:spAutoFit/>
          </a:bodyPr>
          <a:lstStyle/>
          <a:p>
            <a:r>
              <a:rPr lang="en-US" sz="2400" b="1" u="sng" dirty="0">
                <a:latin typeface="Constantia" panose="02030602050306030303" pitchFamily="18" charset="0"/>
                <a:ea typeface="Verdana" pitchFamily="34" charset="0"/>
                <a:cs typeface="Verdana" pitchFamily="34" charset="0"/>
              </a:rPr>
              <a:t>DNA </a:t>
            </a:r>
            <a:r>
              <a:rPr lang="en-US" sz="2400" b="1" u="sng" dirty="0" smtClean="0">
                <a:latin typeface="Constantia" panose="02030602050306030303" pitchFamily="18" charset="0"/>
                <a:ea typeface="Verdana" pitchFamily="34" charset="0"/>
                <a:cs typeface="Verdana" pitchFamily="34" charset="0"/>
              </a:rPr>
              <a:t>Interactions with ionizing Radiation</a:t>
            </a:r>
            <a:endParaRPr lang="en-GB" sz="2400" b="1" u="sng" dirty="0">
              <a:latin typeface="Constantia" panose="02030602050306030303" pitchFamily="18" charset="0"/>
              <a:ea typeface="Verdana" pitchFamily="34" charset="0"/>
              <a:cs typeface="Verdana" pitchFamily="34" charset="0"/>
            </a:endParaRPr>
          </a:p>
        </p:txBody>
      </p:sp>
      <p:sp>
        <p:nvSpPr>
          <p:cNvPr id="293" name="Rectangle 292"/>
          <p:cNvSpPr/>
          <p:nvPr/>
        </p:nvSpPr>
        <p:spPr>
          <a:xfrm>
            <a:off x="7804603" y="1036304"/>
            <a:ext cx="4492855" cy="5078313"/>
          </a:xfrm>
          <a:prstGeom prst="rect">
            <a:avLst/>
          </a:prstGeom>
        </p:spPr>
        <p:txBody>
          <a:bodyPr wrap="square">
            <a:spAutoFit/>
          </a:bodyPr>
          <a:lstStyle/>
          <a:p>
            <a:pPr marL="285750" indent="-285750">
              <a:lnSpc>
                <a:spcPct val="150000"/>
              </a:lnSpc>
              <a:buFont typeface="Wingdings" panose="05000000000000000000" pitchFamily="2" charset="2"/>
              <a:buChar char="v"/>
            </a:pPr>
            <a:r>
              <a:rPr lang="en-US" b="1" dirty="0" smtClean="0">
                <a:latin typeface="Constantia" panose="02030602050306030303" pitchFamily="18" charset="0"/>
              </a:rPr>
              <a:t>DNA </a:t>
            </a:r>
            <a:r>
              <a:rPr lang="en-US" b="1" dirty="0">
                <a:latin typeface="Constantia" panose="02030602050306030303" pitchFamily="18" charset="0"/>
              </a:rPr>
              <a:t>strand </a:t>
            </a:r>
            <a:r>
              <a:rPr lang="en-US" b="1" dirty="0" smtClean="0">
                <a:latin typeface="Constantia" panose="02030602050306030303" pitchFamily="18" charset="0"/>
              </a:rPr>
              <a:t>breaks</a:t>
            </a:r>
            <a:r>
              <a:rPr lang="en-US" dirty="0" smtClean="0">
                <a:latin typeface="Constantia" panose="02030602050306030303" pitchFamily="18" charset="0"/>
              </a:rPr>
              <a:t>; SSBs </a:t>
            </a:r>
            <a:r>
              <a:rPr lang="en-US" dirty="0">
                <a:latin typeface="Constantia" panose="02030602050306030303" pitchFamily="18" charset="0"/>
              </a:rPr>
              <a:t>and </a:t>
            </a:r>
            <a:r>
              <a:rPr lang="en-US" dirty="0" smtClean="0">
                <a:latin typeface="Constantia" panose="02030602050306030303" pitchFamily="18" charset="0"/>
              </a:rPr>
              <a:t>DSBs</a:t>
            </a:r>
          </a:p>
          <a:p>
            <a:pPr marL="285750" indent="-285750">
              <a:lnSpc>
                <a:spcPct val="150000"/>
              </a:lnSpc>
              <a:buFont typeface="Wingdings" panose="05000000000000000000" pitchFamily="2" charset="2"/>
              <a:buChar char="v"/>
            </a:pPr>
            <a:endParaRPr lang="en-US" dirty="0" smtClean="0">
              <a:latin typeface="Constantia" panose="02030602050306030303" pitchFamily="18" charset="0"/>
            </a:endParaRPr>
          </a:p>
          <a:p>
            <a:pPr marL="285750" indent="-285750">
              <a:lnSpc>
                <a:spcPct val="150000"/>
              </a:lnSpc>
              <a:buFont typeface="Wingdings" panose="05000000000000000000" pitchFamily="2" charset="2"/>
              <a:buChar char="v"/>
            </a:pPr>
            <a:r>
              <a:rPr lang="en-US" b="1" dirty="0" smtClean="0">
                <a:latin typeface="Constantia" panose="02030602050306030303" pitchFamily="18" charset="0"/>
              </a:rPr>
              <a:t>Cell damage</a:t>
            </a:r>
            <a:r>
              <a:rPr lang="en-US" dirty="0" smtClean="0">
                <a:latin typeface="Constantia" panose="02030602050306030303" pitchFamily="18" charset="0"/>
              </a:rPr>
              <a:t>; repair</a:t>
            </a:r>
            <a:r>
              <a:rPr lang="en-US" dirty="0">
                <a:latin typeface="Constantia" panose="02030602050306030303" pitchFamily="18" charset="0"/>
              </a:rPr>
              <a:t>, </a:t>
            </a:r>
            <a:r>
              <a:rPr lang="en-US" dirty="0" smtClean="0">
                <a:latin typeface="Constantia" panose="02030602050306030303" pitchFamily="18" charset="0"/>
              </a:rPr>
              <a:t>apoptosis</a:t>
            </a:r>
          </a:p>
          <a:p>
            <a:pPr marL="285750" indent="-285750">
              <a:lnSpc>
                <a:spcPct val="150000"/>
              </a:lnSpc>
              <a:buFont typeface="Wingdings" panose="05000000000000000000" pitchFamily="2" charset="2"/>
              <a:buChar char="v"/>
            </a:pPr>
            <a:endParaRPr lang="en-US" dirty="0" smtClean="0">
              <a:latin typeface="Constantia" panose="02030602050306030303" pitchFamily="18" charset="0"/>
            </a:endParaRPr>
          </a:p>
          <a:p>
            <a:pPr marL="285750" indent="-285750">
              <a:lnSpc>
                <a:spcPct val="150000"/>
              </a:lnSpc>
              <a:buFont typeface="Wingdings" panose="05000000000000000000" pitchFamily="2" charset="2"/>
              <a:buChar char="v"/>
            </a:pPr>
            <a:r>
              <a:rPr lang="en-US" b="1" dirty="0" smtClean="0">
                <a:latin typeface="Constantia" panose="02030602050306030303" pitchFamily="18" charset="0"/>
              </a:rPr>
              <a:t>Mutations</a:t>
            </a:r>
            <a:r>
              <a:rPr lang="en-US" dirty="0" smtClean="0">
                <a:latin typeface="Constantia" panose="02030602050306030303" pitchFamily="18" charset="0"/>
              </a:rPr>
              <a:t>: Base </a:t>
            </a:r>
            <a:r>
              <a:rPr lang="en-US" dirty="0">
                <a:latin typeface="Constantia" panose="02030602050306030303" pitchFamily="18" charset="0"/>
              </a:rPr>
              <a:t>changes, insertions, </a:t>
            </a:r>
            <a:r>
              <a:rPr lang="en-US" dirty="0" smtClean="0">
                <a:latin typeface="Constantia" panose="02030602050306030303" pitchFamily="18" charset="0"/>
              </a:rPr>
              <a:t>	deletions</a:t>
            </a:r>
          </a:p>
          <a:p>
            <a:pPr marL="285750" indent="-285750">
              <a:lnSpc>
                <a:spcPct val="150000"/>
              </a:lnSpc>
              <a:buFont typeface="Wingdings" panose="05000000000000000000" pitchFamily="2" charset="2"/>
              <a:buChar char="v"/>
            </a:pPr>
            <a:endParaRPr lang="en-US" dirty="0" smtClean="0">
              <a:latin typeface="Constantia" panose="02030602050306030303" pitchFamily="18" charset="0"/>
            </a:endParaRPr>
          </a:p>
          <a:p>
            <a:pPr marL="285750" indent="-285750">
              <a:lnSpc>
                <a:spcPct val="150000"/>
              </a:lnSpc>
              <a:buFont typeface="Wingdings" panose="05000000000000000000" pitchFamily="2" charset="2"/>
              <a:buChar char="v"/>
            </a:pPr>
            <a:r>
              <a:rPr lang="en-US" b="1" dirty="0" smtClean="0">
                <a:latin typeface="Constantia" panose="02030602050306030303" pitchFamily="18" charset="0"/>
              </a:rPr>
              <a:t>Chromosomal damage</a:t>
            </a:r>
            <a:r>
              <a:rPr lang="en-US" dirty="0" smtClean="0">
                <a:latin typeface="Constantia" panose="02030602050306030303" pitchFamily="18" charset="0"/>
              </a:rPr>
              <a:t>: translocations</a:t>
            </a:r>
            <a:r>
              <a:rPr lang="en-US" dirty="0">
                <a:latin typeface="Constantia" panose="02030602050306030303" pitchFamily="18" charset="0"/>
              </a:rPr>
              <a:t>, </a:t>
            </a:r>
            <a:r>
              <a:rPr lang="en-US" dirty="0" smtClean="0">
                <a:latin typeface="Constantia" panose="02030602050306030303" pitchFamily="18" charset="0"/>
              </a:rPr>
              <a:t>	deletions</a:t>
            </a:r>
            <a:r>
              <a:rPr lang="en-US" dirty="0">
                <a:latin typeface="Constantia" panose="02030602050306030303" pitchFamily="18" charset="0"/>
              </a:rPr>
              <a:t>, </a:t>
            </a:r>
            <a:r>
              <a:rPr lang="en-US" dirty="0" smtClean="0">
                <a:latin typeface="Constantia" panose="02030602050306030303" pitchFamily="18" charset="0"/>
              </a:rPr>
              <a:t>inversions</a:t>
            </a:r>
          </a:p>
          <a:p>
            <a:pPr marL="285750" indent="-285750">
              <a:lnSpc>
                <a:spcPct val="150000"/>
              </a:lnSpc>
              <a:buFont typeface="Wingdings" panose="05000000000000000000" pitchFamily="2" charset="2"/>
              <a:buChar char="v"/>
            </a:pPr>
            <a:endParaRPr lang="en-US" dirty="0" smtClean="0">
              <a:latin typeface="Constantia" panose="02030602050306030303" pitchFamily="18" charset="0"/>
            </a:endParaRPr>
          </a:p>
          <a:p>
            <a:pPr marL="285750" indent="-285750">
              <a:lnSpc>
                <a:spcPct val="150000"/>
              </a:lnSpc>
              <a:buFont typeface="Wingdings" panose="05000000000000000000" pitchFamily="2" charset="2"/>
              <a:buChar char="v"/>
            </a:pPr>
            <a:r>
              <a:rPr lang="en-US" b="1" dirty="0" smtClean="0">
                <a:latin typeface="Constantia" panose="02030602050306030303" pitchFamily="18" charset="0"/>
              </a:rPr>
              <a:t>Long-term </a:t>
            </a:r>
            <a:r>
              <a:rPr lang="en-US" b="1" dirty="0">
                <a:latin typeface="Constantia" panose="02030602050306030303" pitchFamily="18" charset="0"/>
              </a:rPr>
              <a:t>effects</a:t>
            </a:r>
            <a:r>
              <a:rPr lang="en-US" dirty="0">
                <a:latin typeface="Constantia" panose="02030602050306030303" pitchFamily="18" charset="0"/>
              </a:rPr>
              <a:t> C</a:t>
            </a:r>
            <a:r>
              <a:rPr lang="en-US" dirty="0" smtClean="0">
                <a:latin typeface="Constantia" panose="02030602050306030303" pitchFamily="18" charset="0"/>
              </a:rPr>
              <a:t>ancer </a:t>
            </a:r>
            <a:r>
              <a:rPr lang="en-US" dirty="0">
                <a:latin typeface="Constantia" panose="02030602050306030303" pitchFamily="18" charset="0"/>
              </a:rPr>
              <a:t>&amp;</a:t>
            </a:r>
            <a:r>
              <a:rPr lang="en-US" dirty="0" smtClean="0">
                <a:latin typeface="Constantia" panose="02030602050306030303" pitchFamily="18" charset="0"/>
              </a:rPr>
              <a:t> </a:t>
            </a:r>
            <a:r>
              <a:rPr lang="en-US" dirty="0">
                <a:latin typeface="Constantia" panose="02030602050306030303" pitchFamily="18" charset="0"/>
              </a:rPr>
              <a:t>hereditary </a:t>
            </a:r>
            <a:r>
              <a:rPr lang="en-US" dirty="0" smtClean="0">
                <a:latin typeface="Constantia" panose="02030602050306030303" pitchFamily="18" charset="0"/>
              </a:rPr>
              <a:t>effects</a:t>
            </a:r>
            <a:endParaRPr lang="en-US" sz="2000" dirty="0">
              <a:latin typeface="Constantia" panose="02030602050306030303" pitchFamily="18" charset="0"/>
            </a:endParaRPr>
          </a:p>
        </p:txBody>
      </p:sp>
      <p:sp>
        <p:nvSpPr>
          <p:cNvPr id="303" name="TextBox 302"/>
          <p:cNvSpPr txBox="1"/>
          <p:nvPr/>
        </p:nvSpPr>
        <p:spPr>
          <a:xfrm>
            <a:off x="7905855" y="540538"/>
            <a:ext cx="4286145" cy="461665"/>
          </a:xfrm>
          <a:prstGeom prst="rect">
            <a:avLst/>
          </a:prstGeom>
          <a:noFill/>
        </p:spPr>
        <p:txBody>
          <a:bodyPr wrap="square" rtlCol="0">
            <a:spAutoFit/>
          </a:bodyPr>
          <a:lstStyle/>
          <a:p>
            <a:r>
              <a:rPr lang="en-US" sz="2400" b="1" u="sng" dirty="0">
                <a:latin typeface="Constantia" panose="02030602050306030303" pitchFamily="18" charset="0"/>
              </a:rPr>
              <a:t>E</a:t>
            </a:r>
            <a:r>
              <a:rPr lang="en-US" sz="2400" b="1" u="sng" dirty="0" smtClean="0">
                <a:latin typeface="Constantia" panose="02030602050306030303" pitchFamily="18" charset="0"/>
              </a:rPr>
              <a:t>ffects of Radiation on DNA</a:t>
            </a:r>
            <a:endParaRPr lang="en-US" sz="2400" b="1" u="sng" dirty="0">
              <a:latin typeface="Constantia" panose="02030602050306030303" pitchFamily="18" charset="0"/>
            </a:endParaRPr>
          </a:p>
        </p:txBody>
      </p:sp>
      <p:sp useBgFill="1">
        <p:nvSpPr>
          <p:cNvPr id="304" name="Freeform 22"/>
          <p:cNvSpPr>
            <a:spLocks/>
          </p:cNvSpPr>
          <p:nvPr/>
        </p:nvSpPr>
        <p:spPr bwMode="auto">
          <a:xfrm>
            <a:off x="4296897" y="3850059"/>
            <a:ext cx="314325" cy="363408"/>
          </a:xfrm>
          <a:custGeom>
            <a:avLst/>
            <a:gdLst>
              <a:gd name="T0" fmla="*/ 132 w 198"/>
              <a:gd name="T1" fmla="*/ 82 h 248"/>
              <a:gd name="T2" fmla="*/ 139 w 198"/>
              <a:gd name="T3" fmla="*/ 34 h 248"/>
              <a:gd name="T4" fmla="*/ 105 w 198"/>
              <a:gd name="T5" fmla="*/ 73 h 248"/>
              <a:gd name="T6" fmla="*/ 83 w 198"/>
              <a:gd name="T7" fmla="*/ 0 h 248"/>
              <a:gd name="T8" fmla="*/ 77 w 198"/>
              <a:gd name="T9" fmla="*/ 76 h 248"/>
              <a:gd name="T10" fmla="*/ 39 w 198"/>
              <a:gd name="T11" fmla="*/ 67 h 248"/>
              <a:gd name="T12" fmla="*/ 43 w 198"/>
              <a:gd name="T13" fmla="*/ 117 h 248"/>
              <a:gd name="T14" fmla="*/ 0 w 198"/>
              <a:gd name="T15" fmla="*/ 132 h 248"/>
              <a:gd name="T16" fmla="*/ 42 w 198"/>
              <a:gd name="T17" fmla="*/ 149 h 248"/>
              <a:gd name="T18" fmla="*/ 12 w 198"/>
              <a:gd name="T19" fmla="*/ 185 h 248"/>
              <a:gd name="T20" fmla="*/ 45 w 198"/>
              <a:gd name="T21" fmla="*/ 176 h 248"/>
              <a:gd name="T22" fmla="*/ 11 w 198"/>
              <a:gd name="T23" fmla="*/ 244 h 248"/>
              <a:gd name="T24" fmla="*/ 70 w 198"/>
              <a:gd name="T25" fmla="*/ 180 h 248"/>
              <a:gd name="T26" fmla="*/ 57 w 198"/>
              <a:gd name="T27" fmla="*/ 244 h 248"/>
              <a:gd name="T28" fmla="*/ 97 w 198"/>
              <a:gd name="T29" fmla="*/ 190 h 248"/>
              <a:gd name="T30" fmla="*/ 101 w 198"/>
              <a:gd name="T31" fmla="*/ 247 h 248"/>
              <a:gd name="T32" fmla="*/ 127 w 198"/>
              <a:gd name="T33" fmla="*/ 185 h 248"/>
              <a:gd name="T34" fmla="*/ 157 w 198"/>
              <a:gd name="T35" fmla="*/ 210 h 248"/>
              <a:gd name="T36" fmla="*/ 148 w 198"/>
              <a:gd name="T37" fmla="*/ 162 h 248"/>
              <a:gd name="T38" fmla="*/ 188 w 198"/>
              <a:gd name="T39" fmla="*/ 151 h 248"/>
              <a:gd name="T40" fmla="*/ 163 w 198"/>
              <a:gd name="T41" fmla="*/ 124 h 248"/>
              <a:gd name="T42" fmla="*/ 194 w 198"/>
              <a:gd name="T43" fmla="*/ 100 h 248"/>
              <a:gd name="T44" fmla="*/ 159 w 198"/>
              <a:gd name="T45" fmla="*/ 91 h 248"/>
              <a:gd name="T46" fmla="*/ 197 w 198"/>
              <a:gd name="T47" fmla="*/ 35 h 248"/>
              <a:gd name="T48" fmla="*/ 132 w 198"/>
              <a:gd name="T49" fmla="*/ 82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248">
                <a:moveTo>
                  <a:pt x="132" y="82"/>
                </a:moveTo>
                <a:lnTo>
                  <a:pt x="139" y="34"/>
                </a:lnTo>
                <a:lnTo>
                  <a:pt x="105" y="73"/>
                </a:lnTo>
                <a:lnTo>
                  <a:pt x="83" y="0"/>
                </a:lnTo>
                <a:lnTo>
                  <a:pt x="77" y="76"/>
                </a:lnTo>
                <a:lnTo>
                  <a:pt x="39" y="67"/>
                </a:lnTo>
                <a:lnTo>
                  <a:pt x="43" y="117"/>
                </a:lnTo>
                <a:lnTo>
                  <a:pt x="0" y="132"/>
                </a:lnTo>
                <a:lnTo>
                  <a:pt x="42" y="149"/>
                </a:lnTo>
                <a:lnTo>
                  <a:pt x="12" y="185"/>
                </a:lnTo>
                <a:lnTo>
                  <a:pt x="45" y="176"/>
                </a:lnTo>
                <a:lnTo>
                  <a:pt x="11" y="244"/>
                </a:lnTo>
                <a:lnTo>
                  <a:pt x="70" y="180"/>
                </a:lnTo>
                <a:lnTo>
                  <a:pt x="57" y="244"/>
                </a:lnTo>
                <a:lnTo>
                  <a:pt x="97" y="190"/>
                </a:lnTo>
                <a:lnTo>
                  <a:pt x="101" y="247"/>
                </a:lnTo>
                <a:lnTo>
                  <a:pt x="127" y="185"/>
                </a:lnTo>
                <a:lnTo>
                  <a:pt x="157" y="210"/>
                </a:lnTo>
                <a:lnTo>
                  <a:pt x="148" y="162"/>
                </a:lnTo>
                <a:lnTo>
                  <a:pt x="188" y="151"/>
                </a:lnTo>
                <a:lnTo>
                  <a:pt x="163" y="124"/>
                </a:lnTo>
                <a:lnTo>
                  <a:pt x="194" y="100"/>
                </a:lnTo>
                <a:lnTo>
                  <a:pt x="159" y="91"/>
                </a:lnTo>
                <a:lnTo>
                  <a:pt x="197" y="35"/>
                </a:lnTo>
                <a:lnTo>
                  <a:pt x="132" y="82"/>
                </a:lnTo>
              </a:path>
            </a:pathLst>
          </a:custGeom>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GB" kern="0">
              <a:solidFill>
                <a:sysClr val="windowText" lastClr="000000"/>
              </a:solidFill>
              <a:latin typeface="Constantia" panose="02030602050306030303" pitchFamily="18" charset="0"/>
            </a:endParaRPr>
          </a:p>
        </p:txBody>
      </p:sp>
      <p:sp>
        <p:nvSpPr>
          <p:cNvPr id="305" name="Rectangle 304"/>
          <p:cNvSpPr/>
          <p:nvPr/>
        </p:nvSpPr>
        <p:spPr>
          <a:xfrm>
            <a:off x="0" y="6099858"/>
            <a:ext cx="12192000" cy="7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nstantia" panose="02030602050306030303" pitchFamily="18" charset="0"/>
              </a:rPr>
              <a:t>Need to characterize radiation fields ; according to Linear No Threshold</a:t>
            </a:r>
            <a:endParaRPr lang="en-US" sz="2800" dirty="0">
              <a:latin typeface="Constantia" panose="02030602050306030303" pitchFamily="18" charset="0"/>
            </a:endParaRPr>
          </a:p>
        </p:txBody>
      </p:sp>
    </p:spTree>
    <p:extLst>
      <p:ext uri="{BB962C8B-B14F-4D97-AF65-F5344CB8AC3E}">
        <p14:creationId xmlns:p14="http://schemas.microsoft.com/office/powerpoint/2010/main" val="11264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solidFill>
                  <a:schemeClr val="tx1"/>
                </a:solidFill>
              </a:rPr>
              <a:pPr/>
              <a:t>5</a:t>
            </a:fld>
            <a:endParaRPr lang="en-US">
              <a:solidFill>
                <a:schemeClr val="tx1"/>
              </a:solidFill>
            </a:endParaRPr>
          </a:p>
        </p:txBody>
      </p:sp>
      <p:grpSp>
        <p:nvGrpSpPr>
          <p:cNvPr id="40" name="Group 39"/>
          <p:cNvGrpSpPr/>
          <p:nvPr/>
        </p:nvGrpSpPr>
        <p:grpSpPr>
          <a:xfrm>
            <a:off x="339437" y="969816"/>
            <a:ext cx="11769437" cy="4128063"/>
            <a:chOff x="117764" y="1228434"/>
            <a:chExt cx="11446164" cy="4128063"/>
          </a:xfrm>
          <a:solidFill>
            <a:srgbClr val="FFCCFF"/>
          </a:solidFill>
        </p:grpSpPr>
        <mc:AlternateContent xmlns:mc="http://schemas.openxmlformats.org/markup-compatibility/2006" xmlns:a14="http://schemas.microsoft.com/office/drawing/2010/main">
          <mc:Choice Requires="a14">
            <p:sp>
              <p:nvSpPr>
                <p:cNvPr id="10" name="Rounded Rectangle 9"/>
                <p:cNvSpPr/>
                <p:nvPr/>
              </p:nvSpPr>
              <p:spPr>
                <a:xfrm>
                  <a:off x="9192492" y="1865744"/>
                  <a:ext cx="2041236" cy="688110"/>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chemeClr val="tx1"/>
                      </a:solidFill>
                      <a:latin typeface="Constantia" panose="02030602050306030303" pitchFamily="18" charset="0"/>
                    </a:rPr>
                    <a:t>Irradiated area</a:t>
                  </a:r>
                </a:p>
                <a:p>
                  <a:pPr algn="ctr"/>
                  <a:r>
                    <a:rPr lang="en-US" sz="2000" dirty="0" smtClean="0">
                      <a:solidFill>
                        <a:schemeClr val="tx1"/>
                      </a:solidFill>
                      <a:latin typeface="Constantia" panose="02030602050306030303" pitchFamily="18" charset="0"/>
                    </a:rPr>
                    <a:t> </a:t>
                  </a:r>
                  <a14:m>
                    <m:oMath xmlns:m="http://schemas.openxmlformats.org/officeDocument/2006/math">
                      <m:r>
                        <a:rPr lang="en-US" sz="2000" b="1" i="1">
                          <a:solidFill>
                            <a:schemeClr val="tx1"/>
                          </a:solidFill>
                          <a:latin typeface="Cambria Math" panose="02040503050406030204" pitchFamily="18" charset="0"/>
                        </a:rPr>
                        <m:t>𝑨</m:t>
                      </m:r>
                    </m:oMath>
                  </a14:m>
                  <a:endParaRPr lang="en-US" sz="2000" dirty="0">
                    <a:solidFill>
                      <a:schemeClr val="tx1"/>
                    </a:solidFill>
                    <a:latin typeface="Constantia" panose="02030602050306030303"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9192492" y="1865744"/>
                  <a:ext cx="2041236" cy="688110"/>
                </a:xfrm>
                <a:prstGeom prst="roundRect">
                  <a:avLst/>
                </a:prstGeom>
                <a:blipFill>
                  <a:blip r:embed="rId2"/>
                  <a:stretch>
                    <a:fillRect t="-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ounded Rectangle 10"/>
                <p:cNvSpPr/>
                <p:nvPr/>
              </p:nvSpPr>
              <p:spPr>
                <a:xfrm>
                  <a:off x="9107055" y="4174833"/>
                  <a:ext cx="2456873" cy="706583"/>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dirty="0" smtClean="0">
                    <a:latin typeface="Constantia" panose="02030602050306030303" pitchFamily="18" charset="0"/>
                  </a:endParaRPr>
                </a:p>
                <a:p>
                  <a:pPr algn="ctr"/>
                  <a:r>
                    <a:rPr lang="en-US" sz="2000" dirty="0" smtClean="0"/>
                    <a:t>Attenuation/</a:t>
                  </a:r>
                  <a:r>
                    <a:rPr lang="en-US" sz="2000" dirty="0" smtClean="0">
                      <a:latin typeface="Constantia" panose="02030602050306030303" pitchFamily="18" charset="0"/>
                    </a:rPr>
                    <a:t>Buildup factors[</a:t>
                  </a:r>
                  <a14:m>
                    <m:oMath xmlns:m="http://schemas.openxmlformats.org/officeDocument/2006/math">
                      <m:r>
                        <a:rPr lang="en-US" sz="2000" b="1" i="1">
                          <a:latin typeface="Cambria Math" panose="02040503050406030204" pitchFamily="18" charset="0"/>
                        </a:rPr>
                        <m:t>𝑩</m:t>
                      </m:r>
                      <m:r>
                        <a:rPr lang="en-US" sz="2000" i="1">
                          <a:latin typeface="Cambria Math" panose="02040503050406030204" pitchFamily="18" charset="0"/>
                        </a:rPr>
                        <m:t> (</m:t>
                      </m:r>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r>
                    <a:rPr lang="en-US" sz="2000" dirty="0">
                      <a:latin typeface="Constantia" panose="02030602050306030303" pitchFamily="18" charset="0"/>
                    </a:rPr>
                    <a:t>]</a:t>
                  </a:r>
                  <a:endParaRPr lang="en-US" sz="2000" dirty="0">
                    <a:solidFill>
                      <a:schemeClr val="tx1"/>
                    </a:solidFill>
                    <a:latin typeface="Constantia" panose="02030602050306030303" pitchFamily="18" charset="0"/>
                  </a:endParaRPr>
                </a:p>
                <a:p>
                  <a:pPr algn="ctr"/>
                  <a:endParaRPr lang="en-US" sz="2000" dirty="0">
                    <a:solidFill>
                      <a:schemeClr val="tx1"/>
                    </a:solidFill>
                    <a:latin typeface="Constantia" panose="02030602050306030303" pitchFamily="18" charset="0"/>
                  </a:endParaRPr>
                </a:p>
              </p:txBody>
            </p:sp>
          </mc:Choice>
          <mc:Fallback>
            <p:sp>
              <p:nvSpPr>
                <p:cNvPr id="11" name="Rounded Rectangle 10"/>
                <p:cNvSpPr>
                  <a:spLocks noRot="1" noChangeAspect="1" noMove="1" noResize="1" noEditPoints="1" noAdjustHandles="1" noChangeArrowheads="1" noChangeShapeType="1" noTextEdit="1"/>
                </p:cNvSpPr>
                <p:nvPr/>
              </p:nvSpPr>
              <p:spPr>
                <a:xfrm>
                  <a:off x="9107055" y="4174833"/>
                  <a:ext cx="2456873" cy="706583"/>
                </a:xfrm>
                <a:prstGeom prst="roundRect">
                  <a:avLst/>
                </a:prstGeom>
                <a:blipFill>
                  <a:blip r:embed="rId3"/>
                  <a:stretch>
                    <a:fillRect t="-3390" r="-1442" b="-14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ounded Rectangle 11"/>
                <p:cNvSpPr/>
                <p:nvPr/>
              </p:nvSpPr>
              <p:spPr>
                <a:xfrm>
                  <a:off x="4690918" y="4677624"/>
                  <a:ext cx="2041236" cy="678873"/>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chemeClr val="tx1"/>
                      </a:solidFill>
                      <a:latin typeface="Constantia" panose="02030602050306030303" pitchFamily="18" charset="0"/>
                    </a:rPr>
                    <a:t>Beam</a:t>
                  </a:r>
                  <a:r>
                    <a:rPr lang="en-US" sz="2000" dirty="0" smtClean="0">
                      <a:solidFill>
                        <a:schemeClr val="tx1"/>
                      </a:solidFill>
                      <a:latin typeface="Constantia" panose="02030602050306030303" pitchFamily="18" charset="0"/>
                    </a:rPr>
                    <a:t> </a:t>
                  </a:r>
                  <a:r>
                    <a:rPr lang="en-US" sz="2000" dirty="0">
                      <a:solidFill>
                        <a:schemeClr val="tx1"/>
                      </a:solidFill>
                      <a:latin typeface="Constantia" panose="02030602050306030303" pitchFamily="18" charset="0"/>
                    </a:rPr>
                    <a:t>energy </a:t>
                  </a:r>
                  <a14:m>
                    <m:oMath xmlns:m="http://schemas.openxmlformats.org/officeDocument/2006/math">
                      <m:r>
                        <a:rPr lang="en-US" sz="2000" b="1" i="1">
                          <a:solidFill>
                            <a:schemeClr val="tx1"/>
                          </a:solidFill>
                          <a:latin typeface="Cambria Math" panose="02040503050406030204" pitchFamily="18" charset="0"/>
                        </a:rPr>
                        <m:t>𝑬</m:t>
                      </m:r>
                      <m:r>
                        <a:rPr lang="en-US" sz="2000" i="1">
                          <a:solidFill>
                            <a:schemeClr val="tx1"/>
                          </a:solidFill>
                          <a:latin typeface="Cambria Math" panose="02040503050406030204" pitchFamily="18" charset="0"/>
                        </a:rPr>
                        <m:t> </m:t>
                      </m:r>
                    </m:oMath>
                  </a14:m>
                  <a:r>
                    <a:rPr lang="en-US" sz="2000" dirty="0">
                      <a:solidFill>
                        <a:schemeClr val="tx1"/>
                      </a:solidFill>
                      <a:latin typeface="Constantia" panose="02030602050306030303" pitchFamily="18" charset="0"/>
                    </a:rPr>
                    <a:t>(</a:t>
                  </a:r>
                  <a:r>
                    <a:rPr lang="en-US" sz="2000" dirty="0" err="1">
                      <a:solidFill>
                        <a:schemeClr val="tx1"/>
                      </a:solidFill>
                      <a:latin typeface="Constantia" panose="02030602050306030303" pitchFamily="18" charset="0"/>
                    </a:rPr>
                    <a:t>kVp</a:t>
                  </a:r>
                  <a:r>
                    <a:rPr lang="en-US" sz="2000" dirty="0" smtClean="0">
                      <a:solidFill>
                        <a:schemeClr val="tx1"/>
                      </a:solidFill>
                      <a:latin typeface="Constantia" panose="02030602050306030303" pitchFamily="18" charset="0"/>
                    </a:rPr>
                    <a:t>)</a:t>
                  </a:r>
                  <a:endParaRPr lang="en-US" sz="2000" dirty="0">
                    <a:solidFill>
                      <a:schemeClr val="tx1"/>
                    </a:solidFill>
                    <a:latin typeface="Constantia" panose="02030602050306030303" pitchFamily="18" charset="0"/>
                  </a:endParaRPr>
                </a:p>
              </p:txBody>
            </p:sp>
          </mc:Choice>
          <mc:Fallback>
            <p:sp>
              <p:nvSpPr>
                <p:cNvPr id="12" name="Rounded Rectangle 11"/>
                <p:cNvSpPr>
                  <a:spLocks noRot="1" noChangeAspect="1" noMove="1" noResize="1" noEditPoints="1" noAdjustHandles="1" noChangeArrowheads="1" noChangeShapeType="1" noTextEdit="1"/>
                </p:cNvSpPr>
                <p:nvPr/>
              </p:nvSpPr>
              <p:spPr>
                <a:xfrm>
                  <a:off x="4690918" y="4677624"/>
                  <a:ext cx="2041236" cy="678873"/>
                </a:xfrm>
                <a:prstGeom prst="roundRect">
                  <a:avLst/>
                </a:prstGeom>
                <a:blipFill>
                  <a:blip r:embed="rId4"/>
                  <a:stretch>
                    <a:fillRect t="-5310" b="-16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a:xfrm>
                  <a:off x="117764" y="4174833"/>
                  <a:ext cx="2041236" cy="678873"/>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chemeClr val="tx1"/>
                      </a:solidFill>
                      <a:latin typeface="Constantia" panose="02030602050306030303" pitchFamily="18" charset="0"/>
                    </a:rPr>
                    <a:t>Primary dose</a:t>
                  </a:r>
                </a:p>
                <a:p>
                  <a:pPr algn="ctr"/>
                  <a14:m>
                    <m:oMathPara xmlns:m="http://schemas.openxmlformats.org/officeDocument/2006/math">
                      <m:oMathParaPr>
                        <m:jc m:val="centerGroup"/>
                      </m:oMathParaPr>
                      <m:oMath xmlns:m="http://schemas.openxmlformats.org/officeDocument/2006/math">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𝑫</m:t>
                            </m:r>
                          </m:e>
                          <m:sub>
                            <m:r>
                              <a:rPr lang="en-US" sz="2000" b="1" i="1">
                                <a:solidFill>
                                  <a:schemeClr val="tx1"/>
                                </a:solidFill>
                                <a:latin typeface="Cambria Math" panose="02040503050406030204" pitchFamily="18" charset="0"/>
                              </a:rPr>
                              <m:t>𝟎</m:t>
                            </m:r>
                          </m:sub>
                        </m:sSub>
                      </m:oMath>
                    </m:oMathPara>
                  </a14:m>
                  <a:endParaRPr lang="en-US" sz="2000" dirty="0">
                    <a:solidFill>
                      <a:schemeClr val="tx1"/>
                    </a:solidFill>
                    <a:latin typeface="Constantia" panose="02030602050306030303" pitchFamily="18" charset="0"/>
                  </a:endParaRPr>
                </a:p>
              </p:txBody>
            </p:sp>
          </mc:Choice>
          <mc:Fallback xmlns="">
            <p:sp>
              <p:nvSpPr>
                <p:cNvPr id="13" name="Rounded Rectangle 12"/>
                <p:cNvSpPr>
                  <a:spLocks noRot="1" noChangeAspect="1" noMove="1" noResize="1" noEditPoints="1" noAdjustHandles="1" noChangeArrowheads="1" noChangeShapeType="1" noTextEdit="1"/>
                </p:cNvSpPr>
                <p:nvPr/>
              </p:nvSpPr>
              <p:spPr>
                <a:xfrm>
                  <a:off x="117764" y="4174833"/>
                  <a:ext cx="2041236" cy="678873"/>
                </a:xfrm>
                <a:prstGeom prst="roundRect">
                  <a:avLst/>
                </a:prstGeom>
                <a:blipFill>
                  <a:blip r:embed="rId5"/>
                  <a:stretch>
                    <a:fillRect t="-5263" b="-1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ounded Rectangle 14"/>
                <p:cNvSpPr/>
                <p:nvPr/>
              </p:nvSpPr>
              <p:spPr>
                <a:xfrm>
                  <a:off x="4690918" y="1228434"/>
                  <a:ext cx="2041236" cy="805878"/>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solidFill>
                        <a:schemeClr val="tx1"/>
                      </a:solidFill>
                      <a:latin typeface="Constantia" panose="02030602050306030303" pitchFamily="18" charset="0"/>
                    </a:rPr>
                    <a:t>Distance </a:t>
                  </a:r>
                  <a:r>
                    <a:rPr lang="en-US" sz="2000" dirty="0">
                      <a:solidFill>
                        <a:schemeClr val="tx1"/>
                      </a:solidFill>
                      <a:latin typeface="Constantia" panose="02030602050306030303" pitchFamily="18" charset="0"/>
                    </a:rPr>
                    <a:t>from patient </a:t>
                  </a:r>
                  <a14:m>
                    <m:oMath xmlns:m="http://schemas.openxmlformats.org/officeDocument/2006/math">
                      <m:r>
                        <a:rPr lang="en-US" sz="2000" b="0" i="1" smtClean="0">
                          <a:solidFill>
                            <a:schemeClr val="tx1"/>
                          </a:solidFill>
                          <a:latin typeface="Cambria Math" panose="02040503050406030204" pitchFamily="18" charset="0"/>
                        </a:rPr>
                        <m:t>𝐷</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num>
                        <m:den>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2</m:t>
                              </m:r>
                            </m:sup>
                          </m:sSup>
                        </m:den>
                      </m:f>
                    </m:oMath>
                  </a14:m>
                  <a:endParaRPr lang="en-US" sz="2000" dirty="0">
                    <a:solidFill>
                      <a:schemeClr val="tx1"/>
                    </a:solidFill>
                    <a:latin typeface="Constantia" panose="02030602050306030303" pitchFamily="18" charset="0"/>
                  </a:endParaRPr>
                </a:p>
              </p:txBody>
            </p:sp>
          </mc:Choice>
          <mc:Fallback>
            <p:sp>
              <p:nvSpPr>
                <p:cNvPr id="15" name="Rounded Rectangle 14"/>
                <p:cNvSpPr>
                  <a:spLocks noRot="1" noChangeAspect="1" noMove="1" noResize="1" noEditPoints="1" noAdjustHandles="1" noChangeArrowheads="1" noChangeShapeType="1" noTextEdit="1"/>
                </p:cNvSpPr>
                <p:nvPr/>
              </p:nvSpPr>
              <p:spPr>
                <a:xfrm>
                  <a:off x="4690918" y="1228434"/>
                  <a:ext cx="2041236" cy="805878"/>
                </a:xfrm>
                <a:prstGeom prst="roundRect">
                  <a:avLst/>
                </a:prstGeom>
                <a:blipFill>
                  <a:blip r:embed="rId6"/>
                  <a:stretch>
                    <a:fillRect t="-4478" b="-6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117764" y="1865744"/>
                  <a:ext cx="2041236" cy="678873"/>
                </a:xfrm>
                <a:prstGeom prst="roundRect">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Constantia" panose="02030602050306030303" pitchFamily="18" charset="0"/>
                    </a:rPr>
                    <a:t>Scattering </a:t>
                  </a:r>
                  <a:r>
                    <a:rPr lang="en-US" sz="2000" dirty="0" smtClean="0">
                      <a:latin typeface="Constantia" panose="02030602050306030303" pitchFamily="18" charset="0"/>
                    </a:rPr>
                    <a:t>angle</a:t>
                  </a:r>
                </a:p>
                <a:p>
                  <a:pPr algn="ct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ea typeface="Cambria Math" panose="02040503050406030204" pitchFamily="18" charset="0"/>
                          </a:rPr>
                          <m:t>𝜽</m:t>
                        </m:r>
                      </m:oMath>
                    </m:oMathPara>
                  </a14:m>
                  <a:endParaRPr lang="en-US" sz="2000" dirty="0">
                    <a:latin typeface="Constantia" panose="02030602050306030303" pitchFamily="18" charset="0"/>
                  </a:endParaRPr>
                </a:p>
              </p:txBody>
            </p:sp>
          </mc:Choice>
          <mc:Fallback xmlns="">
            <p:sp>
              <p:nvSpPr>
                <p:cNvPr id="16" name="Rounded Rectangle 15"/>
                <p:cNvSpPr>
                  <a:spLocks noRot="1" noChangeAspect="1" noMove="1" noResize="1" noEditPoints="1" noAdjustHandles="1" noChangeArrowheads="1" noChangeShapeType="1" noTextEdit="1"/>
                </p:cNvSpPr>
                <p:nvPr/>
              </p:nvSpPr>
              <p:spPr>
                <a:xfrm>
                  <a:off x="117764" y="1865744"/>
                  <a:ext cx="2041236" cy="678873"/>
                </a:xfrm>
                <a:prstGeom prst="roundRect">
                  <a:avLst/>
                </a:prstGeom>
                <a:blipFill>
                  <a:blip r:embed="rId7"/>
                  <a:stretch>
                    <a:fillRect l="-297" t="-6195" r="-297"/>
                  </a:stretch>
                </a:blipFill>
              </p:spPr>
              <p:txBody>
                <a:bodyPr/>
                <a:lstStyle/>
                <a:p>
                  <a:r>
                    <a:rPr lang="en-US">
                      <a:noFill/>
                    </a:rPr>
                    <a:t> </a:t>
                  </a:r>
                </a:p>
              </p:txBody>
            </p:sp>
          </mc:Fallback>
        </mc:AlternateContent>
        <p:cxnSp>
          <p:nvCxnSpPr>
            <p:cNvPr id="25" name="Straight Connector 24"/>
            <p:cNvCxnSpPr>
              <a:stCxn id="16" idx="3"/>
            </p:cNvCxnSpPr>
            <p:nvPr/>
          </p:nvCxnSpPr>
          <p:spPr>
            <a:xfrm>
              <a:off x="2159000" y="2205181"/>
              <a:ext cx="1424709" cy="68639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3" idx="3"/>
            </p:cNvCxnSpPr>
            <p:nvPr/>
          </p:nvCxnSpPr>
          <p:spPr>
            <a:xfrm flipH="1">
              <a:off x="2159000" y="3592945"/>
              <a:ext cx="1424709" cy="92132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860147" y="2290618"/>
              <a:ext cx="1246909" cy="581891"/>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60147" y="3657600"/>
              <a:ext cx="1332345" cy="85666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58872" y="1929531"/>
              <a:ext cx="0" cy="62432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758872" y="3967727"/>
              <a:ext cx="18471" cy="688982"/>
            </a:xfrm>
            <a:prstGeom prst="line">
              <a:avLst/>
            </a:prstGeom>
            <a:grpFill/>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Oval 4"/>
                <p:cNvSpPr/>
                <p:nvPr/>
              </p:nvSpPr>
              <p:spPr>
                <a:xfrm>
                  <a:off x="2938216" y="2572327"/>
                  <a:ext cx="5450711" cy="1403928"/>
                </a:xfrm>
                <a:prstGeom prst="ellipse">
                  <a:avLst/>
                </a:prstGeom>
                <a:grpFill/>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1" i="1" smtClean="0">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𝑫</m:t>
                            </m:r>
                          </m:e>
                          <m:sub>
                            <m:r>
                              <a:rPr lang="en-US" sz="2400" b="1" i="1">
                                <a:solidFill>
                                  <a:schemeClr val="tx1"/>
                                </a:solidFill>
                                <a:latin typeface="Cambria Math" panose="02040503050406030204" pitchFamily="18" charset="0"/>
                              </a:rPr>
                              <m:t>𝒔</m:t>
                            </m:r>
                          </m:sub>
                        </m:sSub>
                        <m:r>
                          <a:rPr lang="en-US" sz="2400" b="0" i="1">
                            <a:solidFill>
                              <a:schemeClr val="tx1"/>
                            </a:solidFill>
                            <a:latin typeface="Cambria Math" panose="02040503050406030204" pitchFamily="18" charset="0"/>
                            <a:ea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b="0" i="1">
                                <a:solidFill>
                                  <a:schemeClr val="tx1"/>
                                </a:solidFill>
                                <a:latin typeface="Cambria Math" panose="02040503050406030204" pitchFamily="18" charset="0"/>
                              </a:rPr>
                              <m:t>𝐷</m:t>
                            </m:r>
                          </m:e>
                          <m:sub>
                            <m:r>
                              <a:rPr lang="en-US" sz="2400" b="0" i="1">
                                <a:solidFill>
                                  <a:schemeClr val="tx1"/>
                                </a:solidFill>
                                <a:latin typeface="Cambria Math" panose="02040503050406030204" pitchFamily="18" charset="0"/>
                              </a:rPr>
                              <m:t>0</m:t>
                            </m:r>
                          </m:sub>
                        </m:sSub>
                        <m:r>
                          <a:rPr lang="en-US" sz="2400" b="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b="0" i="1">
                                <a:solidFill>
                                  <a:schemeClr val="tx1"/>
                                </a:solidFill>
                                <a:latin typeface="Cambria Math" panose="02040503050406030204" pitchFamily="18" charset="0"/>
                              </a:rPr>
                              <m:t>𝐴</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𝑓</m:t>
                            </m:r>
                            <m:d>
                              <m:dPr>
                                <m:ctrlPr>
                                  <a:rPr lang="en-US" sz="2400" i="1">
                                    <a:solidFill>
                                      <a:schemeClr val="tx1"/>
                                    </a:solidFill>
                                    <a:latin typeface="Cambria Math" panose="02040503050406030204" pitchFamily="18" charset="0"/>
                                  </a:rPr>
                                </m:ctrlPr>
                              </m:dPr>
                              <m:e>
                                <m:r>
                                  <a:rPr lang="en-US" sz="2400" b="0" i="1">
                                    <a:solidFill>
                                      <a:schemeClr val="tx1"/>
                                    </a:solidFill>
                                    <a:latin typeface="Cambria Math" panose="02040503050406030204" pitchFamily="18" charset="0"/>
                                  </a:rPr>
                                  <m:t>𝐸</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ea typeface="Cambria Math" panose="02040503050406030204" pitchFamily="18" charset="0"/>
                                  </a:rPr>
                                  <m:t>𝜃</m:t>
                                </m:r>
                              </m:e>
                            </m:d>
                          </m:num>
                          <m:den>
                            <m:sSup>
                              <m:sSupPr>
                                <m:ctrlPr>
                                  <a:rPr lang="en-US" sz="2400" i="1">
                                    <a:solidFill>
                                      <a:schemeClr val="tx1"/>
                                    </a:solidFill>
                                    <a:latin typeface="Cambria Math" panose="02040503050406030204" pitchFamily="18" charset="0"/>
                                  </a:rPr>
                                </m:ctrlPr>
                              </m:sSupPr>
                              <m:e>
                                <m:r>
                                  <a:rPr lang="en-US" sz="2400" b="0" i="1">
                                    <a:solidFill>
                                      <a:schemeClr val="tx1"/>
                                    </a:solidFill>
                                    <a:latin typeface="Cambria Math" panose="02040503050406030204" pitchFamily="18" charset="0"/>
                                  </a:rPr>
                                  <m:t>𝑟</m:t>
                                </m:r>
                              </m:e>
                              <m:sup>
                                <m:r>
                                  <a:rPr lang="en-US" sz="2400" b="0" i="1">
                                    <a:solidFill>
                                      <a:schemeClr val="tx1"/>
                                    </a:solidFill>
                                    <a:latin typeface="Cambria Math" panose="02040503050406030204" pitchFamily="18" charset="0"/>
                                  </a:rPr>
                                  <m:t>2</m:t>
                                </m:r>
                              </m:sup>
                            </m:sSup>
                          </m:den>
                        </m:f>
                        <m:r>
                          <a:rPr lang="en-US" sz="2400" b="0" i="1">
                            <a:solidFill>
                              <a:schemeClr val="tx1"/>
                            </a:solidFill>
                            <a:latin typeface="Cambria Math" panose="02040503050406030204" pitchFamily="18" charset="0"/>
                          </a:rPr>
                          <m:t>𝐵</m:t>
                        </m:r>
                        <m:r>
                          <a:rPr lang="en-US" sz="2400" b="0" i="1">
                            <a:solidFill>
                              <a:schemeClr val="tx1"/>
                            </a:solidFill>
                            <a:latin typeface="Cambria Math" panose="02040503050406030204" pitchFamily="18" charset="0"/>
                          </a:rPr>
                          <m:t> </m:t>
                        </m:r>
                        <m:d>
                          <m:dPr>
                            <m:ctrlPr>
                              <a:rPr lang="en-US" sz="2400" i="1">
                                <a:solidFill>
                                  <a:schemeClr val="tx1"/>
                                </a:solidFill>
                                <a:latin typeface="Cambria Math" panose="02040503050406030204" pitchFamily="18" charset="0"/>
                              </a:rPr>
                            </m:ctrlPr>
                          </m:dPr>
                          <m:e>
                            <m:r>
                              <a:rPr lang="en-US" sz="2400" b="0" i="1">
                                <a:solidFill>
                                  <a:schemeClr val="tx1"/>
                                </a:solidFill>
                                <a:latin typeface="Cambria Math" panose="02040503050406030204" pitchFamily="18" charset="0"/>
                              </a:rPr>
                              <m:t>𝐸</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𝑥</m:t>
                            </m:r>
                          </m:e>
                        </m:d>
                      </m:oMath>
                    </m:oMathPara>
                  </a14:m>
                  <a:endParaRPr lang="en-US" sz="2400" dirty="0">
                    <a:solidFill>
                      <a:schemeClr val="tx1"/>
                    </a:solidFill>
                    <a:latin typeface="Constantia" panose="02030602050306030303" pitchFamily="18" charset="0"/>
                  </a:endParaRPr>
                </a:p>
              </p:txBody>
            </p:sp>
          </mc:Choice>
          <mc:Fallback>
            <p:sp>
              <p:nvSpPr>
                <p:cNvPr id="5" name="Oval 4"/>
                <p:cNvSpPr>
                  <a:spLocks noRot="1" noChangeAspect="1" noMove="1" noResize="1" noEditPoints="1" noAdjustHandles="1" noChangeArrowheads="1" noChangeShapeType="1" noTextEdit="1"/>
                </p:cNvSpPr>
                <p:nvPr/>
              </p:nvSpPr>
              <p:spPr>
                <a:xfrm>
                  <a:off x="2938216" y="2572327"/>
                  <a:ext cx="5450711" cy="1403928"/>
                </a:xfrm>
                <a:prstGeom prst="ellipse">
                  <a:avLst/>
                </a:prstGeom>
                <a:blipFill>
                  <a:blip r:embed="rId8"/>
                  <a:stretch>
                    <a:fillRect/>
                  </a:stretch>
                </a:blipFill>
              </p:spPr>
              <p:txBody>
                <a:bodyPr/>
                <a:lstStyle/>
                <a:p>
                  <a:r>
                    <a:rPr lang="en-US">
                      <a:noFill/>
                    </a:rPr>
                    <a:t> </a:t>
                  </a:r>
                </a:p>
              </p:txBody>
            </p:sp>
          </mc:Fallback>
        </mc:AlternateContent>
      </p:grpSp>
      <p:sp>
        <p:nvSpPr>
          <p:cNvPr id="39" name="Rectangle 38"/>
          <p:cNvSpPr/>
          <p:nvPr/>
        </p:nvSpPr>
        <p:spPr>
          <a:xfrm>
            <a:off x="-24114" y="5173997"/>
            <a:ext cx="12216114" cy="954107"/>
          </a:xfrm>
          <a:prstGeom prst="rect">
            <a:avLst/>
          </a:prstGeom>
        </p:spPr>
        <p:txBody>
          <a:bodyPr wrap="square">
            <a:spAutoFit/>
          </a:bodyPr>
          <a:lstStyle/>
          <a:p>
            <a:pPr algn="just"/>
            <a:r>
              <a:rPr lang="en-US" sz="2800" dirty="0">
                <a:latin typeface="Constantia" panose="02030602050306030303" pitchFamily="18" charset="0"/>
              </a:rPr>
              <a:t>The </a:t>
            </a:r>
            <a:r>
              <a:rPr lang="en-US" sz="2800" b="1" dirty="0">
                <a:latin typeface="Constantia" panose="02030602050306030303" pitchFamily="18" charset="0"/>
              </a:rPr>
              <a:t>complexity of diagnostic scatter fields </a:t>
            </a:r>
            <a:r>
              <a:rPr lang="en-US" sz="2800" dirty="0" smtClean="0">
                <a:latin typeface="Constantia" panose="02030602050306030303" pitchFamily="18" charset="0"/>
              </a:rPr>
              <a:t>may limit </a:t>
            </a:r>
            <a:r>
              <a:rPr lang="en-US" sz="2800" dirty="0">
                <a:latin typeface="Constantia" panose="02030602050306030303" pitchFamily="18" charset="0"/>
              </a:rPr>
              <a:t>analytical </a:t>
            </a:r>
            <a:r>
              <a:rPr lang="en-US" sz="2800" dirty="0" smtClean="0">
                <a:latin typeface="Constantia" panose="02030602050306030303" pitchFamily="18" charset="0"/>
              </a:rPr>
              <a:t>modelling; necessitating </a:t>
            </a:r>
            <a:r>
              <a:rPr lang="en-US" sz="2800" b="1" dirty="0">
                <a:latin typeface="Constantia" panose="02030602050306030303" pitchFamily="18" charset="0"/>
              </a:rPr>
              <a:t>Monte Carlo techniques </a:t>
            </a:r>
            <a:r>
              <a:rPr lang="en-US" sz="2800" dirty="0">
                <a:latin typeface="Constantia" panose="02030602050306030303" pitchFamily="18" charset="0"/>
              </a:rPr>
              <a:t>for accurate indoor dose assessment</a:t>
            </a:r>
            <a:endParaRPr lang="en-US" sz="2800" dirty="0">
              <a:latin typeface="Constantia" panose="02030602050306030303" pitchFamily="18" charset="0"/>
            </a:endParaRPr>
          </a:p>
        </p:txBody>
      </p:sp>
      <p:sp>
        <p:nvSpPr>
          <p:cNvPr id="44" name="Rectangle 43"/>
          <p:cNvSpPr/>
          <p:nvPr/>
        </p:nvSpPr>
        <p:spPr>
          <a:xfrm>
            <a:off x="748144" y="-7608"/>
            <a:ext cx="11443855" cy="954107"/>
          </a:xfrm>
          <a:prstGeom prst="rect">
            <a:avLst/>
          </a:prstGeom>
        </p:spPr>
        <p:txBody>
          <a:bodyPr wrap="square">
            <a:spAutoFit/>
          </a:bodyPr>
          <a:lstStyle/>
          <a:p>
            <a:pPr algn="just"/>
            <a:r>
              <a:rPr lang="en-US" sz="2800" dirty="0" smtClean="0">
                <a:latin typeface="Constantia" panose="02030602050306030303" pitchFamily="18" charset="0"/>
              </a:rPr>
              <a:t>Scatter </a:t>
            </a:r>
            <a:r>
              <a:rPr lang="en-US" sz="2800" dirty="0">
                <a:latin typeface="Constantia" panose="02030602050306030303" pitchFamily="18" charset="0"/>
              </a:rPr>
              <a:t>radiation in </a:t>
            </a:r>
            <a:r>
              <a:rPr lang="en-US" sz="2800" b="1" dirty="0">
                <a:latin typeface="Constantia" panose="02030602050306030303" pitchFamily="18" charset="0"/>
              </a:rPr>
              <a:t>clinical environments </a:t>
            </a:r>
            <a:r>
              <a:rPr lang="en-US" sz="2800" dirty="0">
                <a:latin typeface="Constantia" panose="02030602050306030303" pitchFamily="18" charset="0"/>
              </a:rPr>
              <a:t>is governed by a </a:t>
            </a:r>
            <a:r>
              <a:rPr lang="en-US" sz="2800" b="1" dirty="0">
                <a:latin typeface="Constantia" panose="02030602050306030303" pitchFamily="18" charset="0"/>
              </a:rPr>
              <a:t>complex multi-parameter</a:t>
            </a:r>
            <a:r>
              <a:rPr lang="en-US" sz="2800" dirty="0">
                <a:latin typeface="Constantia" panose="02030602050306030303" pitchFamily="18" charset="0"/>
              </a:rPr>
              <a:t> interaction</a:t>
            </a:r>
            <a:endParaRPr lang="en-US" sz="2800" dirty="0">
              <a:latin typeface="Constantia" panose="02030602050306030303" pitchFamily="18" charset="0"/>
            </a:endParaRPr>
          </a:p>
        </p:txBody>
      </p:sp>
    </p:spTree>
    <p:extLst>
      <p:ext uri="{BB962C8B-B14F-4D97-AF65-F5344CB8AC3E}">
        <p14:creationId xmlns:p14="http://schemas.microsoft.com/office/powerpoint/2010/main" val="72287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chor="t"/>
          <a:lstStyle/>
          <a:p>
            <a:fld id="{CCACD47F-8EA4-4792-ADAE-862F5A09A7F7}" type="slidenum">
              <a:rPr lang="en-US" sz="1800" b="1" smtClean="0">
                <a:latin typeface="Constantia" panose="02030602050306030303" pitchFamily="18" charset="0"/>
              </a:rPr>
              <a:pPr/>
              <a:t>6</a:t>
            </a:fld>
            <a:endParaRPr lang="en-US" sz="1800" b="1">
              <a:latin typeface="Constantia" panose="02030602050306030303" pitchFamily="18" charset="0"/>
            </a:endParaRPr>
          </a:p>
        </p:txBody>
      </p:sp>
      <p:sp>
        <p:nvSpPr>
          <p:cNvPr id="8" name="TextBox 7"/>
          <p:cNvSpPr txBox="1"/>
          <p:nvPr/>
        </p:nvSpPr>
        <p:spPr>
          <a:xfrm>
            <a:off x="866274" y="1376413"/>
            <a:ext cx="1684421" cy="369332"/>
          </a:xfrm>
          <a:prstGeom prst="rect">
            <a:avLst/>
          </a:prstGeom>
          <a:noFill/>
        </p:spPr>
        <p:txBody>
          <a:bodyPr wrap="square" rtlCol="0" anchor="t">
            <a:spAutoFit/>
          </a:bodyPr>
          <a:lstStyle/>
          <a:p>
            <a:endParaRPr lang="en-US" b="1" dirty="0">
              <a:latin typeface="Constantia" panose="02030602050306030303" pitchFamily="18" charset="0"/>
            </a:endParaRPr>
          </a:p>
        </p:txBody>
      </p:sp>
      <p:grpSp>
        <p:nvGrpSpPr>
          <p:cNvPr id="18" name="Group 17"/>
          <p:cNvGrpSpPr/>
          <p:nvPr/>
        </p:nvGrpSpPr>
        <p:grpSpPr>
          <a:xfrm>
            <a:off x="150470" y="518979"/>
            <a:ext cx="11898775" cy="5522154"/>
            <a:chOff x="327259" y="452388"/>
            <a:chExt cx="10745002" cy="5438274"/>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59" y="452388"/>
              <a:ext cx="10745002" cy="5438274"/>
            </a:xfrm>
            <a:prstGeom prst="rect">
              <a:avLst/>
            </a:prstGeom>
          </p:spPr>
        </p:pic>
        <p:grpSp>
          <p:nvGrpSpPr>
            <p:cNvPr id="17" name="Group 16"/>
            <p:cNvGrpSpPr/>
            <p:nvPr/>
          </p:nvGrpSpPr>
          <p:grpSpPr>
            <a:xfrm>
              <a:off x="952901" y="750771"/>
              <a:ext cx="9400071" cy="4750302"/>
              <a:chOff x="952901" y="750771"/>
              <a:chExt cx="9400071" cy="4750302"/>
            </a:xfrm>
          </p:grpSpPr>
          <p:sp>
            <p:nvSpPr>
              <p:cNvPr id="9" name="Rounded Rectangle 8"/>
              <p:cNvSpPr/>
              <p:nvPr/>
            </p:nvSpPr>
            <p:spPr>
              <a:xfrm>
                <a:off x="952901" y="1299411"/>
                <a:ext cx="2290813"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fontAlgn="base" hangingPunct="0">
                  <a:spcBef>
                    <a:spcPct val="0"/>
                  </a:spcBef>
                  <a:spcAft>
                    <a:spcPct val="0"/>
                  </a:spcAft>
                </a:pPr>
                <a:r>
                  <a:rPr lang="en-US" b="1" dirty="0">
                    <a:latin typeface="Constantia" panose="02030602050306030303" pitchFamily="18" charset="0"/>
                  </a:rPr>
                  <a:t>Generalized data  available in literature </a:t>
                </a:r>
              </a:p>
            </p:txBody>
          </p:sp>
          <p:sp>
            <p:nvSpPr>
              <p:cNvPr id="10" name="Rounded Rectangle 9"/>
              <p:cNvSpPr/>
              <p:nvPr/>
            </p:nvSpPr>
            <p:spPr>
              <a:xfrm>
                <a:off x="4498204" y="750771"/>
                <a:ext cx="2290813"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en-US" b="1" dirty="0" smtClean="0">
                    <a:latin typeface="Constantia" panose="02030602050306030303" pitchFamily="18" charset="0"/>
                  </a:rPr>
                  <a:t> </a:t>
                </a:r>
                <a:r>
                  <a:rPr lang="en-US" altLang="en-US" b="1" dirty="0">
                    <a:latin typeface="Constantia" panose="02030602050306030303" pitchFamily="18" charset="0"/>
                  </a:rPr>
                  <a:t>I</a:t>
                </a:r>
                <a:r>
                  <a:rPr lang="en-US" altLang="en-US" b="1" dirty="0" smtClean="0">
                    <a:latin typeface="Constantia" panose="02030602050306030303" pitchFamily="18" charset="0"/>
                  </a:rPr>
                  <a:t>ntegrated  </a:t>
                </a:r>
                <a:r>
                  <a:rPr lang="en-US" altLang="en-US" b="1" dirty="0" smtClean="0">
                    <a:latin typeface="Constantia" panose="02030602050306030303" pitchFamily="18" charset="0"/>
                  </a:rPr>
                  <a:t>Experimental </a:t>
                </a:r>
                <a:r>
                  <a:rPr lang="en-US" altLang="en-US" b="1" dirty="0">
                    <a:latin typeface="Constantia" panose="02030602050306030303" pitchFamily="18" charset="0"/>
                  </a:rPr>
                  <a:t>+ Monte Carlo</a:t>
                </a:r>
                <a:endParaRPr lang="en-US" b="1" dirty="0">
                  <a:latin typeface="Constantia" panose="02030602050306030303" pitchFamily="18" charset="0"/>
                </a:endParaRPr>
              </a:p>
              <a:p>
                <a:pPr algn="ctr"/>
                <a:endParaRPr lang="en-US" b="1" dirty="0">
                  <a:latin typeface="Constantia" panose="02030602050306030303" pitchFamily="18" charset="0"/>
                </a:endParaRPr>
              </a:p>
            </p:txBody>
          </p:sp>
          <p:sp>
            <p:nvSpPr>
              <p:cNvPr id="11" name="Rounded Rectangle 10"/>
              <p:cNvSpPr/>
              <p:nvPr/>
            </p:nvSpPr>
            <p:spPr>
              <a:xfrm>
                <a:off x="7945453" y="1299411"/>
                <a:ext cx="2407519"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latin typeface="Constantia" panose="02030602050306030303" pitchFamily="18" charset="0"/>
                  </a:rPr>
                  <a:t>Uncertainty in shielding/dose estimation</a:t>
                </a:r>
                <a:endParaRPr lang="en-US" sz="2000" b="1" dirty="0">
                  <a:latin typeface="Constantia" panose="02030602050306030303" pitchFamily="18" charset="0"/>
                </a:endParaRPr>
              </a:p>
            </p:txBody>
          </p:sp>
          <p:sp>
            <p:nvSpPr>
              <p:cNvPr id="12" name="Rounded Rectangle 11"/>
              <p:cNvSpPr/>
              <p:nvPr/>
            </p:nvSpPr>
            <p:spPr>
              <a:xfrm>
                <a:off x="7928009" y="3397718"/>
                <a:ext cx="2424963"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latin typeface="Constantia" panose="02030602050306030303" pitchFamily="18" charset="0"/>
                  </a:rPr>
                  <a:t>Linear No Threshold (LNT) </a:t>
                </a:r>
                <a:r>
                  <a:rPr lang="en-US" sz="2000" dirty="0">
                    <a:latin typeface="Constantia" panose="02030602050306030303" pitchFamily="18" charset="0"/>
                  </a:rPr>
                  <a:t>risk implication</a:t>
                </a:r>
                <a:endParaRPr lang="en-US" sz="2000" b="1" dirty="0">
                  <a:latin typeface="Constantia" panose="02030602050306030303" pitchFamily="18" charset="0"/>
                </a:endParaRPr>
              </a:p>
            </p:txBody>
          </p:sp>
          <p:sp>
            <p:nvSpPr>
              <p:cNvPr id="13" name="Rounded Rectangle 12"/>
              <p:cNvSpPr/>
              <p:nvPr/>
            </p:nvSpPr>
            <p:spPr>
              <a:xfrm>
                <a:off x="4440455" y="4249789"/>
                <a:ext cx="2348564"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latin typeface="Constantia" panose="02030602050306030303" pitchFamily="18" charset="0"/>
                  </a:rPr>
                  <a:t>Multivariate </a:t>
                </a:r>
                <a:r>
                  <a:rPr lang="en-US" b="1" dirty="0">
                    <a:latin typeface="Constantia" panose="02030602050306030303" pitchFamily="18" charset="0"/>
                  </a:rPr>
                  <a:t>dependency of scatter dose</a:t>
                </a:r>
              </a:p>
              <a:p>
                <a:pPr algn="ctr"/>
                <a:endParaRPr lang="en-US" b="1" dirty="0">
                  <a:latin typeface="Constantia" panose="02030602050306030303" pitchFamily="18" charset="0"/>
                </a:endParaRPr>
              </a:p>
            </p:txBody>
          </p:sp>
          <p:sp>
            <p:nvSpPr>
              <p:cNvPr id="14" name="Rounded Rectangle 13"/>
              <p:cNvSpPr/>
              <p:nvPr/>
            </p:nvSpPr>
            <p:spPr>
              <a:xfrm>
                <a:off x="952901" y="3445845"/>
                <a:ext cx="2290813" cy="1251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spcBef>
                    <a:spcPct val="0"/>
                  </a:spcBef>
                  <a:spcAft>
                    <a:spcPct val="0"/>
                  </a:spcAft>
                </a:pPr>
                <a:r>
                  <a:rPr lang="en-US" altLang="en-US" b="1" dirty="0" smtClean="0">
                    <a:latin typeface="Constantia" panose="02030602050306030303" pitchFamily="18" charset="0"/>
                  </a:rPr>
                  <a:t>Dominance </a:t>
                </a:r>
                <a:r>
                  <a:rPr lang="en-US" altLang="en-US" b="1" dirty="0">
                    <a:latin typeface="Constantia" panose="02030602050306030303" pitchFamily="18" charset="0"/>
                  </a:rPr>
                  <a:t>of patient scatter in radiography </a:t>
                </a:r>
              </a:p>
              <a:p>
                <a:pPr algn="ctr"/>
                <a:endParaRPr lang="en-US" b="1" dirty="0">
                  <a:latin typeface="Constantia" panose="02030602050306030303" pitchFamily="18" charset="0"/>
                </a:endParaRPr>
              </a:p>
            </p:txBody>
          </p:sp>
          <p:sp>
            <p:nvSpPr>
              <p:cNvPr id="15" name="Rounded Rectangle 14"/>
              <p:cNvSpPr/>
              <p:nvPr/>
            </p:nvSpPr>
            <p:spPr>
              <a:xfrm>
                <a:off x="4043613" y="2572469"/>
                <a:ext cx="3165107" cy="110690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Constantia" panose="02030602050306030303" pitchFamily="18" charset="0"/>
                  </a:rPr>
                  <a:t>Research Gap</a:t>
                </a:r>
                <a:endParaRPr lang="en-US" sz="3200" b="1" dirty="0">
                  <a:solidFill>
                    <a:srgbClr val="FF0000"/>
                  </a:solidFill>
                  <a:latin typeface="Constantia" panose="02030602050306030303" pitchFamily="18" charset="0"/>
                </a:endParaRPr>
              </a:p>
            </p:txBody>
          </p:sp>
        </p:grpSp>
      </p:grpSp>
    </p:spTree>
    <p:extLst>
      <p:ext uri="{BB962C8B-B14F-4D97-AF65-F5344CB8AC3E}">
        <p14:creationId xmlns:p14="http://schemas.microsoft.com/office/powerpoint/2010/main" val="222991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CACD47F-8EA4-4792-ADAE-862F5A09A7F7}" type="slidenum">
              <a:rPr lang="en-US" smtClean="0"/>
              <a:pPr/>
              <a:t>7</a:t>
            </a:fld>
            <a:endParaRPr lang="en-US"/>
          </a:p>
        </p:txBody>
      </p:sp>
      <p:sp>
        <p:nvSpPr>
          <p:cNvPr id="3" name="Rectangle 2"/>
          <p:cNvSpPr/>
          <p:nvPr/>
        </p:nvSpPr>
        <p:spPr>
          <a:xfrm>
            <a:off x="286327" y="723589"/>
            <a:ext cx="11730182" cy="369332"/>
          </a:xfrm>
          <a:prstGeom prst="rect">
            <a:avLst/>
          </a:prstGeom>
        </p:spPr>
        <p:txBody>
          <a:bodyPr wrap="square">
            <a:spAutoFit/>
          </a:bodyPr>
          <a:lstStyle/>
          <a:p>
            <a:endParaRPr lang="en-US" dirty="0"/>
          </a:p>
        </p:txBody>
      </p:sp>
      <p:sp>
        <p:nvSpPr>
          <p:cNvPr id="4" name="Rectangle 3"/>
          <p:cNvSpPr/>
          <p:nvPr/>
        </p:nvSpPr>
        <p:spPr>
          <a:xfrm>
            <a:off x="0" y="585089"/>
            <a:ext cx="12192000" cy="6278642"/>
          </a:xfrm>
          <a:prstGeom prst="rect">
            <a:avLst/>
          </a:prstGeom>
        </p:spPr>
        <p:txBody>
          <a:bodyPr wrap="square">
            <a:spAutoFit/>
          </a:bodyPr>
          <a:lstStyle/>
          <a:p>
            <a:pPr>
              <a:lnSpc>
                <a:spcPct val="150000"/>
              </a:lnSpc>
            </a:pPr>
            <a:r>
              <a:rPr lang="en-US" sz="2400" b="1" dirty="0">
                <a:latin typeface="Constantia" panose="02030602050306030303" pitchFamily="18" charset="0"/>
              </a:rPr>
              <a:t>Objective of the Study</a:t>
            </a:r>
            <a:endParaRPr lang="en-US" sz="2400" b="1" dirty="0" smtClean="0">
              <a:latin typeface="Constantia" panose="02030602050306030303" pitchFamily="18" charset="0"/>
            </a:endParaRPr>
          </a:p>
          <a:p>
            <a:pPr marL="342900" indent="-342900">
              <a:lnSpc>
                <a:spcPct val="150000"/>
              </a:lnSpc>
              <a:buFont typeface="Wingdings" panose="05000000000000000000" pitchFamily="2" charset="2"/>
              <a:buChar char="ü"/>
            </a:pPr>
            <a:r>
              <a:rPr lang="en-US" sz="2400" dirty="0" smtClean="0">
                <a:latin typeface="Constantia" panose="02030602050306030303" pitchFamily="18" charset="0"/>
              </a:rPr>
              <a:t>To </a:t>
            </a:r>
            <a:r>
              <a:rPr lang="en-US" sz="2400" dirty="0">
                <a:latin typeface="Constantia" panose="02030602050306030303" pitchFamily="18" charset="0"/>
              </a:rPr>
              <a:t>develop and validate a </a:t>
            </a:r>
            <a:r>
              <a:rPr lang="en-US" sz="2400" b="1" dirty="0" smtClean="0">
                <a:latin typeface="Constantia" panose="02030602050306030303" pitchFamily="18" charset="0"/>
              </a:rPr>
              <a:t>Geant4</a:t>
            </a:r>
            <a:r>
              <a:rPr lang="en-US" sz="2400" dirty="0" smtClean="0">
                <a:latin typeface="Constantia" panose="02030602050306030303" pitchFamily="18" charset="0"/>
              </a:rPr>
              <a:t> </a:t>
            </a:r>
            <a:r>
              <a:rPr lang="en-US" sz="2400" b="1" dirty="0" smtClean="0">
                <a:latin typeface="Constantia" panose="02030602050306030303" pitchFamily="18" charset="0"/>
              </a:rPr>
              <a:t>Monte </a:t>
            </a:r>
            <a:r>
              <a:rPr lang="en-US" sz="2400" b="1" dirty="0">
                <a:latin typeface="Constantia" panose="02030602050306030303" pitchFamily="18" charset="0"/>
              </a:rPr>
              <a:t>Carlo-based model </a:t>
            </a:r>
            <a:r>
              <a:rPr lang="en-US" sz="2400" dirty="0">
                <a:latin typeface="Constantia" panose="02030602050306030303" pitchFamily="18" charset="0"/>
              </a:rPr>
              <a:t>for assessing </a:t>
            </a:r>
            <a:r>
              <a:rPr lang="en-US" sz="2400" b="1" dirty="0">
                <a:latin typeface="Constantia" panose="02030602050306030303" pitchFamily="18" charset="0"/>
              </a:rPr>
              <a:t>occupational radiation protection </a:t>
            </a:r>
            <a:r>
              <a:rPr lang="en-US" sz="2400" dirty="0">
                <a:latin typeface="Constantia" panose="02030602050306030303" pitchFamily="18" charset="0"/>
              </a:rPr>
              <a:t>in a diagnostic radiology facility at </a:t>
            </a:r>
            <a:r>
              <a:rPr lang="en-US" sz="2400" dirty="0" smtClean="0">
                <a:latin typeface="Constantia" panose="02030602050306030303" pitchFamily="18" charset="0"/>
              </a:rPr>
              <a:t>KCRH</a:t>
            </a:r>
            <a:endParaRPr lang="en-US" sz="2400" dirty="0">
              <a:latin typeface="Constantia" panose="02030602050306030303" pitchFamily="18" charset="0"/>
            </a:endParaRPr>
          </a:p>
          <a:p>
            <a:pPr lvl="0" eaLnBrk="0" fontAlgn="base" hangingPunct="0">
              <a:spcBef>
                <a:spcPct val="0"/>
              </a:spcBef>
              <a:spcAft>
                <a:spcPct val="0"/>
              </a:spcAft>
            </a:pPr>
            <a:endParaRPr lang="en-US" altLang="en-US" sz="2400" dirty="0">
              <a:latin typeface="Constantia" panose="02030602050306030303" pitchFamily="18" charset="0"/>
            </a:endParaRPr>
          </a:p>
          <a:p>
            <a:pPr marL="342900" lvl="0" indent="-342900" eaLnBrk="0" fontAlgn="base" hangingPunct="0">
              <a:spcBef>
                <a:spcPct val="0"/>
              </a:spcBef>
              <a:spcAft>
                <a:spcPct val="0"/>
              </a:spcAft>
              <a:buFont typeface="Wingdings" panose="05000000000000000000" pitchFamily="2" charset="2"/>
              <a:buChar char="ü"/>
            </a:pPr>
            <a:r>
              <a:rPr lang="en-US" altLang="en-US" sz="2400" dirty="0">
                <a:latin typeface="Constantia" panose="02030602050306030303" pitchFamily="18" charset="0"/>
              </a:rPr>
              <a:t>Evaluate the </a:t>
            </a:r>
            <a:r>
              <a:rPr lang="en-US" altLang="en-US" sz="2400" b="1" dirty="0">
                <a:latin typeface="Constantia" panose="02030602050306030303" pitchFamily="18" charset="0"/>
              </a:rPr>
              <a:t>influence</a:t>
            </a:r>
            <a:r>
              <a:rPr lang="en-US" altLang="en-US" sz="2400" dirty="0">
                <a:latin typeface="Constantia" panose="02030602050306030303" pitchFamily="18" charset="0"/>
              </a:rPr>
              <a:t> </a:t>
            </a:r>
            <a:r>
              <a:rPr lang="en-US" altLang="en-US" sz="2400" dirty="0" smtClean="0">
                <a:latin typeface="Constantia" panose="02030602050306030303" pitchFamily="18" charset="0"/>
              </a:rPr>
              <a:t>of</a:t>
            </a:r>
            <a:endParaRPr lang="en-US" altLang="en-US" sz="2400" dirty="0">
              <a:latin typeface="Constantia" panose="02030602050306030303" pitchFamily="18" charset="0"/>
            </a:endParaRPr>
          </a:p>
          <a:p>
            <a:pPr marL="800100" lvl="1" indent="-342900" eaLnBrk="0" fontAlgn="base" hangingPunct="0">
              <a:lnSpc>
                <a:spcPct val="150000"/>
              </a:lnSpc>
              <a:spcBef>
                <a:spcPct val="0"/>
              </a:spcBef>
              <a:spcAft>
                <a:spcPct val="0"/>
              </a:spcAft>
              <a:buFont typeface="Wingdings" panose="05000000000000000000" pitchFamily="2" charset="2"/>
              <a:buChar char="v"/>
            </a:pPr>
            <a:r>
              <a:rPr lang="en-US" altLang="en-US" sz="2400" dirty="0" smtClean="0">
                <a:latin typeface="Constantia" panose="02030602050306030303" pitchFamily="18" charset="0"/>
              </a:rPr>
              <a:t>Operator </a:t>
            </a:r>
            <a:r>
              <a:rPr lang="en-US" altLang="en-US" sz="2400" dirty="0">
                <a:latin typeface="Constantia" panose="02030602050306030303" pitchFamily="18" charset="0"/>
              </a:rPr>
              <a:t>distance, </a:t>
            </a:r>
          </a:p>
          <a:p>
            <a:pPr marL="800100" lvl="1" indent="-342900" eaLnBrk="0" fontAlgn="base" hangingPunct="0">
              <a:lnSpc>
                <a:spcPct val="150000"/>
              </a:lnSpc>
              <a:spcBef>
                <a:spcPct val="0"/>
              </a:spcBef>
              <a:spcAft>
                <a:spcPct val="0"/>
              </a:spcAft>
              <a:buFont typeface="Wingdings" panose="05000000000000000000" pitchFamily="2" charset="2"/>
              <a:buChar char="v"/>
            </a:pPr>
            <a:r>
              <a:rPr lang="en-US" altLang="en-US" sz="2400" dirty="0" smtClean="0">
                <a:latin typeface="Constantia" panose="02030602050306030303" pitchFamily="18" charset="0"/>
              </a:rPr>
              <a:t>Tube </a:t>
            </a:r>
            <a:r>
              <a:rPr lang="en-US" altLang="en-US" sz="2400" dirty="0">
                <a:latin typeface="Constantia" panose="02030602050306030303" pitchFamily="18" charset="0"/>
              </a:rPr>
              <a:t>potential (</a:t>
            </a:r>
            <a:r>
              <a:rPr lang="en-US" altLang="en-US" sz="2400" dirty="0" err="1">
                <a:latin typeface="Constantia" panose="02030602050306030303" pitchFamily="18" charset="0"/>
              </a:rPr>
              <a:t>kVp</a:t>
            </a:r>
            <a:r>
              <a:rPr lang="en-US" altLang="en-US" sz="2400" dirty="0">
                <a:latin typeface="Constantia" panose="02030602050306030303" pitchFamily="18" charset="0"/>
              </a:rPr>
              <a:t>), </a:t>
            </a:r>
          </a:p>
          <a:p>
            <a:pPr marL="800100" lvl="1" indent="-342900" eaLnBrk="0" fontAlgn="base" hangingPunct="0">
              <a:lnSpc>
                <a:spcPct val="150000"/>
              </a:lnSpc>
              <a:spcBef>
                <a:spcPct val="0"/>
              </a:spcBef>
              <a:spcAft>
                <a:spcPct val="0"/>
              </a:spcAft>
              <a:buFont typeface="Wingdings" panose="05000000000000000000" pitchFamily="2" charset="2"/>
              <a:buChar char="v"/>
            </a:pPr>
            <a:r>
              <a:rPr lang="en-US" altLang="en-US" sz="2400" dirty="0" smtClean="0">
                <a:latin typeface="Constantia" panose="02030602050306030303" pitchFamily="18" charset="0"/>
              </a:rPr>
              <a:t>Field </a:t>
            </a:r>
            <a:r>
              <a:rPr lang="en-US" altLang="en-US" sz="2400" dirty="0">
                <a:latin typeface="Constantia" panose="02030602050306030303" pitchFamily="18" charset="0"/>
              </a:rPr>
              <a:t>size, </a:t>
            </a:r>
          </a:p>
          <a:p>
            <a:pPr marL="800100" lvl="1" indent="-342900" eaLnBrk="0" fontAlgn="base" hangingPunct="0">
              <a:lnSpc>
                <a:spcPct val="150000"/>
              </a:lnSpc>
              <a:spcBef>
                <a:spcPct val="0"/>
              </a:spcBef>
              <a:spcAft>
                <a:spcPct val="0"/>
              </a:spcAft>
              <a:buFont typeface="Wingdings" panose="05000000000000000000" pitchFamily="2" charset="2"/>
              <a:buChar char="v"/>
            </a:pPr>
            <a:r>
              <a:rPr lang="en-US" altLang="en-US" sz="2400" dirty="0">
                <a:latin typeface="Constantia" panose="02030602050306030303" pitchFamily="18" charset="0"/>
              </a:rPr>
              <a:t>M</a:t>
            </a:r>
            <a:r>
              <a:rPr lang="en-US" altLang="en-US" sz="2400" dirty="0" smtClean="0">
                <a:latin typeface="Constantia" panose="02030602050306030303" pitchFamily="18" charset="0"/>
              </a:rPr>
              <a:t>obile </a:t>
            </a:r>
            <a:r>
              <a:rPr lang="en-US" altLang="en-US" sz="2400" dirty="0">
                <a:latin typeface="Constantia" panose="02030602050306030303" pitchFamily="18" charset="0"/>
              </a:rPr>
              <a:t>lead </a:t>
            </a:r>
            <a:r>
              <a:rPr lang="en-US" altLang="en-US" sz="2400" dirty="0" smtClean="0">
                <a:latin typeface="Constantia" panose="02030602050306030303" pitchFamily="18" charset="0"/>
              </a:rPr>
              <a:t>shielding on </a:t>
            </a:r>
            <a:r>
              <a:rPr lang="en-US" altLang="en-US" sz="2400" dirty="0">
                <a:latin typeface="Constantia" panose="02030602050306030303" pitchFamily="18" charset="0"/>
              </a:rPr>
              <a:t>occupational scatter dose distribution. </a:t>
            </a:r>
            <a:endParaRPr lang="en-US" altLang="en-US" sz="2400" dirty="0" smtClean="0">
              <a:latin typeface="Constantia" panose="02030602050306030303" pitchFamily="18" charset="0"/>
            </a:endParaRPr>
          </a:p>
          <a:p>
            <a:pPr lvl="1" eaLnBrk="0" fontAlgn="base" hangingPunct="0">
              <a:spcBef>
                <a:spcPct val="0"/>
              </a:spcBef>
              <a:spcAft>
                <a:spcPct val="0"/>
              </a:spcAft>
            </a:pPr>
            <a:endParaRPr lang="en-US" altLang="en-US" sz="2400" dirty="0">
              <a:latin typeface="Constantia" panose="02030602050306030303" pitchFamily="18" charset="0"/>
            </a:endParaRPr>
          </a:p>
          <a:p>
            <a:pPr marL="342900" lvl="0" indent="-342900" eaLnBrk="0" fontAlgn="base" hangingPunct="0">
              <a:spcBef>
                <a:spcPct val="0"/>
              </a:spcBef>
              <a:spcAft>
                <a:spcPct val="0"/>
              </a:spcAft>
              <a:buFont typeface="Wingdings" panose="05000000000000000000" pitchFamily="2" charset="2"/>
              <a:buChar char="ü"/>
            </a:pPr>
            <a:r>
              <a:rPr lang="en-US" sz="2400" dirty="0">
                <a:latin typeface="Constantia" panose="02030602050306030303" pitchFamily="18" charset="0"/>
              </a:rPr>
              <a:t>To </a:t>
            </a:r>
            <a:r>
              <a:rPr lang="en-US" sz="2400" b="1" dirty="0">
                <a:latin typeface="Constantia" panose="02030602050306030303" pitchFamily="18" charset="0"/>
              </a:rPr>
              <a:t>propose practical </a:t>
            </a:r>
            <a:r>
              <a:rPr lang="en-US" sz="2400" dirty="0">
                <a:latin typeface="Constantia" panose="02030602050306030303" pitchFamily="18" charset="0"/>
              </a:rPr>
              <a:t>radiation protection strategies consistent with ALARA principles.</a:t>
            </a:r>
            <a:endParaRPr lang="en-US" dirty="0" smtClean="0">
              <a:latin typeface="Constantia" panose="02030602050306030303" pitchFamily="18" charset="0"/>
            </a:endParaRPr>
          </a:p>
          <a:p>
            <a:pPr>
              <a:lnSpc>
                <a:spcPct val="150000"/>
              </a:lnSpc>
            </a:pPr>
            <a:endParaRPr lang="en-US" dirty="0">
              <a:latin typeface="Constantia" panose="02030602050306030303" pitchFamily="18" charset="0"/>
            </a:endParaRPr>
          </a:p>
          <a:p>
            <a:pPr>
              <a:lnSpc>
                <a:spcPct val="150000"/>
              </a:lnSpc>
            </a:pPr>
            <a:endParaRPr lang="en-US" dirty="0">
              <a:latin typeface="Constantia" panose="02030602050306030303" pitchFamily="18" charset="0"/>
            </a:endParaRPr>
          </a:p>
        </p:txBody>
      </p:sp>
    </p:spTree>
    <p:extLst>
      <p:ext uri="{BB962C8B-B14F-4D97-AF65-F5344CB8AC3E}">
        <p14:creationId xmlns:p14="http://schemas.microsoft.com/office/powerpoint/2010/main" val="238341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986" y="61861"/>
            <a:ext cx="8304028" cy="523220"/>
          </a:xfrm>
          <a:prstGeom prst="rect">
            <a:avLst/>
          </a:prstGeom>
          <a:noFill/>
        </p:spPr>
        <p:txBody>
          <a:bodyPr wrap="square" rtlCol="0">
            <a:spAutoFit/>
          </a:bodyPr>
          <a:lstStyle/>
          <a:p>
            <a:r>
              <a:rPr lang="en-US" sz="2800" b="1" dirty="0">
                <a:latin typeface="Constantia" panose="02030602050306030303" pitchFamily="18" charset="0"/>
              </a:rPr>
              <a:t> </a:t>
            </a:r>
            <a:r>
              <a:rPr lang="en-US" sz="2800" b="1" dirty="0" smtClean="0">
                <a:latin typeface="Constantia" panose="02030602050306030303" pitchFamily="18" charset="0"/>
              </a:rPr>
              <a:t>        Literature on </a:t>
            </a:r>
            <a:r>
              <a:rPr lang="en-US" sz="2800" b="1" dirty="0">
                <a:latin typeface="Constantia" panose="02030602050306030303" pitchFamily="18" charset="0"/>
              </a:rPr>
              <a:t>o</a:t>
            </a:r>
            <a:r>
              <a:rPr lang="en-US" sz="2800" b="1" dirty="0" smtClean="0">
                <a:latin typeface="Constantia" panose="02030602050306030303" pitchFamily="18" charset="0"/>
              </a:rPr>
              <a:t>ccupational </a:t>
            </a:r>
            <a:r>
              <a:rPr lang="en-US" sz="2800" b="1" dirty="0">
                <a:latin typeface="Constantia" panose="02030602050306030303" pitchFamily="18" charset="0"/>
              </a:rPr>
              <a:t>E</a:t>
            </a:r>
            <a:r>
              <a:rPr lang="en-US" sz="2800" b="1" dirty="0" smtClean="0">
                <a:latin typeface="Constantia" panose="02030602050306030303" pitchFamily="18" charset="0"/>
              </a:rPr>
              <a:t>xposure</a:t>
            </a:r>
            <a:endParaRPr lang="en-US" sz="2800" b="1" dirty="0">
              <a:latin typeface="Constantia" panose="02030602050306030303" pitchFamily="18" charset="0"/>
            </a:endParaRPr>
          </a:p>
        </p:txBody>
      </p:sp>
      <p:sp>
        <p:nvSpPr>
          <p:cNvPr id="8" name="Slide Number Placeholder 7"/>
          <p:cNvSpPr>
            <a:spLocks noGrp="1"/>
          </p:cNvSpPr>
          <p:nvPr>
            <p:ph type="sldNum" sz="quarter" idx="12"/>
          </p:nvPr>
        </p:nvSpPr>
        <p:spPr/>
        <p:txBody>
          <a:bodyPr/>
          <a:lstStyle/>
          <a:p>
            <a:pPr algn="l"/>
            <a:fld id="{CCACD47F-8EA4-4792-ADAE-862F5A09A7F7}" type="slidenum">
              <a:rPr lang="en-US" sz="2800" smtClean="0">
                <a:latin typeface="Constantia" panose="02030602050306030303" pitchFamily="18" charset="0"/>
              </a:rPr>
              <a:pPr algn="l"/>
              <a:t>8</a:t>
            </a:fld>
            <a:endParaRPr lang="en-US" sz="2800">
              <a:latin typeface="Constantia" panose="02030602050306030303" pitchFamily="18" charset="0"/>
            </a:endParaRPr>
          </a:p>
        </p:txBody>
      </p:sp>
      <p:grpSp>
        <p:nvGrpSpPr>
          <p:cNvPr id="7" name="Group 6"/>
          <p:cNvGrpSpPr/>
          <p:nvPr/>
        </p:nvGrpSpPr>
        <p:grpSpPr>
          <a:xfrm>
            <a:off x="301338" y="703036"/>
            <a:ext cx="2592731" cy="5160911"/>
            <a:chOff x="347239" y="608816"/>
            <a:chExt cx="2592731" cy="5258151"/>
          </a:xfrm>
        </p:grpSpPr>
        <p:sp>
          <p:nvSpPr>
            <p:cNvPr id="4" name="Rectangle 3"/>
            <p:cNvSpPr/>
            <p:nvPr/>
          </p:nvSpPr>
          <p:spPr>
            <a:xfrm>
              <a:off x="844952" y="608816"/>
              <a:ext cx="2095018" cy="5258151"/>
            </a:xfrm>
            <a:prstGeom prst="rect">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smtClean="0">
                  <a:latin typeface="Constantia" panose="02030602050306030303" pitchFamily="18" charset="0"/>
                </a:rPr>
                <a:t>(UNSCEAR </a:t>
              </a:r>
              <a:r>
                <a:rPr lang="en-US" sz="2400" dirty="0" smtClean="0">
                  <a:latin typeface="Constantia" panose="02030602050306030303" pitchFamily="18" charset="0"/>
                </a:rPr>
                <a:t>2000);</a:t>
              </a:r>
            </a:p>
            <a:p>
              <a:pPr algn="just"/>
              <a:r>
                <a:rPr lang="en-US" sz="2400" dirty="0" smtClean="0">
                  <a:latin typeface="Constantia" panose="02030602050306030303" pitchFamily="18" charset="0"/>
                </a:rPr>
                <a:t>Global </a:t>
              </a:r>
              <a:r>
                <a:rPr lang="en-US" sz="2400" dirty="0">
                  <a:latin typeface="Constantia" panose="02030602050306030303" pitchFamily="18" charset="0"/>
                </a:rPr>
                <a:t>average ≈ 0.41 mSv·y⁻</a:t>
              </a:r>
              <a:r>
                <a:rPr lang="en-US" sz="2400" dirty="0" smtClean="0">
                  <a:latin typeface="Constantia" panose="02030602050306030303" pitchFamily="18" charset="0"/>
                </a:rPr>
                <a:t>¹</a:t>
              </a:r>
              <a:endParaRPr lang="en-US" sz="2400" dirty="0" smtClean="0">
                <a:latin typeface="Constantia" panose="02030602050306030303" pitchFamily="18" charset="0"/>
              </a:endParaRPr>
            </a:p>
            <a:p>
              <a:pPr algn="just"/>
              <a:r>
                <a:rPr lang="en-US" sz="2400" dirty="0">
                  <a:latin typeface="Constantia" panose="02030602050306030303" pitchFamily="18" charset="0"/>
                </a:rPr>
                <a:t>Bangladesh </a:t>
              </a:r>
              <a:r>
                <a:rPr lang="en-US" sz="2400" dirty="0" smtClean="0">
                  <a:latin typeface="Constantia" panose="02030602050306030303" pitchFamily="18" charset="0"/>
                </a:rPr>
                <a:t>{</a:t>
              </a:r>
              <a:r>
                <a:rPr lang="en-US" sz="2400" dirty="0">
                  <a:latin typeface="Constantia" panose="02030602050306030303" pitchFamily="18" charset="0"/>
                </a:rPr>
                <a:t>0.021-0.622 </a:t>
              </a:r>
              <a:r>
                <a:rPr lang="en-US" sz="2400" dirty="0" err="1">
                  <a:latin typeface="Constantia" panose="02030602050306030303" pitchFamily="18" charset="0"/>
                </a:rPr>
                <a:t>mSv</a:t>
              </a:r>
              <a:r>
                <a:rPr lang="en-US" sz="2400" dirty="0">
                  <a:latin typeface="Constantia" panose="02030602050306030303" pitchFamily="18" charset="0"/>
                </a:rPr>
                <a:t>. </a:t>
              </a:r>
              <a:r>
                <a:rPr lang="en-US" sz="2400" dirty="0" smtClean="0">
                  <a:latin typeface="Constantia" panose="02030602050306030303" pitchFamily="18" charset="0"/>
                </a:rPr>
                <a:t>y-1} </a:t>
              </a:r>
              <a:r>
                <a:rPr lang="en-US" sz="2400" dirty="0">
                  <a:latin typeface="Constantia" panose="02030602050306030303" pitchFamily="18" charset="0"/>
                </a:rPr>
                <a:t>0.021-0.622 </a:t>
              </a:r>
              <a:r>
                <a:rPr lang="en-US" sz="2400" dirty="0" err="1">
                  <a:latin typeface="Constantia" panose="02030602050306030303" pitchFamily="18" charset="0"/>
                </a:rPr>
                <a:t>mSv</a:t>
              </a:r>
              <a:r>
                <a:rPr lang="en-US" sz="2400" dirty="0">
                  <a:latin typeface="Constantia" panose="02030602050306030303" pitchFamily="18" charset="0"/>
                </a:rPr>
                <a:t>. </a:t>
              </a:r>
              <a:endParaRPr lang="en-US" sz="2400" dirty="0" smtClean="0">
                <a:latin typeface="Constantia" panose="02030602050306030303" pitchFamily="18" charset="0"/>
              </a:endParaRPr>
            </a:p>
            <a:p>
              <a:pPr algn="just"/>
              <a:endParaRPr lang="en-US" sz="2400" dirty="0">
                <a:latin typeface="Constantia" panose="02030602050306030303" pitchFamily="18" charset="0"/>
              </a:endParaRPr>
            </a:p>
            <a:p>
              <a:pPr algn="just"/>
              <a:r>
                <a:rPr lang="en-US" sz="2400" dirty="0" smtClean="0">
                  <a:latin typeface="Constantia" panose="02030602050306030303" pitchFamily="18" charset="0"/>
                </a:rPr>
                <a:t>Nigeria 0.011 </a:t>
              </a:r>
              <a:r>
                <a:rPr lang="en-US" sz="2400" dirty="0">
                  <a:latin typeface="Constantia" panose="02030602050306030303" pitchFamily="18" charset="0"/>
                </a:rPr>
                <a:t>mSv·y⁻¹; </a:t>
              </a:r>
              <a:r>
                <a:rPr lang="en-US" sz="2400" dirty="0" err="1">
                  <a:latin typeface="Constantia" panose="02030602050306030303" pitchFamily="18" charset="0"/>
                </a:rPr>
                <a:t>Rilwan</a:t>
              </a:r>
              <a:r>
                <a:rPr lang="en-US" sz="2400" dirty="0">
                  <a:latin typeface="Constantia" panose="02030602050306030303" pitchFamily="18" charset="0"/>
                </a:rPr>
                <a:t> et al. (2021); </a:t>
              </a:r>
              <a:endParaRPr lang="en-US" sz="2400" dirty="0" smtClean="0">
                <a:latin typeface="Constantia" panose="02030602050306030303" pitchFamily="18" charset="0"/>
              </a:endParaRPr>
            </a:p>
            <a:p>
              <a:pPr algn="just"/>
              <a:endParaRPr lang="en-US" sz="2000" dirty="0"/>
            </a:p>
          </p:txBody>
        </p:sp>
        <p:sp>
          <p:nvSpPr>
            <p:cNvPr id="5" name="Rectangle 4"/>
            <p:cNvSpPr/>
            <p:nvPr/>
          </p:nvSpPr>
          <p:spPr>
            <a:xfrm>
              <a:off x="347239" y="608816"/>
              <a:ext cx="347241" cy="5258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800" dirty="0">
                  <a:solidFill>
                    <a:schemeClr val="tx1"/>
                  </a:solidFill>
                  <a:latin typeface="Constantia" panose="02030602050306030303" pitchFamily="18" charset="0"/>
                </a:rPr>
                <a:t>Ambient Gamma Radiation</a:t>
              </a:r>
            </a:p>
          </p:txBody>
        </p:sp>
      </p:grpSp>
      <p:grpSp>
        <p:nvGrpSpPr>
          <p:cNvPr id="12" name="Group 11"/>
          <p:cNvGrpSpPr/>
          <p:nvPr/>
        </p:nvGrpSpPr>
        <p:grpSpPr>
          <a:xfrm>
            <a:off x="3187294" y="706056"/>
            <a:ext cx="2762093" cy="5157891"/>
            <a:chOff x="347239" y="608816"/>
            <a:chExt cx="2152893" cy="5258151"/>
          </a:xfrm>
        </p:grpSpPr>
        <p:sp>
          <p:nvSpPr>
            <p:cNvPr id="13" name="Rectangle 12"/>
            <p:cNvSpPr/>
            <p:nvPr/>
          </p:nvSpPr>
          <p:spPr>
            <a:xfrm>
              <a:off x="811763" y="608816"/>
              <a:ext cx="1688369" cy="52581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bg1"/>
                  </a:solidFill>
                  <a:latin typeface="Constantia" panose="02030602050306030303" pitchFamily="18" charset="0"/>
                </a:rPr>
                <a:t>Malawian </a:t>
              </a:r>
              <a:r>
                <a:rPr lang="en-US" sz="2400" dirty="0" smtClean="0">
                  <a:solidFill>
                    <a:schemeClr val="bg1"/>
                  </a:solidFill>
                  <a:latin typeface="Constantia" panose="02030602050306030303" pitchFamily="18" charset="0"/>
                </a:rPr>
                <a:t>[</a:t>
              </a:r>
              <a:r>
                <a:rPr lang="en-US" sz="2400" dirty="0">
                  <a:solidFill>
                    <a:schemeClr val="bg1"/>
                  </a:solidFill>
                  <a:latin typeface="Constantia" panose="02030602050306030303" pitchFamily="18" charset="0"/>
                </a:rPr>
                <a:t>0.39, 5.03, and 4 µ</a:t>
              </a:r>
              <a:r>
                <a:rPr lang="en-US" sz="2400" dirty="0" err="1">
                  <a:solidFill>
                    <a:schemeClr val="bg1"/>
                  </a:solidFill>
                  <a:latin typeface="Constantia" panose="02030602050306030303" pitchFamily="18" charset="0"/>
                </a:rPr>
                <a:t>Sv</a:t>
              </a:r>
              <a:r>
                <a:rPr lang="en-US" sz="2400" dirty="0">
                  <a:solidFill>
                    <a:schemeClr val="bg1"/>
                  </a:solidFill>
                  <a:latin typeface="Constantia" panose="02030602050306030303" pitchFamily="18" charset="0"/>
                </a:rPr>
                <a:t> </a:t>
              </a:r>
              <a:r>
                <a:rPr lang="en-US" sz="2400" dirty="0" smtClean="0">
                  <a:solidFill>
                    <a:schemeClr val="bg1"/>
                  </a:solidFill>
                  <a:latin typeface="Constantia" panose="02030602050306030303" pitchFamily="18" charset="0"/>
                </a:rPr>
                <a:t>h</a:t>
              </a:r>
              <a:r>
                <a:rPr lang="en-US" sz="2400" baseline="30000" dirty="0" smtClean="0">
                  <a:solidFill>
                    <a:schemeClr val="bg1"/>
                  </a:solidFill>
                  <a:latin typeface="Constantia" panose="02030602050306030303" pitchFamily="18" charset="0"/>
                </a:rPr>
                <a:t>-1</a:t>
              </a:r>
              <a:r>
                <a:rPr lang="en-US" sz="2400" dirty="0" smtClean="0">
                  <a:solidFill>
                    <a:schemeClr val="bg1"/>
                  </a:solidFill>
                  <a:latin typeface="Constantia" panose="02030602050306030303" pitchFamily="18" charset="0"/>
                </a:rPr>
                <a:t>] </a:t>
              </a:r>
              <a:r>
                <a:rPr lang="en-US" sz="2400" dirty="0" err="1" smtClean="0">
                  <a:solidFill>
                    <a:schemeClr val="bg1"/>
                  </a:solidFill>
                  <a:latin typeface="Constantia" panose="02030602050306030303" pitchFamily="18" charset="0"/>
                </a:rPr>
                <a:t>Chinangwa</a:t>
              </a:r>
              <a:r>
                <a:rPr lang="en-US" sz="2400" dirty="0" smtClean="0">
                  <a:solidFill>
                    <a:schemeClr val="bg1"/>
                  </a:solidFill>
                  <a:latin typeface="Constantia" panose="02030602050306030303" pitchFamily="18" charset="0"/>
                </a:rPr>
                <a:t> et al., 2017</a:t>
              </a:r>
              <a:endParaRPr lang="en-US" sz="2400" dirty="0">
                <a:solidFill>
                  <a:schemeClr val="bg1"/>
                </a:solidFill>
                <a:latin typeface="Constantia" panose="02030602050306030303" pitchFamily="18" charset="0"/>
              </a:endParaRPr>
            </a:p>
            <a:p>
              <a:endParaRPr lang="en-US" sz="2400" dirty="0">
                <a:solidFill>
                  <a:schemeClr val="bg1"/>
                </a:solidFill>
                <a:latin typeface="Constantia" panose="02030602050306030303" pitchFamily="18" charset="0"/>
              </a:endParaRPr>
            </a:p>
            <a:p>
              <a:r>
                <a:rPr lang="en-US" sz="2400" dirty="0" smtClean="0">
                  <a:solidFill>
                    <a:schemeClr val="bg1"/>
                  </a:solidFill>
                  <a:latin typeface="Constantia" panose="02030602050306030303" pitchFamily="18" charset="0"/>
                </a:rPr>
                <a:t>Kenya </a:t>
              </a:r>
              <a:r>
                <a:rPr lang="en-US" sz="2400" dirty="0">
                  <a:solidFill>
                    <a:schemeClr val="bg1"/>
                  </a:solidFill>
                  <a:latin typeface="Constantia" panose="02030602050306030303" pitchFamily="18" charset="0"/>
                </a:rPr>
                <a:t>(</a:t>
              </a:r>
              <a:r>
                <a:rPr lang="en-US" sz="2400" dirty="0" err="1">
                  <a:solidFill>
                    <a:schemeClr val="bg1"/>
                  </a:solidFill>
                  <a:latin typeface="Constantia" panose="02030602050306030303" pitchFamily="18" charset="0"/>
                </a:rPr>
                <a:t>Mrima</a:t>
              </a:r>
              <a:r>
                <a:rPr lang="en-US" sz="2400" dirty="0">
                  <a:solidFill>
                    <a:schemeClr val="bg1"/>
                  </a:solidFill>
                  <a:latin typeface="Constantia" panose="02030602050306030303" pitchFamily="18" charset="0"/>
                </a:rPr>
                <a:t> Hills; </a:t>
              </a:r>
              <a:r>
                <a:rPr lang="en-US" sz="2400" dirty="0" err="1">
                  <a:solidFill>
                    <a:schemeClr val="bg1"/>
                  </a:solidFill>
                  <a:latin typeface="Constantia" panose="02030602050306030303" pitchFamily="18" charset="0"/>
                </a:rPr>
                <a:t>Chege</a:t>
              </a:r>
              <a:r>
                <a:rPr lang="en-US" sz="2400" dirty="0">
                  <a:solidFill>
                    <a:schemeClr val="bg1"/>
                  </a:solidFill>
                  <a:latin typeface="Constantia" panose="02030602050306030303" pitchFamily="18" charset="0"/>
                </a:rPr>
                <a:t> et al. (2019)</a:t>
              </a:r>
            </a:p>
            <a:p>
              <a:endParaRPr lang="en-US" sz="2800" dirty="0">
                <a:solidFill>
                  <a:schemeClr val="bg1"/>
                </a:solidFill>
                <a:latin typeface="Constantia" panose="02030602050306030303" pitchFamily="18" charset="0"/>
              </a:endParaRPr>
            </a:p>
          </p:txBody>
        </p:sp>
        <p:sp>
          <p:nvSpPr>
            <p:cNvPr id="14" name="Rectangle 13"/>
            <p:cNvSpPr/>
            <p:nvPr/>
          </p:nvSpPr>
          <p:spPr>
            <a:xfrm>
              <a:off x="347239" y="608816"/>
              <a:ext cx="347241" cy="5258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800" dirty="0">
                  <a:solidFill>
                    <a:schemeClr val="tx1"/>
                  </a:solidFill>
                  <a:latin typeface="Constantia" panose="02030602050306030303" pitchFamily="18" charset="0"/>
                </a:rPr>
                <a:t>Ambient Gamma Radiation</a:t>
              </a:r>
            </a:p>
          </p:txBody>
        </p:sp>
      </p:grpSp>
      <p:grpSp>
        <p:nvGrpSpPr>
          <p:cNvPr id="15" name="Group 14"/>
          <p:cNvGrpSpPr/>
          <p:nvPr/>
        </p:nvGrpSpPr>
        <p:grpSpPr>
          <a:xfrm>
            <a:off x="6369930" y="706056"/>
            <a:ext cx="2635173" cy="5157891"/>
            <a:chOff x="347239" y="608816"/>
            <a:chExt cx="2635173" cy="5258151"/>
          </a:xfrm>
        </p:grpSpPr>
        <p:sp>
          <p:nvSpPr>
            <p:cNvPr id="16" name="Rectangle 15"/>
            <p:cNvSpPr/>
            <p:nvPr/>
          </p:nvSpPr>
          <p:spPr>
            <a:xfrm>
              <a:off x="844951" y="608816"/>
              <a:ext cx="2137461" cy="52581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latin typeface="Constantia" panose="02030602050306030303" pitchFamily="18" charset="0"/>
                </a:rPr>
                <a:t>Vazquez-</a:t>
              </a:r>
              <a:r>
                <a:rPr lang="en-US" sz="2400" dirty="0" err="1">
                  <a:latin typeface="Constantia" panose="02030602050306030303" pitchFamily="18" charset="0"/>
                </a:rPr>
                <a:t>Bañuelos</a:t>
              </a:r>
              <a:r>
                <a:rPr lang="en-US" sz="2400" dirty="0">
                  <a:latin typeface="Constantia" panose="02030602050306030303" pitchFamily="18" charset="0"/>
                </a:rPr>
                <a:t> </a:t>
              </a:r>
              <a:r>
                <a:rPr lang="en-US" sz="2400" i="1" dirty="0">
                  <a:latin typeface="Constantia" panose="02030602050306030303" pitchFamily="18" charset="0"/>
                </a:rPr>
                <a:t>et al.</a:t>
              </a:r>
              <a:r>
                <a:rPr lang="en-US" sz="2400" dirty="0">
                  <a:latin typeface="Constantia" panose="02030602050306030303" pitchFamily="18" charset="0"/>
                </a:rPr>
                <a:t> (2023</a:t>
              </a:r>
              <a:r>
                <a:rPr lang="en-US" sz="2400" dirty="0" smtClean="0">
                  <a:latin typeface="Constantia" panose="02030602050306030303" pitchFamily="18" charset="0"/>
                </a:rPr>
                <a:t>); Scatter dose persisted</a:t>
              </a:r>
            </a:p>
            <a:p>
              <a:endParaRPr lang="en-US" sz="2400" dirty="0">
                <a:solidFill>
                  <a:schemeClr val="bg1"/>
                </a:solidFill>
                <a:latin typeface="Constantia" panose="02030602050306030303" pitchFamily="18" charset="0"/>
              </a:endParaRPr>
            </a:p>
            <a:p>
              <a:r>
                <a:rPr lang="en-US" sz="2400" b="1" dirty="0" err="1">
                  <a:latin typeface="Constantia" panose="02030602050306030303" pitchFamily="18" charset="0"/>
                </a:rPr>
                <a:t>Azinkhah</a:t>
              </a:r>
              <a:r>
                <a:rPr lang="en-US" sz="2400" b="1" dirty="0">
                  <a:latin typeface="Constantia" panose="02030602050306030303" pitchFamily="18" charset="0"/>
                </a:rPr>
                <a:t> </a:t>
              </a:r>
              <a:r>
                <a:rPr lang="en-US" sz="2400" b="1" i="1" dirty="0">
                  <a:latin typeface="Constantia" panose="02030602050306030303" pitchFamily="18" charset="0"/>
                </a:rPr>
                <a:t>et al. </a:t>
              </a:r>
              <a:r>
                <a:rPr lang="en-US" sz="2400" b="1" dirty="0">
                  <a:latin typeface="Constantia" panose="02030602050306030303" pitchFamily="18" charset="0"/>
                </a:rPr>
                <a:t>(2023)</a:t>
              </a:r>
              <a:r>
                <a:rPr lang="en-US" sz="2400" dirty="0">
                  <a:latin typeface="Constantia" panose="02030602050306030303" pitchFamily="18" charset="0"/>
                </a:rPr>
                <a:t> </a:t>
              </a:r>
              <a:r>
                <a:rPr lang="en-US" sz="2400" dirty="0" smtClean="0">
                  <a:latin typeface="Constantia" panose="02030602050306030303" pitchFamily="18" charset="0"/>
                </a:rPr>
                <a:t>; estimated </a:t>
              </a:r>
              <a:r>
                <a:rPr lang="en-US" sz="2400" dirty="0" smtClean="0">
                  <a:latin typeface="Constantia" panose="02030602050306030303" pitchFamily="18" charset="0"/>
                </a:rPr>
                <a:t>scatter level</a:t>
              </a:r>
              <a:endParaRPr lang="en-US" sz="2400" dirty="0">
                <a:solidFill>
                  <a:schemeClr val="bg1"/>
                </a:solidFill>
                <a:latin typeface="Constantia" panose="02030602050306030303" pitchFamily="18" charset="0"/>
              </a:endParaRPr>
            </a:p>
          </p:txBody>
        </p:sp>
        <p:sp>
          <p:nvSpPr>
            <p:cNvPr id="17" name="Rectangle 16"/>
            <p:cNvSpPr/>
            <p:nvPr/>
          </p:nvSpPr>
          <p:spPr>
            <a:xfrm>
              <a:off x="347239" y="608816"/>
              <a:ext cx="347241" cy="525815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800" b="1" dirty="0">
                  <a:solidFill>
                    <a:schemeClr val="tx1"/>
                  </a:solidFill>
                  <a:latin typeface="Constantia" panose="02030602050306030303" pitchFamily="18" charset="0"/>
                </a:rPr>
                <a:t>Monte Carlo Studies </a:t>
              </a:r>
            </a:p>
          </p:txBody>
        </p:sp>
      </p:grpSp>
      <p:sp>
        <p:nvSpPr>
          <p:cNvPr id="24" name="Rectangle 23"/>
          <p:cNvSpPr/>
          <p:nvPr/>
        </p:nvSpPr>
        <p:spPr>
          <a:xfrm>
            <a:off x="9381277" y="706056"/>
            <a:ext cx="347241" cy="515789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800" b="1" dirty="0">
                <a:solidFill>
                  <a:schemeClr val="tx1"/>
                </a:solidFill>
                <a:latin typeface="Constantia" panose="02030602050306030303" pitchFamily="18" charset="0"/>
              </a:rPr>
              <a:t>Monte Carlo Studies </a:t>
            </a:r>
          </a:p>
        </p:txBody>
      </p:sp>
      <p:sp>
        <p:nvSpPr>
          <p:cNvPr id="25" name="Rectangle 24"/>
          <p:cNvSpPr/>
          <p:nvPr/>
        </p:nvSpPr>
        <p:spPr>
          <a:xfrm>
            <a:off x="-644" y="6099858"/>
            <a:ext cx="12192000" cy="758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onstantia" panose="02030602050306030303" pitchFamily="18" charset="0"/>
              </a:rPr>
              <a:t>Current studies </a:t>
            </a:r>
            <a:r>
              <a:rPr lang="en-US" sz="2400" dirty="0" smtClean="0">
                <a:latin typeface="Constantia" panose="02030602050306030303" pitchFamily="18" charset="0"/>
              </a:rPr>
              <a:t> don’t integrate experimental </a:t>
            </a:r>
            <a:r>
              <a:rPr lang="en-US" sz="2400" dirty="0">
                <a:latin typeface="Constantia" panose="02030602050306030303" pitchFamily="18" charset="0"/>
              </a:rPr>
              <a:t>measurement and simulation (Monte Carlo</a:t>
            </a:r>
            <a:r>
              <a:rPr lang="en-US" sz="2400" dirty="0" smtClean="0">
                <a:latin typeface="Constantia" panose="02030602050306030303" pitchFamily="18" charset="0"/>
              </a:rPr>
              <a:t>)</a:t>
            </a:r>
            <a:endParaRPr lang="en-US" sz="2400" dirty="0">
              <a:latin typeface="Constantia" panose="02030602050306030303" pitchFamily="18" charset="0"/>
            </a:endParaRPr>
          </a:p>
        </p:txBody>
      </p:sp>
      <p:sp>
        <p:nvSpPr>
          <p:cNvPr id="29" name="Rectangle 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7"/>
          <p:cNvSpPr/>
          <p:nvPr/>
        </p:nvSpPr>
        <p:spPr>
          <a:xfrm>
            <a:off x="9911023" y="685359"/>
            <a:ext cx="2137461" cy="51578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err="1"/>
              <a:t>Paulis</a:t>
            </a:r>
            <a:r>
              <a:rPr lang="en-US" sz="2400" dirty="0"/>
              <a:t> </a:t>
            </a:r>
            <a:r>
              <a:rPr lang="en-US" sz="2400" i="1" dirty="0"/>
              <a:t>et al. </a:t>
            </a:r>
            <a:r>
              <a:rPr lang="en-US" sz="2400" dirty="0"/>
              <a:t>(2024) ; Scatter dose strongly depended on angle </a:t>
            </a:r>
            <a:endParaRPr lang="en-US" sz="2400" dirty="0" smtClean="0"/>
          </a:p>
          <a:p>
            <a:endParaRPr lang="en-US" sz="2400" dirty="0" smtClean="0"/>
          </a:p>
          <a:p>
            <a:r>
              <a:rPr lang="en-US" sz="2400" dirty="0" smtClean="0">
                <a:latin typeface="Constantia" panose="02030602050306030303" pitchFamily="18" charset="0"/>
              </a:rPr>
              <a:t>Mahmoud </a:t>
            </a:r>
            <a:r>
              <a:rPr lang="en-US" sz="2400" i="1" dirty="0">
                <a:latin typeface="Constantia" panose="02030602050306030303" pitchFamily="18" charset="0"/>
              </a:rPr>
              <a:t>et </a:t>
            </a:r>
            <a:r>
              <a:rPr lang="en-US" sz="2400" i="1" dirty="0" smtClean="0">
                <a:latin typeface="Constantia" panose="02030602050306030303" pitchFamily="18" charset="0"/>
              </a:rPr>
              <a:t>al., </a:t>
            </a:r>
            <a:r>
              <a:rPr lang="en-US" sz="2400" dirty="0" smtClean="0">
                <a:latin typeface="Constantia" panose="02030602050306030303" pitchFamily="18" charset="0"/>
              </a:rPr>
              <a:t>2020; </a:t>
            </a:r>
            <a:r>
              <a:rPr lang="en-US" sz="2400" dirty="0">
                <a:latin typeface="Constantia" panose="02030602050306030303" pitchFamily="18" charset="0"/>
              </a:rPr>
              <a:t>scatter dose decreases with optimized beam geometry and distance</a:t>
            </a:r>
            <a:endParaRPr lang="en-US" sz="2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342134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83126" y="871033"/>
            <a:ext cx="12016511" cy="4631828"/>
            <a:chOff x="83125" y="873044"/>
            <a:chExt cx="12016511" cy="4631828"/>
          </a:xfrm>
        </p:grpSpPr>
        <p:sp>
          <p:nvSpPr>
            <p:cNvPr id="7" name="Rectangle 6"/>
            <p:cNvSpPr/>
            <p:nvPr/>
          </p:nvSpPr>
          <p:spPr>
            <a:xfrm>
              <a:off x="2184400" y="873044"/>
              <a:ext cx="7823200" cy="4895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onstantia" panose="02030602050306030303" pitchFamily="18" charset="0"/>
                </a:rPr>
                <a:t>Purposive Sampling</a:t>
              </a:r>
              <a:endParaRPr lang="en-US" sz="2400" dirty="0">
                <a:solidFill>
                  <a:schemeClr val="tx1"/>
                </a:solidFill>
                <a:latin typeface="Constantia" panose="02030602050306030303" pitchFamily="18" charset="0"/>
              </a:endParaRPr>
            </a:p>
          </p:txBody>
        </p:sp>
        <p:sp>
          <p:nvSpPr>
            <p:cNvPr id="10" name="Rectangle 9"/>
            <p:cNvSpPr/>
            <p:nvPr/>
          </p:nvSpPr>
          <p:spPr>
            <a:xfrm>
              <a:off x="1214581" y="1752330"/>
              <a:ext cx="4244110" cy="41410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Constantia" panose="02030602050306030303" pitchFamily="18" charset="0"/>
              </a:endParaRPr>
            </a:p>
            <a:p>
              <a:pPr algn="ctr"/>
              <a:r>
                <a:rPr lang="en-US" sz="2400" dirty="0" smtClean="0">
                  <a:solidFill>
                    <a:schemeClr val="tx1"/>
                  </a:solidFill>
                  <a:latin typeface="Constantia" panose="02030602050306030303" pitchFamily="18" charset="0"/>
                </a:rPr>
                <a:t>Government </a:t>
              </a:r>
              <a:r>
                <a:rPr lang="en-US" sz="2400" dirty="0">
                  <a:solidFill>
                    <a:schemeClr val="tx1"/>
                  </a:solidFill>
                  <a:latin typeface="Constantia" panose="02030602050306030303" pitchFamily="18" charset="0"/>
                </a:rPr>
                <a:t>Medical facilities</a:t>
              </a:r>
            </a:p>
            <a:p>
              <a:pPr algn="ctr"/>
              <a:endParaRPr lang="en-US" sz="2400" dirty="0">
                <a:solidFill>
                  <a:schemeClr val="tx1"/>
                </a:solidFill>
                <a:latin typeface="Constantia" panose="02030602050306030303" pitchFamily="18" charset="0"/>
              </a:endParaRPr>
            </a:p>
          </p:txBody>
        </p:sp>
        <p:sp>
          <p:nvSpPr>
            <p:cNvPr id="11" name="Rectangle 10"/>
            <p:cNvSpPr/>
            <p:nvPr/>
          </p:nvSpPr>
          <p:spPr>
            <a:xfrm>
              <a:off x="8063344" y="1746089"/>
              <a:ext cx="3408217" cy="4141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onstantia" panose="02030602050306030303" pitchFamily="18" charset="0"/>
                </a:rPr>
                <a:t>Private Medical facility</a:t>
              </a:r>
            </a:p>
          </p:txBody>
        </p:sp>
        <p:sp>
          <p:nvSpPr>
            <p:cNvPr id="12" name="Rectangle 11"/>
            <p:cNvSpPr/>
            <p:nvPr/>
          </p:nvSpPr>
          <p:spPr>
            <a:xfrm>
              <a:off x="387927" y="2658638"/>
              <a:ext cx="2623127" cy="48825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onstantia" panose="02030602050306030303" pitchFamily="18" charset="0"/>
                </a:rPr>
                <a:t>Level IV</a:t>
              </a:r>
              <a:endParaRPr lang="en-US" sz="2400" dirty="0">
                <a:solidFill>
                  <a:schemeClr val="tx1"/>
                </a:solidFill>
                <a:latin typeface="Constantia" panose="02030602050306030303" pitchFamily="18" charset="0"/>
              </a:endParaRPr>
            </a:p>
          </p:txBody>
        </p:sp>
        <p:sp>
          <p:nvSpPr>
            <p:cNvPr id="13" name="Rectangle 12"/>
            <p:cNvSpPr/>
            <p:nvPr/>
          </p:nvSpPr>
          <p:spPr>
            <a:xfrm>
              <a:off x="3454400" y="2658637"/>
              <a:ext cx="2641600" cy="48825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onstantia" panose="02030602050306030303" pitchFamily="18" charset="0"/>
                </a:rPr>
                <a:t>Level V</a:t>
              </a:r>
              <a:endParaRPr lang="en-US" sz="2400" dirty="0">
                <a:solidFill>
                  <a:schemeClr val="tx1"/>
                </a:solidFill>
                <a:latin typeface="Constantia" panose="02030602050306030303" pitchFamily="18" charset="0"/>
              </a:endParaRPr>
            </a:p>
          </p:txBody>
        </p:sp>
        <p:sp>
          <p:nvSpPr>
            <p:cNvPr id="14" name="Rectangle 13"/>
            <p:cNvSpPr/>
            <p:nvPr/>
          </p:nvSpPr>
          <p:spPr>
            <a:xfrm>
              <a:off x="83125" y="3637691"/>
              <a:ext cx="2974109" cy="186718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Constantia" panose="02030602050306030303" pitchFamily="18" charset="0"/>
                </a:rPr>
                <a:t>Ikanga</a:t>
              </a:r>
              <a:endParaRPr lang="en-US" sz="2400" b="1" dirty="0" smtClean="0">
                <a:solidFill>
                  <a:schemeClr val="tx1"/>
                </a:solidFill>
                <a:latin typeface="Constantia" panose="02030602050306030303" pitchFamily="18" charset="0"/>
              </a:endParaRPr>
            </a:p>
            <a:p>
              <a:r>
                <a:rPr lang="en-US" sz="2400" b="1" dirty="0" err="1" smtClean="0">
                  <a:solidFill>
                    <a:schemeClr val="tx1"/>
                  </a:solidFill>
                  <a:latin typeface="Constantia" panose="02030602050306030303" pitchFamily="18" charset="0"/>
                </a:rPr>
                <a:t>Zombe</a:t>
              </a:r>
              <a:endParaRPr lang="en-US" sz="2400" b="1" dirty="0" smtClean="0">
                <a:solidFill>
                  <a:schemeClr val="tx1"/>
                </a:solidFill>
                <a:latin typeface="Constantia" panose="02030602050306030303" pitchFamily="18" charset="0"/>
              </a:endParaRPr>
            </a:p>
            <a:p>
              <a:r>
                <a:rPr lang="en-US" sz="2400" b="1" dirty="0" err="1" smtClean="0">
                  <a:solidFill>
                    <a:schemeClr val="tx1"/>
                  </a:solidFill>
                  <a:latin typeface="Constantia" panose="02030602050306030303" pitchFamily="18" charset="0"/>
                </a:rPr>
                <a:t>Mwingi</a:t>
              </a:r>
              <a:endParaRPr lang="en-US" sz="2400" b="1" dirty="0" smtClean="0">
                <a:solidFill>
                  <a:schemeClr val="tx1"/>
                </a:solidFill>
                <a:latin typeface="Constantia" panose="02030602050306030303" pitchFamily="18" charset="0"/>
              </a:endParaRPr>
            </a:p>
          </p:txBody>
        </p:sp>
        <p:sp>
          <p:nvSpPr>
            <p:cNvPr id="15" name="Rectangle 14"/>
            <p:cNvSpPr/>
            <p:nvPr/>
          </p:nvSpPr>
          <p:spPr>
            <a:xfrm>
              <a:off x="3454400" y="3637692"/>
              <a:ext cx="2798618" cy="79576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Constantia" panose="02030602050306030303" pitchFamily="18" charset="0"/>
                </a:rPr>
                <a:t>Kitui</a:t>
              </a:r>
              <a:r>
                <a:rPr lang="en-US" sz="2800" b="1" dirty="0" smtClean="0">
                  <a:solidFill>
                    <a:schemeClr val="tx1"/>
                  </a:solidFill>
                  <a:latin typeface="Constantia" panose="02030602050306030303" pitchFamily="18" charset="0"/>
                </a:rPr>
                <a:t> County Referral</a:t>
              </a:r>
            </a:p>
          </p:txBody>
        </p:sp>
        <p:sp>
          <p:nvSpPr>
            <p:cNvPr id="16" name="Rectangle 15"/>
            <p:cNvSpPr/>
            <p:nvPr/>
          </p:nvSpPr>
          <p:spPr>
            <a:xfrm>
              <a:off x="6982690" y="2658637"/>
              <a:ext cx="5116946" cy="5144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nstantia" panose="02030602050306030303" pitchFamily="18" charset="0"/>
                </a:rPr>
                <a:t>The </a:t>
              </a:r>
              <a:r>
                <a:rPr lang="en-US" sz="2400" b="1" dirty="0" err="1" smtClean="0">
                  <a:solidFill>
                    <a:schemeClr val="tx1"/>
                  </a:solidFill>
                  <a:latin typeface="Constantia" panose="02030602050306030303" pitchFamily="18" charset="0"/>
                </a:rPr>
                <a:t>Kitui</a:t>
              </a:r>
              <a:r>
                <a:rPr lang="en-US" sz="2400" b="1" dirty="0" smtClean="0">
                  <a:solidFill>
                    <a:schemeClr val="tx1"/>
                  </a:solidFill>
                  <a:latin typeface="Constantia" panose="02030602050306030303" pitchFamily="18" charset="0"/>
                </a:rPr>
                <a:t> Jordan Level V Hospital</a:t>
              </a:r>
              <a:endParaRPr lang="en-US" sz="2400" b="1" dirty="0">
                <a:solidFill>
                  <a:schemeClr val="tx1"/>
                </a:solidFill>
                <a:latin typeface="Constantia" panose="02030602050306030303" pitchFamily="18" charset="0"/>
              </a:endParaRPr>
            </a:p>
          </p:txBody>
        </p:sp>
        <p:cxnSp>
          <p:nvCxnSpPr>
            <p:cNvPr id="22" name="Straight Arrow Connector 21"/>
            <p:cNvCxnSpPr>
              <a:stCxn id="12" idx="2"/>
            </p:cNvCxnSpPr>
            <p:nvPr/>
          </p:nvCxnSpPr>
          <p:spPr>
            <a:xfrm flipH="1">
              <a:off x="1690255" y="3146892"/>
              <a:ext cx="9236" cy="490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2"/>
            </p:cNvCxnSpPr>
            <p:nvPr/>
          </p:nvCxnSpPr>
          <p:spPr>
            <a:xfrm flipH="1">
              <a:off x="9762836" y="2160192"/>
              <a:ext cx="4617" cy="4075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838036" y="2160192"/>
              <a:ext cx="9237" cy="4075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 idx="0"/>
            </p:cNvCxnSpPr>
            <p:nvPr/>
          </p:nvCxnSpPr>
          <p:spPr>
            <a:xfrm>
              <a:off x="4775200" y="2167837"/>
              <a:ext cx="0" cy="490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p:cNvCxnSpPr>
            <p:nvPr/>
          </p:nvCxnSpPr>
          <p:spPr>
            <a:xfrm>
              <a:off x="4775200" y="3146892"/>
              <a:ext cx="0" cy="490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10" idx="0"/>
            </p:cNvCxnSpPr>
            <p:nvPr/>
          </p:nvCxnSpPr>
          <p:spPr>
            <a:xfrm>
              <a:off x="3336636" y="1362571"/>
              <a:ext cx="0" cy="3897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236364" y="1362571"/>
              <a:ext cx="18472" cy="3835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509420" y="4123562"/>
            <a:ext cx="5682579" cy="1938992"/>
          </a:xfrm>
          <a:prstGeom prst="rect">
            <a:avLst/>
          </a:prstGeom>
          <a:noFill/>
          <a:ln>
            <a:solidFill>
              <a:schemeClr val="accent1">
                <a:lumMod val="75000"/>
              </a:schemeClr>
            </a:solidFill>
          </a:ln>
        </p:spPr>
        <p:txBody>
          <a:bodyPr wrap="square" rtlCol="0">
            <a:spAutoFit/>
          </a:bodyPr>
          <a:lstStyle/>
          <a:p>
            <a:pPr marL="342900" indent="-342900">
              <a:lnSpc>
                <a:spcPct val="150000"/>
              </a:lnSpc>
              <a:buFont typeface="Wingdings" panose="05000000000000000000" pitchFamily="2" charset="2"/>
              <a:buChar char="ü"/>
            </a:pPr>
            <a:r>
              <a:rPr lang="en-US" sz="2000" dirty="0" smtClean="0">
                <a:latin typeface="Constantia" panose="02030602050306030303" pitchFamily="18" charset="0"/>
              </a:rPr>
              <a:t>Targets rooms; Wards, offices, radiation rooms</a:t>
            </a:r>
          </a:p>
          <a:p>
            <a:pPr marL="342900" indent="-342900">
              <a:lnSpc>
                <a:spcPct val="150000"/>
              </a:lnSpc>
              <a:buFont typeface="Wingdings" panose="05000000000000000000" pitchFamily="2" charset="2"/>
              <a:buChar char="ü"/>
            </a:pPr>
            <a:r>
              <a:rPr lang="en-US" sz="2000" dirty="0" smtClean="0">
                <a:latin typeface="Constantia" panose="02030602050306030303" pitchFamily="18" charset="0"/>
              </a:rPr>
              <a:t>At least </a:t>
            </a:r>
            <a:r>
              <a:rPr lang="en-US" sz="2000" dirty="0">
                <a:latin typeface="Constantia" panose="02030602050306030303" pitchFamily="18" charset="0"/>
              </a:rPr>
              <a:t>1</a:t>
            </a:r>
            <a:r>
              <a:rPr lang="en-US" sz="2000" dirty="0" smtClean="0">
                <a:latin typeface="Constantia" panose="02030602050306030303" pitchFamily="18" charset="0"/>
              </a:rPr>
              <a:t>0 rooms were be </a:t>
            </a:r>
            <a:r>
              <a:rPr lang="en-US" sz="2000" dirty="0" smtClean="0">
                <a:latin typeface="Constantia" panose="02030602050306030303" pitchFamily="18" charset="0"/>
              </a:rPr>
              <a:t>sampled</a:t>
            </a:r>
          </a:p>
          <a:p>
            <a:pPr marL="342900" indent="-342900">
              <a:lnSpc>
                <a:spcPct val="150000"/>
              </a:lnSpc>
              <a:buFont typeface="Wingdings" panose="05000000000000000000" pitchFamily="2" charset="2"/>
              <a:buChar char="ü"/>
            </a:pPr>
            <a:r>
              <a:rPr lang="en-US" sz="2000" dirty="0" smtClean="0">
                <a:latin typeface="Constantia" panose="02030602050306030303" pitchFamily="18" charset="0"/>
              </a:rPr>
              <a:t>A total of 70 occupational rooms were sampled </a:t>
            </a:r>
            <a:endParaRPr lang="en-US" sz="2000" dirty="0" smtClean="0">
              <a:latin typeface="Constantia" panose="02030602050306030303" pitchFamily="18" charset="0"/>
            </a:endParaRPr>
          </a:p>
          <a:p>
            <a:pPr marL="342900" indent="-342900">
              <a:lnSpc>
                <a:spcPct val="150000"/>
              </a:lnSpc>
              <a:buFont typeface="Wingdings" panose="05000000000000000000" pitchFamily="2" charset="2"/>
              <a:buChar char="ü"/>
            </a:pPr>
            <a:r>
              <a:rPr lang="en-US" sz="2000" dirty="0" smtClean="0">
                <a:latin typeface="Constantia" panose="02030602050306030303" pitchFamily="18" charset="0"/>
              </a:rPr>
              <a:t>Study period was 3 consecutive months </a:t>
            </a:r>
            <a:r>
              <a:rPr lang="en-US" sz="1600" dirty="0" smtClean="0"/>
              <a:t>	</a:t>
            </a:r>
            <a:endParaRPr lang="en-US" sz="1600" dirty="0"/>
          </a:p>
        </p:txBody>
      </p:sp>
      <p:sp>
        <p:nvSpPr>
          <p:cNvPr id="5" name="Slide Number Placeholder 4"/>
          <p:cNvSpPr>
            <a:spLocks noGrp="1"/>
          </p:cNvSpPr>
          <p:nvPr>
            <p:ph type="sldNum" sz="quarter" idx="12"/>
          </p:nvPr>
        </p:nvSpPr>
        <p:spPr/>
        <p:txBody>
          <a:bodyPr/>
          <a:lstStyle/>
          <a:p>
            <a:fld id="{CCACD47F-8EA4-4792-ADAE-862F5A09A7F7}" type="slidenum">
              <a:rPr lang="en-US" smtClean="0"/>
              <a:pPr/>
              <a:t>9</a:t>
            </a:fld>
            <a:endParaRPr lang="en-US"/>
          </a:p>
        </p:txBody>
      </p:sp>
      <p:sp>
        <p:nvSpPr>
          <p:cNvPr id="20" name="Title 1"/>
          <p:cNvSpPr txBox="1">
            <a:spLocks/>
          </p:cNvSpPr>
          <p:nvPr/>
        </p:nvSpPr>
        <p:spPr>
          <a:xfrm>
            <a:off x="3454400" y="112335"/>
            <a:ext cx="5058137" cy="4895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u="sng" dirty="0" smtClean="0">
                <a:solidFill>
                  <a:srgbClr val="C00000"/>
                </a:solidFill>
                <a:latin typeface="Times New Roman" panose="02020603050405020304" pitchFamily="18" charset="0"/>
                <a:cs typeface="Times New Roman" panose="02020603050405020304" pitchFamily="18" charset="0"/>
              </a:rPr>
              <a:t>MATERIALS AND METHODS</a:t>
            </a:r>
            <a:endParaRPr lang="en-US" sz="24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133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KU-Corruption Reporting Channels" id="{B0E58779-F266-4D91-99C8-0F098F222A85}" vid="{A66057BD-8A9C-40EB-8DA6-1A111286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28819</TotalTime>
  <Words>1920</Words>
  <Application>Microsoft Office PowerPoint</Application>
  <PresentationFormat>Widescreen</PresentationFormat>
  <Paragraphs>351</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Cambria Math</vt:lpstr>
      <vt:lpstr>Constantia</vt:lpstr>
      <vt:lpstr>F</vt:lpstr>
      <vt:lpstr>Noto Sans</vt:lpstr>
      <vt:lpstr>Times New Roman</vt:lpstr>
      <vt:lpstr>Verdana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Muthama Matsitsi</dc:creator>
  <cp:lastModifiedBy>Spinley </cp:lastModifiedBy>
  <cp:revision>556</cp:revision>
  <dcterms:created xsi:type="dcterms:W3CDTF">2023-02-13T12:18:07Z</dcterms:created>
  <dcterms:modified xsi:type="dcterms:W3CDTF">2026-05-22T04:55:49Z</dcterms:modified>
</cp:coreProperties>
</file>