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21"/>
  </p:notesMasterIdLst>
  <p:handoutMasterIdLst>
    <p:handoutMasterId r:id="rId22"/>
  </p:handoutMasterIdLst>
  <p:sldIdLst>
    <p:sldId id="257" r:id="rId3"/>
    <p:sldId id="352" r:id="rId4"/>
    <p:sldId id="327" r:id="rId5"/>
    <p:sldId id="354" r:id="rId6"/>
    <p:sldId id="328" r:id="rId7"/>
    <p:sldId id="329" r:id="rId8"/>
    <p:sldId id="348" r:id="rId9"/>
    <p:sldId id="358" r:id="rId10"/>
    <p:sldId id="353" r:id="rId11"/>
    <p:sldId id="333" r:id="rId12"/>
    <p:sldId id="332" r:id="rId13"/>
    <p:sldId id="346" r:id="rId14"/>
    <p:sldId id="342" r:id="rId15"/>
    <p:sldId id="331" r:id="rId16"/>
    <p:sldId id="335" r:id="rId17"/>
    <p:sldId id="355" r:id="rId18"/>
    <p:sldId id="351" r:id="rId19"/>
    <p:sldId id="281" r:id="rId20"/>
  </p:sldIdLst>
  <p:sldSz cx="12192000" cy="6858000"/>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53B"/>
    <a:srgbClr val="618F2E"/>
    <a:srgbClr val="FFFFFF"/>
    <a:srgbClr val="FAED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889" autoAdjust="0"/>
  </p:normalViewPr>
  <p:slideViewPr>
    <p:cSldViewPr snapToGrid="0">
      <p:cViewPr varScale="1">
        <p:scale>
          <a:sx n="54" d="100"/>
          <a:sy n="54" d="100"/>
        </p:scale>
        <p:origin x="1080" y="32"/>
      </p:cViewPr>
      <p:guideLst>
        <p:guide orient="horz" pos="2160"/>
        <p:guide pos="3840"/>
      </p:guideLst>
    </p:cSldViewPr>
  </p:slideViewPr>
  <p:outlineViewPr>
    <p:cViewPr>
      <p:scale>
        <a:sx n="33" d="100"/>
        <a:sy n="33" d="100"/>
      </p:scale>
      <p:origin x="48" y="1905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2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dirty="0"/>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3470323-0013-473B-9234-5EE4F6EF1FEF}" type="datetimeFigureOut">
              <a:rPr lang="nl-BE" smtClean="0"/>
              <a:pPr/>
              <a:t>22/05/2026</a:t>
            </a:fld>
            <a:endParaRPr lang="nl-BE"/>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en-US" dirty="0"/>
              <a:t>© TAEC</a:t>
            </a:r>
            <a:endParaRPr lang="nl-BE" dirty="0"/>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86BB7CA-D9B9-46E8-944F-2C61C974937C}" type="slidenum">
              <a:rPr lang="nl-BE" smtClean="0"/>
              <a:pPr/>
              <a:t>‹#›</a:t>
            </a:fld>
            <a:endParaRPr lang="nl-BE"/>
          </a:p>
        </p:txBody>
      </p:sp>
    </p:spTree>
    <p:extLst>
      <p:ext uri="{BB962C8B-B14F-4D97-AF65-F5344CB8AC3E}">
        <p14:creationId xmlns:p14="http://schemas.microsoft.com/office/powerpoint/2010/main" val="2851226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6-05-10T08:41:54.751"/>
    </inkml:context>
    <inkml:brush xml:id="br0">
      <inkml:brushProperty name="width" value="0.05292" units="cm"/>
      <inkml:brushProperty name="height" value="0.05292" units="cm"/>
      <inkml:brushProperty name="color" value="#FFFFFF"/>
    </inkml:brush>
  </inkml:definitions>
  <inkml:trace contextRef="#ctx0" brushRef="#br0">4934 8316 0</inkml:trace>
  <inkml:trace contextRef="#ctx0" brushRef="#br0" timeOffset="1">4934 8316 0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5F0E8F1-ECA1-4385-BDCC-CA8EEB9B6824}" type="datetimeFigureOut">
              <a:rPr lang="en-GB" smtClean="0"/>
              <a:pPr/>
              <a:t>22/05/2026</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65495FD-DEAA-41E6-8009-9BF6F627D8AE}" type="slidenum">
              <a:rPr lang="en-GB" smtClean="0"/>
              <a:pPr/>
              <a:t>‹#›</a:t>
            </a:fld>
            <a:endParaRPr lang="en-GB" dirty="0"/>
          </a:p>
        </p:txBody>
      </p:sp>
    </p:spTree>
    <p:extLst>
      <p:ext uri="{BB962C8B-B14F-4D97-AF65-F5344CB8AC3E}">
        <p14:creationId xmlns:p14="http://schemas.microsoft.com/office/powerpoint/2010/main" val="93432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495FD-DEAA-41E6-8009-9BF6F627D8AE}" type="slidenum">
              <a:rPr lang="en-GB" smtClean="0"/>
              <a:pPr/>
              <a:t>2</a:t>
            </a:fld>
            <a:endParaRPr lang="en-GB" dirty="0"/>
          </a:p>
        </p:txBody>
      </p:sp>
    </p:spTree>
    <p:extLst>
      <p:ext uri="{BB962C8B-B14F-4D97-AF65-F5344CB8AC3E}">
        <p14:creationId xmlns:p14="http://schemas.microsoft.com/office/powerpoint/2010/main" val="390534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1.5 mm - </a:t>
            </a:r>
            <a:r>
              <a:rPr lang="aa-ET" sz="1200" kern="1200" dirty="0">
                <a:solidFill>
                  <a:schemeClr val="tx1"/>
                </a:solidFill>
                <a:effectLst/>
                <a:latin typeface="+mn-lt"/>
                <a:ea typeface="+mn-ea"/>
                <a:cs typeface="+mn-cs"/>
              </a:rPr>
              <a:t>This transitional region reflects the practical resolution threshold of the system, where sources are distinguishable but not yet fully separated.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5495FD-DEAA-41E6-8009-9BF6F627D8AE}" type="slidenum">
              <a:rPr lang="en-GB" smtClean="0"/>
              <a:pPr/>
              <a:t>14</a:t>
            </a:fld>
            <a:endParaRPr lang="en-GB" dirty="0"/>
          </a:p>
        </p:txBody>
      </p:sp>
    </p:spTree>
    <p:extLst>
      <p:ext uri="{BB962C8B-B14F-4D97-AF65-F5344CB8AC3E}">
        <p14:creationId xmlns:p14="http://schemas.microsoft.com/office/powerpoint/2010/main" val="73465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Z" dirty="0"/>
          </a:p>
        </p:txBody>
      </p:sp>
      <p:sp>
        <p:nvSpPr>
          <p:cNvPr id="4" name="Slide Number Placeholder 3"/>
          <p:cNvSpPr>
            <a:spLocks noGrp="1"/>
          </p:cNvSpPr>
          <p:nvPr>
            <p:ph type="sldNum" sz="quarter" idx="5"/>
          </p:nvPr>
        </p:nvSpPr>
        <p:spPr/>
        <p:txBody>
          <a:bodyPr/>
          <a:lstStyle/>
          <a:p>
            <a:fld id="{C65495FD-DEAA-41E6-8009-9BF6F627D8AE}" type="slidenum">
              <a:rPr lang="en-GB" smtClean="0"/>
              <a:pPr/>
              <a:t>15</a:t>
            </a:fld>
            <a:endParaRPr lang="en-GB" dirty="0"/>
          </a:p>
        </p:txBody>
      </p:sp>
    </p:spTree>
    <p:extLst>
      <p:ext uri="{BB962C8B-B14F-4D97-AF65-F5344CB8AC3E}">
        <p14:creationId xmlns:p14="http://schemas.microsoft.com/office/powerpoint/2010/main" val="163127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C65495FD-DEAA-41E6-8009-9BF6F627D8AE}" type="slidenum">
              <a:rPr lang="en-GB" smtClean="0"/>
              <a:pPr/>
              <a:t>3</a:t>
            </a:fld>
            <a:endParaRPr lang="en-GB" dirty="0"/>
          </a:p>
        </p:txBody>
      </p:sp>
    </p:spTree>
    <p:extLst>
      <p:ext uri="{BB962C8B-B14F-4D97-AF65-F5344CB8AC3E}">
        <p14:creationId xmlns:p14="http://schemas.microsoft.com/office/powerpoint/2010/main" val="217407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a-ET" sz="1200" kern="1200" dirty="0">
                <a:solidFill>
                  <a:schemeClr val="tx1"/>
                </a:solidFill>
                <a:effectLst/>
                <a:latin typeface="+mn-lt"/>
                <a:ea typeface="+mn-ea"/>
                <a:cs typeface="+mn-cs"/>
              </a:rPr>
              <a:t>relies on the estimated time-difference-of-arrival (TDOA) of the two cascade photons detected in coincidence</a:t>
            </a:r>
            <a:endParaRPr lang="aa-ET" dirty="0"/>
          </a:p>
        </p:txBody>
      </p:sp>
      <p:sp>
        <p:nvSpPr>
          <p:cNvPr id="4" name="Slide Number Placeholder 3"/>
          <p:cNvSpPr>
            <a:spLocks noGrp="1"/>
          </p:cNvSpPr>
          <p:nvPr>
            <p:ph type="sldNum" sz="quarter" idx="5"/>
          </p:nvPr>
        </p:nvSpPr>
        <p:spPr/>
        <p:txBody>
          <a:bodyPr/>
          <a:lstStyle/>
          <a:p>
            <a:fld id="{C65495FD-DEAA-41E6-8009-9BF6F627D8AE}" type="slidenum">
              <a:rPr lang="en-GB" smtClean="0"/>
              <a:pPr/>
              <a:t>4</a:t>
            </a:fld>
            <a:endParaRPr lang="en-GB" dirty="0"/>
          </a:p>
        </p:txBody>
      </p:sp>
    </p:spTree>
    <p:extLst>
      <p:ext uri="{BB962C8B-B14F-4D97-AF65-F5344CB8AC3E}">
        <p14:creationId xmlns:p14="http://schemas.microsoft.com/office/powerpoint/2010/main" val="319859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5495FD-DEAA-41E6-8009-9BF6F627D8AE}" type="slidenum">
              <a:rPr lang="en-GB" smtClean="0"/>
              <a:pPr/>
              <a:t>5</a:t>
            </a:fld>
            <a:endParaRPr lang="en-GB"/>
          </a:p>
        </p:txBody>
      </p:sp>
    </p:spTree>
    <p:extLst>
      <p:ext uri="{BB962C8B-B14F-4D97-AF65-F5344CB8AC3E}">
        <p14:creationId xmlns:p14="http://schemas.microsoft.com/office/powerpoint/2010/main" val="77887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latin typeface="Times New Roman" panose="02020603050405020304" pitchFamily="18" charset="0"/>
                <a:ea typeface="DengXian" panose="02010600030101010101" pitchFamily="2" charset="-122"/>
              </a:rPr>
              <a:t>D</a:t>
            </a:r>
            <a:r>
              <a:rPr lang="en-US" sz="1200" kern="100" dirty="0">
                <a:effectLst/>
                <a:latin typeface="Times New Roman" panose="02020603050405020304" pitchFamily="18" charset="0"/>
                <a:ea typeface="DengXian" panose="02010600030101010101" pitchFamily="2" charset="-122"/>
              </a:rPr>
              <a:t>etector timing resolution- About 0.549 ns (Matulewicz et al. 1996).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DengXian" panose="02010600030101010101" pitchFamily="2" charset="-122"/>
              </a:rPr>
              <a:t>TCW that retain </a:t>
            </a:r>
            <a:r>
              <a:rPr lang="en-US" sz="1200" kern="1200" dirty="0">
                <a:solidFill>
                  <a:schemeClr val="tx1"/>
                </a:solidFill>
                <a:effectLst/>
                <a:latin typeface="+mn-lt"/>
                <a:ea typeface="+mn-ea"/>
                <a:cs typeface="+mn-cs"/>
              </a:rPr>
              <a:t>99% of valid cascade events</a:t>
            </a:r>
            <a:endParaRPr lang="aa-ET" dirty="0"/>
          </a:p>
          <a:p>
            <a:endParaRPr lang="en-US" b="1" dirty="0">
              <a:effectLst/>
            </a:endParaRPr>
          </a:p>
          <a:p>
            <a:r>
              <a:rPr lang="en-US" b="1" dirty="0">
                <a:effectLst/>
              </a:rPr>
              <a:t>¹⁷⁷Lu is chosen not for physics optimization, but because it is clinically indispensable. Testing it ensures your imaging system is relevant to actual patient therapies, making the study translational rather than purely theoretical.</a:t>
            </a:r>
            <a:endParaRPr lang="aa-ET" dirty="0"/>
          </a:p>
        </p:txBody>
      </p:sp>
      <p:sp>
        <p:nvSpPr>
          <p:cNvPr id="4" name="Slide Number Placeholder 3"/>
          <p:cNvSpPr>
            <a:spLocks noGrp="1"/>
          </p:cNvSpPr>
          <p:nvPr>
            <p:ph type="sldNum" sz="quarter" idx="5"/>
          </p:nvPr>
        </p:nvSpPr>
        <p:spPr/>
        <p:txBody>
          <a:bodyPr/>
          <a:lstStyle/>
          <a:p>
            <a:fld id="{C65495FD-DEAA-41E6-8009-9BF6F627D8AE}" type="slidenum">
              <a:rPr lang="en-GB" smtClean="0"/>
              <a:pPr/>
              <a:t>6</a:t>
            </a:fld>
            <a:endParaRPr lang="en-GB" dirty="0"/>
          </a:p>
        </p:txBody>
      </p:sp>
    </p:spTree>
    <p:extLst>
      <p:ext uri="{BB962C8B-B14F-4D97-AF65-F5344CB8AC3E}">
        <p14:creationId xmlns:p14="http://schemas.microsoft.com/office/powerpoint/2010/main" val="130067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69C7B-7990-2E55-29A1-35D1C4AF5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FD7DA-30F5-7E38-D406-5982CE7985AC}"/>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A7211EB9-F873-6CF2-EDA1-E4B74E7568AD}"/>
                  </a:ext>
                </a:extLst>
              </p:cNvPr>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Upper Layer</a:t>
                </a:r>
              </a:p>
              <a:p>
                <a:pPr rtl="0" eaLnBrk="1" fontAlgn="t" latinLnBrk="0" hangingPunct="1"/>
                <a:r>
                  <a:rPr lang="en-US" sz="1200" b="0" i="0" u="none" strike="noStrike" kern="1200" dirty="0">
                    <a:solidFill>
                      <a:schemeClr val="tx1"/>
                    </a:solidFill>
                    <a:effectLst/>
                    <a:latin typeface="+mn-lt"/>
                    <a:ea typeface="+mn-ea"/>
                    <a:cs typeface="+mn-cs"/>
                  </a:rPr>
                  <a:t>Cerium conc. [mol%]: 1.5</a:t>
                </a:r>
                <a:endParaRPr lang="aa-ET"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Decay time [ns]: 30</a:t>
                </a:r>
              </a:p>
              <a:p>
                <a:pPr rtl="0" eaLnBrk="1" fontAlgn="t" latinLnBrk="0" hangingPunct="1"/>
                <a:r>
                  <a:rPr lang="en-US" sz="1200" b="0" i="0" u="none" strike="noStrike" kern="1200" dirty="0">
                    <a:solidFill>
                      <a:schemeClr val="tx1"/>
                    </a:solidFill>
                    <a:effectLst/>
                    <a:latin typeface="+mn-lt"/>
                    <a:ea typeface="+mn-ea"/>
                    <a:cs typeface="+mn-cs"/>
                  </a:rPr>
                  <a:t>Dimensions [mm]: 1.6</a:t>
                </a:r>
                <a14:m>
                  <m:oMath xmlns:m="http://schemas.openxmlformats.org/officeDocument/2006/math">
                    <m:r>
                      <a:rPr lang="en-US" sz="1200" b="0" i="1" u="none" strike="noStrike" kern="1200">
                        <a:solidFill>
                          <a:schemeClr val="tx1"/>
                        </a:solidFill>
                        <a:effectLst/>
                        <a:latin typeface="Cambria Math" panose="02040503050406030204" pitchFamily="18" charset="0"/>
                        <a:ea typeface="+mn-ea"/>
                        <a:cs typeface="+mn-cs"/>
                      </a:rPr>
                      <m:t>×2.4×7.0</m:t>
                    </m:r>
                  </m:oMath>
                </a14:m>
                <a:endParaRPr lang="aa-ET" sz="1200" b="0" i="0" u="none" strike="noStrike" kern="1200" dirty="0">
                  <a:solidFill>
                    <a:schemeClr val="tx1"/>
                  </a:solidFill>
                  <a:effectLst/>
                  <a:latin typeface="+mn-lt"/>
                  <a:ea typeface="+mn-ea"/>
                  <a:cs typeface="+mn-cs"/>
                </a:endParaRPr>
              </a:p>
              <a:p>
                <a:pPr rtl="0" eaLnBrk="1" fontAlgn="t" latinLnBrk="0" hangingPunct="1"/>
                <a:endParaRPr lang="aa-ET" sz="1200" b="0" i="0" u="none" strike="noStrike" kern="1200" dirty="0">
                  <a:solidFill>
                    <a:schemeClr val="tx1"/>
                  </a:solidFill>
                  <a:effectLst/>
                  <a:latin typeface="+mn-lt"/>
                  <a:ea typeface="+mn-ea"/>
                  <a:cs typeface="+mn-cs"/>
                </a:endParaRPr>
              </a:p>
              <a:p>
                <a:pPr rtl="0" eaLnBrk="1" fontAlgn="t" latinLnBrk="0" hangingPunct="1"/>
                <a:endParaRPr lang="aa-ET"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Lower Layer</a:t>
                </a:r>
                <a:endParaRPr lang="aa-ET"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Cerium conc. [mol%]: 0.4</a:t>
                </a:r>
                <a:endParaRPr lang="aa-ET"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Decay time [ns]: 63</a:t>
                </a:r>
                <a:endParaRPr lang="aa-ET"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Dimensions [mm]:</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1.6</a:t>
                </a:r>
                <a14:m>
                  <m:oMath xmlns:m="http://schemas.openxmlformats.org/officeDocument/2006/math">
                    <m:r>
                      <a:rPr lang="en-US" sz="1200" b="0" i="1" u="none" strike="noStrike" kern="1200">
                        <a:solidFill>
                          <a:schemeClr val="tx1"/>
                        </a:solidFill>
                        <a:effectLst/>
                        <a:latin typeface="Cambria Math" panose="02040503050406030204" pitchFamily="18" charset="0"/>
                        <a:ea typeface="+mn-ea"/>
                        <a:cs typeface="+mn-cs"/>
                      </a:rPr>
                      <m:t>×2.6×8.0</m:t>
                    </m:r>
                  </m:oMath>
                </a14:m>
                <a:endParaRPr lang="en-US" sz="1200" b="0" i="0" u="none" strike="noStrike" kern="1200" dirty="0">
                  <a:solidFill>
                    <a:schemeClr val="tx1"/>
                  </a:solidFill>
                  <a:effectLst/>
                  <a:latin typeface="+mn-lt"/>
                  <a:ea typeface="+mn-ea"/>
                  <a:cs typeface="+mn-cs"/>
                </a:endParaRPr>
              </a:p>
              <a:p>
                <a:pPr rtl="0" eaLnBrk="1" fontAlgn="t" latinLnBrk="0" hangingPunct="1"/>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latin typeface="Instrument Sans Medium" pitchFamily="34" charset="0"/>
                    <a:ea typeface="Instrument Sans Medium" pitchFamily="34" charset="-122"/>
                    <a:cs typeface="Instrument Sans Medium" pitchFamily="34" charset="-120"/>
                  </a:rPr>
                  <a:t>Gadolinium Oxyorthosilicate (GSO) </a:t>
                </a:r>
              </a:p>
              <a:p>
                <a:pPr marL="171450" indent="-171450">
                  <a:buFont typeface="Arial" panose="020B0604020202020204" pitchFamily="34" charset="0"/>
                  <a:buChar char="•"/>
                </a:pPr>
                <a:r>
                  <a:rPr lang="en-US" sz="1200" dirty="0">
                    <a:solidFill>
                      <a:srgbClr val="1E3063"/>
                    </a:solidFill>
                    <a:latin typeface="Times New Roman" panose="02020603050405020304" pitchFamily="18" charset="0"/>
                    <a:ea typeface="Instrument Sans Medium" pitchFamily="34" charset="-122"/>
                    <a:cs typeface="Times New Roman" panose="02020603050405020304" pitchFamily="18" charset="0"/>
                  </a:rPr>
                  <a:t>Layers consist of scintillators doped with cerium (Ce) at different concentrations.</a:t>
                </a:r>
                <a:br>
                  <a:rPr lang="en-US" baseline="0" dirty="0"/>
                </a:b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E3063"/>
                    </a:solidFill>
                    <a:latin typeface="Times New Roman" panose="02020603050405020304" pitchFamily="18" charset="0"/>
                    <a:ea typeface="Instrument Sans Medium" pitchFamily="34" charset="-122"/>
                    <a:cs typeface="Times New Roman" panose="02020603050405020304" pitchFamily="18" charset="0"/>
                  </a:rPr>
                  <a:t>Each dual-layer block is organized into an 11 × 15 matrix, making 165 pixels per module.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E3063"/>
                    </a:solidFill>
                    <a:latin typeface="Times New Roman" panose="02020603050405020304" pitchFamily="18" charset="0"/>
                    <a:ea typeface="Instrument Sans Medium" pitchFamily="34" charset="-122"/>
                    <a:cs typeface="Times New Roman" panose="02020603050405020304" pitchFamily="18" charset="0"/>
                  </a:rPr>
                  <a:t>Thin BaSO₄ reflector placed between each crystal to optimize light collection.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1E3063"/>
                  </a:solidFill>
                  <a:latin typeface="Times New Roman" panose="02020603050405020304" pitchFamily="18" charset="0"/>
                  <a:ea typeface="Instrument Sans Medium"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thinner line shows the incident rays (</a:t>
                </a:r>
                <a:r>
                  <a:rPr lang="en-US" sz="1200" i="1" kern="1200" dirty="0">
                    <a:solidFill>
                      <a:schemeClr val="tx1"/>
                    </a:solidFill>
                    <a:effectLst/>
                    <a:latin typeface="+mn-lt"/>
                    <a:ea typeface="+mn-ea"/>
                    <a:cs typeface="+mn-cs"/>
                  </a:rPr>
                  <a:t>i</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i</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after hitting detector crystals, are then back projected through the lines and angle of incidences (dashed thicker line), and at the point of their intersection is the location of the decay. </a:t>
                </a:r>
                <a:endParaRPr lang="aa-ET"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p>
              <a:p>
                <a:pPr rtl="0" eaLnBrk="1" fontAlgn="t" latinLnBrk="0" hangingPunct="1"/>
                <a:endParaRPr lang="aa-ET" sz="1200" b="0" i="0" u="none" strike="noStrike" kern="1200" dirty="0">
                  <a:solidFill>
                    <a:schemeClr val="tx1"/>
                  </a:solidFill>
                  <a:effectLst/>
                  <a:latin typeface="+mn-lt"/>
                  <a:ea typeface="+mn-ea"/>
                  <a:cs typeface="+mn-cs"/>
                </a:endParaRPr>
              </a:p>
            </p:txBody>
          </p:sp>
        </mc:Choice>
        <mc:Fallback xmlns="">
          <p:sp>
            <p:nvSpPr>
              <p:cNvPr id="3" name="Notes Placeholder 2">
                <a:extLst>
                  <a:ext uri="{FF2B5EF4-FFF2-40B4-BE49-F238E27FC236}">
                    <a16:creationId xmlns:a16="http://schemas.microsoft.com/office/drawing/2014/main" id="{A7211EB9-F873-6CF2-EDA1-E4B74E7568AD}"/>
                  </a:ext>
                </a:extLst>
              </p:cNvPr>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Upper Layer</a:t>
                </a:r>
              </a:p>
              <a:p>
                <a:pPr rtl="0" eaLnBrk="1" fontAlgn="t" latinLnBrk="0" hangingPunct="1"/>
                <a:r>
                  <a:rPr lang="en-US" sz="1200" b="0" i="0" u="none" strike="noStrike" kern="1200" dirty="0">
                    <a:solidFill>
                      <a:schemeClr val="tx1"/>
                    </a:solidFill>
                    <a:effectLst/>
                    <a:latin typeface="+mn-lt"/>
                    <a:ea typeface="+mn-ea"/>
                    <a:cs typeface="+mn-cs"/>
                  </a:rPr>
                  <a:t>Cerium conc. [mol%]: 1.5</a:t>
                </a:r>
                <a:endParaRPr lang="en-TZ"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Decay time [ns]: 30</a:t>
                </a:r>
              </a:p>
              <a:p>
                <a:pPr rtl="0" eaLnBrk="1" fontAlgn="t" latinLnBrk="0" hangingPunct="1"/>
                <a:r>
                  <a:rPr lang="en-US" sz="1200" b="0" i="0" u="none" strike="noStrike" kern="1200" dirty="0">
                    <a:solidFill>
                      <a:schemeClr val="tx1"/>
                    </a:solidFill>
                    <a:effectLst/>
                    <a:latin typeface="+mn-lt"/>
                    <a:ea typeface="+mn-ea"/>
                    <a:cs typeface="+mn-cs"/>
                  </a:rPr>
                  <a:t>Dimensions [mm]: 1.6</a:t>
                </a:r>
                <a:r>
                  <a:rPr lang="en-US" sz="1200" b="0" i="0" u="none" strike="noStrike" kern="1200">
                    <a:solidFill>
                      <a:schemeClr val="tx1"/>
                    </a:solidFill>
                    <a:effectLst/>
                    <a:latin typeface="Cambria Math" panose="02040503050406030204" pitchFamily="18" charset="0"/>
                    <a:ea typeface="+mn-ea"/>
                    <a:cs typeface="+mn-cs"/>
                  </a:rPr>
                  <a:t>×2.4×7.0</a:t>
                </a:r>
                <a:endParaRPr lang="en-TZ" sz="1200" b="0" i="0" u="none" strike="noStrike" kern="1200" dirty="0">
                  <a:solidFill>
                    <a:schemeClr val="tx1"/>
                  </a:solidFill>
                  <a:effectLst/>
                  <a:latin typeface="+mn-lt"/>
                  <a:ea typeface="+mn-ea"/>
                  <a:cs typeface="+mn-cs"/>
                </a:endParaRPr>
              </a:p>
              <a:p>
                <a:pPr rtl="0" eaLnBrk="1" fontAlgn="t" latinLnBrk="0" hangingPunct="1"/>
                <a:endParaRPr lang="en-TZ" sz="1200" b="0" i="0" u="none" strike="noStrike" kern="1200" dirty="0">
                  <a:solidFill>
                    <a:schemeClr val="tx1"/>
                  </a:solidFill>
                  <a:effectLst/>
                  <a:latin typeface="+mn-lt"/>
                  <a:ea typeface="+mn-ea"/>
                  <a:cs typeface="+mn-cs"/>
                </a:endParaRPr>
              </a:p>
              <a:p>
                <a:pPr rtl="0" eaLnBrk="1" fontAlgn="t" latinLnBrk="0" hangingPunct="1"/>
                <a:endParaRPr lang="en-TZ"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Lower Layer</a:t>
                </a:r>
                <a:endParaRPr lang="en-TZ"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Cerium conc. [mol%]: 0.4</a:t>
                </a:r>
                <a:endParaRPr lang="en-TZ"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Decay time [ns]: 63</a:t>
                </a:r>
                <a:endParaRPr lang="en-TZ"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Dimensions [mm]:</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1.6</a:t>
                </a:r>
                <a:r>
                  <a:rPr lang="en-US" sz="1200" b="0" i="0" u="none" strike="noStrike" kern="1200">
                    <a:solidFill>
                      <a:schemeClr val="tx1"/>
                    </a:solidFill>
                    <a:effectLst/>
                    <a:latin typeface="+mn-lt"/>
                    <a:ea typeface="+mn-ea"/>
                    <a:cs typeface="+mn-cs"/>
                  </a:rPr>
                  <a:t>×2.6×8.0</a:t>
                </a:r>
                <a:endParaRPr lang="en-US" sz="1200" b="0" i="0" u="none" strike="noStrike" kern="1200" dirty="0">
                  <a:solidFill>
                    <a:schemeClr val="tx1"/>
                  </a:solidFill>
                  <a:effectLst/>
                  <a:latin typeface="+mn-lt"/>
                  <a:ea typeface="+mn-ea"/>
                  <a:cs typeface="+mn-cs"/>
                </a:endParaRPr>
              </a:p>
              <a:p>
                <a:pPr rtl="0" eaLnBrk="1" fontAlgn="t" latinLnBrk="0" hangingPunct="1"/>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solidFill>
                      <a:srgbClr val="1E3063"/>
                    </a:solidFill>
                    <a:latin typeface="Instrument Sans Medium" pitchFamily="34" charset="0"/>
                    <a:ea typeface="Instrument Sans Medium" pitchFamily="34" charset="-122"/>
                    <a:cs typeface="Instrument Sans Medium" pitchFamily="34" charset="-120"/>
                  </a:rPr>
                  <a:t>Functions in two distinct modes: open and closed. </a:t>
                </a:r>
              </a:p>
              <a:p>
                <a:pPr marL="171450" indent="-171450">
                  <a:buFont typeface="Arial" panose="020B0604020202020204" pitchFamily="34" charset="0"/>
                  <a:buChar char="•"/>
                </a:pPr>
                <a:r>
                  <a:rPr lang="en-US" sz="1200" dirty="0">
                    <a:latin typeface="Instrument Sans Medium" pitchFamily="34" charset="0"/>
                    <a:ea typeface="Instrument Sans Medium" pitchFamily="34" charset="-122"/>
                    <a:cs typeface="Instrument Sans Medium" pitchFamily="34" charset="-120"/>
                  </a:rPr>
                  <a:t>Gadolinium Oxyorthosilicate (GSO) </a:t>
                </a:r>
              </a:p>
              <a:p>
                <a:pPr marL="171450" indent="-171450">
                  <a:buFont typeface="Arial" panose="020B0604020202020204" pitchFamily="34" charset="0"/>
                  <a:buChar char="•"/>
                </a:pPr>
                <a:r>
                  <a:rPr lang="en-US" sz="1200" dirty="0">
                    <a:solidFill>
                      <a:srgbClr val="1E3063"/>
                    </a:solidFill>
                    <a:latin typeface="Times New Roman" panose="02020603050405020304" pitchFamily="18" charset="0"/>
                    <a:ea typeface="Instrument Sans Medium" pitchFamily="34" charset="-122"/>
                    <a:cs typeface="Times New Roman" panose="02020603050405020304" pitchFamily="18" charset="0"/>
                  </a:rPr>
                  <a:t>Layers consist of scintillators doped with cerium (Ce) at different concentrations.</a:t>
                </a:r>
                <a:br>
                  <a:rPr lang="en-US" baseline="0" dirty="0"/>
                </a:b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E3063"/>
                    </a:solidFill>
                    <a:latin typeface="Times New Roman" panose="02020603050405020304" pitchFamily="18" charset="0"/>
                    <a:ea typeface="Instrument Sans Medium" pitchFamily="34" charset="-122"/>
                    <a:cs typeface="Times New Roman" panose="02020603050405020304" pitchFamily="18" charset="0"/>
                  </a:rPr>
                  <a:t>Each dual-layer block is organized into an 11 × 15 matrix, making 165 pixels per module. Thin BaSO₄ reflector placed between each crystal to optimize light collection.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1E3063"/>
                  </a:solidFill>
                  <a:latin typeface="Times New Roman" panose="02020603050405020304" pitchFamily="18" charset="0"/>
                  <a:ea typeface="Instrument Sans Medium"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thinner line shows the incident rays (</a:t>
                </a:r>
                <a:r>
                  <a:rPr lang="en-US" sz="1200" i="1" kern="1200" dirty="0">
                    <a:solidFill>
                      <a:schemeClr val="tx1"/>
                    </a:solidFill>
                    <a:effectLst/>
                    <a:latin typeface="+mn-lt"/>
                    <a:ea typeface="+mn-ea"/>
                    <a:cs typeface="+mn-cs"/>
                  </a:rPr>
                  <a:t>i</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i</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after hitting detector crystals, are then back projected through the lines and angle of incidences (dashed thicker line), and at the point of their intersection is the location of the decay. </a:t>
                </a:r>
                <a:endParaRPr lang="en-TZ"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p>
              <a:p>
                <a:pPr rtl="0" eaLnBrk="1" fontAlgn="t" latinLnBrk="0" hangingPunct="1"/>
                <a:endParaRPr lang="en-TZ" sz="1200" b="0" i="0" u="none" strike="noStrike" kern="1200" dirty="0">
                  <a:solidFill>
                    <a:schemeClr val="tx1"/>
                  </a:solidFill>
                  <a:effectLst/>
                  <a:latin typeface="+mn-lt"/>
                  <a:ea typeface="+mn-ea"/>
                  <a:cs typeface="+mn-cs"/>
                </a:endParaRPr>
              </a:p>
            </p:txBody>
          </p:sp>
        </mc:Fallback>
      </mc:AlternateContent>
      <p:sp>
        <p:nvSpPr>
          <p:cNvPr id="4" name="Slide Number Placeholder 3">
            <a:extLst>
              <a:ext uri="{FF2B5EF4-FFF2-40B4-BE49-F238E27FC236}">
                <a16:creationId xmlns:a16="http://schemas.microsoft.com/office/drawing/2014/main" id="{08CC10AD-2E03-7C12-03CF-6F1F91F8B03A}"/>
              </a:ext>
            </a:extLst>
          </p:cNvPr>
          <p:cNvSpPr>
            <a:spLocks noGrp="1"/>
          </p:cNvSpPr>
          <p:nvPr>
            <p:ph type="sldNum" sz="quarter" idx="10"/>
          </p:nvPr>
        </p:nvSpPr>
        <p:spPr/>
        <p:txBody>
          <a:bodyPr/>
          <a:lstStyle/>
          <a:p>
            <a:fld id="{C65495FD-DEAA-41E6-8009-9BF6F627D8AE}" type="slidenum">
              <a:rPr lang="en-GB" smtClean="0"/>
              <a:pPr/>
              <a:t>7</a:t>
            </a:fld>
            <a:endParaRPr lang="en-GB"/>
          </a:p>
        </p:txBody>
      </p:sp>
    </p:spTree>
    <p:extLst>
      <p:ext uri="{BB962C8B-B14F-4D97-AF65-F5344CB8AC3E}">
        <p14:creationId xmlns:p14="http://schemas.microsoft.com/office/powerpoint/2010/main" val="198470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AIR: x = −0.14545 ± 1.93×10</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(b) y = −0.14545 ± 1.93×10</a:t>
            </a:r>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and (c) z = −0.14545 ± 1.93×10</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PMMA:  x = −0.14545 ± 2.11×10</a:t>
            </a:r>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mm, (b) y = −0.14545 ± 2.11×10</a:t>
            </a:r>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mm and (c) z = −0.14545 ± 2.11×10</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mm</a:t>
            </a:r>
          </a:p>
          <a:p>
            <a:endParaRPr lang="aa-ET" dirty="0"/>
          </a:p>
        </p:txBody>
      </p:sp>
      <p:sp>
        <p:nvSpPr>
          <p:cNvPr id="4" name="Slide Number Placeholder 3"/>
          <p:cNvSpPr>
            <a:spLocks noGrp="1"/>
          </p:cNvSpPr>
          <p:nvPr>
            <p:ph type="sldNum" sz="quarter" idx="5"/>
          </p:nvPr>
        </p:nvSpPr>
        <p:spPr/>
        <p:txBody>
          <a:bodyPr/>
          <a:lstStyle/>
          <a:p>
            <a:fld id="{C65495FD-DEAA-41E6-8009-9BF6F627D8AE}" type="slidenum">
              <a:rPr lang="en-GB" smtClean="0"/>
              <a:pPr/>
              <a:t>10</a:t>
            </a:fld>
            <a:endParaRPr lang="en-GB" dirty="0"/>
          </a:p>
        </p:txBody>
      </p:sp>
    </p:spTree>
    <p:extLst>
      <p:ext uri="{BB962C8B-B14F-4D97-AF65-F5344CB8AC3E}">
        <p14:creationId xmlns:p14="http://schemas.microsoft.com/office/powerpoint/2010/main" val="490971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Importantly, the efficiency remained high, indicating that the system maintains strong detection capability even in realistic tissue‑equivalent conditions.</a:t>
            </a:r>
            <a:endParaRPr lang="aa-ET" dirty="0"/>
          </a:p>
          <a:p>
            <a:endParaRPr lang="aa-ET" dirty="0"/>
          </a:p>
        </p:txBody>
      </p:sp>
      <p:sp>
        <p:nvSpPr>
          <p:cNvPr id="4" name="Slide Number Placeholder 3"/>
          <p:cNvSpPr>
            <a:spLocks noGrp="1"/>
          </p:cNvSpPr>
          <p:nvPr>
            <p:ph type="sldNum" sz="quarter" idx="5"/>
          </p:nvPr>
        </p:nvSpPr>
        <p:spPr/>
        <p:txBody>
          <a:bodyPr/>
          <a:lstStyle/>
          <a:p>
            <a:fld id="{C65495FD-DEAA-41E6-8009-9BF6F627D8AE}" type="slidenum">
              <a:rPr lang="en-GB" smtClean="0"/>
              <a:pPr/>
              <a:t>11</a:t>
            </a:fld>
            <a:endParaRPr lang="en-GB" dirty="0"/>
          </a:p>
        </p:txBody>
      </p:sp>
    </p:spTree>
    <p:extLst>
      <p:ext uri="{BB962C8B-B14F-4D97-AF65-F5344CB8AC3E}">
        <p14:creationId xmlns:p14="http://schemas.microsoft.com/office/powerpoint/2010/main" val="62526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solidFill>
                  <a:srgbClr val="000000"/>
                </a:solidFill>
                <a:effectLst/>
                <a:ea typeface="DengXian" panose="02010600030101010101" pitchFamily="2" charset="-122"/>
                <a:cs typeface="Times New Roman" panose="02020603050405020304" pitchFamily="18" charset="0"/>
              </a:rPr>
              <a:t>FoV: </a:t>
            </a:r>
            <a:r>
              <a:rPr lang="en-US" sz="1200" kern="100" dirty="0">
                <a:solidFill>
                  <a:srgbClr val="000000"/>
                </a:solidFill>
                <a:effectLst/>
                <a:ea typeface="DengXian" panose="02010600030101010101" pitchFamily="2" charset="-122"/>
                <a:cs typeface="Times New Roman" panose="02020603050405020304" pitchFamily="18" charset="0"/>
              </a:rPr>
              <a:t>27,330.56 mm</a:t>
            </a:r>
            <a:r>
              <a:rPr lang="en-US" sz="1200" kern="100" baseline="30000" dirty="0">
                <a:solidFill>
                  <a:srgbClr val="000000"/>
                </a:solidFill>
                <a:effectLst/>
                <a:ea typeface="DengXian" panose="02010600030101010101" pitchFamily="2" charset="-122"/>
                <a:cs typeface="Times New Roman" panose="02020603050405020304" pitchFamily="18" charset="0"/>
              </a:rPr>
              <a:t>3 </a:t>
            </a:r>
            <a:r>
              <a:rPr lang="en-US" kern="100" baseline="30000" dirty="0">
                <a:solidFill>
                  <a:srgbClr val="000000"/>
                </a:solidFill>
                <a:ea typeface="DengXian" panose="02010600030101010101" pitchFamily="2" charset="-122"/>
                <a:cs typeface="Times New Roman" panose="02020603050405020304" pitchFamily="18" charset="0"/>
              </a:rPr>
              <a:t> </a:t>
            </a:r>
            <a:r>
              <a:rPr lang="en-US" dirty="0">
                <a:cs typeface="Times New Roman" panose="02020603050405020304" pitchFamily="18" charset="0"/>
              </a:rPr>
              <a:t>Vs 1,884 mm</a:t>
            </a:r>
            <a:r>
              <a:rPr lang="en-US" baseline="30000" dirty="0">
                <a:cs typeface="Times New Roman" panose="02020603050405020304" pitchFamily="18" charset="0"/>
              </a:rPr>
              <a:t>3</a:t>
            </a:r>
            <a:r>
              <a:rPr lang="en-US" dirty="0">
                <a:cs typeface="Times New Roman" panose="02020603050405020304" pitchFamily="18" charset="0"/>
              </a:rPr>
              <a:t> </a:t>
            </a:r>
          </a:p>
          <a:p>
            <a:pPr>
              <a:buNone/>
            </a:pPr>
            <a:r>
              <a:rPr lang="en-US" sz="1200" kern="1200" dirty="0">
                <a:solidFill>
                  <a:schemeClr val="tx1"/>
                </a:solidFill>
                <a:effectLst/>
                <a:latin typeface="+mn-lt"/>
                <a:ea typeface="+mn-ea"/>
                <a:cs typeface="+mn-cs"/>
              </a:rPr>
              <a:t>4.8187 mm - A</a:t>
            </a:r>
            <a:r>
              <a:rPr lang="en-TZ" sz="1200" kern="1200" dirty="0" err="1">
                <a:solidFill>
                  <a:schemeClr val="tx1"/>
                </a:solidFill>
                <a:effectLst/>
                <a:latin typeface="+mn-lt"/>
                <a:ea typeface="+mn-ea"/>
                <a:cs typeface="+mn-cs"/>
              </a:rPr>
              <a:t>ttributed</a:t>
            </a:r>
            <a:r>
              <a:rPr lang="en-TZ" sz="1200" kern="1200" dirty="0">
                <a:solidFill>
                  <a:schemeClr val="tx1"/>
                </a:solidFill>
                <a:effectLst/>
                <a:latin typeface="+mn-lt"/>
                <a:ea typeface="+mn-ea"/>
                <a:cs typeface="+mn-cs"/>
              </a:rPr>
              <a:t> to detector crystal alignment and edge effects, rather than systematic reconstruction errors </a:t>
            </a:r>
            <a:br>
              <a:rPr lang="en-US" sz="1200" kern="1200" baseline="0" dirty="0">
                <a:solidFill>
                  <a:schemeClr val="tx1"/>
                </a:solidFill>
                <a:effectLst/>
                <a:latin typeface="+mn-lt"/>
                <a:ea typeface="+mn-ea"/>
                <a:cs typeface="+mn-cs"/>
              </a:rPr>
            </a:br>
            <a:endParaRPr lang="en-US" sz="1200" kern="1200" baseline="0" dirty="0">
              <a:solidFill>
                <a:schemeClr val="tx1"/>
              </a:solidFill>
              <a:effectLst/>
              <a:latin typeface="+mn-lt"/>
              <a:ea typeface="+mn-ea"/>
              <a:cs typeface="+mn-cs"/>
            </a:endParaRPr>
          </a:p>
          <a:p>
            <a:pPr>
              <a:buNone/>
            </a:pPr>
            <a:r>
              <a:rPr lang="en-US" sz="1200" kern="1200" baseline="0" dirty="0">
                <a:solidFill>
                  <a:schemeClr val="tx1"/>
                </a:solidFill>
                <a:effectLst/>
                <a:latin typeface="+mn-lt"/>
                <a:ea typeface="+mn-ea"/>
                <a:cs typeface="+mn-cs"/>
              </a:rPr>
              <a:t>V=Area*Length(h)</a:t>
            </a:r>
          </a:p>
          <a:p>
            <a:pPr>
              <a:buNone/>
            </a:pPr>
            <a:r>
              <a:rPr lang="en-US" sz="1200" kern="1200" baseline="0" dirty="0">
                <a:solidFill>
                  <a:schemeClr val="tx1"/>
                </a:solidFill>
                <a:effectLst/>
                <a:latin typeface="+mn-lt"/>
                <a:ea typeface="+mn-ea"/>
                <a:cs typeface="+mn-cs"/>
              </a:rPr>
              <a:t>A= pie(r</a:t>
            </a:r>
            <a:r>
              <a:rPr lang="en-US" sz="1200" kern="1200" baseline="30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a:t>
            </a:r>
          </a:p>
          <a:p>
            <a:pPr>
              <a:buNone/>
            </a:pPr>
            <a:r>
              <a:rPr lang="en-US" sz="1200" kern="1200" baseline="0" dirty="0">
                <a:solidFill>
                  <a:schemeClr val="tx1"/>
                </a:solidFill>
                <a:effectLst/>
                <a:latin typeface="+mn-lt"/>
                <a:ea typeface="+mn-ea"/>
                <a:cs typeface="+mn-cs"/>
              </a:rPr>
              <a:t>V=pie((axial)</a:t>
            </a:r>
            <a:r>
              <a:rPr lang="en-US" sz="1200" kern="1200" baseline="30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h), h=17*2=34 mm</a:t>
            </a:r>
          </a:p>
          <a:p>
            <a:pPr>
              <a:buNone/>
            </a:pPr>
            <a:r>
              <a:rPr lang="en-US" sz="1200" kern="1200" baseline="0" dirty="0">
                <a:solidFill>
                  <a:schemeClr val="tx1"/>
                </a:solidFill>
                <a:effectLst/>
                <a:latin typeface="+mn-lt"/>
                <a:ea typeface="+mn-ea"/>
                <a:cs typeface="+mn-cs"/>
              </a:rPr>
              <a:t>V=pie(16</a:t>
            </a:r>
            <a:r>
              <a:rPr lang="en-US" sz="1200" kern="1200" baseline="30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34)</a:t>
            </a:r>
          </a:p>
          <a:p>
            <a:pPr>
              <a:buNone/>
            </a:pPr>
            <a:r>
              <a:rPr lang="en-US" sz="1200" kern="1200" baseline="0" dirty="0">
                <a:solidFill>
                  <a:schemeClr val="tx1"/>
                </a:solidFill>
                <a:effectLst/>
                <a:latin typeface="+mn-lt"/>
                <a:ea typeface="+mn-ea"/>
                <a:cs typeface="+mn-cs"/>
              </a:rPr>
              <a:t>V=27330.56 mm</a:t>
            </a:r>
            <a:r>
              <a:rPr lang="en-US" sz="1200" kern="1200" baseline="30000" dirty="0">
                <a:solidFill>
                  <a:schemeClr val="tx1"/>
                </a:solidFill>
                <a:effectLst/>
                <a:latin typeface="+mn-lt"/>
                <a:ea typeface="+mn-ea"/>
                <a:cs typeface="+mn-cs"/>
              </a:rPr>
              <a:t>3</a:t>
            </a:r>
          </a:p>
          <a:p>
            <a:pPr>
              <a:buNone/>
            </a:pPr>
            <a:endParaRPr lang="aa-ET"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aa-ET"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65495FD-DEAA-41E6-8009-9BF6F627D8AE}" type="slidenum">
              <a:rPr lang="en-GB" smtClean="0"/>
              <a:pPr/>
              <a:t>12</a:t>
            </a:fld>
            <a:endParaRPr lang="en-GB" dirty="0"/>
          </a:p>
        </p:txBody>
      </p:sp>
    </p:spTree>
    <p:extLst>
      <p:ext uri="{BB962C8B-B14F-4D97-AF65-F5344CB8AC3E}">
        <p14:creationId xmlns:p14="http://schemas.microsoft.com/office/powerpoint/2010/main" val="2334207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Text Placeholder 12"/>
          <p:cNvSpPr>
            <a:spLocks noGrp="1"/>
          </p:cNvSpPr>
          <p:nvPr>
            <p:ph type="body" sz="quarter" idx="12" hasCustomPrompt="1"/>
          </p:nvPr>
        </p:nvSpPr>
        <p:spPr>
          <a:xfrm>
            <a:off x="581892" y="3345396"/>
            <a:ext cx="11028219" cy="439208"/>
          </a:xfrm>
          <a:prstGeom prst="rect">
            <a:avLst/>
          </a:prstGeom>
        </p:spPr>
        <p:txBody>
          <a:bodyPr/>
          <a:lstStyle>
            <a:lvl1pPr marL="0" marR="0" indent="0" algn="ctr" defTabSz="685800" rtl="0" eaLnBrk="1" fontAlgn="base" latinLnBrk="0" hangingPunct="1">
              <a:lnSpc>
                <a:spcPct val="100000"/>
              </a:lnSpc>
              <a:spcBef>
                <a:spcPct val="20000"/>
              </a:spcBef>
              <a:spcAft>
                <a:spcPct val="0"/>
              </a:spcAft>
              <a:buClr>
                <a:srgbClr val="007DC3"/>
              </a:buClr>
              <a:buSzPct val="100000"/>
              <a:buFont typeface="Wingdings" pitchFamily="2" charset="2"/>
              <a:buNone/>
              <a:tabLst/>
              <a:defRPr sz="2200">
                <a:solidFill>
                  <a:schemeClr val="tx1"/>
                </a:solidFill>
                <a:latin typeface="+mj-lt"/>
              </a:defRPr>
            </a:lvl1pPr>
          </a:lstStyle>
          <a:p>
            <a:pPr algn="ctr" eaLnBrk="1" hangingPunct="1"/>
            <a:r>
              <a:rPr lang="nl-BE" sz="2200" dirty="0">
                <a:solidFill>
                  <a:schemeClr val="tx1"/>
                </a:solidFill>
                <a:latin typeface="Segoe UI" pitchFamily="34" charset="0"/>
                <a:ea typeface="Segoe UI" pitchFamily="34" charset="0"/>
                <a:cs typeface="Segoe UI" pitchFamily="34" charset="0"/>
              </a:rPr>
              <a:t>Name presenter</a:t>
            </a:r>
          </a:p>
          <a:p>
            <a:pPr algn="ctr" eaLnBrk="1" hangingPunct="1"/>
            <a:endParaRPr lang="nl-BE" sz="2200" dirty="0">
              <a:solidFill>
                <a:schemeClr val="tx1"/>
              </a:solidFill>
              <a:latin typeface="Segoe UI" pitchFamily="34" charset="0"/>
              <a:ea typeface="Segoe UI" pitchFamily="34" charset="0"/>
              <a:cs typeface="Segoe UI" pitchFamily="34" charset="0"/>
            </a:endParaRPr>
          </a:p>
        </p:txBody>
      </p:sp>
      <p:sp>
        <p:nvSpPr>
          <p:cNvPr id="24" name="Text Placeholder 12"/>
          <p:cNvSpPr>
            <a:spLocks noGrp="1"/>
          </p:cNvSpPr>
          <p:nvPr>
            <p:ph type="body" sz="quarter" idx="13" hasCustomPrompt="1"/>
          </p:nvPr>
        </p:nvSpPr>
        <p:spPr>
          <a:xfrm>
            <a:off x="581892" y="3886201"/>
            <a:ext cx="11028219" cy="439208"/>
          </a:xfrm>
          <a:prstGeom prst="rect">
            <a:avLst/>
          </a:prstGeom>
        </p:spPr>
        <p:txBody>
          <a:bodyPr/>
          <a:lstStyle>
            <a:lvl1pPr marL="0" marR="0" indent="0" algn="ctr" defTabSz="685800" rtl="0" eaLnBrk="1" fontAlgn="base" latinLnBrk="0" hangingPunct="1">
              <a:lnSpc>
                <a:spcPct val="100000"/>
              </a:lnSpc>
              <a:spcBef>
                <a:spcPct val="20000"/>
              </a:spcBef>
              <a:spcAft>
                <a:spcPct val="0"/>
              </a:spcAft>
              <a:buClr>
                <a:srgbClr val="007DC3"/>
              </a:buClr>
              <a:buSzPct val="100000"/>
              <a:buFont typeface="Wingdings" pitchFamily="2" charset="2"/>
              <a:buNone/>
              <a:tabLst/>
              <a:defRPr sz="2200">
                <a:solidFill>
                  <a:srgbClr val="618F2E"/>
                </a:solidFill>
                <a:latin typeface="+mj-lt"/>
              </a:defRPr>
            </a:lvl1pPr>
          </a:lstStyle>
          <a:p>
            <a:pPr algn="ctr" eaLnBrk="1" hangingPunct="1"/>
            <a:r>
              <a:rPr lang="nl-BE" sz="2200" dirty="0">
                <a:solidFill>
                  <a:srgbClr val="418FCD"/>
                </a:solidFill>
                <a:latin typeface="Segoe UI" pitchFamily="34" charset="0"/>
                <a:ea typeface="Segoe UI" pitchFamily="34" charset="0"/>
                <a:cs typeface="Segoe UI" pitchFamily="34" charset="0"/>
              </a:rPr>
              <a:t>Email </a:t>
            </a:r>
            <a:r>
              <a:rPr lang="nl-BE" sz="2200" dirty="0" err="1">
                <a:solidFill>
                  <a:srgbClr val="418FCD"/>
                </a:solidFill>
                <a:latin typeface="Segoe UI" pitchFamily="34" charset="0"/>
                <a:ea typeface="Segoe UI" pitchFamily="34" charset="0"/>
                <a:cs typeface="Segoe UI" pitchFamily="34" charset="0"/>
              </a:rPr>
              <a:t>address</a:t>
            </a:r>
            <a:r>
              <a:rPr lang="nl-BE" sz="2200" dirty="0">
                <a:solidFill>
                  <a:srgbClr val="418FCD"/>
                </a:solidFill>
                <a:latin typeface="Segoe UI" pitchFamily="34" charset="0"/>
                <a:ea typeface="Segoe UI" pitchFamily="34" charset="0"/>
                <a:cs typeface="Segoe UI" pitchFamily="34" charset="0"/>
              </a:rPr>
              <a:t> presenter</a:t>
            </a:r>
          </a:p>
          <a:p>
            <a:pPr algn="ctr" eaLnBrk="1" hangingPunct="1"/>
            <a:endParaRPr lang="nl-BE" sz="2200" dirty="0">
              <a:solidFill>
                <a:srgbClr val="418FCD"/>
              </a:solidFill>
              <a:latin typeface="Segoe UI" pitchFamily="34" charset="0"/>
              <a:ea typeface="Segoe UI" pitchFamily="34" charset="0"/>
              <a:cs typeface="Segoe UI" pitchFamily="34" charset="0"/>
            </a:endParaRPr>
          </a:p>
        </p:txBody>
      </p:sp>
      <p:sp>
        <p:nvSpPr>
          <p:cNvPr id="18" name="Text Placeholder 17"/>
          <p:cNvSpPr>
            <a:spLocks noGrp="1"/>
          </p:cNvSpPr>
          <p:nvPr>
            <p:ph type="body" sz="quarter" idx="14" hasCustomPrompt="1"/>
          </p:nvPr>
        </p:nvSpPr>
        <p:spPr>
          <a:xfrm>
            <a:off x="554569" y="1770063"/>
            <a:ext cx="11072284" cy="1295400"/>
          </a:xfrm>
          <a:prstGeom prst="rect">
            <a:avLst/>
          </a:prstGeom>
        </p:spPr>
        <p:txBody>
          <a:bodyPr/>
          <a:lstStyle>
            <a:lvl1pPr marL="0" indent="0" algn="ctr">
              <a:buNone/>
              <a:defRPr lang="nl-BE" sz="4000" baseline="0" dirty="0">
                <a:solidFill>
                  <a:schemeClr val="accent1"/>
                </a:solidFill>
                <a:latin typeface="Segoe UI Light" pitchFamily="34" charset="0"/>
              </a:defRPr>
            </a:lvl1pPr>
          </a:lstStyle>
          <a:p>
            <a:pPr lvl="0"/>
            <a:r>
              <a:rPr lang="nl-BE" sz="4000" dirty="0" err="1">
                <a:solidFill>
                  <a:srgbClr val="418FCD"/>
                </a:solidFill>
                <a:latin typeface="Segoe UI Light" pitchFamily="34" charset="0"/>
              </a:rPr>
              <a:t>Title</a:t>
            </a:r>
            <a:r>
              <a:rPr lang="nl-BE" sz="4000" dirty="0">
                <a:solidFill>
                  <a:srgbClr val="418FCD"/>
                </a:solidFill>
                <a:latin typeface="Segoe UI Light" pitchFamily="34" charset="0"/>
              </a:rPr>
              <a:t> of </a:t>
            </a:r>
            <a:r>
              <a:rPr lang="nl-BE" sz="4000" dirty="0" err="1">
                <a:solidFill>
                  <a:srgbClr val="418FCD"/>
                </a:solidFill>
                <a:latin typeface="Segoe UI Light" pitchFamily="34" charset="0"/>
              </a:rPr>
              <a:t>your</a:t>
            </a:r>
            <a:r>
              <a:rPr lang="nl-BE" sz="4000" dirty="0">
                <a:solidFill>
                  <a:srgbClr val="418FCD"/>
                </a:solidFill>
                <a:latin typeface="Segoe UI Light" pitchFamily="34" charset="0"/>
              </a:rPr>
              <a:t> </a:t>
            </a:r>
            <a:r>
              <a:rPr lang="nl-BE" sz="4000" dirty="0" err="1">
                <a:solidFill>
                  <a:srgbClr val="418FCD"/>
                </a:solidFill>
                <a:latin typeface="Segoe UI Light" pitchFamily="34" charset="0"/>
              </a:rPr>
              <a:t>presentation</a:t>
            </a:r>
            <a:br>
              <a:rPr lang="nl-BE" sz="4000" dirty="0">
                <a:solidFill>
                  <a:srgbClr val="418FCD"/>
                </a:solidFill>
                <a:latin typeface="Segoe UI Light" pitchFamily="34" charset="0"/>
              </a:rPr>
            </a:br>
            <a:r>
              <a:rPr lang="nl-BE" sz="4000" dirty="0">
                <a:solidFill>
                  <a:srgbClr val="418FCD"/>
                </a:solidFill>
                <a:latin typeface="Segoe UI Light" pitchFamily="34" charset="0"/>
              </a:rPr>
              <a:t>in </a:t>
            </a:r>
            <a:r>
              <a:rPr lang="nl-BE" sz="4000" dirty="0" err="1">
                <a:solidFill>
                  <a:srgbClr val="418FCD"/>
                </a:solidFill>
                <a:latin typeface="Segoe UI Light" pitchFamily="34" charset="0"/>
              </a:rPr>
              <a:t>two</a:t>
            </a:r>
            <a:r>
              <a:rPr lang="nl-BE" sz="4000" dirty="0">
                <a:solidFill>
                  <a:srgbClr val="418FCD"/>
                </a:solidFill>
                <a:latin typeface="Segoe UI Light" pitchFamily="34" charset="0"/>
              </a:rPr>
              <a:t> </a:t>
            </a:r>
            <a:r>
              <a:rPr lang="nl-BE" sz="4000" dirty="0" err="1">
                <a:solidFill>
                  <a:srgbClr val="418FCD"/>
                </a:solidFill>
                <a:latin typeface="Segoe UI Light" pitchFamily="34" charset="0"/>
              </a:rPr>
              <a:t>lines</a:t>
            </a:r>
            <a:r>
              <a:rPr lang="nl-BE" sz="4000" dirty="0">
                <a:solidFill>
                  <a:srgbClr val="418FCD"/>
                </a:solidFill>
                <a:latin typeface="Segoe UI Light" pitchFamily="34" charset="0"/>
              </a:rPr>
              <a:t> </a:t>
            </a:r>
            <a:r>
              <a:rPr lang="nl-BE" sz="4000" dirty="0" err="1">
                <a:solidFill>
                  <a:srgbClr val="418FCD"/>
                </a:solidFill>
                <a:latin typeface="Segoe UI Light" pitchFamily="34" charset="0"/>
              </a:rPr>
              <a:t>if</a:t>
            </a:r>
            <a:r>
              <a:rPr lang="nl-BE" sz="4000" dirty="0">
                <a:solidFill>
                  <a:srgbClr val="418FCD"/>
                </a:solidFill>
                <a:latin typeface="Segoe UI Light" pitchFamily="34" charset="0"/>
              </a:rPr>
              <a:t> </a:t>
            </a:r>
            <a:r>
              <a:rPr lang="nl-BE" sz="4000" dirty="0" err="1">
                <a:solidFill>
                  <a:srgbClr val="418FCD"/>
                </a:solidFill>
                <a:latin typeface="Segoe UI Light" pitchFamily="34" charset="0"/>
              </a:rPr>
              <a:t>necessary</a:t>
            </a:r>
            <a:endParaRPr lang="nl-BE" dirty="0"/>
          </a:p>
        </p:txBody>
      </p:sp>
      <p:sp>
        <p:nvSpPr>
          <p:cNvPr id="2" name="Rectangle 1"/>
          <p:cNvSpPr/>
          <p:nvPr userDrawn="1"/>
        </p:nvSpPr>
        <p:spPr>
          <a:xfrm>
            <a:off x="1685926" y="475927"/>
            <a:ext cx="8402382" cy="954107"/>
          </a:xfrm>
          <a:prstGeom prst="rect">
            <a:avLst/>
          </a:prstGeom>
        </p:spPr>
        <p:txBody>
          <a:bodyPr wrap="square">
            <a:spAutoFit/>
          </a:bodyPr>
          <a:lstStyle/>
          <a:p>
            <a:pPr algn="ctr"/>
            <a:r>
              <a:rPr lang="en-US" sz="2800" b="1" kern="1200" dirty="0">
                <a:latin typeface="Comic Sans MS" panose="030F0702030302020204" pitchFamily="66" charset="0"/>
                <a:ea typeface="+mn-ea"/>
              </a:rPr>
              <a:t>Advanced Nuclear Science and Technology Techniques Workshop (ANSTT 6)</a:t>
            </a:r>
            <a:endParaRPr lang="en-GB" sz="2800" b="1" kern="1200" dirty="0">
              <a:latin typeface="Comic Sans MS" panose="030F0702030302020204" pitchFamily="66" charset="0"/>
              <a:ea typeface="+mn-ea"/>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892" y="312877"/>
            <a:ext cx="1004680" cy="923404"/>
          </a:xfrm>
          <a:prstGeom prst="rect">
            <a:avLst/>
          </a:prstGeom>
        </p:spPr>
      </p:pic>
      <p:pic>
        <p:nvPicPr>
          <p:cNvPr id="9" name="Picture 8">
            <a:extLst>
              <a:ext uri="{FF2B5EF4-FFF2-40B4-BE49-F238E27FC236}">
                <a16:creationId xmlns:a16="http://schemas.microsoft.com/office/drawing/2014/main" id="{B783A84C-913C-434A-A73F-96D18C4307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5233" y="540825"/>
            <a:ext cx="1682236" cy="646330"/>
          </a:xfrm>
          <a:prstGeom prst="rect">
            <a:avLst/>
          </a:prstGeom>
        </p:spPr>
      </p:pic>
    </p:spTree>
    <p:extLst>
      <p:ext uri="{BB962C8B-B14F-4D97-AF65-F5344CB8AC3E}">
        <p14:creationId xmlns:p14="http://schemas.microsoft.com/office/powerpoint/2010/main" val="3738264231"/>
      </p:ext>
    </p:extLst>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5591"/>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236">
                <a:solidFill>
                  <a:schemeClr val="tx1"/>
                </a:solidFill>
              </a:defRPr>
            </a:lvl1pPr>
            <a:lvl2pPr marL="426055" indent="0">
              <a:buNone/>
              <a:defRPr sz="1864">
                <a:solidFill>
                  <a:schemeClr val="tx1">
                    <a:tint val="75000"/>
                  </a:schemeClr>
                </a:solidFill>
              </a:defRPr>
            </a:lvl2pPr>
            <a:lvl3pPr marL="852110" indent="0">
              <a:buNone/>
              <a:defRPr sz="1677">
                <a:solidFill>
                  <a:schemeClr val="tx1">
                    <a:tint val="75000"/>
                  </a:schemeClr>
                </a:solidFill>
              </a:defRPr>
            </a:lvl3pPr>
            <a:lvl4pPr marL="1278165" indent="0">
              <a:buNone/>
              <a:defRPr sz="1491">
                <a:solidFill>
                  <a:schemeClr val="tx1">
                    <a:tint val="75000"/>
                  </a:schemeClr>
                </a:solidFill>
              </a:defRPr>
            </a:lvl4pPr>
            <a:lvl5pPr marL="1704220" indent="0">
              <a:buNone/>
              <a:defRPr sz="1491">
                <a:solidFill>
                  <a:schemeClr val="tx1">
                    <a:tint val="75000"/>
                  </a:schemeClr>
                </a:solidFill>
              </a:defRPr>
            </a:lvl5pPr>
            <a:lvl6pPr marL="2130276" indent="0">
              <a:buNone/>
              <a:defRPr sz="1491">
                <a:solidFill>
                  <a:schemeClr val="tx1">
                    <a:tint val="75000"/>
                  </a:schemeClr>
                </a:solidFill>
              </a:defRPr>
            </a:lvl6pPr>
            <a:lvl7pPr marL="2556331" indent="0">
              <a:buNone/>
              <a:defRPr sz="1491">
                <a:solidFill>
                  <a:schemeClr val="tx1">
                    <a:tint val="75000"/>
                  </a:schemeClr>
                </a:solidFill>
              </a:defRPr>
            </a:lvl7pPr>
            <a:lvl8pPr marL="2982386" indent="0">
              <a:buNone/>
              <a:defRPr sz="1491">
                <a:solidFill>
                  <a:schemeClr val="tx1">
                    <a:tint val="75000"/>
                  </a:schemeClr>
                </a:solidFill>
              </a:defRPr>
            </a:lvl8pPr>
            <a:lvl9pPr marL="3408441" indent="0">
              <a:buNone/>
              <a:defRPr sz="14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2AC50-20D1-4F2B-A6E3-2AF4826B5469}" type="datetimeFigureOut">
              <a:rPr lang="en-TZ" smtClean="0"/>
              <a:t>22/05/2026</a:t>
            </a:fld>
            <a:endParaRPr lang="en-TZ"/>
          </a:p>
        </p:txBody>
      </p:sp>
      <p:sp>
        <p:nvSpPr>
          <p:cNvPr id="5" name="Footer Placeholder 4"/>
          <p:cNvSpPr>
            <a:spLocks noGrp="1"/>
          </p:cNvSpPr>
          <p:nvPr>
            <p:ph type="ftr" sz="quarter" idx="11"/>
          </p:nvPr>
        </p:nvSpPr>
        <p:spPr/>
        <p:txBody>
          <a:bodyPr/>
          <a:lstStyle/>
          <a:p>
            <a:endParaRPr lang="en-TZ"/>
          </a:p>
        </p:txBody>
      </p:sp>
      <p:sp>
        <p:nvSpPr>
          <p:cNvPr id="6" name="Slide Number Placeholder 5"/>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229490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A2AC50-20D1-4F2B-A6E3-2AF4826B5469}" type="datetimeFigureOut">
              <a:rPr lang="en-TZ" smtClean="0"/>
              <a:t>22/05/2026</a:t>
            </a:fld>
            <a:endParaRPr lang="en-TZ"/>
          </a:p>
        </p:txBody>
      </p:sp>
      <p:sp>
        <p:nvSpPr>
          <p:cNvPr id="6" name="Footer Placeholder 5"/>
          <p:cNvSpPr>
            <a:spLocks noGrp="1"/>
          </p:cNvSpPr>
          <p:nvPr>
            <p:ph type="ftr" sz="quarter" idx="11"/>
          </p:nvPr>
        </p:nvSpPr>
        <p:spPr/>
        <p:txBody>
          <a:bodyPr/>
          <a:lstStyle/>
          <a:p>
            <a:endParaRPr lang="en-TZ"/>
          </a:p>
        </p:txBody>
      </p:sp>
      <p:sp>
        <p:nvSpPr>
          <p:cNvPr id="7" name="Slide Number Placeholder 6"/>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176807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236" b="1"/>
            </a:lvl1pPr>
            <a:lvl2pPr marL="426055" indent="0">
              <a:buNone/>
              <a:defRPr sz="1864" b="1"/>
            </a:lvl2pPr>
            <a:lvl3pPr marL="852110" indent="0">
              <a:buNone/>
              <a:defRPr sz="1677" b="1"/>
            </a:lvl3pPr>
            <a:lvl4pPr marL="1278165" indent="0">
              <a:buNone/>
              <a:defRPr sz="1491" b="1"/>
            </a:lvl4pPr>
            <a:lvl5pPr marL="1704220" indent="0">
              <a:buNone/>
              <a:defRPr sz="1491" b="1"/>
            </a:lvl5pPr>
            <a:lvl6pPr marL="2130276" indent="0">
              <a:buNone/>
              <a:defRPr sz="1491" b="1"/>
            </a:lvl6pPr>
            <a:lvl7pPr marL="2556331" indent="0">
              <a:buNone/>
              <a:defRPr sz="1491" b="1"/>
            </a:lvl7pPr>
            <a:lvl8pPr marL="2982386" indent="0">
              <a:buNone/>
              <a:defRPr sz="1491" b="1"/>
            </a:lvl8pPr>
            <a:lvl9pPr marL="3408441" indent="0">
              <a:buNone/>
              <a:defRPr sz="1491"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236" b="1"/>
            </a:lvl1pPr>
            <a:lvl2pPr marL="426055" indent="0">
              <a:buNone/>
              <a:defRPr sz="1864" b="1"/>
            </a:lvl2pPr>
            <a:lvl3pPr marL="852110" indent="0">
              <a:buNone/>
              <a:defRPr sz="1677" b="1"/>
            </a:lvl3pPr>
            <a:lvl4pPr marL="1278165" indent="0">
              <a:buNone/>
              <a:defRPr sz="1491" b="1"/>
            </a:lvl4pPr>
            <a:lvl5pPr marL="1704220" indent="0">
              <a:buNone/>
              <a:defRPr sz="1491" b="1"/>
            </a:lvl5pPr>
            <a:lvl6pPr marL="2130276" indent="0">
              <a:buNone/>
              <a:defRPr sz="1491" b="1"/>
            </a:lvl6pPr>
            <a:lvl7pPr marL="2556331" indent="0">
              <a:buNone/>
              <a:defRPr sz="1491" b="1"/>
            </a:lvl7pPr>
            <a:lvl8pPr marL="2982386" indent="0">
              <a:buNone/>
              <a:defRPr sz="1491" b="1"/>
            </a:lvl8pPr>
            <a:lvl9pPr marL="3408441" indent="0">
              <a:buNone/>
              <a:defRPr sz="1491"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A2AC50-20D1-4F2B-A6E3-2AF4826B5469}" type="datetimeFigureOut">
              <a:rPr lang="en-TZ" smtClean="0"/>
              <a:t>22/05/2026</a:t>
            </a:fld>
            <a:endParaRPr lang="en-TZ"/>
          </a:p>
        </p:txBody>
      </p:sp>
      <p:sp>
        <p:nvSpPr>
          <p:cNvPr id="8" name="Footer Placeholder 7"/>
          <p:cNvSpPr>
            <a:spLocks noGrp="1"/>
          </p:cNvSpPr>
          <p:nvPr>
            <p:ph type="ftr" sz="quarter" idx="11"/>
          </p:nvPr>
        </p:nvSpPr>
        <p:spPr/>
        <p:txBody>
          <a:bodyPr/>
          <a:lstStyle/>
          <a:p>
            <a:endParaRPr lang="en-TZ"/>
          </a:p>
        </p:txBody>
      </p:sp>
      <p:sp>
        <p:nvSpPr>
          <p:cNvPr id="9" name="Slide Number Placeholder 8"/>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380235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A2AC50-20D1-4F2B-A6E3-2AF4826B5469}" type="datetimeFigureOut">
              <a:rPr lang="en-TZ" smtClean="0"/>
              <a:t>22/05/2026</a:t>
            </a:fld>
            <a:endParaRPr lang="en-TZ"/>
          </a:p>
        </p:txBody>
      </p:sp>
      <p:sp>
        <p:nvSpPr>
          <p:cNvPr id="4" name="Footer Placeholder 3"/>
          <p:cNvSpPr>
            <a:spLocks noGrp="1"/>
          </p:cNvSpPr>
          <p:nvPr>
            <p:ph type="ftr" sz="quarter" idx="11"/>
          </p:nvPr>
        </p:nvSpPr>
        <p:spPr/>
        <p:txBody>
          <a:bodyPr/>
          <a:lstStyle/>
          <a:p>
            <a:endParaRPr lang="en-TZ"/>
          </a:p>
        </p:txBody>
      </p:sp>
      <p:sp>
        <p:nvSpPr>
          <p:cNvPr id="5" name="Slide Number Placeholder 4"/>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2772405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2AC50-20D1-4F2B-A6E3-2AF4826B5469}" type="datetimeFigureOut">
              <a:rPr lang="en-TZ" smtClean="0"/>
              <a:t>22/05/2026</a:t>
            </a:fld>
            <a:endParaRPr lang="en-TZ"/>
          </a:p>
        </p:txBody>
      </p:sp>
      <p:sp>
        <p:nvSpPr>
          <p:cNvPr id="3" name="Footer Placeholder 2"/>
          <p:cNvSpPr>
            <a:spLocks noGrp="1"/>
          </p:cNvSpPr>
          <p:nvPr>
            <p:ph type="ftr" sz="quarter" idx="11"/>
          </p:nvPr>
        </p:nvSpPr>
        <p:spPr/>
        <p:txBody>
          <a:bodyPr/>
          <a:lstStyle/>
          <a:p>
            <a:endParaRPr lang="en-TZ"/>
          </a:p>
        </p:txBody>
      </p:sp>
      <p:sp>
        <p:nvSpPr>
          <p:cNvPr id="4" name="Slide Number Placeholder 3"/>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3292864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982"/>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2982"/>
            </a:lvl1pPr>
            <a:lvl2pPr>
              <a:defRPr sz="2609"/>
            </a:lvl2pPr>
            <a:lvl3pPr>
              <a:defRPr sz="2236"/>
            </a:lvl3pPr>
            <a:lvl4pPr>
              <a:defRPr sz="1864"/>
            </a:lvl4pPr>
            <a:lvl5pPr>
              <a:defRPr sz="1864"/>
            </a:lvl5pPr>
            <a:lvl6pPr>
              <a:defRPr sz="1864"/>
            </a:lvl6pPr>
            <a:lvl7pPr>
              <a:defRPr sz="1864"/>
            </a:lvl7pPr>
            <a:lvl8pPr>
              <a:defRPr sz="1864"/>
            </a:lvl8pPr>
            <a:lvl9pPr>
              <a:defRPr sz="18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91"/>
            </a:lvl1pPr>
            <a:lvl2pPr marL="426055" indent="0">
              <a:buNone/>
              <a:defRPr sz="1304"/>
            </a:lvl2pPr>
            <a:lvl3pPr marL="852110" indent="0">
              <a:buNone/>
              <a:defRPr sz="1118"/>
            </a:lvl3pPr>
            <a:lvl4pPr marL="1278165" indent="0">
              <a:buNone/>
              <a:defRPr sz="932"/>
            </a:lvl4pPr>
            <a:lvl5pPr marL="1704220" indent="0">
              <a:buNone/>
              <a:defRPr sz="932"/>
            </a:lvl5pPr>
            <a:lvl6pPr marL="2130276" indent="0">
              <a:buNone/>
              <a:defRPr sz="932"/>
            </a:lvl6pPr>
            <a:lvl7pPr marL="2556331" indent="0">
              <a:buNone/>
              <a:defRPr sz="932"/>
            </a:lvl7pPr>
            <a:lvl8pPr marL="2982386" indent="0">
              <a:buNone/>
              <a:defRPr sz="932"/>
            </a:lvl8pPr>
            <a:lvl9pPr marL="3408441" indent="0">
              <a:buNone/>
              <a:defRPr sz="932"/>
            </a:lvl9pPr>
          </a:lstStyle>
          <a:p>
            <a:pPr lvl="0"/>
            <a:r>
              <a:rPr lang="en-US"/>
              <a:t>Click to edit Master text styles</a:t>
            </a:r>
          </a:p>
        </p:txBody>
      </p:sp>
      <p:sp>
        <p:nvSpPr>
          <p:cNvPr id="5" name="Date Placeholder 4"/>
          <p:cNvSpPr>
            <a:spLocks noGrp="1"/>
          </p:cNvSpPr>
          <p:nvPr>
            <p:ph type="dt" sz="half" idx="10"/>
          </p:nvPr>
        </p:nvSpPr>
        <p:spPr/>
        <p:txBody>
          <a:bodyPr/>
          <a:lstStyle/>
          <a:p>
            <a:fld id="{0AA2AC50-20D1-4F2B-A6E3-2AF4826B5469}" type="datetimeFigureOut">
              <a:rPr lang="en-TZ" smtClean="0"/>
              <a:t>22/05/2026</a:t>
            </a:fld>
            <a:endParaRPr lang="en-TZ"/>
          </a:p>
        </p:txBody>
      </p:sp>
      <p:sp>
        <p:nvSpPr>
          <p:cNvPr id="6" name="Footer Placeholder 5"/>
          <p:cNvSpPr>
            <a:spLocks noGrp="1"/>
          </p:cNvSpPr>
          <p:nvPr>
            <p:ph type="ftr" sz="quarter" idx="11"/>
          </p:nvPr>
        </p:nvSpPr>
        <p:spPr/>
        <p:txBody>
          <a:bodyPr/>
          <a:lstStyle/>
          <a:p>
            <a:endParaRPr lang="en-TZ"/>
          </a:p>
        </p:txBody>
      </p:sp>
      <p:sp>
        <p:nvSpPr>
          <p:cNvPr id="7" name="Slide Number Placeholder 6"/>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357022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98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982"/>
            </a:lvl1pPr>
            <a:lvl2pPr marL="426055" indent="0">
              <a:buNone/>
              <a:defRPr sz="2609"/>
            </a:lvl2pPr>
            <a:lvl3pPr marL="852110" indent="0">
              <a:buNone/>
              <a:defRPr sz="2236"/>
            </a:lvl3pPr>
            <a:lvl4pPr marL="1278165" indent="0">
              <a:buNone/>
              <a:defRPr sz="1864"/>
            </a:lvl4pPr>
            <a:lvl5pPr marL="1704220" indent="0">
              <a:buNone/>
              <a:defRPr sz="1864"/>
            </a:lvl5pPr>
            <a:lvl6pPr marL="2130276" indent="0">
              <a:buNone/>
              <a:defRPr sz="1864"/>
            </a:lvl6pPr>
            <a:lvl7pPr marL="2556331" indent="0">
              <a:buNone/>
              <a:defRPr sz="1864"/>
            </a:lvl7pPr>
            <a:lvl8pPr marL="2982386" indent="0">
              <a:buNone/>
              <a:defRPr sz="1864"/>
            </a:lvl8pPr>
            <a:lvl9pPr marL="3408441" indent="0">
              <a:buNone/>
              <a:defRPr sz="1864"/>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91"/>
            </a:lvl1pPr>
            <a:lvl2pPr marL="426055" indent="0">
              <a:buNone/>
              <a:defRPr sz="1304"/>
            </a:lvl2pPr>
            <a:lvl3pPr marL="852110" indent="0">
              <a:buNone/>
              <a:defRPr sz="1118"/>
            </a:lvl3pPr>
            <a:lvl4pPr marL="1278165" indent="0">
              <a:buNone/>
              <a:defRPr sz="932"/>
            </a:lvl4pPr>
            <a:lvl5pPr marL="1704220" indent="0">
              <a:buNone/>
              <a:defRPr sz="932"/>
            </a:lvl5pPr>
            <a:lvl6pPr marL="2130276" indent="0">
              <a:buNone/>
              <a:defRPr sz="932"/>
            </a:lvl6pPr>
            <a:lvl7pPr marL="2556331" indent="0">
              <a:buNone/>
              <a:defRPr sz="932"/>
            </a:lvl7pPr>
            <a:lvl8pPr marL="2982386" indent="0">
              <a:buNone/>
              <a:defRPr sz="932"/>
            </a:lvl8pPr>
            <a:lvl9pPr marL="3408441" indent="0">
              <a:buNone/>
              <a:defRPr sz="932"/>
            </a:lvl9pPr>
          </a:lstStyle>
          <a:p>
            <a:pPr lvl="0"/>
            <a:r>
              <a:rPr lang="en-US"/>
              <a:t>Click to edit Master text styles</a:t>
            </a:r>
          </a:p>
        </p:txBody>
      </p:sp>
      <p:sp>
        <p:nvSpPr>
          <p:cNvPr id="5" name="Date Placeholder 4"/>
          <p:cNvSpPr>
            <a:spLocks noGrp="1"/>
          </p:cNvSpPr>
          <p:nvPr>
            <p:ph type="dt" sz="half" idx="10"/>
          </p:nvPr>
        </p:nvSpPr>
        <p:spPr/>
        <p:txBody>
          <a:bodyPr/>
          <a:lstStyle/>
          <a:p>
            <a:fld id="{0AA2AC50-20D1-4F2B-A6E3-2AF4826B5469}" type="datetimeFigureOut">
              <a:rPr lang="en-TZ" smtClean="0"/>
              <a:t>22/05/2026</a:t>
            </a:fld>
            <a:endParaRPr lang="en-TZ"/>
          </a:p>
        </p:txBody>
      </p:sp>
      <p:sp>
        <p:nvSpPr>
          <p:cNvPr id="6" name="Footer Placeholder 5"/>
          <p:cNvSpPr>
            <a:spLocks noGrp="1"/>
          </p:cNvSpPr>
          <p:nvPr>
            <p:ph type="ftr" sz="quarter" idx="11"/>
          </p:nvPr>
        </p:nvSpPr>
        <p:spPr/>
        <p:txBody>
          <a:bodyPr/>
          <a:lstStyle/>
          <a:p>
            <a:endParaRPr lang="en-TZ"/>
          </a:p>
        </p:txBody>
      </p:sp>
      <p:sp>
        <p:nvSpPr>
          <p:cNvPr id="7" name="Slide Number Placeholder 6"/>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854361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2AC50-20D1-4F2B-A6E3-2AF4826B5469}" type="datetimeFigureOut">
              <a:rPr lang="en-TZ" smtClean="0"/>
              <a:t>22/05/2026</a:t>
            </a:fld>
            <a:endParaRPr lang="en-TZ"/>
          </a:p>
        </p:txBody>
      </p:sp>
      <p:sp>
        <p:nvSpPr>
          <p:cNvPr id="5" name="Footer Placeholder 4"/>
          <p:cNvSpPr>
            <a:spLocks noGrp="1"/>
          </p:cNvSpPr>
          <p:nvPr>
            <p:ph type="ftr" sz="quarter" idx="11"/>
          </p:nvPr>
        </p:nvSpPr>
        <p:spPr/>
        <p:txBody>
          <a:bodyPr/>
          <a:lstStyle/>
          <a:p>
            <a:endParaRPr lang="en-TZ"/>
          </a:p>
        </p:txBody>
      </p:sp>
      <p:sp>
        <p:nvSpPr>
          <p:cNvPr id="6" name="Slide Number Placeholder 5"/>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2681230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2AC50-20D1-4F2B-A6E3-2AF4826B5469}" type="datetimeFigureOut">
              <a:rPr lang="en-TZ" smtClean="0"/>
              <a:t>22/05/2026</a:t>
            </a:fld>
            <a:endParaRPr lang="en-TZ"/>
          </a:p>
        </p:txBody>
      </p:sp>
      <p:sp>
        <p:nvSpPr>
          <p:cNvPr id="5" name="Footer Placeholder 4"/>
          <p:cNvSpPr>
            <a:spLocks noGrp="1"/>
          </p:cNvSpPr>
          <p:nvPr>
            <p:ph type="ftr" sz="quarter" idx="11"/>
          </p:nvPr>
        </p:nvSpPr>
        <p:spPr/>
        <p:txBody>
          <a:bodyPr/>
          <a:lstStyle/>
          <a:p>
            <a:endParaRPr lang="en-TZ"/>
          </a:p>
        </p:txBody>
      </p:sp>
      <p:sp>
        <p:nvSpPr>
          <p:cNvPr id="6" name="Slide Number Placeholder 5"/>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111890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cxnSp>
        <p:nvCxnSpPr>
          <p:cNvPr id="11" name="Straight Connector 10"/>
          <p:cNvCxnSpPr/>
          <p:nvPr userDrawn="1"/>
        </p:nvCxnSpPr>
        <p:spPr bwMode="auto">
          <a:xfrm flipH="1">
            <a:off x="522516" y="1341912"/>
            <a:ext cx="11194473"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Content Placeholder 39"/>
          <p:cNvSpPr>
            <a:spLocks noGrp="1"/>
          </p:cNvSpPr>
          <p:nvPr>
            <p:ph sz="quarter" idx="10"/>
          </p:nvPr>
        </p:nvSpPr>
        <p:spPr>
          <a:xfrm>
            <a:off x="393700" y="1600200"/>
            <a:ext cx="11417301" cy="4943476"/>
          </a:xfrm>
          <a:prstGeom prst="rect">
            <a:avLst/>
          </a:prstGeom>
        </p:spPr>
        <p:txBody>
          <a:bodyPr/>
          <a:lstStyle>
            <a:lvl1pPr marL="309563" indent="-309563">
              <a:buClr>
                <a:schemeClr val="accent1"/>
              </a:buClr>
              <a:buFont typeface="Wingdings" panose="05000000000000000000" pitchFamily="2" charset="2"/>
              <a:buChar char="l"/>
              <a:defRPr>
                <a:latin typeface="Segoe UI" pitchFamily="34" charset="0"/>
                <a:ea typeface="Segoe UI" pitchFamily="34" charset="0"/>
                <a:cs typeface="Segoe UI" pitchFamily="34" charset="0"/>
              </a:defRPr>
            </a:lvl1pPr>
            <a:lvl2pPr marL="666750" indent="-244475">
              <a:buClr>
                <a:schemeClr val="accent5"/>
              </a:buClr>
              <a:buFont typeface="Wingdings" panose="05000000000000000000" pitchFamily="2" charset="2"/>
              <a:buChar char=""/>
              <a:defRPr>
                <a:latin typeface="Segoe UI" pitchFamily="34" charset="0"/>
                <a:ea typeface="Segoe UI" pitchFamily="34" charset="0"/>
                <a:cs typeface="Segoe UI" pitchFamily="34" charset="0"/>
              </a:defRPr>
            </a:lvl2pPr>
            <a:lvl3pPr marL="1028700" indent="-206375">
              <a:buClr>
                <a:schemeClr val="accent5"/>
              </a:buClr>
              <a:buFont typeface="Arial" panose="020B0604020202020204" pitchFamily="34" charset="0"/>
              <a:buChar cha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Title 4"/>
          <p:cNvSpPr>
            <a:spLocks noGrp="1"/>
          </p:cNvSpPr>
          <p:nvPr>
            <p:ph type="title"/>
          </p:nvPr>
        </p:nvSpPr>
        <p:spPr>
          <a:xfrm>
            <a:off x="527381" y="511728"/>
            <a:ext cx="11273132" cy="746622"/>
          </a:xfrm>
          <a:prstGeom prst="rect">
            <a:avLst/>
          </a:prstGeom>
        </p:spPr>
        <p:txBody>
          <a:bodyPr/>
          <a:lstStyle>
            <a:lvl1pPr>
              <a:defRPr>
                <a:solidFill>
                  <a:srgbClr val="618F2E"/>
                </a:solidFill>
              </a:defRPr>
            </a:lvl1pPr>
          </a:lstStyle>
          <a:p>
            <a:r>
              <a:rPr lang="en-US" dirty="0"/>
              <a:t>Click to edit Master title style</a:t>
            </a:r>
            <a:endParaRPr lang="nl-BE" dirty="0"/>
          </a:p>
        </p:txBody>
      </p:sp>
      <p:sp>
        <p:nvSpPr>
          <p:cNvPr id="6" name="Slide Number Placeholder 5"/>
          <p:cNvSpPr>
            <a:spLocks noGrp="1"/>
          </p:cNvSpPr>
          <p:nvPr>
            <p:ph type="sldNum" sz="quarter" idx="11"/>
          </p:nvPr>
        </p:nvSpPr>
        <p:spPr/>
        <p:txBody>
          <a:bodyPr/>
          <a:lstStyle/>
          <a:p>
            <a:fld id="{6BF8636E-AFBA-4C2F-AA9E-34AEC97BD133}" type="slidenum">
              <a:rPr lang="nl-BE" smtClean="0"/>
              <a:pPr/>
              <a:t>‹#›</a:t>
            </a:fld>
            <a:endParaRPr lang="nl-B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516" y="334946"/>
            <a:ext cx="1004680" cy="923404"/>
          </a:xfrm>
          <a:prstGeom prst="rect">
            <a:avLst/>
          </a:prstGeom>
        </p:spPr>
      </p:pic>
      <p:pic>
        <p:nvPicPr>
          <p:cNvPr id="8" name="Picture 7">
            <a:extLst>
              <a:ext uri="{FF2B5EF4-FFF2-40B4-BE49-F238E27FC236}">
                <a16:creationId xmlns:a16="http://schemas.microsoft.com/office/drawing/2014/main" id="{A2C25C1E-577E-49BB-BDE6-A43C60833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8277" y="503203"/>
            <a:ext cx="1682236" cy="684109"/>
          </a:xfrm>
          <a:prstGeom prst="rect">
            <a:avLst/>
          </a:prstGeom>
        </p:spPr>
      </p:pic>
    </p:spTree>
    <p:extLst>
      <p:ext uri="{BB962C8B-B14F-4D97-AF65-F5344CB8AC3E}">
        <p14:creationId xmlns:p14="http://schemas.microsoft.com/office/powerpoint/2010/main" val="3913613521"/>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2517" y="365126"/>
            <a:ext cx="11194472" cy="862784"/>
          </a:xfrm>
          <a:prstGeom prst="rect">
            <a:avLst/>
          </a:prstGeom>
        </p:spPr>
        <p:txBody>
          <a:bodyPr/>
          <a:lstStyle>
            <a:lvl1pPr>
              <a:defRPr>
                <a:solidFill>
                  <a:srgbClr val="618F2E"/>
                </a:solidFill>
              </a:defRPr>
            </a:lvl1pPr>
          </a:lstStyle>
          <a:p>
            <a:r>
              <a:rPr lang="en-US"/>
              <a:t>Click to edit Master title style</a:t>
            </a:r>
            <a:endParaRPr lang="nl-BE" dirty="0"/>
          </a:p>
        </p:txBody>
      </p:sp>
      <p:sp>
        <p:nvSpPr>
          <p:cNvPr id="7" name="Slide Number Placeholder 6"/>
          <p:cNvSpPr>
            <a:spLocks noGrp="1"/>
          </p:cNvSpPr>
          <p:nvPr>
            <p:ph type="sldNum" sz="quarter" idx="12"/>
          </p:nvPr>
        </p:nvSpPr>
        <p:spPr/>
        <p:txBody>
          <a:bodyPr/>
          <a:lstStyle/>
          <a:p>
            <a:fld id="{0F956668-4735-4287-A961-830790F519B2}" type="slidenum">
              <a:rPr lang="nl-BE" smtClean="0"/>
              <a:pPr/>
              <a:t>‹#›</a:t>
            </a:fld>
            <a:endParaRPr lang="nl-BE"/>
          </a:p>
        </p:txBody>
      </p:sp>
      <p:cxnSp>
        <p:nvCxnSpPr>
          <p:cNvPr id="8" name="Straight Connector 7"/>
          <p:cNvCxnSpPr/>
          <p:nvPr userDrawn="1"/>
        </p:nvCxnSpPr>
        <p:spPr bwMode="auto">
          <a:xfrm flipH="1">
            <a:off x="522516" y="1341912"/>
            <a:ext cx="11194473"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ontent Placeholder 39"/>
          <p:cNvSpPr>
            <a:spLocks noGrp="1"/>
          </p:cNvSpPr>
          <p:nvPr>
            <p:ph sz="quarter" idx="10"/>
          </p:nvPr>
        </p:nvSpPr>
        <p:spPr>
          <a:xfrm>
            <a:off x="522516" y="1542122"/>
            <a:ext cx="5460273" cy="4943476"/>
          </a:xfrm>
          <a:prstGeom prst="rect">
            <a:avLst/>
          </a:prstGeom>
        </p:spPr>
        <p:txBody>
          <a:bodyPr/>
          <a:lstStyle>
            <a:lvl1pPr marL="309563" indent="-309563">
              <a:buClr>
                <a:schemeClr val="accent1"/>
              </a:buClr>
              <a:buFont typeface="Wingdings" panose="05000000000000000000" pitchFamily="2" charset="2"/>
              <a:buChar char="l"/>
              <a:defRPr>
                <a:latin typeface="Segoe UI" pitchFamily="34" charset="0"/>
                <a:ea typeface="Segoe UI" pitchFamily="34" charset="0"/>
                <a:cs typeface="Segoe UI" pitchFamily="34" charset="0"/>
              </a:defRPr>
            </a:lvl1pPr>
            <a:lvl2pPr marL="666750" indent="-244475">
              <a:buClr>
                <a:schemeClr val="accent5"/>
              </a:buClr>
              <a:buFont typeface="Wingdings" panose="05000000000000000000" pitchFamily="2" charset="2"/>
              <a:buChar char=""/>
              <a:defRPr>
                <a:latin typeface="Segoe UI" pitchFamily="34" charset="0"/>
                <a:ea typeface="Segoe UI" pitchFamily="34" charset="0"/>
                <a:cs typeface="Segoe UI" pitchFamily="34" charset="0"/>
              </a:defRPr>
            </a:lvl2pPr>
            <a:lvl3pPr marL="1028700" indent="-206375">
              <a:buClr>
                <a:schemeClr val="accent5"/>
              </a:buClr>
              <a:buFont typeface="Arial" panose="020B0604020202020204" pitchFamily="34" charset="0"/>
              <a:buChar cha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10" name="Content Placeholder 39"/>
          <p:cNvSpPr>
            <a:spLocks noGrp="1"/>
          </p:cNvSpPr>
          <p:nvPr>
            <p:ph sz="quarter" idx="13"/>
          </p:nvPr>
        </p:nvSpPr>
        <p:spPr>
          <a:xfrm>
            <a:off x="6256716" y="1542122"/>
            <a:ext cx="5460273" cy="4943476"/>
          </a:xfrm>
          <a:prstGeom prst="rect">
            <a:avLst/>
          </a:prstGeom>
        </p:spPr>
        <p:txBody>
          <a:bodyPr/>
          <a:lstStyle>
            <a:lvl1pPr marL="309563" indent="-309563">
              <a:buClr>
                <a:schemeClr val="accent1"/>
              </a:buClr>
              <a:buFont typeface="Wingdings" panose="05000000000000000000" pitchFamily="2" charset="2"/>
              <a:buChar char="l"/>
              <a:defRPr>
                <a:latin typeface="Segoe UI" pitchFamily="34" charset="0"/>
                <a:ea typeface="Segoe UI" pitchFamily="34" charset="0"/>
                <a:cs typeface="Segoe UI" pitchFamily="34" charset="0"/>
              </a:defRPr>
            </a:lvl1pPr>
            <a:lvl2pPr marL="666750" indent="-244475">
              <a:buClr>
                <a:schemeClr val="accent5"/>
              </a:buClr>
              <a:buFont typeface="Wingdings" panose="05000000000000000000" pitchFamily="2" charset="2"/>
              <a:buChar char=""/>
              <a:defRPr>
                <a:latin typeface="Segoe UI" pitchFamily="34" charset="0"/>
                <a:ea typeface="Segoe UI" pitchFamily="34" charset="0"/>
                <a:cs typeface="Segoe UI" pitchFamily="34" charset="0"/>
              </a:defRPr>
            </a:lvl2pPr>
            <a:lvl3pPr marL="1028700" indent="-206375">
              <a:buClr>
                <a:schemeClr val="accent5"/>
              </a:buClr>
              <a:buFont typeface="Arial" panose="020B0604020202020204" pitchFamily="34" charset="0"/>
              <a:buChar cha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516" y="334612"/>
            <a:ext cx="1004680" cy="923404"/>
          </a:xfrm>
          <a:prstGeom prst="rect">
            <a:avLst/>
          </a:prstGeom>
        </p:spPr>
      </p:pic>
    </p:spTree>
    <p:extLst>
      <p:ext uri="{BB962C8B-B14F-4D97-AF65-F5344CB8AC3E}">
        <p14:creationId xmlns:p14="http://schemas.microsoft.com/office/powerpoint/2010/main" val="38682061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2" name="Rectangle 1"/>
          <p:cNvSpPr/>
          <p:nvPr userDrawn="1"/>
        </p:nvSpPr>
        <p:spPr bwMode="auto">
          <a:xfrm>
            <a:off x="-125340" y="-76912"/>
            <a:ext cx="12488255" cy="57256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a:ln>
                <a:noFill/>
              </a:ln>
              <a:solidFill>
                <a:schemeClr val="tx1"/>
              </a:solidFill>
              <a:effectLst/>
              <a:latin typeface="Arial" charset="0"/>
            </a:endParaRPr>
          </a:p>
        </p:txBody>
      </p:sp>
      <p:sp>
        <p:nvSpPr>
          <p:cNvPr id="5" name="Rectangle 4"/>
          <p:cNvSpPr/>
          <p:nvPr userDrawn="1"/>
        </p:nvSpPr>
        <p:spPr bwMode="auto">
          <a:xfrm>
            <a:off x="-125341" y="6571716"/>
            <a:ext cx="12488255" cy="57256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797377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mpty">
    <p:spTree>
      <p:nvGrpSpPr>
        <p:cNvPr id="1" name=""/>
        <p:cNvGrpSpPr/>
        <p:nvPr/>
      </p:nvGrpSpPr>
      <p:grpSpPr>
        <a:xfrm>
          <a:off x="0" y="0"/>
          <a:ext cx="0" cy="0"/>
          <a:chOff x="0" y="0"/>
          <a:chExt cx="0" cy="0"/>
        </a:xfrm>
      </p:grpSpPr>
      <p:sp>
        <p:nvSpPr>
          <p:cNvPr id="2" name="Rectangle 1"/>
          <p:cNvSpPr/>
          <p:nvPr userDrawn="1"/>
        </p:nvSpPr>
        <p:spPr bwMode="auto">
          <a:xfrm>
            <a:off x="-125340" y="-76912"/>
            <a:ext cx="12488255" cy="706737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315411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F956668-4735-4287-A961-830790F519B2}" type="slidenum">
              <a:rPr lang="nl-BE" smtClean="0"/>
              <a:pPr/>
              <a:t>‹#›</a:t>
            </a:fld>
            <a:endParaRPr lang="nl-BE"/>
          </a:p>
        </p:txBody>
      </p:sp>
    </p:spTree>
    <p:extLst>
      <p:ext uri="{BB962C8B-B14F-4D97-AF65-F5344CB8AC3E}">
        <p14:creationId xmlns:p14="http://schemas.microsoft.com/office/powerpoint/2010/main" val="32169579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61363" y="681319"/>
            <a:ext cx="5842501" cy="5369858"/>
          </a:xfrm>
          <a:prstGeom prst="rect">
            <a:avLst/>
          </a:prstGeom>
        </p:spPr>
      </p:pic>
      <p:sp>
        <p:nvSpPr>
          <p:cNvPr id="6" name="Slide Number Placeholder 5"/>
          <p:cNvSpPr>
            <a:spLocks noGrp="1"/>
          </p:cNvSpPr>
          <p:nvPr>
            <p:ph type="sldNum" sz="quarter" idx="12"/>
          </p:nvPr>
        </p:nvSpPr>
        <p:spPr/>
        <p:txBody>
          <a:bodyPr/>
          <a:lstStyle/>
          <a:p>
            <a:fld id="{0F956668-4735-4287-A961-830790F519B2}" type="slidenum">
              <a:rPr lang="nl-BE" smtClean="0"/>
              <a:pPr/>
              <a:t>‹#›</a:t>
            </a:fld>
            <a:endParaRPr lang="nl-BE"/>
          </a:p>
        </p:txBody>
      </p:sp>
    </p:spTree>
    <p:extLst>
      <p:ext uri="{BB962C8B-B14F-4D97-AF65-F5344CB8AC3E}">
        <p14:creationId xmlns:p14="http://schemas.microsoft.com/office/powerpoint/2010/main" val="10230369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59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36"/>
            </a:lvl1pPr>
            <a:lvl2pPr marL="426055" indent="0" algn="ctr">
              <a:buNone/>
              <a:defRPr sz="1864"/>
            </a:lvl2pPr>
            <a:lvl3pPr marL="852110" indent="0" algn="ctr">
              <a:buNone/>
              <a:defRPr sz="1677"/>
            </a:lvl3pPr>
            <a:lvl4pPr marL="1278165" indent="0" algn="ctr">
              <a:buNone/>
              <a:defRPr sz="1491"/>
            </a:lvl4pPr>
            <a:lvl5pPr marL="1704220" indent="0" algn="ctr">
              <a:buNone/>
              <a:defRPr sz="1491"/>
            </a:lvl5pPr>
            <a:lvl6pPr marL="2130276" indent="0" algn="ctr">
              <a:buNone/>
              <a:defRPr sz="1491"/>
            </a:lvl6pPr>
            <a:lvl7pPr marL="2556331" indent="0" algn="ctr">
              <a:buNone/>
              <a:defRPr sz="1491"/>
            </a:lvl7pPr>
            <a:lvl8pPr marL="2982386" indent="0" algn="ctr">
              <a:buNone/>
              <a:defRPr sz="1491"/>
            </a:lvl8pPr>
            <a:lvl9pPr marL="3408441" indent="0" algn="ctr">
              <a:buNone/>
              <a:defRPr sz="149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A2AC50-20D1-4F2B-A6E3-2AF4826B5469}" type="datetimeFigureOut">
              <a:rPr lang="en-TZ" smtClean="0"/>
              <a:t>22/05/2026</a:t>
            </a:fld>
            <a:endParaRPr lang="en-TZ"/>
          </a:p>
        </p:txBody>
      </p:sp>
      <p:sp>
        <p:nvSpPr>
          <p:cNvPr id="5" name="Footer Placeholder 4"/>
          <p:cNvSpPr>
            <a:spLocks noGrp="1"/>
          </p:cNvSpPr>
          <p:nvPr>
            <p:ph type="ftr" sz="quarter" idx="11"/>
          </p:nvPr>
        </p:nvSpPr>
        <p:spPr/>
        <p:txBody>
          <a:bodyPr/>
          <a:lstStyle/>
          <a:p>
            <a:endParaRPr lang="en-TZ"/>
          </a:p>
        </p:txBody>
      </p:sp>
      <p:sp>
        <p:nvSpPr>
          <p:cNvPr id="6" name="Slide Number Placeholder 5"/>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16380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2AC50-20D1-4F2B-A6E3-2AF4826B5469}" type="datetimeFigureOut">
              <a:rPr lang="en-TZ" smtClean="0"/>
              <a:t>22/05/2026</a:t>
            </a:fld>
            <a:endParaRPr lang="en-TZ"/>
          </a:p>
        </p:txBody>
      </p:sp>
      <p:sp>
        <p:nvSpPr>
          <p:cNvPr id="5" name="Footer Placeholder 4"/>
          <p:cNvSpPr>
            <a:spLocks noGrp="1"/>
          </p:cNvSpPr>
          <p:nvPr>
            <p:ph type="ftr" sz="quarter" idx="11"/>
          </p:nvPr>
        </p:nvSpPr>
        <p:spPr/>
        <p:txBody>
          <a:bodyPr/>
          <a:lstStyle/>
          <a:p>
            <a:endParaRPr lang="en-TZ"/>
          </a:p>
        </p:txBody>
      </p:sp>
      <p:sp>
        <p:nvSpPr>
          <p:cNvPr id="6" name="Slide Number Placeholder 5"/>
          <p:cNvSpPr>
            <a:spLocks noGrp="1"/>
          </p:cNvSpPr>
          <p:nvPr>
            <p:ph type="sldNum" sz="quarter" idx="12"/>
          </p:nvPr>
        </p:nvSpPr>
        <p:spPr/>
        <p:txBody>
          <a:bodyPr/>
          <a:lstStyle/>
          <a:p>
            <a:fld id="{A4FE8DAD-4967-47BB-A9F7-858B8F02F507}" type="slidenum">
              <a:rPr lang="en-TZ" smtClean="0"/>
              <a:t>‹#›</a:t>
            </a:fld>
            <a:endParaRPr lang="en-TZ"/>
          </a:p>
        </p:txBody>
      </p:sp>
    </p:spTree>
    <p:extLst>
      <p:ext uri="{BB962C8B-B14F-4D97-AF65-F5344CB8AC3E}">
        <p14:creationId xmlns:p14="http://schemas.microsoft.com/office/powerpoint/2010/main" val="416970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White">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5153660" y="6686401"/>
            <a:ext cx="1821179" cy="184069"/>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a:ln>
                <a:noFill/>
              </a:ln>
              <a:solidFill>
                <a:schemeClr val="tx1"/>
              </a:solidFill>
              <a:effectLst/>
              <a:latin typeface="Arial" charset="0"/>
            </a:endParaRPr>
          </a:p>
        </p:txBody>
      </p:sp>
      <p:sp>
        <p:nvSpPr>
          <p:cNvPr id="2" name="Rectangle 1"/>
          <p:cNvSpPr/>
          <p:nvPr/>
        </p:nvSpPr>
        <p:spPr bwMode="auto">
          <a:xfrm>
            <a:off x="2" y="6686401"/>
            <a:ext cx="5040000" cy="184069"/>
          </a:xfrm>
          <a:prstGeom prst="rect">
            <a:avLst/>
          </a:prstGeom>
          <a:solidFill>
            <a:srgbClr val="1FB53B"/>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a:ln>
                <a:noFill/>
              </a:ln>
              <a:solidFill>
                <a:schemeClr val="tx1"/>
              </a:solidFill>
              <a:effectLst/>
              <a:latin typeface="Arial" charset="0"/>
            </a:endParaRPr>
          </a:p>
        </p:txBody>
      </p:sp>
      <p:sp>
        <p:nvSpPr>
          <p:cNvPr id="4" name="Rectangle 3"/>
          <p:cNvSpPr/>
          <p:nvPr/>
        </p:nvSpPr>
        <p:spPr bwMode="auto">
          <a:xfrm>
            <a:off x="2" y="2"/>
            <a:ext cx="12207833" cy="120029"/>
          </a:xfrm>
          <a:prstGeom prst="rect">
            <a:avLst/>
          </a:prstGeom>
          <a:solidFill>
            <a:srgbClr val="618F2E"/>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a:ln>
                <a:noFill/>
              </a:ln>
              <a:solidFill>
                <a:srgbClr val="BFD730"/>
              </a:solidFill>
              <a:effectLst/>
              <a:latin typeface="Arial" charset="0"/>
            </a:endParaRPr>
          </a:p>
        </p:txBody>
      </p:sp>
      <p:sp>
        <p:nvSpPr>
          <p:cNvPr id="5" name="Text Box 4"/>
          <p:cNvSpPr txBox="1">
            <a:spLocks noChangeArrowheads="1"/>
          </p:cNvSpPr>
          <p:nvPr/>
        </p:nvSpPr>
        <p:spPr bwMode="auto">
          <a:xfrm>
            <a:off x="554183" y="6639340"/>
            <a:ext cx="1108363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GB" sz="1100" dirty="0">
                <a:solidFill>
                  <a:schemeClr val="bg1"/>
                </a:solidFill>
                <a:latin typeface="Segoe UI" pitchFamily="34" charset="0"/>
                <a:ea typeface="Segoe UI" pitchFamily="34" charset="0"/>
                <a:cs typeface="Segoe UI" pitchFamily="34" charset="0"/>
              </a:rPr>
              <a:t>http://www.taec.or.tz</a:t>
            </a:r>
          </a:p>
        </p:txBody>
      </p:sp>
      <p:sp>
        <p:nvSpPr>
          <p:cNvPr id="7" name="Slide Number Placeholder 5"/>
          <p:cNvSpPr>
            <a:spLocks noGrp="1"/>
          </p:cNvSpPr>
          <p:nvPr>
            <p:ph type="sldNum" sz="quarter" idx="4"/>
          </p:nvPr>
        </p:nvSpPr>
        <p:spPr>
          <a:xfrm>
            <a:off x="0" y="6698276"/>
            <a:ext cx="2844800" cy="172194"/>
          </a:xfrm>
          <a:prstGeom prst="rect">
            <a:avLst/>
          </a:prstGeom>
        </p:spPr>
        <p:txBody>
          <a:bodyPr anchor="ctr"/>
          <a:lstStyle>
            <a:lvl1pPr>
              <a:defRPr sz="1200">
                <a:solidFill>
                  <a:schemeClr val="bg1"/>
                </a:solidFill>
                <a:latin typeface="+mj-lt"/>
              </a:defRPr>
            </a:lvl1pPr>
          </a:lstStyle>
          <a:p>
            <a:fld id="{6BF8636E-AFBA-4C2F-AA9E-34AEC97BD133}" type="slidenum">
              <a:rPr lang="nl-BE" smtClean="0"/>
              <a:pPr/>
              <a:t>‹#›</a:t>
            </a:fld>
            <a:endParaRPr lang="nl-BE" dirty="0"/>
          </a:p>
        </p:txBody>
      </p:sp>
      <p:sp>
        <p:nvSpPr>
          <p:cNvPr id="6" name="Rectangle 5"/>
          <p:cNvSpPr/>
          <p:nvPr/>
        </p:nvSpPr>
        <p:spPr bwMode="auto">
          <a:xfrm>
            <a:off x="7103325" y="6686401"/>
            <a:ext cx="5104510" cy="184069"/>
          </a:xfrm>
          <a:prstGeom prst="rect">
            <a:avLst/>
          </a:prstGeom>
          <a:solidFill>
            <a:schemeClr val="accent5"/>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a:ln>
                <a:noFill/>
              </a:ln>
              <a:solidFill>
                <a:schemeClr val="tx1"/>
              </a:solidFill>
              <a:effectLst/>
              <a:latin typeface="Arial" charset="0"/>
            </a:endParaRPr>
          </a:p>
        </p:txBody>
      </p:sp>
      <p:sp>
        <p:nvSpPr>
          <p:cNvPr id="8" name="Parallelogram 7"/>
          <p:cNvSpPr/>
          <p:nvPr/>
        </p:nvSpPr>
        <p:spPr bwMode="auto">
          <a:xfrm>
            <a:off x="4951095" y="6686401"/>
            <a:ext cx="304907" cy="184069"/>
          </a:xfrm>
          <a:prstGeom prst="parallelogram">
            <a:avLst>
              <a:gd name="adj" fmla="val 46734"/>
            </a:avLst>
          </a:prstGeom>
          <a:solidFill>
            <a:srgbClr val="FAED0B"/>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a:ln>
                <a:noFill/>
              </a:ln>
              <a:solidFill>
                <a:schemeClr val="tx1"/>
              </a:solidFill>
              <a:effectLst/>
              <a:latin typeface="Arial" charset="0"/>
            </a:endParaRPr>
          </a:p>
        </p:txBody>
      </p:sp>
      <p:sp>
        <p:nvSpPr>
          <p:cNvPr id="11" name="Parallelogram 10"/>
          <p:cNvSpPr/>
          <p:nvPr/>
        </p:nvSpPr>
        <p:spPr bwMode="auto">
          <a:xfrm>
            <a:off x="6887325" y="6686401"/>
            <a:ext cx="304907" cy="184069"/>
          </a:xfrm>
          <a:prstGeom prst="parallelogram">
            <a:avLst>
              <a:gd name="adj" fmla="val 46734"/>
            </a:avLst>
          </a:prstGeom>
          <a:solidFill>
            <a:srgbClr val="FAED0B"/>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4406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80" r:id="rId6"/>
    <p:sldLayoutId id="2147483681" r:id="rId7"/>
  </p:sldLayoutIdLst>
  <p:transition/>
  <p:hf sldNum="0" hdr="0" dt="0"/>
  <p:txStyles>
    <p:titleStyle>
      <a:lvl1pPr algn="r" defTabSz="685800" rtl="0" eaLnBrk="1" fontAlgn="base" hangingPunct="1">
        <a:lnSpc>
          <a:spcPct val="80000"/>
        </a:lnSpc>
        <a:spcBef>
          <a:spcPct val="0"/>
        </a:spcBef>
        <a:spcAft>
          <a:spcPct val="0"/>
        </a:spcAft>
        <a:tabLst>
          <a:tab pos="6173788" algn="l"/>
        </a:tabLst>
        <a:defRPr sz="2600" b="0">
          <a:solidFill>
            <a:srgbClr val="007DC3"/>
          </a:solidFill>
          <a:latin typeface="Segoe UI" pitchFamily="34" charset="0"/>
          <a:ea typeface="Segoe UI" pitchFamily="34" charset="0"/>
          <a:cs typeface="Segoe UI" pitchFamily="34" charset="0"/>
        </a:defRPr>
      </a:lvl1pPr>
      <a:lvl2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2pPr>
      <a:lvl3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3pPr>
      <a:lvl4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4pPr>
      <a:lvl5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5pPr>
      <a:lvl6pPr marL="4572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6pPr>
      <a:lvl7pPr marL="9144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7pPr>
      <a:lvl8pPr marL="13716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8pPr>
      <a:lvl9pPr marL="18288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9pPr>
    </p:titleStyle>
    <p:bodyStyle>
      <a:lvl1pPr marL="309563" indent="-309563" algn="l" defTabSz="685800" rtl="0" eaLnBrk="1" fontAlgn="base" hangingPunct="1">
        <a:spcBef>
          <a:spcPct val="20000"/>
        </a:spcBef>
        <a:spcAft>
          <a:spcPct val="0"/>
        </a:spcAft>
        <a:buClr>
          <a:srgbClr val="007DC3"/>
        </a:buClr>
        <a:buSzPct val="100000"/>
        <a:buFont typeface="Wingdings" pitchFamily="2" charset="2"/>
        <a:buChar char="l"/>
        <a:defRPr sz="2200">
          <a:solidFill>
            <a:schemeClr val="tx1"/>
          </a:solidFill>
          <a:latin typeface="Segoe UI" pitchFamily="34" charset="0"/>
          <a:ea typeface="Segoe UI" pitchFamily="34" charset="0"/>
          <a:cs typeface="Segoe UI" pitchFamily="34" charset="0"/>
        </a:defRPr>
      </a:lvl1pPr>
      <a:lvl2pPr marL="666750" indent="-244475" algn="l" defTabSz="685800" rtl="0" eaLnBrk="1" fontAlgn="base" hangingPunct="1">
        <a:spcBef>
          <a:spcPct val="20000"/>
        </a:spcBef>
        <a:spcAft>
          <a:spcPct val="0"/>
        </a:spcAft>
        <a:buClr>
          <a:srgbClr val="11AAFF"/>
        </a:buClr>
        <a:buSzPct val="100000"/>
        <a:buFont typeface="Wingdings" pitchFamily="2" charset="2"/>
        <a:buChar char="l"/>
        <a:defRPr sz="2000">
          <a:solidFill>
            <a:schemeClr val="tx1"/>
          </a:solidFill>
          <a:latin typeface="Segoe UI" pitchFamily="34" charset="0"/>
          <a:ea typeface="Segoe UI" pitchFamily="34" charset="0"/>
          <a:cs typeface="Segoe UI" pitchFamily="34" charset="0"/>
        </a:defRPr>
      </a:lvl2pPr>
      <a:lvl3pPr marL="1028700" indent="-206375" algn="l" defTabSz="685800" rtl="0" eaLnBrk="1" fontAlgn="base" hangingPunct="1">
        <a:spcBef>
          <a:spcPct val="20000"/>
        </a:spcBef>
        <a:spcAft>
          <a:spcPct val="0"/>
        </a:spcAft>
        <a:buClr>
          <a:srgbClr val="8FD7FF"/>
        </a:buClr>
        <a:buSzPct val="100000"/>
        <a:buFont typeface="Wingdings" pitchFamily="2" charset="2"/>
        <a:buChar char="l"/>
        <a:defRPr>
          <a:solidFill>
            <a:schemeClr val="tx1"/>
          </a:solidFill>
          <a:latin typeface="Segoe UI" pitchFamily="34" charset="0"/>
          <a:ea typeface="Segoe UI" pitchFamily="34" charset="0"/>
          <a:cs typeface="Segoe UI" pitchFamily="34" charset="0"/>
        </a:defRPr>
      </a:lvl3pPr>
      <a:lvl4pPr marL="1439863" indent="-204788" algn="l" defTabSz="685800" rtl="0" eaLnBrk="1" fontAlgn="base" hangingPunct="1">
        <a:spcBef>
          <a:spcPct val="20000"/>
        </a:spcBef>
        <a:spcAft>
          <a:spcPct val="0"/>
        </a:spcAft>
        <a:buChar char="–"/>
        <a:defRPr sz="1900">
          <a:solidFill>
            <a:schemeClr val="tx1"/>
          </a:solidFill>
          <a:latin typeface="Times New Roman" pitchFamily="18" charset="0"/>
        </a:defRPr>
      </a:lvl4pPr>
      <a:lvl5pPr marL="1852613" indent="-206375" algn="l" defTabSz="685800" rtl="0" eaLnBrk="1" fontAlgn="base" hangingPunct="1">
        <a:spcBef>
          <a:spcPct val="20000"/>
        </a:spcBef>
        <a:spcAft>
          <a:spcPct val="0"/>
        </a:spcAft>
        <a:buChar char="»"/>
        <a:defRPr sz="1900">
          <a:solidFill>
            <a:schemeClr val="tx1"/>
          </a:solidFill>
          <a:latin typeface="Times New Roman" pitchFamily="18" charset="0"/>
        </a:defRPr>
      </a:lvl5pPr>
      <a:lvl6pPr marL="2309813" indent="-206375" algn="l" defTabSz="685800" rtl="0" eaLnBrk="1" fontAlgn="base" hangingPunct="1">
        <a:spcBef>
          <a:spcPct val="20000"/>
        </a:spcBef>
        <a:spcAft>
          <a:spcPct val="0"/>
        </a:spcAft>
        <a:buChar char="»"/>
        <a:defRPr sz="1900">
          <a:solidFill>
            <a:schemeClr val="tx1"/>
          </a:solidFill>
          <a:latin typeface="Times New Roman" pitchFamily="18" charset="0"/>
        </a:defRPr>
      </a:lvl6pPr>
      <a:lvl7pPr marL="2767013" indent="-206375" algn="l" defTabSz="685800" rtl="0" eaLnBrk="1" fontAlgn="base" hangingPunct="1">
        <a:spcBef>
          <a:spcPct val="20000"/>
        </a:spcBef>
        <a:spcAft>
          <a:spcPct val="0"/>
        </a:spcAft>
        <a:buChar char="»"/>
        <a:defRPr sz="1900">
          <a:solidFill>
            <a:schemeClr val="tx1"/>
          </a:solidFill>
          <a:latin typeface="Times New Roman" pitchFamily="18" charset="0"/>
        </a:defRPr>
      </a:lvl7pPr>
      <a:lvl8pPr marL="3224213" indent="-206375" algn="l" defTabSz="685800" rtl="0" eaLnBrk="1" fontAlgn="base" hangingPunct="1">
        <a:spcBef>
          <a:spcPct val="20000"/>
        </a:spcBef>
        <a:spcAft>
          <a:spcPct val="0"/>
        </a:spcAft>
        <a:buChar char="»"/>
        <a:defRPr sz="1900">
          <a:solidFill>
            <a:schemeClr val="tx1"/>
          </a:solidFill>
          <a:latin typeface="Times New Roman" pitchFamily="18" charset="0"/>
        </a:defRPr>
      </a:lvl8pPr>
      <a:lvl9pPr marL="3681413" indent="-206375" algn="l" defTabSz="685800" rtl="0" eaLnBrk="1" fontAlgn="base" hangingPunct="1">
        <a:spcBef>
          <a:spcPct val="20000"/>
        </a:spcBef>
        <a:spcAft>
          <a:spcPct val="0"/>
        </a:spcAft>
        <a:buChar char="»"/>
        <a:defRPr sz="1900">
          <a:solidFill>
            <a:schemeClr val="tx1"/>
          </a:solidFill>
          <a:latin typeface="Times New Roman" pitchFamily="18" charset="0"/>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18">
                <a:solidFill>
                  <a:schemeClr val="tx1">
                    <a:tint val="75000"/>
                  </a:schemeClr>
                </a:solidFill>
              </a:defRPr>
            </a:lvl1pPr>
          </a:lstStyle>
          <a:p>
            <a:fld id="{0AA2AC50-20D1-4F2B-A6E3-2AF4826B5469}" type="datetimeFigureOut">
              <a:rPr lang="en-TZ" smtClean="0"/>
              <a:t>22/05/2026</a:t>
            </a:fld>
            <a:endParaRPr lang="en-TZ"/>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18">
                <a:solidFill>
                  <a:schemeClr val="tx1">
                    <a:tint val="75000"/>
                  </a:schemeClr>
                </a:solidFill>
              </a:defRPr>
            </a:lvl1pPr>
          </a:lstStyle>
          <a:p>
            <a:endParaRPr lang="en-TZ"/>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18">
                <a:solidFill>
                  <a:schemeClr val="tx1">
                    <a:tint val="75000"/>
                  </a:schemeClr>
                </a:solidFill>
              </a:defRPr>
            </a:lvl1pPr>
          </a:lstStyle>
          <a:p>
            <a:fld id="{A4FE8DAD-4967-47BB-A9F7-858B8F02F507}" type="slidenum">
              <a:rPr lang="en-TZ" smtClean="0"/>
              <a:t>‹#›</a:t>
            </a:fld>
            <a:endParaRPr lang="en-TZ"/>
          </a:p>
        </p:txBody>
      </p:sp>
    </p:spTree>
    <p:extLst>
      <p:ext uri="{BB962C8B-B14F-4D97-AF65-F5344CB8AC3E}">
        <p14:creationId xmlns:p14="http://schemas.microsoft.com/office/powerpoint/2010/main" val="354015069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852110"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3028" indent="-213028" algn="l" defTabSz="852110" rtl="0" eaLnBrk="1" latinLnBrk="0" hangingPunct="1">
        <a:lnSpc>
          <a:spcPct val="90000"/>
        </a:lnSpc>
        <a:spcBef>
          <a:spcPts val="932"/>
        </a:spcBef>
        <a:buFont typeface="Arial" panose="020B0604020202020204" pitchFamily="34" charset="0"/>
        <a:buChar char="•"/>
        <a:defRPr sz="2609" kern="1200">
          <a:solidFill>
            <a:schemeClr val="tx1"/>
          </a:solidFill>
          <a:latin typeface="+mn-lt"/>
          <a:ea typeface="+mn-ea"/>
          <a:cs typeface="+mn-cs"/>
        </a:defRPr>
      </a:lvl1pPr>
      <a:lvl2pPr marL="639083" indent="-213028" algn="l" defTabSz="852110" rtl="0" eaLnBrk="1" latinLnBrk="0" hangingPunct="1">
        <a:lnSpc>
          <a:spcPct val="90000"/>
        </a:lnSpc>
        <a:spcBef>
          <a:spcPts val="466"/>
        </a:spcBef>
        <a:buFont typeface="Arial" panose="020B0604020202020204" pitchFamily="34" charset="0"/>
        <a:buChar char="•"/>
        <a:defRPr sz="2236" kern="1200">
          <a:solidFill>
            <a:schemeClr val="tx1"/>
          </a:solidFill>
          <a:latin typeface="+mn-lt"/>
          <a:ea typeface="+mn-ea"/>
          <a:cs typeface="+mn-cs"/>
        </a:defRPr>
      </a:lvl2pPr>
      <a:lvl3pPr marL="1065138" indent="-213028" algn="l" defTabSz="852110" rtl="0" eaLnBrk="1" latinLnBrk="0" hangingPunct="1">
        <a:lnSpc>
          <a:spcPct val="90000"/>
        </a:lnSpc>
        <a:spcBef>
          <a:spcPts val="466"/>
        </a:spcBef>
        <a:buFont typeface="Arial" panose="020B0604020202020204" pitchFamily="34" charset="0"/>
        <a:buChar char="•"/>
        <a:defRPr sz="1864" kern="1200">
          <a:solidFill>
            <a:schemeClr val="tx1"/>
          </a:solidFill>
          <a:latin typeface="+mn-lt"/>
          <a:ea typeface="+mn-ea"/>
          <a:cs typeface="+mn-cs"/>
        </a:defRPr>
      </a:lvl3pPr>
      <a:lvl4pPr marL="1491193" indent="-213028" algn="l" defTabSz="852110"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4pPr>
      <a:lvl5pPr marL="1917248" indent="-213028" algn="l" defTabSz="852110"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5pPr>
      <a:lvl6pPr marL="2343303" indent="-213028" algn="l" defTabSz="852110"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6pPr>
      <a:lvl7pPr marL="2769358" indent="-213028" algn="l" defTabSz="852110"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7pPr>
      <a:lvl8pPr marL="3195413" indent="-213028" algn="l" defTabSz="852110"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8pPr>
      <a:lvl9pPr marL="3621469" indent="-213028" algn="l" defTabSz="852110"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9pPr>
    </p:bodyStyle>
    <p:otherStyle>
      <a:defPPr>
        <a:defRPr lang="en-US"/>
      </a:defPPr>
      <a:lvl1pPr marL="0" algn="l" defTabSz="852110" rtl="0" eaLnBrk="1" latinLnBrk="0" hangingPunct="1">
        <a:defRPr sz="1677" kern="1200">
          <a:solidFill>
            <a:schemeClr val="tx1"/>
          </a:solidFill>
          <a:latin typeface="+mn-lt"/>
          <a:ea typeface="+mn-ea"/>
          <a:cs typeface="+mn-cs"/>
        </a:defRPr>
      </a:lvl1pPr>
      <a:lvl2pPr marL="426055" algn="l" defTabSz="852110" rtl="0" eaLnBrk="1" latinLnBrk="0" hangingPunct="1">
        <a:defRPr sz="1677" kern="1200">
          <a:solidFill>
            <a:schemeClr val="tx1"/>
          </a:solidFill>
          <a:latin typeface="+mn-lt"/>
          <a:ea typeface="+mn-ea"/>
          <a:cs typeface="+mn-cs"/>
        </a:defRPr>
      </a:lvl2pPr>
      <a:lvl3pPr marL="852110" algn="l" defTabSz="852110" rtl="0" eaLnBrk="1" latinLnBrk="0" hangingPunct="1">
        <a:defRPr sz="1677" kern="1200">
          <a:solidFill>
            <a:schemeClr val="tx1"/>
          </a:solidFill>
          <a:latin typeface="+mn-lt"/>
          <a:ea typeface="+mn-ea"/>
          <a:cs typeface="+mn-cs"/>
        </a:defRPr>
      </a:lvl3pPr>
      <a:lvl4pPr marL="1278165" algn="l" defTabSz="852110" rtl="0" eaLnBrk="1" latinLnBrk="0" hangingPunct="1">
        <a:defRPr sz="1677" kern="1200">
          <a:solidFill>
            <a:schemeClr val="tx1"/>
          </a:solidFill>
          <a:latin typeface="+mn-lt"/>
          <a:ea typeface="+mn-ea"/>
          <a:cs typeface="+mn-cs"/>
        </a:defRPr>
      </a:lvl4pPr>
      <a:lvl5pPr marL="1704220" algn="l" defTabSz="852110" rtl="0" eaLnBrk="1" latinLnBrk="0" hangingPunct="1">
        <a:defRPr sz="1677" kern="1200">
          <a:solidFill>
            <a:schemeClr val="tx1"/>
          </a:solidFill>
          <a:latin typeface="+mn-lt"/>
          <a:ea typeface="+mn-ea"/>
          <a:cs typeface="+mn-cs"/>
        </a:defRPr>
      </a:lvl5pPr>
      <a:lvl6pPr marL="2130276" algn="l" defTabSz="852110" rtl="0" eaLnBrk="1" latinLnBrk="0" hangingPunct="1">
        <a:defRPr sz="1677" kern="1200">
          <a:solidFill>
            <a:schemeClr val="tx1"/>
          </a:solidFill>
          <a:latin typeface="+mn-lt"/>
          <a:ea typeface="+mn-ea"/>
          <a:cs typeface="+mn-cs"/>
        </a:defRPr>
      </a:lvl6pPr>
      <a:lvl7pPr marL="2556331" algn="l" defTabSz="852110" rtl="0" eaLnBrk="1" latinLnBrk="0" hangingPunct="1">
        <a:defRPr sz="1677" kern="1200">
          <a:solidFill>
            <a:schemeClr val="tx1"/>
          </a:solidFill>
          <a:latin typeface="+mn-lt"/>
          <a:ea typeface="+mn-ea"/>
          <a:cs typeface="+mn-cs"/>
        </a:defRPr>
      </a:lvl7pPr>
      <a:lvl8pPr marL="2982386" algn="l" defTabSz="852110" rtl="0" eaLnBrk="1" latinLnBrk="0" hangingPunct="1">
        <a:defRPr sz="1677" kern="1200">
          <a:solidFill>
            <a:schemeClr val="tx1"/>
          </a:solidFill>
          <a:latin typeface="+mn-lt"/>
          <a:ea typeface="+mn-ea"/>
          <a:cs typeface="+mn-cs"/>
        </a:defRPr>
      </a:lvl8pPr>
      <a:lvl9pPr marL="3408441" algn="l" defTabSz="852110" rtl="0" eaLnBrk="1" latinLnBrk="0" hangingPunct="1">
        <a:defRPr sz="16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60.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0.png"/><Relationship Id="rId5" Type="http://schemas.openxmlformats.org/officeDocument/2006/relationships/customXml" Target="../ink/ink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1.emf"/><Relationship Id="rId18" Type="http://schemas.openxmlformats.org/officeDocument/2006/relationships/oleObject" Target="../embeddings/oleObject9.bin"/><Relationship Id="rId3" Type="http://schemas.openxmlformats.org/officeDocument/2006/relationships/image" Target="../media/image16.emf"/><Relationship Id="rId21" Type="http://schemas.openxmlformats.org/officeDocument/2006/relationships/image" Target="../media/image25.png"/><Relationship Id="rId7" Type="http://schemas.openxmlformats.org/officeDocument/2006/relationships/image" Target="../media/image18.emf"/><Relationship Id="rId12" Type="http://schemas.openxmlformats.org/officeDocument/2006/relationships/oleObject" Target="../embeddings/oleObject6.bin"/><Relationship Id="rId17" Type="http://schemas.openxmlformats.org/officeDocument/2006/relationships/image" Target="../media/image23.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oleObject" Target="../embeddings/oleObject3.bin"/><Relationship Id="rId11" Type="http://schemas.openxmlformats.org/officeDocument/2006/relationships/image" Target="../media/image20.emf"/><Relationship Id="rId5" Type="http://schemas.openxmlformats.org/officeDocument/2006/relationships/image" Target="../media/image17.emf"/><Relationship Id="rId15" Type="http://schemas.openxmlformats.org/officeDocument/2006/relationships/image" Target="../media/image22.emf"/><Relationship Id="rId10" Type="http://schemas.openxmlformats.org/officeDocument/2006/relationships/oleObject" Target="../embeddings/oleObject5.bin"/><Relationship Id="rId19" Type="http://schemas.openxmlformats.org/officeDocument/2006/relationships/image" Target="../media/image24.wmf"/><Relationship Id="rId4" Type="http://schemas.openxmlformats.org/officeDocument/2006/relationships/oleObject" Target="../embeddings/oleObject2.bin"/><Relationship Id="rId9" Type="http://schemas.openxmlformats.org/officeDocument/2006/relationships/image" Target="../media/image19.emf"/><Relationship Id="rId1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179197" y="3931155"/>
            <a:ext cx="8698831" cy="1793154"/>
          </a:xfrm>
        </p:spPr>
        <p:txBody>
          <a:bodyPr numCol="2"/>
          <a:lstStyle/>
          <a:p>
            <a:pPr algn="just">
              <a:lnSpc>
                <a:spcPct val="150000"/>
              </a:lnSpc>
            </a:pPr>
            <a:r>
              <a:rPr lang="nl-BE" sz="2400" b="1" dirty="0">
                <a:solidFill>
                  <a:srgbClr val="FF0000"/>
                </a:solidFill>
              </a:rPr>
              <a:t>1.</a:t>
            </a:r>
            <a:r>
              <a:rPr lang="nl-BE" sz="2400" b="1" dirty="0">
                <a:solidFill>
                  <a:srgbClr val="1FB53B"/>
                </a:solidFill>
              </a:rPr>
              <a:t> </a:t>
            </a:r>
            <a:r>
              <a:rPr lang="nl-BE" sz="2400" b="1" dirty="0">
                <a:solidFill>
                  <a:srgbClr val="FF0000"/>
                </a:solidFill>
              </a:rPr>
              <a:t>Mr. Enock M. Mwita</a:t>
            </a:r>
          </a:p>
          <a:p>
            <a:pPr algn="just">
              <a:lnSpc>
                <a:spcPct val="150000"/>
              </a:lnSpc>
            </a:pPr>
            <a:r>
              <a:rPr lang="nl-BE" sz="2400" b="1" dirty="0">
                <a:solidFill>
                  <a:srgbClr val="1FB53B"/>
                </a:solidFill>
              </a:rPr>
              <a:t>2. Dr. Leonid L. Nkuba  </a:t>
            </a:r>
          </a:p>
          <a:p>
            <a:pPr algn="just">
              <a:lnSpc>
                <a:spcPct val="150000"/>
              </a:lnSpc>
            </a:pPr>
            <a:r>
              <a:rPr lang="nl-BE" sz="2400" b="1" dirty="0">
                <a:solidFill>
                  <a:srgbClr val="1FB53B"/>
                </a:solidFill>
              </a:rPr>
              <a:t>3. Mr. Innocent  Junior</a:t>
            </a:r>
          </a:p>
          <a:p>
            <a:pPr algn="just">
              <a:lnSpc>
                <a:spcPct val="150000"/>
              </a:lnSpc>
            </a:pPr>
            <a:endParaRPr lang="nl-BE" sz="2400" b="1" dirty="0">
              <a:solidFill>
                <a:srgbClr val="1FB53B"/>
              </a:solidFill>
            </a:endParaRPr>
          </a:p>
          <a:p>
            <a:pPr algn="just">
              <a:lnSpc>
                <a:spcPct val="150000"/>
              </a:lnSpc>
            </a:pPr>
            <a:r>
              <a:rPr lang="nl-BE" sz="2400" b="1" dirty="0">
                <a:solidFill>
                  <a:srgbClr val="FF0000"/>
                </a:solidFill>
              </a:rPr>
              <a:t>Presenter</a:t>
            </a:r>
          </a:p>
          <a:p>
            <a:pPr algn="just">
              <a:lnSpc>
                <a:spcPct val="150000"/>
              </a:lnSpc>
            </a:pPr>
            <a:r>
              <a:rPr lang="nl-BE" sz="2400" b="1" dirty="0">
                <a:solidFill>
                  <a:srgbClr val="1FB53B"/>
                </a:solidFill>
              </a:rPr>
              <a:t>4. Prof. Najat K. Mohammed  </a:t>
            </a:r>
          </a:p>
          <a:p>
            <a:pPr algn="just">
              <a:lnSpc>
                <a:spcPct val="150000"/>
              </a:lnSpc>
            </a:pPr>
            <a:r>
              <a:rPr lang="nl-BE" sz="2400" b="1" dirty="0">
                <a:solidFill>
                  <a:srgbClr val="1FB53B"/>
                </a:solidFill>
              </a:rPr>
              <a:t>5. Dr. Innocent J. Lugendo </a:t>
            </a:r>
          </a:p>
        </p:txBody>
      </p:sp>
      <p:pic>
        <p:nvPicPr>
          <p:cNvPr id="5" name="Picture 4">
            <a:extLst>
              <a:ext uri="{FF2B5EF4-FFF2-40B4-BE49-F238E27FC236}">
                <a16:creationId xmlns:a16="http://schemas.microsoft.com/office/drawing/2014/main" id="{40F79395-45DF-8C45-3E89-05E83F03A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17" y="5594795"/>
            <a:ext cx="1226039" cy="1016581"/>
          </a:xfrm>
          <a:prstGeom prst="rect">
            <a:avLst/>
          </a:prstGeom>
        </p:spPr>
      </p:pic>
      <p:pic>
        <p:nvPicPr>
          <p:cNvPr id="7" name="Picture 6">
            <a:extLst>
              <a:ext uri="{FF2B5EF4-FFF2-40B4-BE49-F238E27FC236}">
                <a16:creationId xmlns:a16="http://schemas.microsoft.com/office/drawing/2014/main" id="{F9DD7C21-2A25-7CCF-97E3-46CCEDA6E72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69072" y="5594795"/>
            <a:ext cx="1023290" cy="1016580"/>
          </a:xfrm>
          <a:prstGeom prst="rect">
            <a:avLst/>
          </a:prstGeom>
        </p:spPr>
      </p:pic>
      <p:sp>
        <p:nvSpPr>
          <p:cNvPr id="10" name="Text Placeholder 9">
            <a:extLst>
              <a:ext uri="{FF2B5EF4-FFF2-40B4-BE49-F238E27FC236}">
                <a16:creationId xmlns:a16="http://schemas.microsoft.com/office/drawing/2014/main" id="{4F1D5A3E-F9A0-F8CF-36CB-ADFFE84C9E64}"/>
              </a:ext>
            </a:extLst>
          </p:cNvPr>
          <p:cNvSpPr>
            <a:spLocks noGrp="1"/>
          </p:cNvSpPr>
          <p:nvPr>
            <p:ph type="body" sz="quarter" idx="13"/>
          </p:nvPr>
        </p:nvSpPr>
        <p:spPr>
          <a:xfrm>
            <a:off x="3040539" y="6103085"/>
            <a:ext cx="5830783" cy="475038"/>
          </a:xfrm>
        </p:spPr>
        <p:txBody>
          <a:bodyPr/>
          <a:lstStyle/>
          <a:p>
            <a:r>
              <a:rPr lang="en-US" sz="2400" b="1" u="sng" dirty="0"/>
              <a:t>enockmwita17@gmai.com</a:t>
            </a:r>
            <a:endParaRPr lang="en-TZ" sz="2400" b="1" u="sng" dirty="0"/>
          </a:p>
        </p:txBody>
      </p:sp>
      <p:sp>
        <p:nvSpPr>
          <p:cNvPr id="9" name="Text Placeholder 8">
            <a:extLst>
              <a:ext uri="{FF2B5EF4-FFF2-40B4-BE49-F238E27FC236}">
                <a16:creationId xmlns:a16="http://schemas.microsoft.com/office/drawing/2014/main" id="{0C685C56-F41E-8A91-ACCE-BF097D8664B2}"/>
              </a:ext>
            </a:extLst>
          </p:cNvPr>
          <p:cNvSpPr>
            <a:spLocks noGrp="1"/>
          </p:cNvSpPr>
          <p:nvPr>
            <p:ph type="body" sz="quarter" idx="14"/>
          </p:nvPr>
        </p:nvSpPr>
        <p:spPr>
          <a:xfrm>
            <a:off x="760021" y="1781941"/>
            <a:ext cx="10391821" cy="1295400"/>
          </a:xfrm>
        </p:spPr>
        <p:txBody>
          <a:bodyPr/>
          <a:lstStyle/>
          <a:p>
            <a:r>
              <a:rPr lang="en-US" sz="3200" b="1" dirty="0">
                <a:latin typeface="+mj-lt"/>
              </a:rPr>
              <a:t>Collimator-Free, Non-Collinear Cascade Gamma Rays Coincidence (CGC) Imaging: A GATE-Based Study Achieving Sub-Millimeter Resolution and High Sensitivity</a:t>
            </a:r>
          </a:p>
          <a:p>
            <a:endParaRPr lang="en-TZ" sz="3200" b="1" dirty="0">
              <a:latin typeface="+mj-lt"/>
            </a:endParaRPr>
          </a:p>
        </p:txBody>
      </p:sp>
    </p:spTree>
    <p:extLst>
      <p:ext uri="{BB962C8B-B14F-4D97-AF65-F5344CB8AC3E}">
        <p14:creationId xmlns:p14="http://schemas.microsoft.com/office/powerpoint/2010/main" val="19267295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51444" y="519216"/>
            <a:ext cx="11273132" cy="746622"/>
          </a:xfrm>
        </p:spPr>
        <p:txBody>
          <a:bodyPr/>
          <a:lstStyle/>
          <a:p>
            <a:pPr algn="ctr">
              <a:lnSpc>
                <a:spcPct val="150000"/>
              </a:lnSpc>
            </a:pPr>
            <a:r>
              <a:rPr lang="en-GB" b="1" dirty="0"/>
              <a:t>Position Reconstruction Efficiency</a:t>
            </a:r>
          </a:p>
        </p:txBody>
      </p:sp>
      <p:sp>
        <p:nvSpPr>
          <p:cNvPr id="4" name="TextBox 3">
            <a:extLst>
              <a:ext uri="{FF2B5EF4-FFF2-40B4-BE49-F238E27FC236}">
                <a16:creationId xmlns:a16="http://schemas.microsoft.com/office/drawing/2014/main" id="{B0625843-D66E-1761-68E7-6DBFE76455F1}"/>
              </a:ext>
            </a:extLst>
          </p:cNvPr>
          <p:cNvSpPr txBox="1"/>
          <p:nvPr/>
        </p:nvSpPr>
        <p:spPr>
          <a:xfrm>
            <a:off x="8932432" y="1529163"/>
            <a:ext cx="3447419" cy="3111557"/>
          </a:xfrm>
          <a:prstGeom prst="rect">
            <a:avLst/>
          </a:prstGeom>
          <a:noFill/>
        </p:spPr>
        <p:txBody>
          <a:bodyPr wrap="square" rtlCol="0">
            <a:spAutoFit/>
          </a:bodyPr>
          <a:lstStyle/>
          <a:p>
            <a:pPr lvl="0">
              <a:lnSpc>
                <a:spcPct val="150000"/>
              </a:lnSpc>
              <a:spcAft>
                <a:spcPts val="800"/>
              </a:spcAft>
              <a:defRPr/>
            </a:pPr>
            <a:r>
              <a:rPr kumimoji="0" lang="en-US" sz="2400" b="1" i="0" u="none" strike="noStrike" kern="0" cap="none" spc="0" normalizeH="0" baseline="0" noProof="0" dirty="0">
                <a:ln>
                  <a:noFill/>
                </a:ln>
                <a:solidFill>
                  <a:prstClr val="black"/>
                </a:solidFill>
                <a:effectLst/>
                <a:uLnTx/>
                <a:uFillTx/>
                <a:latin typeface="Segoe UI"/>
                <a:ea typeface="+mn-ea"/>
                <a:cs typeface="Arial" panose="020B0604020202020204" pitchFamily="34" charset="0"/>
              </a:rPr>
              <a:t>Simulation of </a:t>
            </a:r>
            <a:r>
              <a:rPr lang="en-US" sz="2400" b="1" kern="0" baseline="30000" dirty="0">
                <a:solidFill>
                  <a:prstClr val="black"/>
                </a:solidFill>
                <a:cs typeface="Arial" panose="020B0604020202020204" pitchFamily="34" charset="0"/>
              </a:rPr>
              <a:t>111</a:t>
            </a:r>
            <a:r>
              <a:rPr lang="en-US" sz="2400" b="1" kern="0" dirty="0">
                <a:solidFill>
                  <a:prstClr val="black"/>
                </a:solidFill>
                <a:cs typeface="Arial" panose="020B0604020202020204" pitchFamily="34" charset="0"/>
              </a:rPr>
              <a:t>In </a:t>
            </a:r>
          </a:p>
          <a:p>
            <a:pPr lvl="0">
              <a:spcAft>
                <a:spcPts val="800"/>
              </a:spcAft>
              <a:defRPr/>
            </a:pPr>
            <a:r>
              <a:rPr lang="en-US" sz="2200" kern="0" dirty="0">
                <a:solidFill>
                  <a:prstClr val="black"/>
                </a:solidFill>
                <a:cs typeface="Arial" panose="020B0604020202020204" pitchFamily="34" charset="0"/>
              </a:rPr>
              <a:t>Source Activity: 1.0 MBq</a:t>
            </a:r>
          </a:p>
          <a:p>
            <a:pPr lvl="0">
              <a:spcAft>
                <a:spcPts val="800"/>
              </a:spcAft>
              <a:defRPr/>
            </a:pPr>
            <a:r>
              <a:rPr lang="en-US" sz="2200" kern="0" dirty="0">
                <a:solidFill>
                  <a:prstClr val="black"/>
                </a:solidFill>
                <a:cs typeface="Arial" panose="020B0604020202020204" pitchFamily="34" charset="0"/>
              </a:rPr>
              <a:t>DAQ time= </a:t>
            </a:r>
            <a:r>
              <a:rPr lang="en-US" sz="2200" b="1" kern="0" dirty="0">
                <a:solidFill>
                  <a:prstClr val="black"/>
                </a:solidFill>
                <a:cs typeface="Arial" panose="020B0604020202020204" pitchFamily="34" charset="0"/>
              </a:rPr>
              <a:t>600 s</a:t>
            </a:r>
          </a:p>
          <a:p>
            <a:pPr lvl="0">
              <a:spcAft>
                <a:spcPts val="800"/>
              </a:spcAft>
              <a:defRPr/>
            </a:pPr>
            <a:r>
              <a:rPr lang="en-US" sz="2200" kern="0" dirty="0">
                <a:solidFill>
                  <a:prstClr val="black"/>
                </a:solidFill>
                <a:cs typeface="Arial" panose="020B0604020202020204" pitchFamily="34" charset="0"/>
              </a:rPr>
              <a:t>Energy window= </a:t>
            </a:r>
            <a:r>
              <a:rPr lang="en-US" sz="2200" b="1" kern="0" dirty="0">
                <a:solidFill>
                  <a:prstClr val="black"/>
                </a:solidFill>
                <a:cs typeface="Arial" panose="020B0604020202020204" pitchFamily="34" charset="0"/>
              </a:rPr>
              <a:t>15%</a:t>
            </a:r>
          </a:p>
          <a:p>
            <a:pPr marL="542925" indent="-180975">
              <a:lnSpc>
                <a:spcPct val="150000"/>
              </a:lnSpc>
              <a:buFont typeface="+mj-lt"/>
              <a:buAutoNum type="romanLcPeriod"/>
            </a:pPr>
            <a:r>
              <a:rPr lang="en-US" sz="2400" dirty="0">
                <a:cs typeface="Times New Roman" panose="02020603050405020304" pitchFamily="18" charset="0"/>
              </a:rPr>
              <a:t>Air at (0,0,0)</a:t>
            </a:r>
          </a:p>
          <a:p>
            <a:pPr marL="542925" indent="-180975">
              <a:lnSpc>
                <a:spcPct val="150000"/>
              </a:lnSpc>
              <a:buFont typeface="+mj-lt"/>
              <a:buAutoNum type="romanLcPeriod"/>
            </a:pPr>
            <a:r>
              <a:rPr lang="en-US" sz="2400" dirty="0">
                <a:cs typeface="Times New Roman" panose="02020603050405020304" pitchFamily="18" charset="0"/>
              </a:rPr>
              <a:t>PMMA Phantom</a:t>
            </a:r>
            <a:endParaRPr lang="aa-ET" sz="2400" dirty="0">
              <a:cs typeface="Times New Roman" panose="02020603050405020304" pitchFamily="18" charset="0"/>
            </a:endParaRPr>
          </a:p>
        </p:txBody>
      </p:sp>
      <p:sp>
        <p:nvSpPr>
          <p:cNvPr id="6" name="TextBox 5">
            <a:extLst>
              <a:ext uri="{FF2B5EF4-FFF2-40B4-BE49-F238E27FC236}">
                <a16:creationId xmlns:a16="http://schemas.microsoft.com/office/drawing/2014/main" id="{B6270D20-FE70-5E73-5579-D5D2410FB5B6}"/>
              </a:ext>
            </a:extLst>
          </p:cNvPr>
          <p:cNvSpPr txBox="1"/>
          <p:nvPr/>
        </p:nvSpPr>
        <p:spPr>
          <a:xfrm>
            <a:off x="8744582" y="4758331"/>
            <a:ext cx="3348242" cy="1938992"/>
          </a:xfrm>
          <a:prstGeom prst="rect">
            <a:avLst/>
          </a:prstGeom>
          <a:noFill/>
        </p:spPr>
        <p:txBody>
          <a:bodyPr wrap="square">
            <a:spAutoFit/>
          </a:bodyPr>
          <a:lstStyle/>
          <a:p>
            <a:pPr marL="285750" indent="-285750" algn="just">
              <a:buFont typeface="Arial" panose="020B0604020202020204" pitchFamily="34" charset="0"/>
              <a:buChar char="•"/>
              <a:tabLst>
                <a:tab pos="4203065" algn="l"/>
              </a:tabLst>
            </a:pPr>
            <a:r>
              <a:rPr lang="en-US" sz="2400" dirty="0">
                <a:solidFill>
                  <a:srgbClr val="FF0000"/>
                </a:solidFill>
                <a:effectLst/>
                <a:latin typeface="+mj-lt"/>
                <a:ea typeface="Times New Roman" panose="02020603050405020304" pitchFamily="18" charset="0"/>
              </a:rPr>
              <a:t>Source localized </a:t>
            </a:r>
            <a:r>
              <a:rPr lang="aa-ET" sz="2400" dirty="0">
                <a:solidFill>
                  <a:srgbClr val="FF0000"/>
                </a:solidFill>
                <a:effectLst/>
                <a:latin typeface="+mj-lt"/>
                <a:ea typeface="Times New Roman" panose="02020603050405020304" pitchFamily="18" charset="0"/>
              </a:rPr>
              <a:t>with high precision, even in the absence of collimation and ToF</a:t>
            </a:r>
            <a:r>
              <a:rPr lang="en-US" sz="2400" dirty="0">
                <a:solidFill>
                  <a:srgbClr val="FF0000"/>
                </a:solidFill>
                <a:effectLst/>
                <a:latin typeface="+mj-lt"/>
                <a:ea typeface="Times New Roman" panose="02020603050405020304" pitchFamily="18" charset="0"/>
              </a:rPr>
              <a:t> detectors</a:t>
            </a:r>
            <a:endParaRPr lang="aa-ET" sz="2400" dirty="0">
              <a:solidFill>
                <a:srgbClr val="FF0000"/>
              </a:solidFill>
              <a:effectLst/>
              <a:latin typeface="+mj-lt"/>
              <a:ea typeface="Calibri" panose="020F0502020204030204" pitchFamily="34" charset="0"/>
            </a:endParaRPr>
          </a:p>
        </p:txBody>
      </p:sp>
      <p:pic>
        <p:nvPicPr>
          <p:cNvPr id="7" name="Image1">
            <a:extLst>
              <a:ext uri="{FF2B5EF4-FFF2-40B4-BE49-F238E27FC236}">
                <a16:creationId xmlns:a16="http://schemas.microsoft.com/office/drawing/2014/main" id="{1C2DAFD7-B4B1-6F1E-3510-64A904080D13}"/>
              </a:ext>
            </a:extLst>
          </p:cNvPr>
          <p:cNvPicPr>
            <a:picLocks noChangeAspect="1"/>
          </p:cNvPicPr>
          <p:nvPr/>
        </p:nvPicPr>
        <p:blipFill>
          <a:blip r:embed="rId3"/>
          <a:srcRect l="1225" b="49216"/>
          <a:stretch>
            <a:fillRect/>
          </a:stretch>
        </p:blipFill>
        <p:spPr bwMode="auto">
          <a:xfrm>
            <a:off x="99177" y="1372454"/>
            <a:ext cx="8833255" cy="2243458"/>
          </a:xfrm>
          <a:prstGeom prst="rect">
            <a:avLst/>
          </a:prstGeom>
        </p:spPr>
      </p:pic>
      <p:pic>
        <p:nvPicPr>
          <p:cNvPr id="10" name="Image2">
            <a:extLst>
              <a:ext uri="{FF2B5EF4-FFF2-40B4-BE49-F238E27FC236}">
                <a16:creationId xmlns:a16="http://schemas.microsoft.com/office/drawing/2014/main" id="{254FCA73-A14E-27ED-5E25-5F9EBE27E2AF}"/>
              </a:ext>
            </a:extLst>
          </p:cNvPr>
          <p:cNvPicPr>
            <a:picLocks noChangeAspect="1"/>
          </p:cNvPicPr>
          <p:nvPr/>
        </p:nvPicPr>
        <p:blipFill>
          <a:blip r:embed="rId4"/>
          <a:srcRect b="49021"/>
          <a:stretch>
            <a:fillRect/>
          </a:stretch>
        </p:blipFill>
        <p:spPr bwMode="auto">
          <a:xfrm>
            <a:off x="-16588" y="3636428"/>
            <a:ext cx="8949020" cy="2284491"/>
          </a:xfrm>
          <a:prstGeom prst="rect">
            <a:avLst/>
          </a:prstGeom>
        </p:spPr>
      </p:pic>
      <p:sp>
        <p:nvSpPr>
          <p:cNvPr id="11" name="TextBox 10">
            <a:extLst>
              <a:ext uri="{FF2B5EF4-FFF2-40B4-BE49-F238E27FC236}">
                <a16:creationId xmlns:a16="http://schemas.microsoft.com/office/drawing/2014/main" id="{C2262C51-1268-FB09-892B-4DDB8273C752}"/>
              </a:ext>
            </a:extLst>
          </p:cNvPr>
          <p:cNvSpPr txBox="1"/>
          <p:nvPr/>
        </p:nvSpPr>
        <p:spPr>
          <a:xfrm>
            <a:off x="99177" y="5749784"/>
            <a:ext cx="8724189" cy="958339"/>
          </a:xfrm>
          <a:prstGeom prst="rect">
            <a:avLst/>
          </a:prstGeom>
          <a:noFill/>
        </p:spPr>
        <p:txBody>
          <a:bodyPr wrap="square">
            <a:spAutoFit/>
          </a:bodyPr>
          <a:lstStyle/>
          <a:p>
            <a:pPr marL="722313" indent="-722313" algn="just" defTabSz="722313">
              <a:lnSpc>
                <a:spcPct val="150000"/>
              </a:lnSpc>
            </a:pPr>
            <a:r>
              <a:rPr lang="en-US" sz="2000" b="1" dirty="0">
                <a:latin typeface="+mj-lt"/>
                <a:ea typeface="DengXian" panose="02010600030101010101" pitchFamily="2" charset="-122"/>
              </a:rPr>
              <a:t>Figure: </a:t>
            </a:r>
            <a:r>
              <a:rPr lang="en-US" sz="2000" dirty="0">
                <a:latin typeface="+mj-lt"/>
                <a:ea typeface="DengXian" panose="02010600030101010101" pitchFamily="2" charset="-122"/>
              </a:rPr>
              <a:t>2D flattened image of a single </a:t>
            </a:r>
            <a:r>
              <a:rPr lang="en-US" sz="2000" baseline="30000" dirty="0">
                <a:latin typeface="+mj-lt"/>
                <a:ea typeface="DengXian" panose="02010600030101010101" pitchFamily="2" charset="-122"/>
              </a:rPr>
              <a:t>111</a:t>
            </a:r>
            <a:r>
              <a:rPr lang="en-US" sz="2000" dirty="0">
                <a:latin typeface="+mj-lt"/>
                <a:ea typeface="DengXian" panose="02010600030101010101" pitchFamily="2" charset="-122"/>
              </a:rPr>
              <a:t>In point-source at (0,0,0) in Air and Phantom. (a) Transverse view, (b) Coronal view and (c) Sagittal view.</a:t>
            </a:r>
            <a:endParaRPr lang="aa-ET" sz="2000" dirty="0">
              <a:latin typeface="+mj-lt"/>
            </a:endParaRPr>
          </a:p>
        </p:txBody>
      </p:sp>
      <p:sp>
        <p:nvSpPr>
          <p:cNvPr id="12" name="Slide Number Placeholder 3">
            <a:extLst>
              <a:ext uri="{FF2B5EF4-FFF2-40B4-BE49-F238E27FC236}">
                <a16:creationId xmlns:a16="http://schemas.microsoft.com/office/drawing/2014/main" id="{823095F2-A029-C0D7-79F4-86A9D3B66236}"/>
              </a:ext>
            </a:extLst>
          </p:cNvPr>
          <p:cNvSpPr txBox="1">
            <a:spLocks/>
          </p:cNvSpPr>
          <p:nvPr/>
        </p:nvSpPr>
        <p:spPr>
          <a:xfrm>
            <a:off x="0" y="6652354"/>
            <a:ext cx="2844800" cy="205646"/>
          </a:xfrm>
          <a:prstGeom prst="rect">
            <a:avLst/>
          </a:prstGeom>
        </p:spPr>
        <p:txBody>
          <a:bodyPr/>
          <a:ls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fld id="{6BF8636E-AFBA-4C2F-AA9E-34AEC97BD133}" type="slidenum">
              <a:rPr lang="nl-BE" sz="1050" u="none" smtClean="0">
                <a:solidFill>
                  <a:schemeClr val="bg1"/>
                </a:solidFill>
                <a:latin typeface="+mj-lt"/>
              </a:rPr>
              <a:pPr/>
              <a:t>10</a:t>
            </a:fld>
            <a:endParaRPr lang="nl-BE" sz="1050" u="none" dirty="0">
              <a:solidFill>
                <a:schemeClr val="bg1"/>
              </a:solidFill>
              <a:latin typeface="+mj-lt"/>
            </a:endParaRPr>
          </a:p>
        </p:txBody>
      </p:sp>
      <p:sp>
        <p:nvSpPr>
          <p:cNvPr id="2" name="TextBox 1">
            <a:extLst>
              <a:ext uri="{FF2B5EF4-FFF2-40B4-BE49-F238E27FC236}">
                <a16:creationId xmlns:a16="http://schemas.microsoft.com/office/drawing/2014/main" id="{6D96E365-7ADA-F199-83DE-64DB98832FD5}"/>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
        <p:nvSpPr>
          <p:cNvPr id="5" name="TextBox 4">
            <a:extLst>
              <a:ext uri="{FF2B5EF4-FFF2-40B4-BE49-F238E27FC236}">
                <a16:creationId xmlns:a16="http://schemas.microsoft.com/office/drawing/2014/main" id="{7EA901C7-5393-C146-210B-8327763FEEE0}"/>
              </a:ext>
            </a:extLst>
          </p:cNvPr>
          <p:cNvSpPr txBox="1"/>
          <p:nvPr/>
        </p:nvSpPr>
        <p:spPr>
          <a:xfrm rot="16200000" flipH="1">
            <a:off x="-211112" y="2160001"/>
            <a:ext cx="720307" cy="461665"/>
          </a:xfrm>
          <a:prstGeom prst="rect">
            <a:avLst/>
          </a:prstGeom>
          <a:noFill/>
        </p:spPr>
        <p:txBody>
          <a:bodyPr wrap="square">
            <a:spAutoFit/>
          </a:bodyPr>
          <a:lstStyle/>
          <a:p>
            <a:r>
              <a:rPr lang="en-US" sz="2400" b="1" dirty="0">
                <a:solidFill>
                  <a:srgbClr val="FF0000"/>
                </a:solidFill>
                <a:latin typeface="+mj-lt"/>
                <a:ea typeface="DengXian" panose="02010600030101010101" pitchFamily="2" charset="-122"/>
              </a:rPr>
              <a:t>Air</a:t>
            </a:r>
            <a:endParaRPr lang="en-TZ" sz="2400" b="1" dirty="0">
              <a:solidFill>
                <a:srgbClr val="FF0000"/>
              </a:solidFill>
            </a:endParaRPr>
          </a:p>
        </p:txBody>
      </p:sp>
      <p:sp>
        <p:nvSpPr>
          <p:cNvPr id="9" name="TextBox 8">
            <a:extLst>
              <a:ext uri="{FF2B5EF4-FFF2-40B4-BE49-F238E27FC236}">
                <a16:creationId xmlns:a16="http://schemas.microsoft.com/office/drawing/2014/main" id="{A329D741-995F-82CA-1DCE-3D1428ED3964}"/>
              </a:ext>
            </a:extLst>
          </p:cNvPr>
          <p:cNvSpPr txBox="1"/>
          <p:nvPr/>
        </p:nvSpPr>
        <p:spPr>
          <a:xfrm rot="16200000" flipH="1">
            <a:off x="-488668" y="4509675"/>
            <a:ext cx="1346668" cy="461665"/>
          </a:xfrm>
          <a:prstGeom prst="rect">
            <a:avLst/>
          </a:prstGeom>
          <a:noFill/>
        </p:spPr>
        <p:txBody>
          <a:bodyPr wrap="square">
            <a:spAutoFit/>
          </a:bodyPr>
          <a:lstStyle/>
          <a:p>
            <a:r>
              <a:rPr lang="en-US" sz="2400" b="1" dirty="0">
                <a:solidFill>
                  <a:srgbClr val="FF0000"/>
                </a:solidFill>
                <a:latin typeface="+mj-lt"/>
                <a:ea typeface="DengXian" panose="02010600030101010101" pitchFamily="2" charset="-122"/>
              </a:rPr>
              <a:t>PMMA</a:t>
            </a:r>
            <a:endParaRPr lang="en-TZ" sz="2400" b="1" dirty="0">
              <a:solidFill>
                <a:srgbClr val="FF0000"/>
              </a:solidFill>
            </a:endParaRPr>
          </a:p>
        </p:txBody>
      </p:sp>
    </p:spTree>
    <p:extLst>
      <p:ext uri="{BB962C8B-B14F-4D97-AF65-F5344CB8AC3E}">
        <p14:creationId xmlns:p14="http://schemas.microsoft.com/office/powerpoint/2010/main" val="12106300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21" y="523325"/>
            <a:ext cx="8967779" cy="870729"/>
          </a:xfrm>
        </p:spPr>
        <p:txBody>
          <a:bodyPr/>
          <a:lstStyle/>
          <a:p>
            <a:pPr algn="ctr">
              <a:lnSpc>
                <a:spcPct val="150000"/>
              </a:lnSpc>
            </a:pPr>
            <a:r>
              <a:rPr lang="nl-BE" sz="2700" b="1" dirty="0"/>
              <a:t>Performance Metrics from </a:t>
            </a:r>
            <a:r>
              <a:rPr lang="en-US" sz="2700" b="1" baseline="30000" dirty="0">
                <a:solidFill>
                  <a:schemeClr val="accent6">
                    <a:lumMod val="75000"/>
                  </a:schemeClr>
                </a:solidFill>
                <a:ea typeface="Calibri" panose="020F0502020204030204" pitchFamily="34" charset="0"/>
              </a:rPr>
              <a:t>111</a:t>
            </a:r>
            <a:r>
              <a:rPr lang="en-US" sz="2700" b="1" dirty="0">
                <a:solidFill>
                  <a:schemeClr val="accent6">
                    <a:lumMod val="75000"/>
                  </a:schemeClr>
                </a:solidFill>
                <a:ea typeface="Calibri" panose="020F0502020204030204" pitchFamily="34" charset="0"/>
              </a:rPr>
              <a:t>In</a:t>
            </a:r>
            <a:endParaRPr lang="nl-BE" sz="2700" b="1" dirty="0">
              <a:solidFill>
                <a:schemeClr val="accent6">
                  <a:lumMod val="75000"/>
                </a:schemeClr>
              </a:solidFill>
            </a:endParaRPr>
          </a:p>
        </p:txBody>
      </p:sp>
      <p:sp>
        <p:nvSpPr>
          <p:cNvPr id="26" name="Slide Number Placeholder 3"/>
          <p:cNvSpPr txBox="1">
            <a:spLocks/>
          </p:cNvSpPr>
          <p:nvPr/>
        </p:nvSpPr>
        <p:spPr>
          <a:xfrm>
            <a:off x="0" y="6652354"/>
            <a:ext cx="2844800" cy="205646"/>
          </a:xfrm>
          <a:prstGeom prst="rect">
            <a:avLst/>
          </a:prstGeom>
        </p:spPr>
        <p:txBody>
          <a:bodyPr/>
          <a:ls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fld id="{6BF8636E-AFBA-4C2F-AA9E-34AEC97BD133}" type="slidenum">
              <a:rPr lang="nl-BE" sz="1050" u="none" smtClean="0">
                <a:solidFill>
                  <a:schemeClr val="bg1"/>
                </a:solidFill>
                <a:latin typeface="+mj-lt"/>
              </a:rPr>
              <a:pPr/>
              <a:t>11</a:t>
            </a:fld>
            <a:endParaRPr lang="nl-BE" sz="1050" u="none" dirty="0">
              <a:solidFill>
                <a:schemeClr val="bg1"/>
              </a:solidFill>
              <a:latin typeface="+mj-lt"/>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B3CBC8A4-4D41-EE93-C81C-FC4F7B9374D9}"/>
                  </a:ext>
                </a:extLst>
              </p:cNvPr>
              <p:cNvGraphicFramePr>
                <a:graphicFrameLocks noGrp="1"/>
              </p:cNvGraphicFramePr>
              <p:nvPr>
                <p:extLst>
                  <p:ext uri="{D42A27DB-BD31-4B8C-83A1-F6EECF244321}">
                    <p14:modId xmlns:p14="http://schemas.microsoft.com/office/powerpoint/2010/main" val="3563675342"/>
                  </p:ext>
                </p:extLst>
              </p:nvPr>
            </p:nvGraphicFramePr>
            <p:xfrm>
              <a:off x="1116544" y="1519430"/>
              <a:ext cx="8113102" cy="2319640"/>
            </p:xfrm>
            <a:graphic>
              <a:graphicData uri="http://schemas.openxmlformats.org/drawingml/2006/table">
                <a:tbl>
                  <a:tblPr firstRow="1" bandRow="1">
                    <a:tableStyleId>{5C22544A-7EE6-4342-B048-85BDC9FD1C3A}</a:tableStyleId>
                  </a:tblPr>
                  <a:tblGrid>
                    <a:gridCol w="2289352">
                      <a:extLst>
                        <a:ext uri="{9D8B030D-6E8A-4147-A177-3AD203B41FA5}">
                          <a16:colId xmlns:a16="http://schemas.microsoft.com/office/drawing/2014/main" val="3190091972"/>
                        </a:ext>
                      </a:extLst>
                    </a:gridCol>
                    <a:gridCol w="1149103">
                      <a:extLst>
                        <a:ext uri="{9D8B030D-6E8A-4147-A177-3AD203B41FA5}">
                          <a16:colId xmlns:a16="http://schemas.microsoft.com/office/drawing/2014/main" val="2156341455"/>
                        </a:ext>
                      </a:extLst>
                    </a:gridCol>
                    <a:gridCol w="2994892">
                      <a:extLst>
                        <a:ext uri="{9D8B030D-6E8A-4147-A177-3AD203B41FA5}">
                          <a16:colId xmlns:a16="http://schemas.microsoft.com/office/drawing/2014/main" val="742703070"/>
                        </a:ext>
                      </a:extLst>
                    </a:gridCol>
                    <a:gridCol w="1679755">
                      <a:extLst>
                        <a:ext uri="{9D8B030D-6E8A-4147-A177-3AD203B41FA5}">
                          <a16:colId xmlns:a16="http://schemas.microsoft.com/office/drawing/2014/main" val="815637571"/>
                        </a:ext>
                      </a:extLst>
                    </a:gridCol>
                  </a:tblGrid>
                  <a:tr h="378920">
                    <a:tc>
                      <a:txBody>
                        <a:bodyPr/>
                        <a:lstStyle/>
                        <a:p>
                          <a:r>
                            <a:rPr lang="en-US" sz="2200" b="1" dirty="0">
                              <a:solidFill>
                                <a:schemeClr val="tx1"/>
                              </a:solidFill>
                              <a:latin typeface="Arial" panose="020B0604020202020204" pitchFamily="34" charset="0"/>
                              <a:cs typeface="Arial" panose="020B0604020202020204" pitchFamily="34" charset="0"/>
                            </a:rPr>
                            <a:t>PARAMETER</a:t>
                          </a:r>
                          <a:endParaRPr lang="aa-ET" sz="2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lang="en-US" sz="2200" b="1" dirty="0">
                              <a:solidFill>
                                <a:schemeClr val="tx1"/>
                              </a:solidFill>
                              <a:latin typeface="Arial" panose="020B0604020202020204" pitchFamily="34" charset="0"/>
                              <a:cs typeface="Arial" panose="020B0604020202020204" pitchFamily="34" charset="0"/>
                            </a:rPr>
                            <a:t>RESULTS OBTAINED</a:t>
                          </a:r>
                          <a:endParaRPr lang="aa-ET" sz="2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aa-ET"/>
                        </a:p>
                      </a:txBody>
                      <a:tcPr/>
                    </a:tc>
                    <a:tc>
                      <a:txBody>
                        <a:bodyPr/>
                        <a:lstStyle/>
                        <a:p>
                          <a:pPr algn="ctr"/>
                          <a:r>
                            <a:rPr lang="en-US" sz="2200" b="1" dirty="0">
                              <a:solidFill>
                                <a:schemeClr val="tx1"/>
                              </a:solidFill>
                              <a:latin typeface="Arial" panose="020B0604020202020204" pitchFamily="34" charset="0"/>
                              <a:cs typeface="Arial" panose="020B0604020202020204" pitchFamily="34" charset="0"/>
                            </a:rPr>
                            <a:t>UNIT</a:t>
                          </a:r>
                          <a:endParaRPr lang="aa-ET" sz="2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54562262"/>
                      </a:ext>
                    </a:extLst>
                  </a:tr>
                  <a:tr h="378920">
                    <a:tc rowSpan="2">
                      <a:txBody>
                        <a:bodyPr/>
                        <a:lstStyle/>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Sensitivity (S)</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200" dirty="0">
                              <a:latin typeface="Arial" panose="020B0604020202020204" pitchFamily="34" charset="0"/>
                              <a:cs typeface="Arial" panose="020B0604020202020204" pitchFamily="34" charset="0"/>
                            </a:rPr>
                            <a:t>Air</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15,058.800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sz="2200" b="1" kern="1200" dirty="0">
                            <a:solidFill>
                              <a:schemeClr val="dk1"/>
                            </a:solidFill>
                            <a:effectLst/>
                            <a:latin typeface="Arial" panose="020B0604020202020204" pitchFamily="34" charset="0"/>
                            <a:ea typeface="+mn-ea"/>
                            <a:cs typeface="Arial" panose="020B0604020202020204" pitchFamily="34" charset="0"/>
                          </a:endParaRPr>
                        </a:p>
                        <a:p>
                          <a:pPr algn="ctr"/>
                          <a:r>
                            <a:rPr lang="aa-ET" sz="2200" b="0" kern="1200" dirty="0">
                              <a:solidFill>
                                <a:schemeClr val="dk1"/>
                              </a:solidFill>
                              <a:effectLst/>
                              <a:latin typeface="Arial" panose="020B0604020202020204" pitchFamily="34" charset="0"/>
                              <a:ea typeface="+mn-ea"/>
                              <a:cs typeface="Arial" panose="020B0604020202020204" pitchFamily="34" charset="0"/>
                            </a:rPr>
                            <a:t>cps/MBq</a:t>
                          </a:r>
                          <a:endParaRPr lang="aa-ET" sz="2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07071109"/>
                      </a:ext>
                    </a:extLst>
                  </a:tr>
                  <a:tr h="517980">
                    <a:tc vMerge="1">
                      <a:txBody>
                        <a:bodyPr/>
                        <a:lstStyle/>
                        <a:p>
                          <a:endParaRPr lang="aa-ET"/>
                        </a:p>
                      </a:txBody>
                      <a:tcPr/>
                    </a:tc>
                    <a:tc>
                      <a:txBody>
                        <a:bodyPr/>
                        <a:lstStyle/>
                        <a:p>
                          <a:pPr algn="ctr"/>
                          <a:r>
                            <a:rPr lang="en-US" sz="2200" dirty="0">
                              <a:latin typeface="Arial" panose="020B0604020202020204" pitchFamily="34" charset="0"/>
                              <a:cs typeface="Arial" panose="020B0604020202020204" pitchFamily="34" charset="0"/>
                            </a:rPr>
                            <a:t>PMMA</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12,527.900</a:t>
                          </a:r>
                          <a:endParaRPr lang="aa-ET"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aa-ET" sz="22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70094190"/>
                      </a:ext>
                    </a:extLst>
                  </a:tr>
                  <a:tr h="400112">
                    <a:tc rowSpan="2">
                      <a:txBody>
                        <a:bodyPr/>
                        <a:lstStyle/>
                        <a:p>
                          <a:r>
                            <a:rPr lang="en-US" sz="2200" dirty="0">
                              <a:latin typeface="Arial" panose="020B0604020202020204" pitchFamily="34" charset="0"/>
                              <a:cs typeface="Arial" panose="020B0604020202020204" pitchFamily="34" charset="0"/>
                            </a:rPr>
                            <a:t>Coincidence </a:t>
                          </a:r>
                        </a:p>
                        <a:p>
                          <a:r>
                            <a:rPr lang="en-US" sz="2200" dirty="0">
                              <a:latin typeface="Arial" panose="020B0604020202020204" pitchFamily="34" charset="0"/>
                              <a:cs typeface="Arial" panose="020B0604020202020204" pitchFamily="34" charset="0"/>
                            </a:rPr>
                            <a:t>Efficiency</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200" dirty="0">
                              <a:latin typeface="Arial" panose="020B0604020202020204" pitchFamily="34" charset="0"/>
                              <a:cs typeface="Arial" panose="020B0604020202020204" pitchFamily="34" charset="0"/>
                            </a:rPr>
                            <a:t>Air</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1" kern="1200" smtClean="0">
                                    <a:solidFill>
                                      <a:schemeClr val="dk1"/>
                                    </a:solidFill>
                                    <a:effectLst/>
                                    <a:latin typeface="Cambria Math" panose="02040503050406030204" pitchFamily="18" charset="0"/>
                                    <a:ea typeface="+mn-ea"/>
                                    <a:cs typeface="+mn-cs"/>
                                  </a:rPr>
                                  <m:t>1.295</m:t>
                                </m:r>
                                <m:r>
                                  <a:rPr lang="en-US" sz="2400" kern="1200">
                                    <a:solidFill>
                                      <a:schemeClr val="dk1"/>
                                    </a:solidFill>
                                    <a:effectLst/>
                                    <a:latin typeface="Cambria Math" panose="02040503050406030204" pitchFamily="18" charset="0"/>
                                    <a:ea typeface="+mn-ea"/>
                                    <a:cs typeface="+mn-cs"/>
                                  </a:rPr>
                                  <m:t>×</m:t>
                                </m:r>
                                <m:sSup>
                                  <m:sSupPr>
                                    <m:ctrlPr>
                                      <a:rPr lang="aa-ET" sz="2400" i="1" kern="1200">
                                        <a:solidFill>
                                          <a:schemeClr val="dk1"/>
                                        </a:solidFill>
                                        <a:effectLst/>
                                        <a:latin typeface="Cambria Math" panose="02040503050406030204" pitchFamily="18" charset="0"/>
                                        <a:ea typeface="+mn-ea"/>
                                        <a:cs typeface="+mn-cs"/>
                                      </a:rPr>
                                    </m:ctrlPr>
                                  </m:sSupPr>
                                  <m:e>
                                    <m:r>
                                      <a:rPr lang="en-US" sz="2400" i="1" kern="1200">
                                        <a:solidFill>
                                          <a:schemeClr val="dk1"/>
                                        </a:solidFill>
                                        <a:effectLst/>
                                        <a:latin typeface="Cambria Math" panose="02040503050406030204" pitchFamily="18" charset="0"/>
                                        <a:ea typeface="+mn-ea"/>
                                        <a:cs typeface="+mn-cs"/>
                                      </a:rPr>
                                      <m:t>10</m:t>
                                    </m:r>
                                  </m:e>
                                  <m:sup>
                                    <m:r>
                                      <a:rPr lang="en-US" sz="2400" i="1" kern="1200">
                                        <a:solidFill>
                                          <a:schemeClr val="dk1"/>
                                        </a:solidFill>
                                        <a:effectLst/>
                                        <a:latin typeface="Cambria Math" panose="02040503050406030204" pitchFamily="18" charset="0"/>
                                        <a:ea typeface="+mn-ea"/>
                                        <a:cs typeface="+mn-cs"/>
                                      </a:rPr>
                                      <m:t>−2</m:t>
                                    </m:r>
                                  </m:sup>
                                </m:sSup>
                              </m:oMath>
                            </m:oMathPara>
                          </a14:m>
                          <a:endParaRPr lang="en-US" sz="4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200" b="0" kern="1200" dirty="0">
                              <a:solidFill>
                                <a:schemeClr val="dk1"/>
                              </a:solidFill>
                              <a:effectLst/>
                              <a:latin typeface="Arial" panose="020B0604020202020204" pitchFamily="34" charset="0"/>
                              <a:ea typeface="+mn-ea"/>
                              <a:cs typeface="Arial" panose="020B0604020202020204" pitchFamily="34" charset="0"/>
                            </a:rPr>
                            <a:t>No Unit</a:t>
                          </a:r>
                          <a:endParaRPr lang="aa-ET" sz="2200" b="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3898558"/>
                      </a:ext>
                    </a:extLst>
                  </a:tr>
                  <a:tr h="460540">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200" dirty="0">
                              <a:latin typeface="Arial" panose="020B0604020202020204" pitchFamily="34" charset="0"/>
                              <a:cs typeface="Arial" panose="020B0604020202020204" pitchFamily="34" charset="0"/>
                            </a:rPr>
                            <a:t>PMMA</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a-ET" sz="1400" kern="1200" dirty="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US" sz="2400" kern="1200">
                                  <a:solidFill>
                                    <a:schemeClr val="dk1"/>
                                  </a:solidFill>
                                  <a:effectLst/>
                                  <a:latin typeface="Cambria Math" panose="02040503050406030204" pitchFamily="18" charset="0"/>
                                  <a:ea typeface="+mn-ea"/>
                                  <a:cs typeface="+mn-cs"/>
                                </a:rPr>
                                <m:t>1.064×</m:t>
                              </m:r>
                              <m:sSup>
                                <m:sSupPr>
                                  <m:ctrlPr>
                                    <a:rPr lang="aa-ET" sz="2400" i="1" kern="1200">
                                      <a:solidFill>
                                        <a:schemeClr val="dk1"/>
                                      </a:solidFill>
                                      <a:effectLst/>
                                      <a:latin typeface="Cambria Math" panose="02040503050406030204" pitchFamily="18" charset="0"/>
                                      <a:ea typeface="+mn-ea"/>
                                      <a:cs typeface="+mn-cs"/>
                                    </a:rPr>
                                  </m:ctrlPr>
                                </m:sSupPr>
                                <m:e>
                                  <m:r>
                                    <a:rPr lang="en-US" sz="2400" i="1" kern="1200">
                                      <a:solidFill>
                                        <a:schemeClr val="dk1"/>
                                      </a:solidFill>
                                      <a:effectLst/>
                                      <a:latin typeface="Cambria Math" panose="02040503050406030204" pitchFamily="18" charset="0"/>
                                      <a:ea typeface="+mn-ea"/>
                                      <a:cs typeface="+mn-cs"/>
                                    </a:rPr>
                                    <m:t>10</m:t>
                                  </m:r>
                                </m:e>
                                <m:sup>
                                  <m:r>
                                    <a:rPr lang="en-US" sz="2400" i="1" kern="1200">
                                      <a:solidFill>
                                        <a:schemeClr val="dk1"/>
                                      </a:solidFill>
                                      <a:effectLst/>
                                      <a:latin typeface="Cambria Math" panose="02040503050406030204" pitchFamily="18" charset="0"/>
                                      <a:ea typeface="+mn-ea"/>
                                      <a:cs typeface="+mn-cs"/>
                                    </a:rPr>
                                    <m:t>−2</m:t>
                                  </m:r>
                                </m:sup>
                              </m:sSup>
                            </m:oMath>
                          </a14:m>
                          <a:endParaRPr lang="aa-ET"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31651733"/>
                      </a:ext>
                    </a:extLst>
                  </a:tr>
                </a:tbl>
              </a:graphicData>
            </a:graphic>
          </p:graphicFrame>
        </mc:Choice>
        <mc:Fallback xmlns="">
          <p:graphicFrame>
            <p:nvGraphicFramePr>
              <p:cNvPr id="3" name="Table 2">
                <a:extLst>
                  <a:ext uri="{FF2B5EF4-FFF2-40B4-BE49-F238E27FC236}">
                    <a16:creationId xmlns:a16="http://schemas.microsoft.com/office/drawing/2014/main" id="{B3CBC8A4-4D41-EE93-C81C-FC4F7B9374D9}"/>
                  </a:ext>
                </a:extLst>
              </p:cNvPr>
              <p:cNvGraphicFramePr>
                <a:graphicFrameLocks noGrp="1"/>
              </p:cNvGraphicFramePr>
              <p:nvPr>
                <p:extLst>
                  <p:ext uri="{D42A27DB-BD31-4B8C-83A1-F6EECF244321}">
                    <p14:modId xmlns:p14="http://schemas.microsoft.com/office/powerpoint/2010/main" val="3563675342"/>
                  </p:ext>
                </p:extLst>
              </p:nvPr>
            </p:nvGraphicFramePr>
            <p:xfrm>
              <a:off x="1116544" y="1519430"/>
              <a:ext cx="8113102" cy="2319640"/>
            </p:xfrm>
            <a:graphic>
              <a:graphicData uri="http://schemas.openxmlformats.org/drawingml/2006/table">
                <a:tbl>
                  <a:tblPr firstRow="1" bandRow="1">
                    <a:tableStyleId>{5C22544A-7EE6-4342-B048-85BDC9FD1C3A}</a:tableStyleId>
                  </a:tblPr>
                  <a:tblGrid>
                    <a:gridCol w="2289352">
                      <a:extLst>
                        <a:ext uri="{9D8B030D-6E8A-4147-A177-3AD203B41FA5}">
                          <a16:colId xmlns:a16="http://schemas.microsoft.com/office/drawing/2014/main" val="3190091972"/>
                        </a:ext>
                      </a:extLst>
                    </a:gridCol>
                    <a:gridCol w="1149103">
                      <a:extLst>
                        <a:ext uri="{9D8B030D-6E8A-4147-A177-3AD203B41FA5}">
                          <a16:colId xmlns:a16="http://schemas.microsoft.com/office/drawing/2014/main" val="2156341455"/>
                        </a:ext>
                      </a:extLst>
                    </a:gridCol>
                    <a:gridCol w="2994892">
                      <a:extLst>
                        <a:ext uri="{9D8B030D-6E8A-4147-A177-3AD203B41FA5}">
                          <a16:colId xmlns:a16="http://schemas.microsoft.com/office/drawing/2014/main" val="742703070"/>
                        </a:ext>
                      </a:extLst>
                    </a:gridCol>
                    <a:gridCol w="1679755">
                      <a:extLst>
                        <a:ext uri="{9D8B030D-6E8A-4147-A177-3AD203B41FA5}">
                          <a16:colId xmlns:a16="http://schemas.microsoft.com/office/drawing/2014/main" val="815637571"/>
                        </a:ext>
                      </a:extLst>
                    </a:gridCol>
                  </a:tblGrid>
                  <a:tr h="426720">
                    <a:tc>
                      <a:txBody>
                        <a:bodyPr/>
                        <a:lstStyle/>
                        <a:p>
                          <a:r>
                            <a:rPr lang="en-US" sz="2200" b="1" dirty="0">
                              <a:solidFill>
                                <a:schemeClr val="tx1"/>
                              </a:solidFill>
                              <a:latin typeface="Arial" panose="020B0604020202020204" pitchFamily="34" charset="0"/>
                              <a:cs typeface="Arial" panose="020B0604020202020204" pitchFamily="34" charset="0"/>
                            </a:rPr>
                            <a:t>PARAMETER</a:t>
                          </a:r>
                          <a:endParaRPr lang="aa-ET" sz="2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lang="en-US" sz="2200" b="1" dirty="0">
                              <a:solidFill>
                                <a:schemeClr val="tx1"/>
                              </a:solidFill>
                              <a:latin typeface="Arial" panose="020B0604020202020204" pitchFamily="34" charset="0"/>
                              <a:cs typeface="Arial" panose="020B0604020202020204" pitchFamily="34" charset="0"/>
                            </a:rPr>
                            <a:t>RESULTS OBTAINED</a:t>
                          </a:r>
                          <a:endParaRPr lang="aa-ET" sz="2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aa-ET"/>
                        </a:p>
                      </a:txBody>
                      <a:tcPr/>
                    </a:tc>
                    <a:tc>
                      <a:txBody>
                        <a:bodyPr/>
                        <a:lstStyle/>
                        <a:p>
                          <a:pPr algn="ctr"/>
                          <a:r>
                            <a:rPr lang="en-US" sz="2200" b="1" dirty="0">
                              <a:solidFill>
                                <a:schemeClr val="tx1"/>
                              </a:solidFill>
                              <a:latin typeface="Arial" panose="020B0604020202020204" pitchFamily="34" charset="0"/>
                              <a:cs typeface="Arial" panose="020B0604020202020204" pitchFamily="34" charset="0"/>
                            </a:rPr>
                            <a:t>UNIT</a:t>
                          </a:r>
                          <a:endParaRPr lang="aa-ET" sz="2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54562262"/>
                      </a:ext>
                    </a:extLst>
                  </a:tr>
                  <a:tr h="457200">
                    <a:tc rowSpan="2">
                      <a:txBody>
                        <a:bodyPr/>
                        <a:lstStyle/>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Sensitivity (S)</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200" dirty="0">
                              <a:latin typeface="Arial" panose="020B0604020202020204" pitchFamily="34" charset="0"/>
                              <a:cs typeface="Arial" panose="020B0604020202020204" pitchFamily="34" charset="0"/>
                            </a:rPr>
                            <a:t>Air</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15,058.800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sz="2200" b="1" kern="1200" dirty="0">
                            <a:solidFill>
                              <a:schemeClr val="dk1"/>
                            </a:solidFill>
                            <a:effectLst/>
                            <a:latin typeface="Arial" panose="020B0604020202020204" pitchFamily="34" charset="0"/>
                            <a:ea typeface="+mn-ea"/>
                            <a:cs typeface="Arial" panose="020B0604020202020204" pitchFamily="34" charset="0"/>
                          </a:endParaRPr>
                        </a:p>
                        <a:p>
                          <a:pPr algn="ctr"/>
                          <a:r>
                            <a:rPr lang="aa-ET" sz="2200" b="0" kern="1200" dirty="0">
                              <a:solidFill>
                                <a:schemeClr val="dk1"/>
                              </a:solidFill>
                              <a:effectLst/>
                              <a:latin typeface="Arial" panose="020B0604020202020204" pitchFamily="34" charset="0"/>
                              <a:ea typeface="+mn-ea"/>
                              <a:cs typeface="Arial" panose="020B0604020202020204" pitchFamily="34" charset="0"/>
                            </a:rPr>
                            <a:t>cps/MBq</a:t>
                          </a:r>
                          <a:endParaRPr lang="aa-ET" sz="2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07071109"/>
                      </a:ext>
                    </a:extLst>
                  </a:tr>
                  <a:tr h="517980">
                    <a:tc vMerge="1">
                      <a:txBody>
                        <a:bodyPr/>
                        <a:lstStyle/>
                        <a:p>
                          <a:endParaRPr lang="aa-ET"/>
                        </a:p>
                      </a:txBody>
                      <a:tcPr/>
                    </a:tc>
                    <a:tc>
                      <a:txBody>
                        <a:bodyPr/>
                        <a:lstStyle/>
                        <a:p>
                          <a:pPr algn="ctr"/>
                          <a:r>
                            <a:rPr lang="en-US" sz="2200" dirty="0">
                              <a:latin typeface="Arial" panose="020B0604020202020204" pitchFamily="34" charset="0"/>
                              <a:cs typeface="Arial" panose="020B0604020202020204" pitchFamily="34" charset="0"/>
                            </a:rPr>
                            <a:t>PMMA</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12,527.900</a:t>
                          </a:r>
                          <a:endParaRPr lang="aa-ET"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aa-ET" sz="22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70094190"/>
                      </a:ext>
                    </a:extLst>
                  </a:tr>
                  <a:tr h="457200">
                    <a:tc rowSpan="2">
                      <a:txBody>
                        <a:bodyPr/>
                        <a:lstStyle/>
                        <a:p>
                          <a:r>
                            <a:rPr lang="en-US" sz="2200" dirty="0">
                              <a:latin typeface="Arial" panose="020B0604020202020204" pitchFamily="34" charset="0"/>
                              <a:cs typeface="Arial" panose="020B0604020202020204" pitchFamily="34" charset="0"/>
                            </a:rPr>
                            <a:t>Coincidence </a:t>
                          </a:r>
                        </a:p>
                        <a:p>
                          <a:r>
                            <a:rPr lang="en-US" sz="2200" dirty="0">
                              <a:latin typeface="Arial" panose="020B0604020202020204" pitchFamily="34" charset="0"/>
                              <a:cs typeface="Arial" panose="020B0604020202020204" pitchFamily="34" charset="0"/>
                            </a:rPr>
                            <a:t>Efficiency</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200" dirty="0">
                              <a:latin typeface="Arial" panose="020B0604020202020204" pitchFamily="34" charset="0"/>
                              <a:cs typeface="Arial" panose="020B0604020202020204" pitchFamily="34" charset="0"/>
                            </a:rPr>
                            <a:t>Air</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T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5275" t="-313333" r="-56619" b="-122667"/>
                          </a:stretch>
                        </a:blipFill>
                      </a:tcPr>
                    </a:tc>
                    <a:tc rowSpan="2">
                      <a:txBody>
                        <a:bodyPr/>
                        <a:lstStyle/>
                        <a:p>
                          <a:pPr algn="ctr"/>
                          <a:r>
                            <a:rPr lang="en-US" sz="2200" b="0" kern="1200" dirty="0">
                              <a:solidFill>
                                <a:schemeClr val="dk1"/>
                              </a:solidFill>
                              <a:effectLst/>
                              <a:latin typeface="Arial" panose="020B0604020202020204" pitchFamily="34" charset="0"/>
                              <a:ea typeface="+mn-ea"/>
                              <a:cs typeface="Arial" panose="020B0604020202020204" pitchFamily="34" charset="0"/>
                            </a:rPr>
                            <a:t>No Unit</a:t>
                          </a:r>
                          <a:endParaRPr lang="aa-ET" sz="2200" b="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3898558"/>
                      </a:ext>
                    </a:extLst>
                  </a:tr>
                  <a:tr h="460540">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200" dirty="0">
                              <a:latin typeface="Arial" panose="020B0604020202020204" pitchFamily="34" charset="0"/>
                              <a:cs typeface="Arial" panose="020B0604020202020204" pitchFamily="34" charset="0"/>
                            </a:rPr>
                            <a:t>PMMA</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T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5275" t="-407895" r="-56619" b="-21053"/>
                          </a:stretch>
                        </a:blip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31651733"/>
                      </a:ext>
                    </a:extLst>
                  </a:tr>
                </a:tbl>
              </a:graphicData>
            </a:graphic>
          </p:graphicFrame>
        </mc:Fallback>
      </mc:AlternateContent>
      <p:graphicFrame>
        <p:nvGraphicFramePr>
          <p:cNvPr id="4" name="Table 3">
            <a:extLst>
              <a:ext uri="{FF2B5EF4-FFF2-40B4-BE49-F238E27FC236}">
                <a16:creationId xmlns:a16="http://schemas.microsoft.com/office/drawing/2014/main" id="{C68A2238-67C1-75D1-1BF8-F2DDB962F860}"/>
              </a:ext>
            </a:extLst>
          </p:cNvPr>
          <p:cNvGraphicFramePr>
            <a:graphicFrameLocks noGrp="1"/>
          </p:cNvGraphicFramePr>
          <p:nvPr>
            <p:extLst>
              <p:ext uri="{D42A27DB-BD31-4B8C-83A1-F6EECF244321}">
                <p14:modId xmlns:p14="http://schemas.microsoft.com/office/powerpoint/2010/main" val="2413064348"/>
              </p:ext>
            </p:extLst>
          </p:nvPr>
        </p:nvGraphicFramePr>
        <p:xfrm>
          <a:off x="1095585" y="3847604"/>
          <a:ext cx="2310311" cy="893421"/>
        </p:xfrm>
        <a:graphic>
          <a:graphicData uri="http://schemas.openxmlformats.org/drawingml/2006/table">
            <a:tbl>
              <a:tblPr/>
              <a:tblGrid>
                <a:gridCol w="2310311">
                  <a:extLst>
                    <a:ext uri="{9D8B030D-6E8A-4147-A177-3AD203B41FA5}">
                      <a16:colId xmlns:a16="http://schemas.microsoft.com/office/drawing/2014/main" val="2990513369"/>
                    </a:ext>
                  </a:extLst>
                </a:gridCol>
              </a:tblGrid>
              <a:tr h="893421">
                <a:tc>
                  <a:txBody>
                    <a:bodyPr/>
                    <a:lstStyle/>
                    <a:p>
                      <a:r>
                        <a:rPr lang="en-US" sz="2000" dirty="0">
                          <a:latin typeface="Arial" panose="020B0604020202020204" pitchFamily="34" charset="0"/>
                          <a:cs typeface="Arial" panose="020B0604020202020204" pitchFamily="34" charset="0"/>
                        </a:rPr>
                        <a:t>Spatial Resolution</a:t>
                      </a:r>
                    </a:p>
                    <a:p>
                      <a:r>
                        <a:rPr lang="en-US" sz="2000" dirty="0">
                          <a:latin typeface="Arial" panose="020B0604020202020204" pitchFamily="34" charset="0"/>
                          <a:cs typeface="Arial" panose="020B0604020202020204" pitchFamily="34" charset="0"/>
                        </a:rPr>
                        <a:t>(FWHM)                                                                        </a:t>
                      </a:r>
                      <a:endParaRPr lang="aa-ET" sz="2000" dirty="0">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1874899633"/>
                  </a:ext>
                </a:extLst>
              </a:tr>
            </a:tbl>
          </a:graphicData>
        </a:graphic>
      </p:graphicFrame>
      <p:graphicFrame>
        <p:nvGraphicFramePr>
          <p:cNvPr id="5" name="Table 4">
            <a:extLst>
              <a:ext uri="{FF2B5EF4-FFF2-40B4-BE49-F238E27FC236}">
                <a16:creationId xmlns:a16="http://schemas.microsoft.com/office/drawing/2014/main" id="{1991B8ED-326C-FFB4-903C-88C2CFD898CF}"/>
              </a:ext>
            </a:extLst>
          </p:cNvPr>
          <p:cNvGraphicFramePr>
            <a:graphicFrameLocks noGrp="1"/>
          </p:cNvGraphicFramePr>
          <p:nvPr>
            <p:extLst>
              <p:ext uri="{D42A27DB-BD31-4B8C-83A1-F6EECF244321}">
                <p14:modId xmlns:p14="http://schemas.microsoft.com/office/powerpoint/2010/main" val="1241083081"/>
              </p:ext>
            </p:extLst>
          </p:nvPr>
        </p:nvGraphicFramePr>
        <p:xfrm>
          <a:off x="7548725" y="3820580"/>
          <a:ext cx="1708863" cy="914399"/>
        </p:xfrm>
        <a:graphic>
          <a:graphicData uri="http://schemas.openxmlformats.org/drawingml/2006/table">
            <a:tbl>
              <a:tblPr/>
              <a:tblGrid>
                <a:gridCol w="1708863">
                  <a:extLst>
                    <a:ext uri="{9D8B030D-6E8A-4147-A177-3AD203B41FA5}">
                      <a16:colId xmlns:a16="http://schemas.microsoft.com/office/drawing/2014/main" val="2364315237"/>
                    </a:ext>
                  </a:extLst>
                </a:gridCol>
              </a:tblGrid>
              <a:tr h="914399">
                <a:tc>
                  <a:txBody>
                    <a:bodyPr/>
                    <a:lstStyle/>
                    <a:p>
                      <a:pPr algn="ctr"/>
                      <a:r>
                        <a:rPr lang="en-US" sz="2400" dirty="0">
                          <a:latin typeface="Arial" panose="020B0604020202020204" pitchFamily="34" charset="0"/>
                          <a:cs typeface="Arial" panose="020B0604020202020204" pitchFamily="34" charset="0"/>
                        </a:rPr>
                        <a:t> mm</a:t>
                      </a:r>
                      <a:endParaRPr lang="aa-ET" sz="2000" dirty="0">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854851861"/>
                  </a:ext>
                </a:extLst>
              </a:tr>
            </a:tbl>
          </a:graphicData>
        </a:graphic>
      </p:graphicFrame>
      <p:sp>
        <p:nvSpPr>
          <p:cNvPr id="7" name="Oval 6">
            <a:extLst>
              <a:ext uri="{FF2B5EF4-FFF2-40B4-BE49-F238E27FC236}">
                <a16:creationId xmlns:a16="http://schemas.microsoft.com/office/drawing/2014/main" id="{F04A5B65-9D9D-0CE7-F645-75E639E7B619}"/>
              </a:ext>
            </a:extLst>
          </p:cNvPr>
          <p:cNvSpPr/>
          <p:nvPr/>
        </p:nvSpPr>
        <p:spPr>
          <a:xfrm rot="5400000">
            <a:off x="5562945" y="1422259"/>
            <a:ext cx="984215" cy="191868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sz="2000">
              <a:latin typeface="+mj-lt"/>
            </a:endParaRPr>
          </a:p>
        </p:txBody>
      </p:sp>
      <p:sp>
        <p:nvSpPr>
          <p:cNvPr id="8" name="TextBox 7">
            <a:extLst>
              <a:ext uri="{FF2B5EF4-FFF2-40B4-BE49-F238E27FC236}">
                <a16:creationId xmlns:a16="http://schemas.microsoft.com/office/drawing/2014/main" id="{A6977B9D-FFFA-21BA-BB24-C10C5630D146}"/>
              </a:ext>
            </a:extLst>
          </p:cNvPr>
          <p:cNvSpPr txBox="1"/>
          <p:nvPr/>
        </p:nvSpPr>
        <p:spPr>
          <a:xfrm>
            <a:off x="824565" y="4769699"/>
            <a:ext cx="9660646" cy="946862"/>
          </a:xfrm>
          <a:prstGeom prst="rect">
            <a:avLst/>
          </a:prstGeom>
          <a:noFill/>
        </p:spPr>
        <p:txBody>
          <a:bodyPr wrap="square">
            <a:spAutoFit/>
          </a:bodyPr>
          <a:lstStyle/>
          <a:p>
            <a:pPr marL="342900" indent="-342900">
              <a:buFont typeface="Arial" panose="020B0604020202020204" pitchFamily="34" charset="0"/>
              <a:buChar char="•"/>
            </a:pPr>
            <a:r>
              <a:rPr lang="en-US" sz="2400" kern="1200" dirty="0">
                <a:solidFill>
                  <a:schemeClr val="tx1"/>
                </a:solidFill>
                <a:effectLst/>
                <a:latin typeface="+mj-lt"/>
                <a:cs typeface="Times New Roman" panose="02020603050405020304" pitchFamily="18" charset="0"/>
              </a:rPr>
              <a:t>Sensitivity</a:t>
            </a:r>
            <a:r>
              <a:rPr lang="en-US" sz="2400" dirty="0">
                <a:latin typeface="+mj-lt"/>
                <a:cs typeface="Times New Roman" panose="02020603050405020304" pitchFamily="18" charset="0"/>
              </a:rPr>
              <a:t>  (reduced by </a:t>
            </a:r>
            <a:r>
              <a:rPr lang="en-US" sz="2400" kern="1200" dirty="0">
                <a:solidFill>
                  <a:schemeClr val="tx1"/>
                </a:solidFill>
                <a:effectLst/>
                <a:latin typeface="+mj-lt"/>
                <a:cs typeface="Times New Roman" panose="02020603050405020304" pitchFamily="18" charset="0"/>
              </a:rPr>
              <a:t>factor of about </a:t>
            </a:r>
            <a:r>
              <a:rPr lang="en-US" sz="2400" b="1" kern="1200" dirty="0">
                <a:solidFill>
                  <a:schemeClr val="tx1"/>
                </a:solidFill>
                <a:effectLst/>
                <a:latin typeface="+mj-lt"/>
                <a:cs typeface="Times New Roman" panose="02020603050405020304" pitchFamily="18" charset="0"/>
              </a:rPr>
              <a:t>1.202</a:t>
            </a:r>
            <a:r>
              <a:rPr lang="en-US" sz="2400" kern="1200" dirty="0">
                <a:solidFill>
                  <a:schemeClr val="tx1"/>
                </a:solidFill>
                <a:effectLst/>
                <a:latin typeface="+mj-lt"/>
                <a:cs typeface="Times New Roman" panose="02020603050405020304" pitchFamily="18" charset="0"/>
              </a:rPr>
              <a:t>), </a:t>
            </a:r>
          </a:p>
          <a:p>
            <a:pPr indent="1168400">
              <a:lnSpc>
                <a:spcPct val="150000"/>
              </a:lnSpc>
            </a:pPr>
            <a:r>
              <a:rPr lang="en-US" sz="2400" kern="1200" dirty="0">
                <a:solidFill>
                  <a:srgbClr val="FF0000"/>
                </a:solidFill>
                <a:effectLst/>
                <a:latin typeface="+mj-lt"/>
                <a:cs typeface="Times New Roman" panose="02020603050405020304" pitchFamily="18" charset="0"/>
              </a:rPr>
              <a:t>Photon absorption </a:t>
            </a:r>
            <a:r>
              <a:rPr lang="en-US" sz="2400" kern="1200" dirty="0">
                <a:solidFill>
                  <a:schemeClr val="tx1"/>
                </a:solidFill>
                <a:effectLst/>
                <a:latin typeface="+mj-lt"/>
                <a:cs typeface="Times New Roman" panose="02020603050405020304" pitchFamily="18" charset="0"/>
              </a:rPr>
              <a:t>within phantom material. </a:t>
            </a:r>
            <a:endParaRPr lang="aa-ET" sz="2400" dirty="0">
              <a:latin typeface="+mj-lt"/>
              <a:cs typeface="Times New Roman" panose="02020603050405020304" pitchFamily="18" charset="0"/>
            </a:endParaRPr>
          </a:p>
        </p:txBody>
      </p:sp>
      <p:sp>
        <p:nvSpPr>
          <p:cNvPr id="9" name="TextBox 8">
            <a:extLst>
              <a:ext uri="{FF2B5EF4-FFF2-40B4-BE49-F238E27FC236}">
                <a16:creationId xmlns:a16="http://schemas.microsoft.com/office/drawing/2014/main" id="{C8D165E8-4F18-B254-5FFB-3845B34282F2}"/>
              </a:ext>
            </a:extLst>
          </p:cNvPr>
          <p:cNvSpPr txBox="1"/>
          <p:nvPr/>
        </p:nvSpPr>
        <p:spPr>
          <a:xfrm>
            <a:off x="778419" y="5884607"/>
            <a:ext cx="10635162" cy="461665"/>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Spatial resolution – C</a:t>
            </a:r>
            <a:r>
              <a:rPr lang="en-US" sz="2400" dirty="0">
                <a:solidFill>
                  <a:srgbClr val="000000"/>
                </a:solidFill>
                <a:ea typeface="Calibri" panose="020F0502020204030204" pitchFamily="34" charset="0"/>
                <a:cs typeface="Times New Roman" panose="02020603050405020304" pitchFamily="18" charset="0"/>
              </a:rPr>
              <a:t>onsistent even under attenuation (phantom)</a:t>
            </a:r>
            <a:endParaRPr lang="en-US" sz="2400" b="1" dirty="0">
              <a:solidFill>
                <a:srgbClr val="FF0000"/>
              </a:solidFill>
              <a:effectLst/>
              <a:latin typeface="+mj-lt"/>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80B21FC4-DE9F-0FD5-2CA3-829855A9D999}"/>
              </a:ext>
            </a:extLst>
          </p:cNvPr>
          <p:cNvGraphicFramePr>
            <a:graphicFrameLocks noGrp="1"/>
          </p:cNvGraphicFramePr>
          <p:nvPr>
            <p:extLst>
              <p:ext uri="{D42A27DB-BD31-4B8C-83A1-F6EECF244321}">
                <p14:modId xmlns:p14="http://schemas.microsoft.com/office/powerpoint/2010/main" val="1100010891"/>
              </p:ext>
            </p:extLst>
          </p:nvPr>
        </p:nvGraphicFramePr>
        <p:xfrm>
          <a:off x="3405896" y="3835730"/>
          <a:ext cx="4143995" cy="914400"/>
        </p:xfrm>
        <a:graphic>
          <a:graphicData uri="http://schemas.openxmlformats.org/drawingml/2006/table">
            <a:tbl>
              <a:tblPr firstRow="1" bandRow="1">
                <a:tableStyleId>{5C22544A-7EE6-4342-B048-85BDC9FD1C3A}</a:tableStyleId>
              </a:tblPr>
              <a:tblGrid>
                <a:gridCol w="1149103">
                  <a:extLst>
                    <a:ext uri="{9D8B030D-6E8A-4147-A177-3AD203B41FA5}">
                      <a16:colId xmlns:a16="http://schemas.microsoft.com/office/drawing/2014/main" val="739570911"/>
                    </a:ext>
                  </a:extLst>
                </a:gridCol>
                <a:gridCol w="2994892">
                  <a:extLst>
                    <a:ext uri="{9D8B030D-6E8A-4147-A177-3AD203B41FA5}">
                      <a16:colId xmlns:a16="http://schemas.microsoft.com/office/drawing/2014/main" val="336484428"/>
                    </a:ext>
                  </a:extLst>
                </a:gridCol>
              </a:tblGrid>
              <a:tr h="422849">
                <a:tc>
                  <a:txBody>
                    <a:bodyPr/>
                    <a:lstStyle/>
                    <a:p>
                      <a:pPr algn="ctr"/>
                      <a:r>
                        <a:rPr lang="en-US" sz="2200" b="0" dirty="0">
                          <a:solidFill>
                            <a:schemeClr val="tx1"/>
                          </a:solidFill>
                          <a:latin typeface="Arial" panose="020B0604020202020204" pitchFamily="34" charset="0"/>
                          <a:cs typeface="Arial" panose="020B0604020202020204" pitchFamily="34" charset="0"/>
                        </a:rPr>
                        <a:t>Air</a:t>
                      </a:r>
                      <a:endParaRPr lang="aa-ET" sz="2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cs typeface="Arial" panose="020B0604020202020204" pitchFamily="34" charset="0"/>
                        </a:rPr>
                        <a:t>0.477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186433"/>
                  </a:ext>
                </a:extLst>
              </a:tr>
              <a:tr h="422849">
                <a:tc>
                  <a:txBody>
                    <a:bodyPr/>
                    <a:lstStyle/>
                    <a:p>
                      <a:pPr algn="ctr"/>
                      <a:r>
                        <a:rPr lang="en-US" sz="2200" dirty="0">
                          <a:latin typeface="Arial" panose="020B0604020202020204" pitchFamily="34" charset="0"/>
                          <a:cs typeface="Arial" panose="020B0604020202020204" pitchFamily="34" charset="0"/>
                        </a:rPr>
                        <a:t>PMMA</a:t>
                      </a:r>
                      <a:endParaRPr lang="aa-ET"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a-ET" sz="1400" kern="1200" dirty="0">
                          <a:solidFill>
                            <a:schemeClr val="dk1"/>
                          </a:solidFill>
                          <a:effectLst/>
                          <a:latin typeface="Arial" panose="020B0604020202020204" pitchFamily="34" charset="0"/>
                          <a:ea typeface="+mn-ea"/>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0.477</a:t>
                      </a:r>
                      <a:endParaRPr lang="en-US" sz="2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78584"/>
                  </a:ext>
                </a:extLst>
              </a:tr>
            </a:tbl>
          </a:graphicData>
        </a:graphic>
      </p:graphicFrame>
      <p:sp>
        <p:nvSpPr>
          <p:cNvPr id="11" name="Rectangle 10">
            <a:extLst>
              <a:ext uri="{FF2B5EF4-FFF2-40B4-BE49-F238E27FC236}">
                <a16:creationId xmlns:a16="http://schemas.microsoft.com/office/drawing/2014/main" id="{A30D2999-4E49-199F-36F8-504E4E6F88B3}"/>
              </a:ext>
            </a:extLst>
          </p:cNvPr>
          <p:cNvSpPr/>
          <p:nvPr/>
        </p:nvSpPr>
        <p:spPr>
          <a:xfrm rot="5400000">
            <a:off x="5632204" y="3661496"/>
            <a:ext cx="845698" cy="12216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sz="2000">
              <a:latin typeface="+mj-lt"/>
            </a:endParaRPr>
          </a:p>
        </p:txBody>
      </p:sp>
      <p:graphicFrame>
        <p:nvGraphicFramePr>
          <p:cNvPr id="13" name="Table 12">
            <a:extLst>
              <a:ext uri="{FF2B5EF4-FFF2-40B4-BE49-F238E27FC236}">
                <a16:creationId xmlns:a16="http://schemas.microsoft.com/office/drawing/2014/main" id="{C52E1ACD-46D5-B96D-2EF8-DD13CCD6D5E6}"/>
              </a:ext>
            </a:extLst>
          </p:cNvPr>
          <p:cNvGraphicFramePr>
            <a:graphicFrameLocks noGrp="1"/>
          </p:cNvGraphicFramePr>
          <p:nvPr>
            <p:extLst>
              <p:ext uri="{D42A27DB-BD31-4B8C-83A1-F6EECF244321}">
                <p14:modId xmlns:p14="http://schemas.microsoft.com/office/powerpoint/2010/main" val="3448753964"/>
              </p:ext>
            </p:extLst>
          </p:nvPr>
        </p:nvGraphicFramePr>
        <p:xfrm>
          <a:off x="9248499" y="1519431"/>
          <a:ext cx="2625468" cy="3218824"/>
        </p:xfrm>
        <a:graphic>
          <a:graphicData uri="http://schemas.openxmlformats.org/drawingml/2006/table">
            <a:tbl>
              <a:tblPr firstRow="1" bandRow="1">
                <a:tableStyleId>{5C22544A-7EE6-4342-B048-85BDC9FD1C3A}</a:tableStyleId>
              </a:tblPr>
              <a:tblGrid>
                <a:gridCol w="2625468">
                  <a:extLst>
                    <a:ext uri="{9D8B030D-6E8A-4147-A177-3AD203B41FA5}">
                      <a16:colId xmlns:a16="http://schemas.microsoft.com/office/drawing/2014/main" val="641465741"/>
                    </a:ext>
                  </a:extLst>
                </a:gridCol>
              </a:tblGrid>
              <a:tr h="434747">
                <a:tc>
                  <a:txBody>
                    <a:bodyPr/>
                    <a:lstStyle/>
                    <a:p>
                      <a:pPr algn="ctr"/>
                      <a:r>
                        <a:rPr lang="en-US" sz="2200" b="1" dirty="0">
                          <a:solidFill>
                            <a:schemeClr val="tx1"/>
                          </a:solidFill>
                          <a:latin typeface="Times New Roman" panose="02020603050405020304" pitchFamily="18" charset="0"/>
                          <a:cs typeface="Times New Roman" panose="02020603050405020304" pitchFamily="18" charset="0"/>
                        </a:rPr>
                        <a:t>FORMULA</a:t>
                      </a:r>
                      <a:endParaRPr lang="aa-ET" sz="2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961955"/>
                  </a:ext>
                </a:extLst>
              </a:tr>
              <a:tr h="971729">
                <a:tc>
                  <a:txBody>
                    <a:bodyPr/>
                    <a:lstStyle/>
                    <a:p>
                      <a:endParaRPr lang="aa-ET"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6186492"/>
                  </a:ext>
                </a:extLst>
              </a:tr>
              <a:tr h="900486">
                <a:tc>
                  <a:txBody>
                    <a:bodyPr/>
                    <a:lstStyle/>
                    <a:p>
                      <a:endParaRPr lang="aa-ET"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871184"/>
                  </a:ext>
                </a:extLst>
              </a:tr>
              <a:tr h="911862">
                <a:tc>
                  <a:txBody>
                    <a:bodyPr/>
                    <a:lstStyle/>
                    <a:p>
                      <a:endParaRPr lang="aa-ET"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6040540"/>
                  </a:ext>
                </a:extLst>
              </a:tr>
            </a:tbl>
          </a:graphicData>
        </a:graphic>
      </p:graphicFrame>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B6B2328-8C09-5B01-3079-374C699757AD}"/>
                  </a:ext>
                </a:extLst>
              </p:cNvPr>
              <p:cNvSpPr txBox="1"/>
              <p:nvPr/>
            </p:nvSpPr>
            <p:spPr>
              <a:xfrm>
                <a:off x="9147363" y="1969599"/>
                <a:ext cx="1928093" cy="7262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aa-ET" sz="2200" b="1">
                          <a:latin typeface="Cambria Math" panose="02040503050406030204" pitchFamily="18" charset="0"/>
                        </a:rPr>
                        <m:t>𝐒</m:t>
                      </m:r>
                      <m:r>
                        <a:rPr lang="aa-ET" sz="2200" b="1">
                          <a:latin typeface="Cambria Math" panose="02040503050406030204" pitchFamily="18" charset="0"/>
                        </a:rPr>
                        <m:t>=</m:t>
                      </m:r>
                      <m:f>
                        <m:fPr>
                          <m:ctrlPr>
                            <a:rPr lang="aa-ET" sz="2200" b="1" i="1">
                              <a:latin typeface="Cambria Math" panose="02040503050406030204" pitchFamily="18" charset="0"/>
                            </a:rPr>
                          </m:ctrlPr>
                        </m:fPr>
                        <m:num>
                          <m:sSub>
                            <m:sSubPr>
                              <m:ctrlPr>
                                <a:rPr lang="aa-ET" sz="2200" b="1" i="1">
                                  <a:latin typeface="Cambria Math" panose="02040503050406030204" pitchFamily="18" charset="0"/>
                                </a:rPr>
                              </m:ctrlPr>
                            </m:sSubPr>
                            <m:e>
                              <m:r>
                                <a:rPr lang="aa-ET" sz="2200" b="1">
                                  <a:latin typeface="Cambria Math" panose="02040503050406030204" pitchFamily="18" charset="0"/>
                                </a:rPr>
                                <m:t>𝐍</m:t>
                              </m:r>
                            </m:e>
                            <m:sub>
                              <m:r>
                                <a:rPr lang="en-US" sz="2200" b="1">
                                  <a:latin typeface="Cambria Math" panose="02040503050406030204" pitchFamily="18" charset="0"/>
                                </a:rPr>
                                <m:t>𝐝𝐞𝐭</m:t>
                              </m:r>
                            </m:sub>
                          </m:sSub>
                        </m:num>
                        <m:den>
                          <m:r>
                            <a:rPr lang="aa-ET" sz="2200" b="1">
                              <a:latin typeface="Cambria Math" panose="02040503050406030204" pitchFamily="18" charset="0"/>
                            </a:rPr>
                            <m:t>𝐀</m:t>
                          </m:r>
                          <m:r>
                            <a:rPr lang="aa-ET" sz="2200" b="1">
                              <a:latin typeface="Cambria Math" panose="02040503050406030204" pitchFamily="18" charset="0"/>
                              <a:ea typeface="Cambria Math" panose="02040503050406030204" pitchFamily="18" charset="0"/>
                            </a:rPr>
                            <m:t>∙</m:t>
                          </m:r>
                          <m:r>
                            <a:rPr lang="aa-ET" sz="2200" b="1">
                              <a:latin typeface="Cambria Math" panose="02040503050406030204" pitchFamily="18" charset="0"/>
                            </a:rPr>
                            <m:t>𝐭</m:t>
                          </m:r>
                        </m:den>
                      </m:f>
                    </m:oMath>
                  </m:oMathPara>
                </a14:m>
                <a:endParaRPr lang="aa-ET" sz="2200" b="1" dirty="0"/>
              </a:p>
            </p:txBody>
          </p:sp>
        </mc:Choice>
        <mc:Fallback xmlns="">
          <p:sp>
            <p:nvSpPr>
              <p:cNvPr id="27" name="TextBox 26">
                <a:extLst>
                  <a:ext uri="{FF2B5EF4-FFF2-40B4-BE49-F238E27FC236}">
                    <a16:creationId xmlns:a16="http://schemas.microsoft.com/office/drawing/2014/main" id="{CB6B2328-8C09-5B01-3079-374C699757AD}"/>
                  </a:ext>
                </a:extLst>
              </p:cNvPr>
              <p:cNvSpPr txBox="1">
                <a:spLocks noRot="1" noChangeAspect="1" noMove="1" noResize="1" noEditPoints="1" noAdjustHandles="1" noChangeArrowheads="1" noChangeShapeType="1" noTextEdit="1"/>
              </p:cNvSpPr>
              <p:nvPr/>
            </p:nvSpPr>
            <p:spPr>
              <a:xfrm>
                <a:off x="9147363" y="1969599"/>
                <a:ext cx="1928093" cy="726224"/>
              </a:xfrm>
              <a:prstGeom prst="rect">
                <a:avLst/>
              </a:prstGeom>
              <a:blipFill>
                <a:blip r:embed="rId6"/>
                <a:stretch>
                  <a:fillRect/>
                </a:stretch>
              </a:blipFill>
            </p:spPr>
            <p:txBody>
              <a:bodyPr/>
              <a:lstStyle/>
              <a:p>
                <a:r>
                  <a:rPr lang="en-TZ">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CD94E50-2779-B376-D971-980C9F5A5A7C}"/>
                  </a:ext>
                </a:extLst>
              </p:cNvPr>
              <p:cNvSpPr txBox="1"/>
              <p:nvPr/>
            </p:nvSpPr>
            <p:spPr>
              <a:xfrm>
                <a:off x="9341261" y="3927365"/>
                <a:ext cx="2439945" cy="6846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aa-ET" sz="1800" b="1" smtClean="0">
                          <a:latin typeface="Cambria Math" panose="02040503050406030204" pitchFamily="18" charset="0"/>
                        </a:rPr>
                        <m:t>𝐅𝐖𝐇𝐌</m:t>
                      </m:r>
                      <m:r>
                        <a:rPr lang="aa-ET" sz="1800" b="1" smtClean="0">
                          <a:latin typeface="Cambria Math" panose="02040503050406030204" pitchFamily="18" charset="0"/>
                        </a:rPr>
                        <m:t>=</m:t>
                      </m:r>
                      <m:r>
                        <a:rPr lang="aa-ET" sz="1800" b="1" smtClean="0">
                          <a:latin typeface="Cambria Math" panose="02040503050406030204" pitchFamily="18" charset="0"/>
                        </a:rPr>
                        <m:t>𝟐</m:t>
                      </m:r>
                      <m:rad>
                        <m:radPr>
                          <m:degHide m:val="on"/>
                          <m:ctrlPr>
                            <a:rPr lang="aa-ET" sz="1800" b="1" i="1">
                              <a:latin typeface="Cambria Math" panose="02040503050406030204" pitchFamily="18" charset="0"/>
                            </a:rPr>
                          </m:ctrlPr>
                        </m:radPr>
                        <m:deg/>
                        <m:e>
                          <m:r>
                            <a:rPr lang="aa-ET" sz="1800" b="1">
                              <a:latin typeface="Cambria Math" panose="02040503050406030204" pitchFamily="18" charset="0"/>
                            </a:rPr>
                            <m:t>𝟐𝐥𝐧𝟐</m:t>
                          </m:r>
                        </m:e>
                      </m:rad>
                      <m:r>
                        <a:rPr lang="aa-ET" sz="1800" b="1">
                          <a:latin typeface="Cambria Math" panose="02040503050406030204" pitchFamily="18" charset="0"/>
                        </a:rPr>
                        <m:t>∙</m:t>
                      </m:r>
                      <m:r>
                        <a:rPr lang="aa-ET" sz="1800" b="1">
                          <a:latin typeface="Cambria Math" panose="02040503050406030204" pitchFamily="18" charset="0"/>
                        </a:rPr>
                        <m:t>𝛔</m:t>
                      </m:r>
                      <m:r>
                        <a:rPr lang="aa-ET" sz="1800" b="1">
                          <a:latin typeface="Cambria Math" panose="02040503050406030204" pitchFamily="18" charset="0"/>
                        </a:rPr>
                        <m:t> </m:t>
                      </m:r>
                    </m:oMath>
                  </m:oMathPara>
                </a14:m>
                <a:endParaRPr lang="en-US" sz="1800" b="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aa-ET" sz="1800" b="1">
                          <a:latin typeface="Cambria Math" panose="02040503050406030204" pitchFamily="18" charset="0"/>
                        </a:rPr>
                        <m:t>≈</m:t>
                      </m:r>
                      <m:r>
                        <a:rPr lang="aa-ET" sz="1800" b="1">
                          <a:latin typeface="Cambria Math" panose="02040503050406030204" pitchFamily="18" charset="0"/>
                        </a:rPr>
                        <m:t>𝟐</m:t>
                      </m:r>
                      <m:r>
                        <a:rPr lang="aa-ET" sz="1800" b="1">
                          <a:latin typeface="Cambria Math" panose="02040503050406030204" pitchFamily="18" charset="0"/>
                        </a:rPr>
                        <m:t>.</m:t>
                      </m:r>
                      <m:r>
                        <a:rPr lang="aa-ET" sz="1800" b="1">
                          <a:latin typeface="Cambria Math" panose="02040503050406030204" pitchFamily="18" charset="0"/>
                        </a:rPr>
                        <m:t>𝟑𝟓𝟓</m:t>
                      </m:r>
                      <m:r>
                        <a:rPr lang="aa-ET" sz="1800" b="1">
                          <a:latin typeface="Cambria Math" panose="02040503050406030204" pitchFamily="18" charset="0"/>
                        </a:rPr>
                        <m:t>∙</m:t>
                      </m:r>
                      <m:r>
                        <a:rPr lang="aa-ET" sz="1800" b="1" i="1">
                          <a:latin typeface="Cambria Math" panose="02040503050406030204" pitchFamily="18" charset="0"/>
                        </a:rPr>
                        <m:t>𝝈</m:t>
                      </m:r>
                    </m:oMath>
                  </m:oMathPara>
                </a14:m>
                <a:endParaRPr lang="aa-ET" sz="1800" b="1" dirty="0"/>
              </a:p>
            </p:txBody>
          </p:sp>
        </mc:Choice>
        <mc:Fallback xmlns="">
          <p:sp>
            <p:nvSpPr>
              <p:cNvPr id="29" name="TextBox 28">
                <a:extLst>
                  <a:ext uri="{FF2B5EF4-FFF2-40B4-BE49-F238E27FC236}">
                    <a16:creationId xmlns:a16="http://schemas.microsoft.com/office/drawing/2014/main" id="{4CD94E50-2779-B376-D971-980C9F5A5A7C}"/>
                  </a:ext>
                </a:extLst>
              </p:cNvPr>
              <p:cNvSpPr txBox="1">
                <a:spLocks noRot="1" noChangeAspect="1" noMove="1" noResize="1" noEditPoints="1" noAdjustHandles="1" noChangeArrowheads="1" noChangeShapeType="1" noTextEdit="1"/>
              </p:cNvSpPr>
              <p:nvPr/>
            </p:nvSpPr>
            <p:spPr>
              <a:xfrm>
                <a:off x="9341261" y="3927365"/>
                <a:ext cx="2439945" cy="684675"/>
              </a:xfrm>
              <a:prstGeom prst="rect">
                <a:avLst/>
              </a:prstGeom>
              <a:blipFill>
                <a:blip r:embed="rId7"/>
                <a:stretch>
                  <a:fillRect/>
                </a:stretch>
              </a:blipFill>
            </p:spPr>
            <p:txBody>
              <a:bodyPr/>
              <a:lstStyle/>
              <a:p>
                <a:r>
                  <a:rPr lang="en-TZ">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FDF7836-CFF5-742D-1A2F-F08B122DB8AC}"/>
                  </a:ext>
                </a:extLst>
              </p:cNvPr>
              <p:cNvSpPr txBox="1"/>
              <p:nvPr/>
            </p:nvSpPr>
            <p:spPr>
              <a:xfrm>
                <a:off x="9292241" y="3037418"/>
                <a:ext cx="2165146" cy="7831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a-ET" sz="2200" b="1" i="1">
                              <a:latin typeface="Cambria Math" panose="02040503050406030204" pitchFamily="18" charset="0"/>
                            </a:rPr>
                          </m:ctrlPr>
                        </m:sSubPr>
                        <m:e>
                          <m:r>
                            <a:rPr lang="aa-ET" sz="2200" b="1">
                              <a:latin typeface="Cambria Math" panose="02040503050406030204" pitchFamily="18" charset="0"/>
                            </a:rPr>
                            <m:t>𝛆</m:t>
                          </m:r>
                        </m:e>
                        <m:sub>
                          <m:r>
                            <a:rPr lang="aa-ET" sz="2200" b="1">
                              <a:latin typeface="Cambria Math" panose="02040503050406030204" pitchFamily="18" charset="0"/>
                            </a:rPr>
                            <m:t>𝐜𝐨𝐢𝐧𝐜</m:t>
                          </m:r>
                        </m:sub>
                      </m:sSub>
                      <m:r>
                        <a:rPr lang="aa-ET" sz="2200" b="1">
                          <a:latin typeface="Cambria Math" panose="02040503050406030204" pitchFamily="18" charset="0"/>
                        </a:rPr>
                        <m:t>=</m:t>
                      </m:r>
                      <m:f>
                        <m:fPr>
                          <m:ctrlPr>
                            <a:rPr lang="aa-ET" sz="2200" b="1" i="1">
                              <a:latin typeface="Cambria Math" panose="02040503050406030204" pitchFamily="18" charset="0"/>
                            </a:rPr>
                          </m:ctrlPr>
                        </m:fPr>
                        <m:num>
                          <m:sSub>
                            <m:sSubPr>
                              <m:ctrlPr>
                                <a:rPr lang="aa-ET" sz="2200" b="1" i="1">
                                  <a:latin typeface="Cambria Math" panose="02040503050406030204" pitchFamily="18" charset="0"/>
                                </a:rPr>
                              </m:ctrlPr>
                            </m:sSubPr>
                            <m:e>
                              <m:r>
                                <a:rPr lang="aa-ET" sz="2200" b="1">
                                  <a:latin typeface="Cambria Math" panose="02040503050406030204" pitchFamily="18" charset="0"/>
                                </a:rPr>
                                <m:t>𝐍</m:t>
                              </m:r>
                            </m:e>
                            <m:sub>
                              <m:r>
                                <a:rPr lang="aa-ET" sz="2200" b="1">
                                  <a:latin typeface="Cambria Math" panose="02040503050406030204" pitchFamily="18" charset="0"/>
                                </a:rPr>
                                <m:t>𝐜𝐨𝐢𝐧𝐜</m:t>
                              </m:r>
                            </m:sub>
                          </m:sSub>
                        </m:num>
                        <m:den>
                          <m:sSub>
                            <m:sSubPr>
                              <m:ctrlPr>
                                <a:rPr lang="aa-ET" sz="2200" b="1" i="1">
                                  <a:latin typeface="Cambria Math" panose="02040503050406030204" pitchFamily="18" charset="0"/>
                                </a:rPr>
                              </m:ctrlPr>
                            </m:sSubPr>
                            <m:e>
                              <m:r>
                                <a:rPr lang="aa-ET" sz="2200" b="1">
                                  <a:latin typeface="Cambria Math" panose="02040503050406030204" pitchFamily="18" charset="0"/>
                                </a:rPr>
                                <m:t>𝐍</m:t>
                              </m:r>
                            </m:e>
                            <m:sub>
                              <m:r>
                                <a:rPr lang="aa-ET" sz="2200" b="1">
                                  <a:latin typeface="Cambria Math" panose="02040503050406030204" pitchFamily="18" charset="0"/>
                                </a:rPr>
                                <m:t>𝐭𝐨𝐭𝐚𝐥</m:t>
                              </m:r>
                            </m:sub>
                          </m:sSub>
                        </m:den>
                      </m:f>
                    </m:oMath>
                  </m:oMathPara>
                </a14:m>
                <a:endParaRPr lang="aa-ET" sz="2200" b="1" dirty="0"/>
              </a:p>
            </p:txBody>
          </p:sp>
        </mc:Choice>
        <mc:Fallback xmlns="">
          <p:sp>
            <p:nvSpPr>
              <p:cNvPr id="30" name="TextBox 29">
                <a:extLst>
                  <a:ext uri="{FF2B5EF4-FFF2-40B4-BE49-F238E27FC236}">
                    <a16:creationId xmlns:a16="http://schemas.microsoft.com/office/drawing/2014/main" id="{CFDF7836-CFF5-742D-1A2F-F08B122DB8AC}"/>
                  </a:ext>
                </a:extLst>
              </p:cNvPr>
              <p:cNvSpPr txBox="1">
                <a:spLocks noRot="1" noChangeAspect="1" noMove="1" noResize="1" noEditPoints="1" noAdjustHandles="1" noChangeArrowheads="1" noChangeShapeType="1" noTextEdit="1"/>
              </p:cNvSpPr>
              <p:nvPr/>
            </p:nvSpPr>
            <p:spPr>
              <a:xfrm>
                <a:off x="9292241" y="3037418"/>
                <a:ext cx="2165146" cy="783163"/>
              </a:xfrm>
              <a:prstGeom prst="rect">
                <a:avLst/>
              </a:prstGeom>
              <a:blipFill>
                <a:blip r:embed="rId8"/>
                <a:stretch>
                  <a:fillRect/>
                </a:stretch>
              </a:blipFill>
            </p:spPr>
            <p:txBody>
              <a:bodyPr/>
              <a:lstStyle/>
              <a:p>
                <a:r>
                  <a:rPr lang="en-TZ">
                    <a:noFill/>
                  </a:rPr>
                  <a:t> </a:t>
                </a:r>
              </a:p>
            </p:txBody>
          </p:sp>
        </mc:Fallback>
      </mc:AlternateContent>
      <p:sp>
        <p:nvSpPr>
          <p:cNvPr id="6" name="TextBox 5">
            <a:extLst>
              <a:ext uri="{FF2B5EF4-FFF2-40B4-BE49-F238E27FC236}">
                <a16:creationId xmlns:a16="http://schemas.microsoft.com/office/drawing/2014/main" id="{CC540398-599D-79E1-CA4F-9F36478CBB67}"/>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Tree>
    <p:extLst>
      <p:ext uri="{BB962C8B-B14F-4D97-AF65-F5344CB8AC3E}">
        <p14:creationId xmlns:p14="http://schemas.microsoft.com/office/powerpoint/2010/main" val="1128727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29692" y="384870"/>
            <a:ext cx="6515069" cy="862784"/>
          </a:xfrm>
        </p:spPr>
        <p:txBody>
          <a:bodyPr/>
          <a:lstStyle/>
          <a:p>
            <a:pPr>
              <a:lnSpc>
                <a:spcPct val="200000"/>
              </a:lnSpc>
            </a:pPr>
            <a:r>
              <a:rPr lang="en-US" b="1" dirty="0"/>
              <a:t>Positional Reconstruction Assessment </a:t>
            </a:r>
          </a:p>
        </p:txBody>
      </p:sp>
      <p:sp>
        <p:nvSpPr>
          <p:cNvPr id="4" name="Slide Number Placeholder 3"/>
          <p:cNvSpPr>
            <a:spLocks noGrp="1"/>
          </p:cNvSpPr>
          <p:nvPr>
            <p:ph type="sldNum" sz="quarter" idx="12"/>
          </p:nvPr>
        </p:nvSpPr>
        <p:spPr/>
        <p:txBody>
          <a:bodyPr/>
          <a:lstStyle/>
          <a:p>
            <a:fld id="{6BF8636E-AFBA-4C2F-AA9E-34AEC97BD133}" type="slidenum">
              <a:rPr lang="nl-BE" smtClean="0"/>
              <a:pPr/>
              <a:t>12</a:t>
            </a:fld>
            <a:endParaRPr lang="nl-BE" dirty="0"/>
          </a:p>
        </p:txBody>
      </p:sp>
      <p:pic>
        <p:nvPicPr>
          <p:cNvPr id="18" name="Picture 17">
            <a:extLst>
              <a:ext uri="{FF2B5EF4-FFF2-40B4-BE49-F238E27FC236}">
                <a16:creationId xmlns:a16="http://schemas.microsoft.com/office/drawing/2014/main" id="{AFECFBB3-2D0C-5BA6-4EB3-A9F534BD66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55" t="3910" r="7595" b="4544"/>
          <a:stretch>
            <a:fillRect/>
          </a:stretch>
        </p:blipFill>
        <p:spPr bwMode="auto">
          <a:xfrm>
            <a:off x="575308" y="1406993"/>
            <a:ext cx="5900102" cy="4500512"/>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979541AD-94AE-D31E-6FA9-D0F154B605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67" t="4719" r="8997" b="5254"/>
          <a:stretch>
            <a:fillRect/>
          </a:stretch>
        </p:blipFill>
        <p:spPr bwMode="auto">
          <a:xfrm>
            <a:off x="6119753" y="1418627"/>
            <a:ext cx="5734402" cy="4488158"/>
          </a:xfrm>
          <a:prstGeom prst="rect">
            <a:avLst/>
          </a:prstGeom>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93F5AB51-1B70-F16A-654B-414D36480C46}"/>
              </a:ext>
            </a:extLst>
          </p:cNvPr>
          <p:cNvSpPr txBox="1"/>
          <p:nvPr/>
        </p:nvSpPr>
        <p:spPr>
          <a:xfrm>
            <a:off x="6690578" y="5792517"/>
            <a:ext cx="5501421" cy="496674"/>
          </a:xfrm>
          <a:prstGeom prst="rect">
            <a:avLst/>
          </a:prstGeom>
          <a:noFill/>
        </p:spPr>
        <p:txBody>
          <a:bodyPr wrap="square">
            <a:spAutoFit/>
          </a:bodyPr>
          <a:lstStyle/>
          <a:p>
            <a:pPr algn="just">
              <a:lnSpc>
                <a:spcPct val="150000"/>
              </a:lnSpc>
              <a:spcBef>
                <a:spcPts val="1200"/>
              </a:spcBef>
              <a:spcAft>
                <a:spcPts val="1000"/>
              </a:spcAft>
            </a:pPr>
            <a:r>
              <a:rPr lang="en-US" sz="2000" b="1" dirty="0">
                <a:solidFill>
                  <a:srgbClr val="FF0000"/>
                </a:solidFill>
                <a:effectLst/>
                <a:ea typeface="Calibri" panose="020F0502020204030204" pitchFamily="34" charset="0"/>
              </a:rPr>
              <a:t>X:</a:t>
            </a:r>
            <a:r>
              <a:rPr lang="en-US" sz="2000" b="1" dirty="0">
                <a:solidFill>
                  <a:srgbClr val="000000"/>
                </a:solidFill>
                <a:ea typeface="Calibri" panose="020F0502020204030204" pitchFamily="34" charset="0"/>
              </a:rPr>
              <a:t> </a:t>
            </a:r>
            <a:r>
              <a:rPr lang="en-US" sz="2000" dirty="0">
                <a:effectLst/>
                <a:ea typeface="Calibri" panose="020F0502020204030204" pitchFamily="34" charset="0"/>
              </a:rPr>
              <a:t>(0,0,0) to (25,0,0)</a:t>
            </a:r>
            <a:r>
              <a:rPr lang="en-US" sz="2000" dirty="0">
                <a:ea typeface="Calibri" panose="020F0502020204030204" pitchFamily="34" charset="0"/>
              </a:rPr>
              <a:t>: (</a:t>
            </a:r>
            <a:r>
              <a:rPr lang="en-US" sz="2000" dirty="0">
                <a:solidFill>
                  <a:srgbClr val="FF0000"/>
                </a:solidFill>
                <a:ea typeface="Calibri" panose="020F0502020204030204" pitchFamily="34" charset="0"/>
              </a:rPr>
              <a:t>10 mm</a:t>
            </a:r>
            <a:r>
              <a:rPr lang="en-US" sz="2000" dirty="0">
                <a:ea typeface="Calibri" panose="020F0502020204030204" pitchFamily="34" charset="0"/>
              </a:rPr>
              <a:t>) ≠</a:t>
            </a:r>
            <a:r>
              <a:rPr lang="en-US" sz="2000" b="1" dirty="0">
                <a:solidFill>
                  <a:srgbClr val="000000"/>
                </a:solidFill>
                <a:ea typeface="Calibri" panose="020F0502020204030204" pitchFamily="34" charset="0"/>
              </a:rPr>
              <a:t>Beyond 16 mm </a:t>
            </a:r>
          </a:p>
        </p:txBody>
      </p:sp>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A35CC726-0862-63DE-B4A4-37A1DD213E71}"/>
                  </a:ext>
                </a:extLst>
              </p14:cNvPr>
              <p14:cNvContentPartPr/>
              <p14:nvPr/>
            </p14:nvContentPartPr>
            <p14:xfrm>
              <a:off x="2329692" y="4379915"/>
              <a:ext cx="360" cy="360"/>
            </p14:xfrm>
          </p:contentPart>
        </mc:Choice>
        <mc:Fallback xmlns="">
          <p:pic>
            <p:nvPicPr>
              <p:cNvPr id="21" name="Ink 20">
                <a:extLst>
                  <a:ext uri="{FF2B5EF4-FFF2-40B4-BE49-F238E27FC236}">
                    <a16:creationId xmlns:a16="http://schemas.microsoft.com/office/drawing/2014/main" id="{A35CC726-0862-63DE-B4A4-37A1DD213E71}"/>
                  </a:ext>
                </a:extLst>
              </p:cNvPr>
              <p:cNvPicPr/>
              <p:nvPr/>
            </p:nvPicPr>
            <p:blipFill>
              <a:blip r:embed="rId6"/>
              <a:stretch>
                <a:fillRect/>
              </a:stretch>
            </p:blipFill>
            <p:spPr>
              <a:xfrm>
                <a:off x="2320332" y="4370555"/>
                <a:ext cx="19080" cy="19080"/>
              </a:xfrm>
              <a:prstGeom prst="rect">
                <a:avLst/>
              </a:prstGeom>
            </p:spPr>
          </p:pic>
        </mc:Fallback>
      </mc:AlternateContent>
      <p:sp>
        <p:nvSpPr>
          <p:cNvPr id="22" name="TextBox 21">
            <a:extLst>
              <a:ext uri="{FF2B5EF4-FFF2-40B4-BE49-F238E27FC236}">
                <a16:creationId xmlns:a16="http://schemas.microsoft.com/office/drawing/2014/main" id="{D8ABFD73-681A-CAB7-2F0B-7B972A98557F}"/>
              </a:ext>
            </a:extLst>
          </p:cNvPr>
          <p:cNvSpPr txBox="1"/>
          <p:nvPr/>
        </p:nvSpPr>
        <p:spPr>
          <a:xfrm>
            <a:off x="765356" y="5783415"/>
            <a:ext cx="5594409" cy="496674"/>
          </a:xfrm>
          <a:prstGeom prst="rect">
            <a:avLst/>
          </a:prstGeom>
          <a:noFill/>
        </p:spPr>
        <p:txBody>
          <a:bodyPr wrap="square">
            <a:spAutoFit/>
          </a:bodyPr>
          <a:lstStyle/>
          <a:p>
            <a:pPr algn="just">
              <a:lnSpc>
                <a:spcPct val="150000"/>
              </a:lnSpc>
              <a:spcBef>
                <a:spcPts val="1200"/>
              </a:spcBef>
              <a:spcAft>
                <a:spcPts val="1000"/>
              </a:spcAft>
            </a:pPr>
            <a:r>
              <a:rPr lang="en-US" sz="2000" b="1" dirty="0">
                <a:solidFill>
                  <a:srgbClr val="FF0000"/>
                </a:solidFill>
                <a:ea typeface="Calibri" panose="020F0502020204030204" pitchFamily="34" charset="0"/>
              </a:rPr>
              <a:t>Z:</a:t>
            </a:r>
            <a:r>
              <a:rPr lang="en-US" sz="2000" b="1" dirty="0">
                <a:solidFill>
                  <a:srgbClr val="000000"/>
                </a:solidFill>
                <a:ea typeface="Calibri" panose="020F0502020204030204" pitchFamily="34" charset="0"/>
              </a:rPr>
              <a:t> </a:t>
            </a:r>
            <a:r>
              <a:rPr lang="en-US" sz="2000" dirty="0">
                <a:effectLst/>
                <a:ea typeface="Calibri" panose="020F0502020204030204" pitchFamily="34" charset="0"/>
              </a:rPr>
              <a:t>(0,0,0) to (</a:t>
            </a:r>
            <a:r>
              <a:rPr lang="en-US" sz="2000" dirty="0">
                <a:ea typeface="Calibri" panose="020F0502020204030204" pitchFamily="34" charset="0"/>
              </a:rPr>
              <a:t>17</a:t>
            </a:r>
            <a:r>
              <a:rPr lang="en-US" sz="2000" dirty="0">
                <a:effectLst/>
                <a:ea typeface="Calibri" panose="020F0502020204030204" pitchFamily="34" charset="0"/>
              </a:rPr>
              <a:t>,0,0)</a:t>
            </a:r>
            <a:r>
              <a:rPr lang="en-US" sz="2000" dirty="0">
                <a:ea typeface="Calibri" panose="020F0502020204030204" pitchFamily="34" charset="0"/>
              </a:rPr>
              <a:t>: (</a:t>
            </a:r>
            <a:r>
              <a:rPr lang="en-US" sz="2000" b="1" dirty="0">
                <a:ea typeface="Calibri" panose="020F0502020204030204" pitchFamily="34" charset="0"/>
              </a:rPr>
              <a:t>4 </a:t>
            </a:r>
            <a:r>
              <a:rPr lang="en-US" sz="2000" b="1" dirty="0">
                <a:solidFill>
                  <a:srgbClr val="000000"/>
                </a:solidFill>
                <a:ea typeface="Calibri" panose="020F0502020204030204" pitchFamily="34" charset="0"/>
              </a:rPr>
              <a:t>mm), </a:t>
            </a:r>
            <a:r>
              <a:rPr lang="en-US" sz="2000" dirty="0">
                <a:solidFill>
                  <a:srgbClr val="000000"/>
                </a:solidFill>
                <a:ea typeface="Calibri" panose="020F0502020204030204" pitchFamily="34" charset="0"/>
              </a:rPr>
              <a:t>good up to 17 mm</a:t>
            </a:r>
          </a:p>
        </p:txBody>
      </p:sp>
      <p:sp>
        <p:nvSpPr>
          <p:cNvPr id="23" name="TextBox 22">
            <a:extLst>
              <a:ext uri="{FF2B5EF4-FFF2-40B4-BE49-F238E27FC236}">
                <a16:creationId xmlns:a16="http://schemas.microsoft.com/office/drawing/2014/main" id="{90B41994-0E98-4305-7DA4-DAFC0D34B037}"/>
              </a:ext>
            </a:extLst>
          </p:cNvPr>
          <p:cNvSpPr txBox="1"/>
          <p:nvPr/>
        </p:nvSpPr>
        <p:spPr>
          <a:xfrm>
            <a:off x="779055" y="6312467"/>
            <a:ext cx="4948406" cy="400110"/>
          </a:xfrm>
          <a:prstGeom prst="rect">
            <a:avLst/>
          </a:prstGeom>
          <a:noFill/>
        </p:spPr>
        <p:txBody>
          <a:bodyPr wrap="square">
            <a:spAutoFit/>
          </a:bodyPr>
          <a:lstStyle/>
          <a:p>
            <a:r>
              <a:rPr lang="en-US" sz="2000" kern="100" dirty="0">
                <a:solidFill>
                  <a:srgbClr val="FF0000"/>
                </a:solidFill>
                <a:effectLst/>
                <a:ea typeface="DengXian" panose="02010600030101010101" pitchFamily="2" charset="-122"/>
                <a:cs typeface="Times New Roman" panose="02020603050405020304" pitchFamily="18" charset="0"/>
              </a:rPr>
              <a:t>Z±</a:t>
            </a:r>
            <a:r>
              <a:rPr lang="aa-ET" sz="2000" dirty="0">
                <a:solidFill>
                  <a:srgbClr val="FF0000"/>
                </a:solidFill>
                <a:cs typeface="Times New Roman" panose="02020603050405020304" pitchFamily="18" charset="0"/>
              </a:rPr>
              <a:t>1</a:t>
            </a:r>
            <a:r>
              <a:rPr lang="en-US" sz="2000" dirty="0">
                <a:solidFill>
                  <a:srgbClr val="FF0000"/>
                </a:solidFill>
                <a:cs typeface="Times New Roman" panose="02020603050405020304" pitchFamily="18" charset="0"/>
              </a:rPr>
              <a:t>7</a:t>
            </a:r>
            <a:r>
              <a:rPr lang="aa-ET" sz="2000" dirty="0">
                <a:solidFill>
                  <a:srgbClr val="FF0000"/>
                </a:solidFill>
                <a:cs typeface="Times New Roman" panose="02020603050405020304" pitchFamily="18" charset="0"/>
              </a:rPr>
              <a:t> mm</a:t>
            </a:r>
            <a:r>
              <a:rPr lang="en-US" sz="2000" dirty="0">
                <a:solidFill>
                  <a:srgbClr val="FF0000"/>
                </a:solidFill>
                <a:cs typeface="Times New Roman" panose="02020603050405020304" pitchFamily="18" charset="0"/>
              </a:rPr>
              <a:t> (This study) vs </a:t>
            </a:r>
            <a:r>
              <a:rPr lang="en-US" sz="2000" dirty="0">
                <a:cs typeface="Times New Roman" panose="02020603050405020304" pitchFamily="18" charset="0"/>
              </a:rPr>
              <a:t>±12.0 mm</a:t>
            </a:r>
            <a:endParaRPr lang="en-US" sz="2000" dirty="0">
              <a:solidFill>
                <a:srgbClr val="FF0000"/>
              </a:solidFill>
              <a:cs typeface="Times New Roman" panose="02020603050405020304" pitchFamily="18" charset="0"/>
            </a:endParaRPr>
          </a:p>
        </p:txBody>
      </p:sp>
      <p:sp>
        <p:nvSpPr>
          <p:cNvPr id="24" name="TextBox 23">
            <a:extLst>
              <a:ext uri="{FF2B5EF4-FFF2-40B4-BE49-F238E27FC236}">
                <a16:creationId xmlns:a16="http://schemas.microsoft.com/office/drawing/2014/main" id="{30B4ED38-0E1F-8068-C8B6-84D22C9BF4BB}"/>
              </a:ext>
            </a:extLst>
          </p:cNvPr>
          <p:cNvSpPr txBox="1"/>
          <p:nvPr/>
        </p:nvSpPr>
        <p:spPr>
          <a:xfrm>
            <a:off x="7126918" y="6321568"/>
            <a:ext cx="4190266" cy="400110"/>
          </a:xfrm>
          <a:prstGeom prst="rect">
            <a:avLst/>
          </a:prstGeom>
          <a:noFill/>
        </p:spPr>
        <p:txBody>
          <a:bodyPr wrap="square">
            <a:spAutoFit/>
          </a:bodyPr>
          <a:lstStyle/>
          <a:p>
            <a:r>
              <a:rPr lang="en-US" sz="2000" kern="100" dirty="0">
                <a:solidFill>
                  <a:srgbClr val="FF0000"/>
                </a:solidFill>
                <a:effectLst/>
                <a:ea typeface="DengXian" panose="02010600030101010101" pitchFamily="2" charset="-122"/>
                <a:cs typeface="Times New Roman" panose="02020603050405020304" pitchFamily="18" charset="0"/>
              </a:rPr>
              <a:t>X±</a:t>
            </a:r>
            <a:r>
              <a:rPr lang="aa-ET" sz="2000" dirty="0">
                <a:solidFill>
                  <a:srgbClr val="FF0000"/>
                </a:solidFill>
                <a:cs typeface="Times New Roman" panose="02020603050405020304" pitchFamily="18" charset="0"/>
              </a:rPr>
              <a:t>16 mm</a:t>
            </a:r>
            <a:r>
              <a:rPr lang="en-US" sz="2000" dirty="0">
                <a:solidFill>
                  <a:srgbClr val="FF0000"/>
                </a:solidFill>
                <a:cs typeface="Times New Roman" panose="02020603050405020304" pitchFamily="18" charset="0"/>
              </a:rPr>
              <a:t> (This study) vs </a:t>
            </a:r>
            <a:r>
              <a:rPr lang="en-US" sz="2000" dirty="0">
                <a:cs typeface="Times New Roman" panose="02020603050405020304" pitchFamily="18" charset="0"/>
              </a:rPr>
              <a:t>±5.0 mm </a:t>
            </a:r>
            <a:endParaRPr lang="en-US" sz="2000" dirty="0">
              <a:solidFill>
                <a:srgbClr val="FF0000"/>
              </a:solidFill>
              <a:cs typeface="Times New Roman" panose="02020603050405020304" pitchFamily="18" charset="0"/>
            </a:endParaRPr>
          </a:p>
        </p:txBody>
      </p:sp>
      <p:sp>
        <p:nvSpPr>
          <p:cNvPr id="27" name="Oval 26">
            <a:extLst>
              <a:ext uri="{FF2B5EF4-FFF2-40B4-BE49-F238E27FC236}">
                <a16:creationId xmlns:a16="http://schemas.microsoft.com/office/drawing/2014/main" id="{123444B9-507D-2B73-212F-204F1080A831}"/>
              </a:ext>
            </a:extLst>
          </p:cNvPr>
          <p:cNvSpPr/>
          <p:nvPr/>
        </p:nvSpPr>
        <p:spPr>
          <a:xfrm rot="5400000">
            <a:off x="2448705" y="4020503"/>
            <a:ext cx="373976" cy="41821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p>
        </p:txBody>
      </p:sp>
      <p:pic>
        <p:nvPicPr>
          <p:cNvPr id="13" name="Picture 12">
            <a:extLst>
              <a:ext uri="{FF2B5EF4-FFF2-40B4-BE49-F238E27FC236}">
                <a16:creationId xmlns:a16="http://schemas.microsoft.com/office/drawing/2014/main" id="{C2DAB40A-AE51-4C17-BF73-8E10FEA00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5073" y="523481"/>
            <a:ext cx="1682236" cy="684109"/>
          </a:xfrm>
          <a:prstGeom prst="rect">
            <a:avLst/>
          </a:prstGeom>
        </p:spPr>
      </p:pic>
      <p:sp>
        <p:nvSpPr>
          <p:cNvPr id="3" name="TextBox 2">
            <a:extLst>
              <a:ext uri="{FF2B5EF4-FFF2-40B4-BE49-F238E27FC236}">
                <a16:creationId xmlns:a16="http://schemas.microsoft.com/office/drawing/2014/main" id="{387673EE-3D20-C933-764E-DCD82CC3D3BC}"/>
              </a:ext>
            </a:extLst>
          </p:cNvPr>
          <p:cNvSpPr txBox="1"/>
          <p:nvPr/>
        </p:nvSpPr>
        <p:spPr>
          <a:xfrm>
            <a:off x="4854784" y="6312467"/>
            <a:ext cx="2735616" cy="400110"/>
          </a:xfrm>
          <a:prstGeom prst="rect">
            <a:avLst/>
          </a:prstGeom>
          <a:noFill/>
        </p:spPr>
        <p:txBody>
          <a:bodyPr wrap="square">
            <a:spAutoFit/>
          </a:bodyPr>
          <a:lstStyle/>
          <a:p>
            <a:r>
              <a:rPr lang="en-US" sz="2000" dirty="0">
                <a:cs typeface="Times New Roman" panose="02020603050405020304" pitchFamily="18" charset="0"/>
              </a:rPr>
              <a:t>(Nkuba et al. 2025) </a:t>
            </a:r>
            <a:endParaRPr lang="en-TZ" sz="2000" dirty="0"/>
          </a:p>
        </p:txBody>
      </p:sp>
      <p:sp>
        <p:nvSpPr>
          <p:cNvPr id="6" name="TextBox 5">
            <a:extLst>
              <a:ext uri="{FF2B5EF4-FFF2-40B4-BE49-F238E27FC236}">
                <a16:creationId xmlns:a16="http://schemas.microsoft.com/office/drawing/2014/main" id="{21120921-399A-44BB-0AB9-DA918A0C698C}"/>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Tree>
    <p:extLst>
      <p:ext uri="{BB962C8B-B14F-4D97-AF65-F5344CB8AC3E}">
        <p14:creationId xmlns:p14="http://schemas.microsoft.com/office/powerpoint/2010/main" val="1872049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7"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7" name="Rectangle 5"/>
          <p:cNvSpPr>
            <a:spLocks noGrp="1" noChangeArrowheads="1"/>
          </p:cNvSpPr>
          <p:nvPr>
            <p:ph type="title"/>
          </p:nvPr>
        </p:nvSpPr>
        <p:spPr bwMode="auto">
          <a:xfrm>
            <a:off x="1082058" y="541026"/>
            <a:ext cx="8254673" cy="746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pPr>
            <a:r>
              <a:rPr lang="en-US" altLang="nl-BE" b="1" dirty="0">
                <a:solidFill>
                  <a:schemeClr val="accent1"/>
                </a:solidFill>
              </a:rPr>
              <a:t>Resolving Capability in Transaxial Direction</a:t>
            </a:r>
          </a:p>
        </p:txBody>
      </p:sp>
      <p:sp>
        <p:nvSpPr>
          <p:cNvPr id="19" name="Slide Number Placeholder 3"/>
          <p:cNvSpPr txBox="1">
            <a:spLocks/>
          </p:cNvSpPr>
          <p:nvPr/>
        </p:nvSpPr>
        <p:spPr>
          <a:xfrm>
            <a:off x="0" y="6652354"/>
            <a:ext cx="2844800" cy="205646"/>
          </a:xfrm>
          <a:prstGeom prst="rect">
            <a:avLst/>
          </a:prstGeom>
        </p:spPr>
        <p:txBody>
          <a:bodyPr/>
          <a:ls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fld id="{6BF8636E-AFBA-4C2F-AA9E-34AEC97BD133}" type="slidenum">
              <a:rPr lang="nl-BE" sz="1050" u="none" smtClean="0">
                <a:solidFill>
                  <a:schemeClr val="bg1"/>
                </a:solidFill>
                <a:latin typeface="+mj-lt"/>
              </a:rPr>
              <a:pPr/>
              <a:t>13</a:t>
            </a:fld>
            <a:endParaRPr lang="nl-BE" sz="1050" u="none" dirty="0">
              <a:solidFill>
                <a:schemeClr val="bg1"/>
              </a:solidFill>
              <a:latin typeface="+mj-lt"/>
            </a:endParaRPr>
          </a:p>
        </p:txBody>
      </p:sp>
      <p:sp>
        <p:nvSpPr>
          <p:cNvPr id="2" name="TextBox 1">
            <a:extLst>
              <a:ext uri="{FF2B5EF4-FFF2-40B4-BE49-F238E27FC236}">
                <a16:creationId xmlns:a16="http://schemas.microsoft.com/office/drawing/2014/main" id="{6A608A62-08A3-A434-69D2-52B328E431B8}"/>
              </a:ext>
            </a:extLst>
          </p:cNvPr>
          <p:cNvSpPr txBox="1"/>
          <p:nvPr/>
        </p:nvSpPr>
        <p:spPr>
          <a:xfrm>
            <a:off x="741984" y="5921759"/>
            <a:ext cx="2120621" cy="369332"/>
          </a:xfrm>
          <a:prstGeom prst="rect">
            <a:avLst/>
          </a:prstGeom>
          <a:noFill/>
        </p:spPr>
        <p:txBody>
          <a:bodyPr wrap="square">
            <a:spAutoFit/>
          </a:bodyPr>
          <a:lstStyle/>
          <a:p>
            <a:r>
              <a:rPr lang="en-US" b="1" dirty="0">
                <a:effectLst/>
                <a:latin typeface="+mj-lt"/>
                <a:ea typeface="Calibri" panose="020F0502020204030204" pitchFamily="34" charset="0"/>
              </a:rPr>
              <a:t>(a) </a:t>
            </a:r>
            <a:r>
              <a:rPr lang="en-US" b="1" dirty="0">
                <a:latin typeface="+mj-lt"/>
                <a:ea typeface="Calibri" panose="020F0502020204030204" pitchFamily="34" charset="0"/>
              </a:rPr>
              <a:t>0.5 </a:t>
            </a:r>
            <a:r>
              <a:rPr lang="aa-ET" b="1" dirty="0">
                <a:effectLst/>
                <a:latin typeface="+mj-lt"/>
                <a:ea typeface="Calibri" panose="020F0502020204030204" pitchFamily="34" charset="0"/>
              </a:rPr>
              <a:t>mm </a:t>
            </a:r>
            <a:r>
              <a:rPr lang="en-US" b="1" dirty="0">
                <a:latin typeface="+mj-lt"/>
                <a:ea typeface="Calibri" panose="020F0502020204030204" pitchFamily="34" charset="0"/>
              </a:rPr>
              <a:t>a</a:t>
            </a:r>
            <a:r>
              <a:rPr lang="aa-ET" b="1" dirty="0">
                <a:effectLst/>
                <a:latin typeface="+mj-lt"/>
                <a:ea typeface="Calibri" panose="020F0502020204030204" pitchFamily="34" charset="0"/>
              </a:rPr>
              <a:t>part </a:t>
            </a:r>
            <a:endParaRPr lang="aa-ET" b="1" dirty="0">
              <a:latin typeface="+mj-lt"/>
            </a:endParaRPr>
          </a:p>
        </p:txBody>
      </p:sp>
      <p:sp>
        <p:nvSpPr>
          <p:cNvPr id="3" name="TextBox 2">
            <a:extLst>
              <a:ext uri="{FF2B5EF4-FFF2-40B4-BE49-F238E27FC236}">
                <a16:creationId xmlns:a16="http://schemas.microsoft.com/office/drawing/2014/main" id="{E2D713B7-1B06-F13C-E5C5-4072ECD128B9}"/>
              </a:ext>
            </a:extLst>
          </p:cNvPr>
          <p:cNvSpPr txBox="1"/>
          <p:nvPr/>
        </p:nvSpPr>
        <p:spPr>
          <a:xfrm>
            <a:off x="8668072" y="5979138"/>
            <a:ext cx="2120621" cy="369332"/>
          </a:xfrm>
          <a:prstGeom prst="rect">
            <a:avLst/>
          </a:prstGeom>
          <a:noFill/>
        </p:spPr>
        <p:txBody>
          <a:bodyPr wrap="square">
            <a:spAutoFit/>
          </a:bodyPr>
          <a:lstStyle/>
          <a:p>
            <a:r>
              <a:rPr lang="en-US" b="1" dirty="0">
                <a:effectLst/>
                <a:latin typeface="+mj-lt"/>
                <a:ea typeface="Calibri" panose="020F0502020204030204" pitchFamily="34" charset="0"/>
              </a:rPr>
              <a:t>(d) 2.0</a:t>
            </a:r>
            <a:r>
              <a:rPr lang="en-US" b="1" dirty="0">
                <a:latin typeface="+mj-lt"/>
                <a:ea typeface="Calibri" panose="020F0502020204030204" pitchFamily="34" charset="0"/>
              </a:rPr>
              <a:t> </a:t>
            </a:r>
            <a:r>
              <a:rPr lang="aa-ET" b="1" dirty="0">
                <a:effectLst/>
                <a:latin typeface="+mj-lt"/>
                <a:ea typeface="Calibri" panose="020F0502020204030204" pitchFamily="34" charset="0"/>
              </a:rPr>
              <a:t>mm </a:t>
            </a:r>
            <a:r>
              <a:rPr lang="en-US" b="1" dirty="0">
                <a:effectLst/>
                <a:latin typeface="+mj-lt"/>
                <a:ea typeface="Calibri" panose="020F0502020204030204" pitchFamily="34" charset="0"/>
              </a:rPr>
              <a:t>a</a:t>
            </a:r>
            <a:r>
              <a:rPr lang="aa-ET" b="1" dirty="0">
                <a:effectLst/>
                <a:latin typeface="+mj-lt"/>
                <a:ea typeface="Calibri" panose="020F0502020204030204" pitchFamily="34" charset="0"/>
              </a:rPr>
              <a:t>part </a:t>
            </a:r>
            <a:endParaRPr lang="aa-ET" b="1" dirty="0">
              <a:latin typeface="+mj-lt"/>
            </a:endParaRPr>
          </a:p>
        </p:txBody>
      </p:sp>
      <p:sp>
        <p:nvSpPr>
          <p:cNvPr id="4" name="TextBox 3">
            <a:extLst>
              <a:ext uri="{FF2B5EF4-FFF2-40B4-BE49-F238E27FC236}">
                <a16:creationId xmlns:a16="http://schemas.microsoft.com/office/drawing/2014/main" id="{63C85FD2-3174-E86B-E098-A2CB2344C13C}"/>
              </a:ext>
            </a:extLst>
          </p:cNvPr>
          <p:cNvSpPr txBox="1"/>
          <p:nvPr/>
        </p:nvSpPr>
        <p:spPr>
          <a:xfrm>
            <a:off x="5820833" y="5948894"/>
            <a:ext cx="2120621" cy="369332"/>
          </a:xfrm>
          <a:prstGeom prst="rect">
            <a:avLst/>
          </a:prstGeom>
          <a:noFill/>
        </p:spPr>
        <p:txBody>
          <a:bodyPr wrap="square">
            <a:spAutoFit/>
          </a:bodyPr>
          <a:lstStyle/>
          <a:p>
            <a:r>
              <a:rPr lang="en-US" b="1" dirty="0">
                <a:effectLst/>
                <a:latin typeface="+mj-lt"/>
                <a:ea typeface="Calibri" panose="020F0502020204030204" pitchFamily="34" charset="0"/>
              </a:rPr>
              <a:t>(c) 1.5</a:t>
            </a:r>
            <a:r>
              <a:rPr lang="en-US" b="1" dirty="0">
                <a:latin typeface="+mj-lt"/>
                <a:ea typeface="Calibri" panose="020F0502020204030204" pitchFamily="34" charset="0"/>
              </a:rPr>
              <a:t> </a:t>
            </a:r>
            <a:r>
              <a:rPr lang="aa-ET" b="1" dirty="0">
                <a:effectLst/>
                <a:latin typeface="+mj-lt"/>
                <a:ea typeface="Calibri" panose="020F0502020204030204" pitchFamily="34" charset="0"/>
              </a:rPr>
              <a:t>mm </a:t>
            </a:r>
            <a:r>
              <a:rPr lang="en-US" b="1" dirty="0">
                <a:effectLst/>
                <a:latin typeface="+mj-lt"/>
                <a:ea typeface="Calibri" panose="020F0502020204030204" pitchFamily="34" charset="0"/>
              </a:rPr>
              <a:t>a</a:t>
            </a:r>
            <a:r>
              <a:rPr lang="aa-ET" b="1" dirty="0">
                <a:effectLst/>
                <a:latin typeface="+mj-lt"/>
                <a:ea typeface="Calibri" panose="020F0502020204030204" pitchFamily="34" charset="0"/>
              </a:rPr>
              <a:t>part </a:t>
            </a:r>
            <a:endParaRPr lang="aa-ET" b="1" dirty="0">
              <a:latin typeface="+mj-lt"/>
            </a:endParaRPr>
          </a:p>
        </p:txBody>
      </p:sp>
      <p:sp>
        <p:nvSpPr>
          <p:cNvPr id="5" name="TextBox 4">
            <a:extLst>
              <a:ext uri="{FF2B5EF4-FFF2-40B4-BE49-F238E27FC236}">
                <a16:creationId xmlns:a16="http://schemas.microsoft.com/office/drawing/2014/main" id="{C90F2120-0CF8-CE71-8762-220B8319ACFB}"/>
              </a:ext>
            </a:extLst>
          </p:cNvPr>
          <p:cNvSpPr txBox="1"/>
          <p:nvPr/>
        </p:nvSpPr>
        <p:spPr>
          <a:xfrm>
            <a:off x="204538" y="6286112"/>
            <a:ext cx="11048138" cy="400110"/>
          </a:xfrm>
          <a:prstGeom prst="rect">
            <a:avLst/>
          </a:prstGeom>
          <a:noFill/>
        </p:spPr>
        <p:txBody>
          <a:bodyPr wrap="square">
            <a:spAutoFit/>
          </a:bodyPr>
          <a:lstStyle/>
          <a:p>
            <a:r>
              <a:rPr lang="en-US" b="1" dirty="0">
                <a:solidFill>
                  <a:srgbClr val="000000"/>
                </a:solidFill>
                <a:effectLst/>
                <a:latin typeface="+mj-lt"/>
                <a:ea typeface="Calibri" panose="020F0502020204030204" pitchFamily="34" charset="0"/>
              </a:rPr>
              <a:t>Figure:</a:t>
            </a:r>
            <a:r>
              <a:rPr lang="en-US" dirty="0">
                <a:solidFill>
                  <a:srgbClr val="000000"/>
                </a:solidFill>
                <a:effectLst/>
                <a:latin typeface="+mj-lt"/>
                <a:ea typeface="Calibri" panose="020F0502020204030204" pitchFamily="34" charset="0"/>
              </a:rPr>
              <a:t> </a:t>
            </a:r>
            <a:r>
              <a:rPr lang="en-US" sz="2000" dirty="0">
                <a:latin typeface="+mj-lt"/>
                <a:cs typeface="Times New Roman" panose="02020603050405020304" pitchFamily="18" charset="0"/>
              </a:rPr>
              <a:t>2D flattened images integrated over the </a:t>
            </a:r>
            <a:r>
              <a:rPr lang="en-US" dirty="0">
                <a:solidFill>
                  <a:srgbClr val="000000"/>
                </a:solidFill>
                <a:latin typeface="+mj-lt"/>
                <a:ea typeface="Calibri" panose="020F0502020204030204" pitchFamily="34" charset="0"/>
                <a:cs typeface="Times New Roman" panose="02020603050405020304" pitchFamily="18" charset="0"/>
              </a:rPr>
              <a:t>x-</a:t>
            </a:r>
            <a:r>
              <a:rPr lang="en-US" dirty="0">
                <a:solidFill>
                  <a:srgbClr val="000000"/>
                </a:solidFill>
                <a:effectLst/>
                <a:latin typeface="+mj-lt"/>
                <a:ea typeface="Calibri" panose="020F0502020204030204" pitchFamily="34" charset="0"/>
              </a:rPr>
              <a:t>axis showing dual points apart at different distances</a:t>
            </a:r>
            <a:endParaRPr lang="aa-ET" dirty="0">
              <a:latin typeface="+mj-lt"/>
            </a:endParaRPr>
          </a:p>
        </p:txBody>
      </p:sp>
      <p:sp>
        <p:nvSpPr>
          <p:cNvPr id="6" name="TextBox 5">
            <a:extLst>
              <a:ext uri="{FF2B5EF4-FFF2-40B4-BE49-F238E27FC236}">
                <a16:creationId xmlns:a16="http://schemas.microsoft.com/office/drawing/2014/main" id="{FD6DB017-0FC9-6EF7-EBA3-C1504EBD5EE6}"/>
              </a:ext>
            </a:extLst>
          </p:cNvPr>
          <p:cNvSpPr txBox="1"/>
          <p:nvPr/>
        </p:nvSpPr>
        <p:spPr>
          <a:xfrm>
            <a:off x="3404298" y="5983558"/>
            <a:ext cx="2120621" cy="369332"/>
          </a:xfrm>
          <a:prstGeom prst="rect">
            <a:avLst/>
          </a:prstGeom>
          <a:noFill/>
        </p:spPr>
        <p:txBody>
          <a:bodyPr wrap="square">
            <a:spAutoFit/>
          </a:bodyPr>
          <a:lstStyle/>
          <a:p>
            <a:r>
              <a:rPr lang="en-US" b="1" dirty="0">
                <a:effectLst/>
                <a:latin typeface="+mj-lt"/>
                <a:ea typeface="Calibri" panose="020F0502020204030204" pitchFamily="34" charset="0"/>
              </a:rPr>
              <a:t>(b) </a:t>
            </a:r>
            <a:r>
              <a:rPr lang="aa-ET" b="1" dirty="0">
                <a:effectLst/>
                <a:latin typeface="+mj-lt"/>
                <a:ea typeface="Calibri" panose="020F0502020204030204" pitchFamily="34" charset="0"/>
              </a:rPr>
              <a:t>1</a:t>
            </a:r>
            <a:r>
              <a:rPr lang="en-US" b="1" dirty="0">
                <a:effectLst/>
                <a:latin typeface="+mj-lt"/>
                <a:ea typeface="Calibri" panose="020F0502020204030204" pitchFamily="34" charset="0"/>
              </a:rPr>
              <a:t>.0 </a:t>
            </a:r>
            <a:r>
              <a:rPr lang="aa-ET" b="1" dirty="0">
                <a:effectLst/>
                <a:latin typeface="+mj-lt"/>
                <a:ea typeface="Calibri" panose="020F0502020204030204" pitchFamily="34" charset="0"/>
              </a:rPr>
              <a:t>mm </a:t>
            </a:r>
            <a:r>
              <a:rPr lang="en-US" b="1" dirty="0">
                <a:latin typeface="+mj-lt"/>
                <a:ea typeface="Calibri" panose="020F0502020204030204" pitchFamily="34" charset="0"/>
              </a:rPr>
              <a:t>a</a:t>
            </a:r>
            <a:r>
              <a:rPr lang="aa-ET" b="1" dirty="0">
                <a:effectLst/>
                <a:latin typeface="+mj-lt"/>
                <a:ea typeface="Calibri" panose="020F0502020204030204" pitchFamily="34" charset="0"/>
              </a:rPr>
              <a:t>part </a:t>
            </a:r>
            <a:endParaRPr lang="aa-ET" b="1" dirty="0">
              <a:latin typeface="+mj-lt"/>
            </a:endParaRPr>
          </a:p>
        </p:txBody>
      </p:sp>
      <p:sp>
        <p:nvSpPr>
          <p:cNvPr id="15" name="TextBox 14">
            <a:extLst>
              <a:ext uri="{FF2B5EF4-FFF2-40B4-BE49-F238E27FC236}">
                <a16:creationId xmlns:a16="http://schemas.microsoft.com/office/drawing/2014/main" id="{75337859-0B40-FF99-BCF5-7AA92137FBD2}"/>
              </a:ext>
            </a:extLst>
          </p:cNvPr>
          <p:cNvSpPr txBox="1"/>
          <p:nvPr/>
        </p:nvSpPr>
        <p:spPr>
          <a:xfrm>
            <a:off x="10945109" y="2507587"/>
            <a:ext cx="1261443" cy="1015663"/>
          </a:xfrm>
          <a:prstGeom prst="rect">
            <a:avLst/>
          </a:prstGeom>
          <a:solidFill>
            <a:schemeClr val="bg1"/>
          </a:solidFill>
        </p:spPr>
        <p:txBody>
          <a:bodyPr wrap="square">
            <a:spAutoFit/>
          </a:bodyPr>
          <a:lstStyle/>
          <a:p>
            <a:pPr algn="ctr">
              <a:lnSpc>
                <a:spcPct val="150000"/>
              </a:lnSpc>
            </a:pPr>
            <a:r>
              <a:rPr lang="en-US" sz="2400" dirty="0">
                <a:effectLst/>
                <a:latin typeface="+mj-lt"/>
                <a:ea typeface="Times New Roman" panose="02020603050405020304" pitchFamily="18" charset="0"/>
                <a:cs typeface="Times New Roman" panose="02020603050405020304" pitchFamily="18" charset="0"/>
              </a:rPr>
              <a:t>Partial</a:t>
            </a:r>
          </a:p>
          <a:p>
            <a:pPr algn="ctr"/>
            <a:r>
              <a:rPr lang="en-US" sz="2400" b="1" dirty="0">
                <a:solidFill>
                  <a:schemeClr val="accent6">
                    <a:lumMod val="75000"/>
                  </a:schemeClr>
                </a:solidFill>
                <a:effectLst/>
                <a:latin typeface="+mj-lt"/>
                <a:ea typeface="Times New Roman" panose="02020603050405020304" pitchFamily="18" charset="0"/>
                <a:cs typeface="Times New Roman" panose="02020603050405020304" pitchFamily="18" charset="0"/>
              </a:rPr>
              <a:t>7.0 mm</a:t>
            </a:r>
          </a:p>
        </p:txBody>
      </p:sp>
      <p:sp>
        <p:nvSpPr>
          <p:cNvPr id="16" name="TextBox 15">
            <a:extLst>
              <a:ext uri="{FF2B5EF4-FFF2-40B4-BE49-F238E27FC236}">
                <a16:creationId xmlns:a16="http://schemas.microsoft.com/office/drawing/2014/main" id="{72C80B98-EAAF-49BF-9361-F73AD9487390}"/>
              </a:ext>
            </a:extLst>
          </p:cNvPr>
          <p:cNvSpPr txBox="1"/>
          <p:nvPr/>
        </p:nvSpPr>
        <p:spPr>
          <a:xfrm>
            <a:off x="10628418" y="1664715"/>
            <a:ext cx="1685043" cy="830997"/>
          </a:xfrm>
          <a:prstGeom prst="rect">
            <a:avLst/>
          </a:prstGeom>
          <a:noFill/>
        </p:spPr>
        <p:txBody>
          <a:bodyPr wrap="square">
            <a:spAutoFit/>
          </a:bodyPr>
          <a:lstStyle/>
          <a:p>
            <a:pPr algn="ctr"/>
            <a:r>
              <a:rPr lang="en-US" sz="2400" b="1" kern="0" spc="-98" dirty="0">
                <a:solidFill>
                  <a:schemeClr val="accent6">
                    <a:lumMod val="75000"/>
                  </a:schemeClr>
                </a:solidFill>
                <a:latin typeface="+mj-lt"/>
                <a:ea typeface="Petrona Bold" pitchFamily="34" charset="-122"/>
                <a:cs typeface="Times New Roman" panose="02020603050405020304" pitchFamily="18" charset="0"/>
              </a:rPr>
              <a:t>Collimated CGC </a:t>
            </a:r>
            <a:endParaRPr lang="aa-ET" sz="2400" dirty="0">
              <a:solidFill>
                <a:schemeClr val="accent6">
                  <a:lumMod val="75000"/>
                </a:schemeClr>
              </a:solidFill>
              <a:latin typeface="+mj-lt"/>
            </a:endParaRPr>
          </a:p>
        </p:txBody>
      </p:sp>
      <p:pic>
        <p:nvPicPr>
          <p:cNvPr id="18" name="Picture 17">
            <a:extLst>
              <a:ext uri="{FF2B5EF4-FFF2-40B4-BE49-F238E27FC236}">
                <a16:creationId xmlns:a16="http://schemas.microsoft.com/office/drawing/2014/main" id="{D313C361-D34A-857B-2A96-4450854292F5}"/>
              </a:ext>
            </a:extLst>
          </p:cNvPr>
          <p:cNvPicPr>
            <a:picLocks noChangeAspect="1"/>
          </p:cNvPicPr>
          <p:nvPr/>
        </p:nvPicPr>
        <p:blipFill>
          <a:blip r:embed="rId2"/>
          <a:srcRect b="5831"/>
          <a:stretch>
            <a:fillRect/>
          </a:stretch>
        </p:blipFill>
        <p:spPr>
          <a:xfrm>
            <a:off x="367183" y="1408799"/>
            <a:ext cx="10361944" cy="4505341"/>
          </a:xfrm>
          <a:prstGeom prst="rect">
            <a:avLst/>
          </a:prstGeom>
        </p:spPr>
      </p:pic>
      <p:pic>
        <p:nvPicPr>
          <p:cNvPr id="21" name="Image1">
            <a:extLst>
              <a:ext uri="{FF2B5EF4-FFF2-40B4-BE49-F238E27FC236}">
                <a16:creationId xmlns:a16="http://schemas.microsoft.com/office/drawing/2014/main" id="{EAAC63AA-97AD-8ACF-64E4-61DFC614E3BC}"/>
              </a:ext>
            </a:extLst>
          </p:cNvPr>
          <p:cNvPicPr>
            <a:picLocks noChangeAspect="1"/>
          </p:cNvPicPr>
          <p:nvPr/>
        </p:nvPicPr>
        <p:blipFill>
          <a:blip r:embed="rId3"/>
          <a:srcRect t="52708" r="15893" b="752"/>
          <a:stretch>
            <a:fillRect/>
          </a:stretch>
        </p:blipFill>
        <p:spPr bwMode="auto">
          <a:xfrm>
            <a:off x="330917" y="3604638"/>
            <a:ext cx="2413560" cy="2301111"/>
          </a:xfrm>
          <a:prstGeom prst="rect">
            <a:avLst/>
          </a:prstGeom>
        </p:spPr>
      </p:pic>
      <p:pic>
        <p:nvPicPr>
          <p:cNvPr id="22" name="Image1 Copy 1">
            <a:extLst>
              <a:ext uri="{FF2B5EF4-FFF2-40B4-BE49-F238E27FC236}">
                <a16:creationId xmlns:a16="http://schemas.microsoft.com/office/drawing/2014/main" id="{145A0CCA-D55B-9A50-AB69-4B9BFDA4BA2B}"/>
              </a:ext>
            </a:extLst>
          </p:cNvPr>
          <p:cNvPicPr>
            <a:picLocks noChangeAspect="1"/>
          </p:cNvPicPr>
          <p:nvPr/>
        </p:nvPicPr>
        <p:blipFill>
          <a:blip r:embed="rId4"/>
          <a:srcRect l="1" t="51884" r="13951" b="757"/>
          <a:stretch>
            <a:fillRect/>
          </a:stretch>
        </p:blipFill>
        <p:spPr bwMode="auto">
          <a:xfrm>
            <a:off x="2835129" y="3701026"/>
            <a:ext cx="2617805" cy="2282532"/>
          </a:xfrm>
          <a:prstGeom prst="rect">
            <a:avLst/>
          </a:prstGeom>
        </p:spPr>
      </p:pic>
      <p:pic>
        <p:nvPicPr>
          <p:cNvPr id="23" name="Image1 Copy 2">
            <a:extLst>
              <a:ext uri="{FF2B5EF4-FFF2-40B4-BE49-F238E27FC236}">
                <a16:creationId xmlns:a16="http://schemas.microsoft.com/office/drawing/2014/main" id="{F29D6193-3768-AA14-2633-98354BFE7AD4}"/>
              </a:ext>
            </a:extLst>
          </p:cNvPr>
          <p:cNvPicPr>
            <a:picLocks noChangeAspect="1"/>
          </p:cNvPicPr>
          <p:nvPr/>
        </p:nvPicPr>
        <p:blipFill>
          <a:blip r:embed="rId5"/>
          <a:srcRect t="53234" r="17410" b="752"/>
          <a:stretch>
            <a:fillRect/>
          </a:stretch>
        </p:blipFill>
        <p:spPr bwMode="auto">
          <a:xfrm>
            <a:off x="5378544" y="3681146"/>
            <a:ext cx="2519461" cy="2216649"/>
          </a:xfrm>
          <a:prstGeom prst="rect">
            <a:avLst/>
          </a:prstGeom>
        </p:spPr>
      </p:pic>
      <p:pic>
        <p:nvPicPr>
          <p:cNvPr id="24" name="Image1 Copy 3">
            <a:extLst>
              <a:ext uri="{FF2B5EF4-FFF2-40B4-BE49-F238E27FC236}">
                <a16:creationId xmlns:a16="http://schemas.microsoft.com/office/drawing/2014/main" id="{4EE30965-2049-6E35-01D9-2AB83FBD8065}"/>
              </a:ext>
            </a:extLst>
          </p:cNvPr>
          <p:cNvPicPr>
            <a:picLocks noChangeAspect="1"/>
          </p:cNvPicPr>
          <p:nvPr/>
        </p:nvPicPr>
        <p:blipFill>
          <a:blip r:embed="rId6"/>
          <a:srcRect t="52572" r="14011" b="751"/>
          <a:stretch>
            <a:fillRect/>
          </a:stretch>
        </p:blipFill>
        <p:spPr bwMode="auto">
          <a:xfrm>
            <a:off x="8149094" y="3740921"/>
            <a:ext cx="2591463" cy="2202742"/>
          </a:xfrm>
          <a:prstGeom prst="rect">
            <a:avLst/>
          </a:prstGeom>
        </p:spPr>
      </p:pic>
      <p:sp>
        <p:nvSpPr>
          <p:cNvPr id="7" name="TextBox 6">
            <a:extLst>
              <a:ext uri="{FF2B5EF4-FFF2-40B4-BE49-F238E27FC236}">
                <a16:creationId xmlns:a16="http://schemas.microsoft.com/office/drawing/2014/main" id="{F72C3397-CA6E-7E17-D60E-13E561A8DDED}"/>
              </a:ext>
            </a:extLst>
          </p:cNvPr>
          <p:cNvSpPr txBox="1"/>
          <p:nvPr/>
        </p:nvSpPr>
        <p:spPr>
          <a:xfrm>
            <a:off x="10960925" y="6647521"/>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cxnSp>
        <p:nvCxnSpPr>
          <p:cNvPr id="8" name="Straight Arrow Connector 7">
            <a:extLst>
              <a:ext uri="{FF2B5EF4-FFF2-40B4-BE49-F238E27FC236}">
                <a16:creationId xmlns:a16="http://schemas.microsoft.com/office/drawing/2014/main" id="{15A1425E-D4E4-ADF1-6492-7C4C7423184F}"/>
              </a:ext>
            </a:extLst>
          </p:cNvPr>
          <p:cNvCxnSpPr/>
          <p:nvPr/>
        </p:nvCxnSpPr>
        <p:spPr bwMode="auto">
          <a:xfrm flipV="1">
            <a:off x="6970816" y="3289465"/>
            <a:ext cx="4073236" cy="1528890"/>
          </a:xfrm>
          <a:prstGeom prst="straightConnector1">
            <a:avLst/>
          </a:prstGeom>
          <a:solidFill>
            <a:schemeClr val="accent1"/>
          </a:solidFill>
          <a:ln w="3810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53372C65-B6C4-511F-C743-D49CFA6BE902}"/>
              </a:ext>
            </a:extLst>
          </p:cNvPr>
          <p:cNvCxnSpPr/>
          <p:nvPr/>
        </p:nvCxnSpPr>
        <p:spPr bwMode="auto">
          <a:xfrm flipV="1">
            <a:off x="9679273" y="4755193"/>
            <a:ext cx="1300943" cy="435134"/>
          </a:xfrm>
          <a:prstGeom prst="straightConnector1">
            <a:avLst/>
          </a:prstGeom>
          <a:solidFill>
            <a:schemeClr val="accent1"/>
          </a:solidFill>
          <a:ln w="3810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07025962-E895-F1E2-020B-3F912C010D01}"/>
              </a:ext>
            </a:extLst>
          </p:cNvPr>
          <p:cNvSpPr txBox="1"/>
          <p:nvPr/>
        </p:nvSpPr>
        <p:spPr>
          <a:xfrm>
            <a:off x="10406864" y="4120336"/>
            <a:ext cx="2318355" cy="830997"/>
          </a:xfrm>
          <a:prstGeom prst="rect">
            <a:avLst/>
          </a:prstGeom>
          <a:noFill/>
        </p:spPr>
        <p:txBody>
          <a:bodyPr wrap="square">
            <a:spAutoFit/>
          </a:bodyPr>
          <a:lstStyle/>
          <a:p>
            <a:pPr algn="ctr"/>
            <a:r>
              <a:rPr lang="en-US" sz="2400" dirty="0">
                <a:latin typeface="+mj-lt"/>
                <a:cs typeface="Times New Roman" panose="02020603050405020304" pitchFamily="18" charset="0"/>
              </a:rPr>
              <a:t>Resolved</a:t>
            </a:r>
          </a:p>
          <a:p>
            <a:pPr algn="ctr"/>
            <a:r>
              <a:rPr lang="en-US" sz="2400" b="1" dirty="0">
                <a:solidFill>
                  <a:schemeClr val="accent6">
                    <a:lumMod val="75000"/>
                  </a:schemeClr>
                </a:solidFill>
                <a:latin typeface="+mj-lt"/>
                <a:cs typeface="Times New Roman" panose="02020603050405020304" pitchFamily="18" charset="0"/>
              </a:rPr>
              <a:t>8.0 mm</a:t>
            </a:r>
            <a:endParaRPr lang="aa-ET" sz="2400" b="1" dirty="0">
              <a:solidFill>
                <a:schemeClr val="accent6">
                  <a:lumMod val="75000"/>
                </a:schemeClr>
              </a:solidFill>
              <a:latin typeface="+mj-lt"/>
            </a:endParaRPr>
          </a:p>
        </p:txBody>
      </p:sp>
    </p:spTree>
    <p:extLst>
      <p:ext uri="{BB962C8B-B14F-4D97-AF65-F5344CB8AC3E}">
        <p14:creationId xmlns:p14="http://schemas.microsoft.com/office/powerpoint/2010/main" val="1426366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679" y="548371"/>
            <a:ext cx="7258993" cy="746622"/>
          </a:xfrm>
        </p:spPr>
        <p:txBody>
          <a:bodyPr/>
          <a:lstStyle/>
          <a:p>
            <a:pPr>
              <a:lnSpc>
                <a:spcPct val="150000"/>
              </a:lnSpc>
            </a:pPr>
            <a:r>
              <a:rPr lang="en-US" altLang="en-US" b="1" dirty="0"/>
              <a:t>Resolving Capability in Axial Direction</a:t>
            </a:r>
          </a:p>
        </p:txBody>
      </p:sp>
      <p:sp>
        <p:nvSpPr>
          <p:cNvPr id="4" name="TextBox 3">
            <a:extLst>
              <a:ext uri="{FF2B5EF4-FFF2-40B4-BE49-F238E27FC236}">
                <a16:creationId xmlns:a16="http://schemas.microsoft.com/office/drawing/2014/main" id="{773FD42D-4B0A-001C-9613-D216CAD472EF}"/>
              </a:ext>
            </a:extLst>
          </p:cNvPr>
          <p:cNvSpPr txBox="1"/>
          <p:nvPr/>
        </p:nvSpPr>
        <p:spPr>
          <a:xfrm>
            <a:off x="3505629" y="6020236"/>
            <a:ext cx="2195902" cy="369332"/>
          </a:xfrm>
          <a:prstGeom prst="rect">
            <a:avLst/>
          </a:prstGeom>
          <a:noFill/>
        </p:spPr>
        <p:txBody>
          <a:bodyPr wrap="square">
            <a:spAutoFit/>
          </a:bodyPr>
          <a:lstStyle/>
          <a:p>
            <a:r>
              <a:rPr lang="en-US" b="1" dirty="0">
                <a:effectLst/>
                <a:latin typeface="+mj-lt"/>
                <a:ea typeface="Calibri" panose="020F0502020204030204" pitchFamily="34" charset="0"/>
              </a:rPr>
              <a:t>(b) </a:t>
            </a:r>
            <a:r>
              <a:rPr lang="aa-ET" b="1" dirty="0">
                <a:effectLst/>
                <a:latin typeface="+mj-lt"/>
                <a:ea typeface="Calibri" panose="020F0502020204030204" pitchFamily="34" charset="0"/>
              </a:rPr>
              <a:t>1</a:t>
            </a:r>
            <a:r>
              <a:rPr lang="en-US" b="1" dirty="0">
                <a:effectLst/>
                <a:latin typeface="+mj-lt"/>
                <a:ea typeface="Calibri" panose="020F0502020204030204" pitchFamily="34" charset="0"/>
              </a:rPr>
              <a:t>.0 </a:t>
            </a:r>
            <a:r>
              <a:rPr lang="aa-ET" b="1" dirty="0">
                <a:effectLst/>
                <a:latin typeface="+mj-lt"/>
                <a:ea typeface="Calibri" panose="020F0502020204030204" pitchFamily="34" charset="0"/>
              </a:rPr>
              <a:t>mm </a:t>
            </a:r>
            <a:r>
              <a:rPr lang="en-US" b="1" dirty="0">
                <a:latin typeface="+mj-lt"/>
                <a:ea typeface="Calibri" panose="020F0502020204030204" pitchFamily="34" charset="0"/>
              </a:rPr>
              <a:t>a</a:t>
            </a:r>
            <a:r>
              <a:rPr lang="aa-ET" b="1" dirty="0">
                <a:effectLst/>
                <a:latin typeface="+mj-lt"/>
                <a:ea typeface="Calibri" panose="020F0502020204030204" pitchFamily="34" charset="0"/>
              </a:rPr>
              <a:t>part </a:t>
            </a:r>
            <a:endParaRPr lang="aa-ET" b="1" dirty="0">
              <a:latin typeface="+mj-lt"/>
            </a:endParaRPr>
          </a:p>
        </p:txBody>
      </p:sp>
      <p:sp>
        <p:nvSpPr>
          <p:cNvPr id="5" name="TextBox 4">
            <a:extLst>
              <a:ext uri="{FF2B5EF4-FFF2-40B4-BE49-F238E27FC236}">
                <a16:creationId xmlns:a16="http://schemas.microsoft.com/office/drawing/2014/main" id="{B813BCE1-3F23-E193-53BF-172023844AD4}"/>
              </a:ext>
            </a:extLst>
          </p:cNvPr>
          <p:cNvSpPr txBox="1"/>
          <p:nvPr/>
        </p:nvSpPr>
        <p:spPr>
          <a:xfrm>
            <a:off x="8456870" y="5971021"/>
            <a:ext cx="2195902" cy="369332"/>
          </a:xfrm>
          <a:prstGeom prst="rect">
            <a:avLst/>
          </a:prstGeom>
          <a:noFill/>
        </p:spPr>
        <p:txBody>
          <a:bodyPr wrap="square">
            <a:spAutoFit/>
          </a:bodyPr>
          <a:lstStyle/>
          <a:p>
            <a:r>
              <a:rPr lang="en-US" b="1" dirty="0">
                <a:effectLst/>
                <a:latin typeface="+mj-lt"/>
                <a:ea typeface="Calibri" panose="020F0502020204030204" pitchFamily="34" charset="0"/>
              </a:rPr>
              <a:t>(d) 2.0</a:t>
            </a:r>
            <a:r>
              <a:rPr lang="en-US" b="1" dirty="0">
                <a:latin typeface="+mj-lt"/>
                <a:ea typeface="Calibri" panose="020F0502020204030204" pitchFamily="34" charset="0"/>
              </a:rPr>
              <a:t> </a:t>
            </a:r>
            <a:r>
              <a:rPr lang="aa-ET" b="1" dirty="0">
                <a:effectLst/>
                <a:latin typeface="+mj-lt"/>
                <a:ea typeface="Calibri" panose="020F0502020204030204" pitchFamily="34" charset="0"/>
              </a:rPr>
              <a:t>mm </a:t>
            </a:r>
            <a:r>
              <a:rPr lang="en-US" b="1" dirty="0">
                <a:effectLst/>
                <a:latin typeface="+mj-lt"/>
                <a:ea typeface="Calibri" panose="020F0502020204030204" pitchFamily="34" charset="0"/>
              </a:rPr>
              <a:t>a</a:t>
            </a:r>
            <a:r>
              <a:rPr lang="aa-ET" b="1" dirty="0">
                <a:effectLst/>
                <a:latin typeface="+mj-lt"/>
                <a:ea typeface="Calibri" panose="020F0502020204030204" pitchFamily="34" charset="0"/>
              </a:rPr>
              <a:t>part </a:t>
            </a:r>
            <a:endParaRPr lang="aa-ET" b="1" dirty="0">
              <a:latin typeface="+mj-lt"/>
            </a:endParaRPr>
          </a:p>
        </p:txBody>
      </p:sp>
      <p:sp>
        <p:nvSpPr>
          <p:cNvPr id="6" name="TextBox 5">
            <a:extLst>
              <a:ext uri="{FF2B5EF4-FFF2-40B4-BE49-F238E27FC236}">
                <a16:creationId xmlns:a16="http://schemas.microsoft.com/office/drawing/2014/main" id="{1E141E68-2843-4CC6-990E-D151465FEA4C}"/>
              </a:ext>
            </a:extLst>
          </p:cNvPr>
          <p:cNvSpPr txBox="1"/>
          <p:nvPr/>
        </p:nvSpPr>
        <p:spPr>
          <a:xfrm>
            <a:off x="5834094" y="5993359"/>
            <a:ext cx="2195902" cy="369332"/>
          </a:xfrm>
          <a:prstGeom prst="rect">
            <a:avLst/>
          </a:prstGeom>
          <a:noFill/>
        </p:spPr>
        <p:txBody>
          <a:bodyPr wrap="square">
            <a:spAutoFit/>
          </a:bodyPr>
          <a:lstStyle/>
          <a:p>
            <a:r>
              <a:rPr lang="en-US" b="1" dirty="0">
                <a:effectLst/>
                <a:latin typeface="+mj-lt"/>
                <a:ea typeface="Calibri" panose="020F0502020204030204" pitchFamily="34" charset="0"/>
              </a:rPr>
              <a:t>(c) 1.5</a:t>
            </a:r>
            <a:r>
              <a:rPr lang="en-US" b="1" dirty="0">
                <a:latin typeface="+mj-lt"/>
                <a:ea typeface="Calibri" panose="020F0502020204030204" pitchFamily="34" charset="0"/>
              </a:rPr>
              <a:t> </a:t>
            </a:r>
            <a:r>
              <a:rPr lang="aa-ET" b="1" dirty="0">
                <a:effectLst/>
                <a:latin typeface="+mj-lt"/>
                <a:ea typeface="Calibri" panose="020F0502020204030204" pitchFamily="34" charset="0"/>
              </a:rPr>
              <a:t>mm </a:t>
            </a:r>
            <a:r>
              <a:rPr lang="en-US" b="1" dirty="0">
                <a:effectLst/>
                <a:latin typeface="+mj-lt"/>
                <a:ea typeface="Calibri" panose="020F0502020204030204" pitchFamily="34" charset="0"/>
              </a:rPr>
              <a:t>a</a:t>
            </a:r>
            <a:r>
              <a:rPr lang="aa-ET" b="1" dirty="0">
                <a:effectLst/>
                <a:latin typeface="+mj-lt"/>
                <a:ea typeface="Calibri" panose="020F0502020204030204" pitchFamily="34" charset="0"/>
              </a:rPr>
              <a:t>part </a:t>
            </a:r>
            <a:endParaRPr lang="aa-ET" b="1" dirty="0">
              <a:latin typeface="+mj-lt"/>
            </a:endParaRPr>
          </a:p>
        </p:txBody>
      </p:sp>
      <p:sp>
        <p:nvSpPr>
          <p:cNvPr id="7" name="TextBox 6">
            <a:extLst>
              <a:ext uri="{FF2B5EF4-FFF2-40B4-BE49-F238E27FC236}">
                <a16:creationId xmlns:a16="http://schemas.microsoft.com/office/drawing/2014/main" id="{4318A883-3479-3D8A-69E4-71A143D978C2}"/>
              </a:ext>
            </a:extLst>
          </p:cNvPr>
          <p:cNvSpPr txBox="1"/>
          <p:nvPr/>
        </p:nvSpPr>
        <p:spPr>
          <a:xfrm>
            <a:off x="819134" y="6020237"/>
            <a:ext cx="2195902" cy="369332"/>
          </a:xfrm>
          <a:prstGeom prst="rect">
            <a:avLst/>
          </a:prstGeom>
          <a:noFill/>
        </p:spPr>
        <p:txBody>
          <a:bodyPr wrap="square">
            <a:spAutoFit/>
          </a:bodyPr>
          <a:lstStyle/>
          <a:p>
            <a:r>
              <a:rPr lang="en-US" b="1" dirty="0">
                <a:effectLst/>
                <a:latin typeface="+mj-lt"/>
                <a:ea typeface="Calibri" panose="020F0502020204030204" pitchFamily="34" charset="0"/>
              </a:rPr>
              <a:t>(a) </a:t>
            </a:r>
            <a:r>
              <a:rPr lang="en-US" b="1" dirty="0">
                <a:latin typeface="+mj-lt"/>
                <a:ea typeface="Calibri" panose="020F0502020204030204" pitchFamily="34" charset="0"/>
              </a:rPr>
              <a:t>0.5 </a:t>
            </a:r>
            <a:r>
              <a:rPr lang="aa-ET" b="1" dirty="0">
                <a:effectLst/>
                <a:latin typeface="+mj-lt"/>
                <a:ea typeface="Calibri" panose="020F0502020204030204" pitchFamily="34" charset="0"/>
              </a:rPr>
              <a:t>mm </a:t>
            </a:r>
            <a:r>
              <a:rPr lang="en-US" b="1" dirty="0">
                <a:latin typeface="+mj-lt"/>
                <a:ea typeface="Calibri" panose="020F0502020204030204" pitchFamily="34" charset="0"/>
              </a:rPr>
              <a:t>a</a:t>
            </a:r>
            <a:r>
              <a:rPr lang="aa-ET" b="1" dirty="0">
                <a:effectLst/>
                <a:latin typeface="+mj-lt"/>
                <a:ea typeface="Calibri" panose="020F0502020204030204" pitchFamily="34" charset="0"/>
              </a:rPr>
              <a:t>part </a:t>
            </a:r>
            <a:endParaRPr lang="aa-ET" b="1" dirty="0">
              <a:latin typeface="+mj-lt"/>
            </a:endParaRPr>
          </a:p>
        </p:txBody>
      </p:sp>
      <p:sp>
        <p:nvSpPr>
          <p:cNvPr id="8" name="TextBox 7">
            <a:extLst>
              <a:ext uri="{FF2B5EF4-FFF2-40B4-BE49-F238E27FC236}">
                <a16:creationId xmlns:a16="http://schemas.microsoft.com/office/drawing/2014/main" id="{BCA73481-85AD-141A-0F62-8FDD846C2AA9}"/>
              </a:ext>
            </a:extLst>
          </p:cNvPr>
          <p:cNvSpPr txBox="1"/>
          <p:nvPr/>
        </p:nvSpPr>
        <p:spPr>
          <a:xfrm>
            <a:off x="506777" y="6310176"/>
            <a:ext cx="11175571" cy="400110"/>
          </a:xfrm>
          <a:prstGeom prst="rect">
            <a:avLst/>
          </a:prstGeom>
          <a:noFill/>
        </p:spPr>
        <p:txBody>
          <a:bodyPr wrap="square">
            <a:spAutoFit/>
          </a:bodyPr>
          <a:lstStyle/>
          <a:p>
            <a:r>
              <a:rPr lang="en-US" b="1" dirty="0">
                <a:solidFill>
                  <a:srgbClr val="000000"/>
                </a:solidFill>
                <a:effectLst/>
                <a:latin typeface="+mj-lt"/>
                <a:ea typeface="Calibri" panose="020F0502020204030204" pitchFamily="34" charset="0"/>
              </a:rPr>
              <a:t>Figure:</a:t>
            </a:r>
            <a:r>
              <a:rPr lang="en-US" dirty="0">
                <a:solidFill>
                  <a:srgbClr val="000000"/>
                </a:solidFill>
                <a:effectLst/>
                <a:latin typeface="+mj-lt"/>
                <a:ea typeface="Calibri" panose="020F0502020204030204" pitchFamily="34" charset="0"/>
              </a:rPr>
              <a:t> </a:t>
            </a:r>
            <a:r>
              <a:rPr lang="en-US" sz="2000" dirty="0">
                <a:latin typeface="+mj-lt"/>
                <a:cs typeface="Times New Roman" panose="02020603050405020304" pitchFamily="18" charset="0"/>
              </a:rPr>
              <a:t>2D flattened images integrated over the </a:t>
            </a:r>
            <a:r>
              <a:rPr lang="en-US" dirty="0">
                <a:solidFill>
                  <a:srgbClr val="000000"/>
                </a:solidFill>
                <a:latin typeface="+mj-lt"/>
                <a:ea typeface="Calibri" panose="020F0502020204030204" pitchFamily="34" charset="0"/>
                <a:cs typeface="Times New Roman" panose="02020603050405020304" pitchFamily="18" charset="0"/>
              </a:rPr>
              <a:t>z-</a:t>
            </a:r>
            <a:r>
              <a:rPr lang="en-US" dirty="0">
                <a:solidFill>
                  <a:srgbClr val="000000"/>
                </a:solidFill>
                <a:effectLst/>
                <a:latin typeface="+mj-lt"/>
                <a:ea typeface="Calibri" panose="020F0502020204030204" pitchFamily="34" charset="0"/>
              </a:rPr>
              <a:t>axis showing dual points apart at different distances</a:t>
            </a:r>
            <a:endParaRPr lang="aa-ET" dirty="0">
              <a:latin typeface="+mj-lt"/>
            </a:endParaRPr>
          </a:p>
        </p:txBody>
      </p:sp>
      <p:sp>
        <p:nvSpPr>
          <p:cNvPr id="9" name="TextBox 8">
            <a:extLst>
              <a:ext uri="{FF2B5EF4-FFF2-40B4-BE49-F238E27FC236}">
                <a16:creationId xmlns:a16="http://schemas.microsoft.com/office/drawing/2014/main" id="{D72CF33B-C810-61D4-0AE6-22E9A2315A68}"/>
              </a:ext>
            </a:extLst>
          </p:cNvPr>
          <p:cNvSpPr txBox="1"/>
          <p:nvPr/>
        </p:nvSpPr>
        <p:spPr>
          <a:xfrm>
            <a:off x="10698645" y="2481511"/>
            <a:ext cx="1303501" cy="830997"/>
          </a:xfrm>
          <a:prstGeom prst="rect">
            <a:avLst/>
          </a:prstGeom>
          <a:solidFill>
            <a:schemeClr val="bg1"/>
          </a:solidFill>
        </p:spPr>
        <p:txBody>
          <a:bodyPr wrap="square">
            <a:spAutoFit/>
          </a:bodyPr>
          <a:lstStyle/>
          <a:p>
            <a:pPr algn="ctr"/>
            <a:r>
              <a:rPr lang="en-US" sz="2400" dirty="0">
                <a:effectLst/>
                <a:latin typeface="+mj-lt"/>
                <a:ea typeface="Times New Roman" panose="02020603050405020304" pitchFamily="18" charset="0"/>
                <a:cs typeface="Times New Roman" panose="02020603050405020304" pitchFamily="18" charset="0"/>
              </a:rPr>
              <a:t>Partial</a:t>
            </a:r>
          </a:p>
          <a:p>
            <a:pPr algn="ctr"/>
            <a:r>
              <a:rPr lang="en-US" sz="2400" b="1" dirty="0">
                <a:solidFill>
                  <a:schemeClr val="accent6">
                    <a:lumMod val="75000"/>
                  </a:schemeClr>
                </a:solidFill>
                <a:effectLst/>
                <a:latin typeface="+mj-lt"/>
                <a:ea typeface="Times New Roman" panose="02020603050405020304" pitchFamily="18" charset="0"/>
                <a:cs typeface="Times New Roman" panose="02020603050405020304" pitchFamily="18" charset="0"/>
              </a:rPr>
              <a:t>9.0 mm</a:t>
            </a:r>
          </a:p>
        </p:txBody>
      </p:sp>
      <p:sp>
        <p:nvSpPr>
          <p:cNvPr id="10" name="TextBox 9">
            <a:extLst>
              <a:ext uri="{FF2B5EF4-FFF2-40B4-BE49-F238E27FC236}">
                <a16:creationId xmlns:a16="http://schemas.microsoft.com/office/drawing/2014/main" id="{BFF8448C-9E93-444F-244C-34CB27C504A9}"/>
              </a:ext>
            </a:extLst>
          </p:cNvPr>
          <p:cNvSpPr txBox="1"/>
          <p:nvPr/>
        </p:nvSpPr>
        <p:spPr>
          <a:xfrm>
            <a:off x="10449773" y="1527824"/>
            <a:ext cx="1801246" cy="892552"/>
          </a:xfrm>
          <a:prstGeom prst="rect">
            <a:avLst/>
          </a:prstGeom>
          <a:noFill/>
        </p:spPr>
        <p:txBody>
          <a:bodyPr wrap="square">
            <a:spAutoFit/>
          </a:bodyPr>
          <a:lstStyle/>
          <a:p>
            <a:pPr algn="ctr"/>
            <a:r>
              <a:rPr lang="en-US" sz="2600" b="1" kern="0" spc="-98" dirty="0">
                <a:solidFill>
                  <a:schemeClr val="accent6">
                    <a:lumMod val="75000"/>
                  </a:schemeClr>
                </a:solidFill>
                <a:latin typeface="+mj-lt"/>
                <a:ea typeface="Petrona Bold" pitchFamily="34" charset="-122"/>
                <a:cs typeface="Times New Roman" panose="02020603050405020304" pitchFamily="18" charset="0"/>
              </a:rPr>
              <a:t>Collimated CGC </a:t>
            </a:r>
          </a:p>
        </p:txBody>
      </p:sp>
      <p:sp>
        <p:nvSpPr>
          <p:cNvPr id="11" name="TextBox 10">
            <a:extLst>
              <a:ext uri="{FF2B5EF4-FFF2-40B4-BE49-F238E27FC236}">
                <a16:creationId xmlns:a16="http://schemas.microsoft.com/office/drawing/2014/main" id="{6ACBFAE8-6CDA-EAFC-71C4-539C5969AECF}"/>
              </a:ext>
            </a:extLst>
          </p:cNvPr>
          <p:cNvSpPr txBox="1"/>
          <p:nvPr/>
        </p:nvSpPr>
        <p:spPr>
          <a:xfrm>
            <a:off x="10425386" y="5338668"/>
            <a:ext cx="2035430" cy="400110"/>
          </a:xfrm>
          <a:prstGeom prst="rect">
            <a:avLst/>
          </a:prstGeom>
          <a:noFill/>
        </p:spPr>
        <p:txBody>
          <a:bodyPr wrap="square">
            <a:spAutoFit/>
          </a:bodyPr>
          <a:lstStyle/>
          <a:p>
            <a:r>
              <a:rPr lang="en-US" sz="2000" b="1" dirty="0">
                <a:latin typeface="+mj-lt"/>
                <a:ea typeface="Calibri" panose="020F0502020204030204" pitchFamily="34" charset="0"/>
              </a:rPr>
              <a:t>-F</a:t>
            </a:r>
            <a:r>
              <a:rPr lang="aa-ET" sz="2000" b="1" dirty="0">
                <a:effectLst/>
                <a:latin typeface="+mj-lt"/>
                <a:ea typeface="Calibri" panose="020F0502020204030204" pitchFamily="34" charset="0"/>
              </a:rPr>
              <a:t>inite </a:t>
            </a:r>
            <a:r>
              <a:rPr lang="en-US" sz="2000" b="1" dirty="0">
                <a:effectLst/>
                <a:latin typeface="+mj-lt"/>
                <a:ea typeface="Calibri" panose="020F0502020204030204" pitchFamily="34" charset="0"/>
              </a:rPr>
              <a:t>FWHM</a:t>
            </a:r>
            <a:endParaRPr lang="aa-ET" sz="2000" b="1" dirty="0">
              <a:latin typeface="+mj-lt"/>
            </a:endParaRPr>
          </a:p>
        </p:txBody>
      </p:sp>
      <p:sp>
        <p:nvSpPr>
          <p:cNvPr id="12" name="TextBox 11">
            <a:extLst>
              <a:ext uri="{FF2B5EF4-FFF2-40B4-BE49-F238E27FC236}">
                <a16:creationId xmlns:a16="http://schemas.microsoft.com/office/drawing/2014/main" id="{9E1C6FD8-FA9B-95B0-F124-65B366964405}"/>
              </a:ext>
            </a:extLst>
          </p:cNvPr>
          <p:cNvSpPr txBox="1"/>
          <p:nvPr/>
        </p:nvSpPr>
        <p:spPr>
          <a:xfrm>
            <a:off x="10430577" y="5795874"/>
            <a:ext cx="1991016" cy="400110"/>
          </a:xfrm>
          <a:prstGeom prst="rect">
            <a:avLst/>
          </a:prstGeom>
          <a:noFill/>
        </p:spPr>
        <p:txBody>
          <a:bodyPr wrap="square">
            <a:spAutoFit/>
          </a:bodyPr>
          <a:lstStyle/>
          <a:p>
            <a:r>
              <a:rPr lang="en-US" sz="2000" b="1" dirty="0">
                <a:latin typeface="+mj-lt"/>
                <a:ea typeface="Calibri" panose="020F0502020204030204" pitchFamily="34" charset="0"/>
              </a:rPr>
              <a:t>-PSF Overlap</a:t>
            </a:r>
            <a:endParaRPr lang="aa-ET" sz="2000" b="1" dirty="0">
              <a:latin typeface="+mj-lt"/>
            </a:endParaRPr>
          </a:p>
        </p:txBody>
      </p:sp>
      <p:sp>
        <p:nvSpPr>
          <p:cNvPr id="13" name="TextBox 12">
            <a:extLst>
              <a:ext uri="{FF2B5EF4-FFF2-40B4-BE49-F238E27FC236}">
                <a16:creationId xmlns:a16="http://schemas.microsoft.com/office/drawing/2014/main" id="{82DE5479-B81E-1ACE-43C7-AF744F373051}"/>
              </a:ext>
            </a:extLst>
          </p:cNvPr>
          <p:cNvSpPr txBox="1"/>
          <p:nvPr/>
        </p:nvSpPr>
        <p:spPr>
          <a:xfrm>
            <a:off x="10506841" y="4857099"/>
            <a:ext cx="1730350" cy="461665"/>
          </a:xfrm>
          <a:prstGeom prst="rect">
            <a:avLst/>
          </a:prstGeom>
          <a:noFill/>
        </p:spPr>
        <p:txBody>
          <a:bodyPr wrap="square">
            <a:spAutoFit/>
          </a:bodyPr>
          <a:lstStyle/>
          <a:p>
            <a:pPr algn="ctr"/>
            <a:r>
              <a:rPr lang="en-US" sz="2400" b="1" dirty="0">
                <a:solidFill>
                  <a:schemeClr val="accent6">
                    <a:lumMod val="75000"/>
                  </a:schemeClr>
                </a:solidFill>
                <a:latin typeface="+mj-lt"/>
                <a:ea typeface="Calibri" panose="020F0502020204030204" pitchFamily="34" charset="0"/>
              </a:rPr>
              <a:t>CAUSE:</a:t>
            </a:r>
            <a:endParaRPr lang="aa-ET" sz="2400" b="1" dirty="0">
              <a:solidFill>
                <a:schemeClr val="accent6">
                  <a:lumMod val="75000"/>
                </a:schemeClr>
              </a:solidFill>
              <a:latin typeface="+mj-lt"/>
            </a:endParaRPr>
          </a:p>
        </p:txBody>
      </p:sp>
      <p:pic>
        <p:nvPicPr>
          <p:cNvPr id="14" name="Picture 13">
            <a:extLst>
              <a:ext uri="{FF2B5EF4-FFF2-40B4-BE49-F238E27FC236}">
                <a16:creationId xmlns:a16="http://schemas.microsoft.com/office/drawing/2014/main" id="{ACCBB61D-237A-C82B-F524-CDCD1C5DF802}"/>
              </a:ext>
            </a:extLst>
          </p:cNvPr>
          <p:cNvPicPr>
            <a:picLocks noChangeAspect="1"/>
          </p:cNvPicPr>
          <p:nvPr/>
        </p:nvPicPr>
        <p:blipFill>
          <a:blip r:embed="rId3"/>
          <a:srcRect b="5149"/>
          <a:stretch>
            <a:fillRect/>
          </a:stretch>
        </p:blipFill>
        <p:spPr>
          <a:xfrm>
            <a:off x="284696" y="1478421"/>
            <a:ext cx="10208317" cy="4523559"/>
          </a:xfrm>
          <a:prstGeom prst="rect">
            <a:avLst/>
          </a:prstGeom>
        </p:spPr>
      </p:pic>
      <p:sp>
        <p:nvSpPr>
          <p:cNvPr id="16" name="Slide Number Placeholder 3">
            <a:extLst>
              <a:ext uri="{FF2B5EF4-FFF2-40B4-BE49-F238E27FC236}">
                <a16:creationId xmlns:a16="http://schemas.microsoft.com/office/drawing/2014/main" id="{8B71CA30-60FC-5853-3D55-354689EDD829}"/>
              </a:ext>
            </a:extLst>
          </p:cNvPr>
          <p:cNvSpPr txBox="1">
            <a:spLocks/>
          </p:cNvSpPr>
          <p:nvPr/>
        </p:nvSpPr>
        <p:spPr>
          <a:xfrm>
            <a:off x="0" y="6652354"/>
            <a:ext cx="2844800" cy="205646"/>
          </a:xfrm>
          <a:prstGeom prst="rect">
            <a:avLst/>
          </a:prstGeom>
        </p:spPr>
        <p:txBody>
          <a:bodyPr/>
          <a:ls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fld id="{6BF8636E-AFBA-4C2F-AA9E-34AEC97BD133}" type="slidenum">
              <a:rPr lang="nl-BE" sz="1050" u="none" smtClean="0">
                <a:solidFill>
                  <a:schemeClr val="bg1"/>
                </a:solidFill>
                <a:latin typeface="+mj-lt"/>
              </a:rPr>
              <a:pPr/>
              <a:t>14</a:t>
            </a:fld>
            <a:endParaRPr lang="nl-BE" sz="1050" u="none" dirty="0">
              <a:solidFill>
                <a:schemeClr val="bg1"/>
              </a:solidFill>
              <a:latin typeface="+mj-lt"/>
            </a:endParaRPr>
          </a:p>
        </p:txBody>
      </p:sp>
      <p:sp>
        <p:nvSpPr>
          <p:cNvPr id="3" name="TextBox 2">
            <a:extLst>
              <a:ext uri="{FF2B5EF4-FFF2-40B4-BE49-F238E27FC236}">
                <a16:creationId xmlns:a16="http://schemas.microsoft.com/office/drawing/2014/main" id="{04072FAA-36C7-78E9-DBB3-C4A9D75246AD}"/>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cxnSp>
        <p:nvCxnSpPr>
          <p:cNvPr id="17" name="Straight Arrow Connector 16">
            <a:extLst>
              <a:ext uri="{FF2B5EF4-FFF2-40B4-BE49-F238E27FC236}">
                <a16:creationId xmlns:a16="http://schemas.microsoft.com/office/drawing/2014/main" id="{6A9F86C7-8D80-83BD-685B-D6EA79068B0E}"/>
              </a:ext>
            </a:extLst>
          </p:cNvPr>
          <p:cNvCxnSpPr/>
          <p:nvPr/>
        </p:nvCxnSpPr>
        <p:spPr bwMode="auto">
          <a:xfrm flipV="1">
            <a:off x="6852062" y="3175762"/>
            <a:ext cx="3846583" cy="1633744"/>
          </a:xfrm>
          <a:prstGeom prst="straightConnector1">
            <a:avLst/>
          </a:prstGeom>
          <a:solidFill>
            <a:schemeClr val="accent1"/>
          </a:solidFill>
          <a:ln w="3810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F9909CB4-5FFF-EA61-9725-951D7D9B5FA1}"/>
              </a:ext>
            </a:extLst>
          </p:cNvPr>
          <p:cNvCxnSpPr/>
          <p:nvPr/>
        </p:nvCxnSpPr>
        <p:spPr bwMode="auto">
          <a:xfrm flipV="1">
            <a:off x="9500260" y="4309016"/>
            <a:ext cx="1325310" cy="607580"/>
          </a:xfrm>
          <a:prstGeom prst="straightConnector1">
            <a:avLst/>
          </a:prstGeom>
          <a:solidFill>
            <a:schemeClr val="accent1"/>
          </a:solidFill>
          <a:ln w="3810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3D7EB1FE-1F7A-26F8-400F-426DC8F3EC28}"/>
              </a:ext>
            </a:extLst>
          </p:cNvPr>
          <p:cNvSpPr txBox="1"/>
          <p:nvPr/>
        </p:nvSpPr>
        <p:spPr>
          <a:xfrm>
            <a:off x="10493733" y="3675524"/>
            <a:ext cx="1859482" cy="830997"/>
          </a:xfrm>
          <a:prstGeom prst="rect">
            <a:avLst/>
          </a:prstGeom>
          <a:noFill/>
        </p:spPr>
        <p:txBody>
          <a:bodyPr wrap="square">
            <a:spAutoFit/>
          </a:bodyPr>
          <a:lstStyle/>
          <a:p>
            <a:pPr algn="ctr"/>
            <a:r>
              <a:rPr lang="en-US" sz="2400" dirty="0">
                <a:latin typeface="+mj-lt"/>
                <a:cs typeface="Times New Roman" panose="02020603050405020304" pitchFamily="18" charset="0"/>
              </a:rPr>
              <a:t>Resolved</a:t>
            </a:r>
          </a:p>
          <a:p>
            <a:pPr algn="ctr"/>
            <a:r>
              <a:rPr lang="en-US" sz="2400" b="1" dirty="0">
                <a:solidFill>
                  <a:schemeClr val="accent6">
                    <a:lumMod val="75000"/>
                  </a:schemeClr>
                </a:solidFill>
                <a:latin typeface="+mj-lt"/>
                <a:cs typeface="Times New Roman" panose="02020603050405020304" pitchFamily="18" charset="0"/>
              </a:rPr>
              <a:t>10.0 mm</a:t>
            </a:r>
            <a:endParaRPr lang="aa-ET" sz="2400" b="1" dirty="0">
              <a:solidFill>
                <a:schemeClr val="accent6">
                  <a:lumMod val="75000"/>
                </a:schemeClr>
              </a:solidFill>
              <a:latin typeface="+mj-lt"/>
            </a:endParaRPr>
          </a:p>
        </p:txBody>
      </p:sp>
    </p:spTree>
    <p:extLst>
      <p:ext uri="{BB962C8B-B14F-4D97-AF65-F5344CB8AC3E}">
        <p14:creationId xmlns:p14="http://schemas.microsoft.com/office/powerpoint/2010/main" val="386569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7CB06710-BBD2-A7DB-7A17-E2DD220EA42C}"/>
              </a:ext>
            </a:extLst>
          </p:cNvPr>
          <p:cNvGraphicFramePr>
            <a:graphicFrameLocks noGrp="1"/>
          </p:cNvGraphicFramePr>
          <p:nvPr>
            <p:extLst>
              <p:ext uri="{D42A27DB-BD31-4B8C-83A1-F6EECF244321}">
                <p14:modId xmlns:p14="http://schemas.microsoft.com/office/powerpoint/2010/main" val="432160276"/>
              </p:ext>
            </p:extLst>
          </p:nvPr>
        </p:nvGraphicFramePr>
        <p:xfrm>
          <a:off x="694481" y="1508246"/>
          <a:ext cx="9304542" cy="3693390"/>
        </p:xfrm>
        <a:graphic>
          <a:graphicData uri="http://schemas.openxmlformats.org/drawingml/2006/table">
            <a:tbl>
              <a:tblPr firstRow="1" firstCol="1" bandRow="1">
                <a:tableStyleId>{D7AC3CCA-C797-4891-BE02-D94E43425B78}</a:tableStyleId>
              </a:tblPr>
              <a:tblGrid>
                <a:gridCol w="1825725">
                  <a:extLst>
                    <a:ext uri="{9D8B030D-6E8A-4147-A177-3AD203B41FA5}">
                      <a16:colId xmlns:a16="http://schemas.microsoft.com/office/drawing/2014/main" val="4155646254"/>
                    </a:ext>
                  </a:extLst>
                </a:gridCol>
                <a:gridCol w="1589626">
                  <a:extLst>
                    <a:ext uri="{9D8B030D-6E8A-4147-A177-3AD203B41FA5}">
                      <a16:colId xmlns:a16="http://schemas.microsoft.com/office/drawing/2014/main" val="164491796"/>
                    </a:ext>
                  </a:extLst>
                </a:gridCol>
                <a:gridCol w="1882645">
                  <a:extLst>
                    <a:ext uri="{9D8B030D-6E8A-4147-A177-3AD203B41FA5}">
                      <a16:colId xmlns:a16="http://schemas.microsoft.com/office/drawing/2014/main" val="1062241259"/>
                    </a:ext>
                  </a:extLst>
                </a:gridCol>
                <a:gridCol w="1702733">
                  <a:extLst>
                    <a:ext uri="{9D8B030D-6E8A-4147-A177-3AD203B41FA5}">
                      <a16:colId xmlns:a16="http://schemas.microsoft.com/office/drawing/2014/main" val="1868090358"/>
                    </a:ext>
                  </a:extLst>
                </a:gridCol>
                <a:gridCol w="2303813">
                  <a:extLst>
                    <a:ext uri="{9D8B030D-6E8A-4147-A177-3AD203B41FA5}">
                      <a16:colId xmlns:a16="http://schemas.microsoft.com/office/drawing/2014/main" val="1547521328"/>
                    </a:ext>
                  </a:extLst>
                </a:gridCol>
              </a:tblGrid>
              <a:tr h="419836">
                <a:tc rowSpan="2">
                  <a:txBody>
                    <a:bodyPr/>
                    <a:lstStyle/>
                    <a:p>
                      <a:pPr algn="just">
                        <a:lnSpc>
                          <a:spcPct val="100000"/>
                        </a:lnSpc>
                        <a:spcAft>
                          <a:spcPts val="800"/>
                        </a:spcAft>
                        <a:buNone/>
                      </a:pPr>
                      <a:r>
                        <a:rPr lang="en-US" sz="2400" kern="0" dirty="0">
                          <a:solidFill>
                            <a:schemeClr val="tx1"/>
                          </a:solidFill>
                          <a:effectLst/>
                          <a:latin typeface="Arial" panose="020B0604020202020204" pitchFamily="34" charset="0"/>
                          <a:cs typeface="Arial" panose="020B0604020202020204" pitchFamily="34" charset="0"/>
                        </a:rPr>
                        <a:t>Cascade</a:t>
                      </a:r>
                      <a:endParaRPr lang="aa-ET" sz="2400" kern="1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800"/>
                        </a:spcAft>
                        <a:buNone/>
                      </a:pPr>
                      <a:r>
                        <a:rPr lang="en-US" sz="2400" kern="0" dirty="0">
                          <a:solidFill>
                            <a:schemeClr val="tx1"/>
                          </a:solidFill>
                          <a:effectLst/>
                          <a:latin typeface="Arial" panose="020B0604020202020204" pitchFamily="34" charset="0"/>
                          <a:cs typeface="Arial" panose="020B0604020202020204" pitchFamily="34" charset="0"/>
                        </a:rPr>
                        <a:t>Emitter</a:t>
                      </a:r>
                      <a:endParaRPr lang="aa-ET" sz="24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tc gridSpan="3">
                  <a:txBody>
                    <a:bodyPr/>
                    <a:lstStyle/>
                    <a:p>
                      <a:pPr algn="ctr">
                        <a:lnSpc>
                          <a:spcPct val="100000"/>
                        </a:lnSpc>
                        <a:spcAft>
                          <a:spcPts val="800"/>
                        </a:spcAft>
                        <a:buNone/>
                      </a:pPr>
                      <a:r>
                        <a:rPr lang="en-US" sz="2400" kern="0" dirty="0">
                          <a:solidFill>
                            <a:schemeClr val="tx1"/>
                          </a:solidFill>
                          <a:effectLst/>
                          <a:latin typeface="Arial" panose="020B0604020202020204" pitchFamily="34" charset="0"/>
                          <a:cs typeface="Arial" panose="020B0604020202020204" pitchFamily="34" charset="0"/>
                        </a:rPr>
                        <a:t>Spatial Resolution (FWHM)</a:t>
                      </a:r>
                      <a:endParaRPr lang="aa-ET" sz="24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hMerge="1">
                  <a:txBody>
                    <a:bodyPr/>
                    <a:lstStyle/>
                    <a:p>
                      <a:endParaRPr lang="aa-ET"/>
                    </a:p>
                  </a:txBody>
                  <a:tcPr/>
                </a:tc>
                <a:tc hMerge="1">
                  <a:txBody>
                    <a:bodyPr/>
                    <a:lstStyle/>
                    <a:p>
                      <a:endParaRPr lang="aa-ET"/>
                    </a:p>
                  </a:txBody>
                  <a:tcPr/>
                </a:tc>
                <a:tc rowSpan="2">
                  <a:txBody>
                    <a:bodyPr/>
                    <a:lstStyle/>
                    <a:p>
                      <a:pPr algn="r">
                        <a:lnSpc>
                          <a:spcPct val="150000"/>
                        </a:lnSpc>
                        <a:spcAft>
                          <a:spcPts val="800"/>
                        </a:spcAft>
                        <a:buNone/>
                      </a:pPr>
                      <a:r>
                        <a:rPr lang="en-US" sz="2400" b="1" kern="0" dirty="0">
                          <a:solidFill>
                            <a:schemeClr val="tx1"/>
                          </a:solidFill>
                          <a:effectLst/>
                          <a:latin typeface="Arial" panose="020B0604020202020204" pitchFamily="34" charset="0"/>
                          <a:cs typeface="Arial" panose="020B0604020202020204" pitchFamily="34" charset="0"/>
                        </a:rPr>
                        <a:t>Sensitivity (cps/MBq)</a:t>
                      </a:r>
                      <a:endParaRPr lang="aa-ET" sz="2400" b="1"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7877023"/>
                  </a:ext>
                </a:extLst>
              </a:tr>
              <a:tr h="937730">
                <a:tc vMerge="1">
                  <a:txBody>
                    <a:bodyPr/>
                    <a:lstStyle/>
                    <a:p>
                      <a:pPr algn="just">
                        <a:lnSpc>
                          <a:spcPct val="150000"/>
                        </a:lnSpc>
                        <a:spcAft>
                          <a:spcPts val="800"/>
                        </a:spcAft>
                        <a:buNone/>
                      </a:pPr>
                      <a:endParaRPr lang="aa-ET" sz="2400" b="1"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tc>
                  <a:txBody>
                    <a:bodyPr/>
                    <a:lstStyle/>
                    <a:p>
                      <a:pPr algn="r">
                        <a:lnSpc>
                          <a:spcPct val="150000"/>
                        </a:lnSpc>
                        <a:spcAft>
                          <a:spcPts val="800"/>
                        </a:spcAft>
                        <a:buNone/>
                      </a:pPr>
                      <a:r>
                        <a:rPr lang="en-US" sz="2400" b="1" kern="0" dirty="0">
                          <a:effectLst/>
                          <a:latin typeface="Arial" panose="020B0604020202020204" pitchFamily="34" charset="0"/>
                          <a:cs typeface="Arial" panose="020B0604020202020204" pitchFamily="34" charset="0"/>
                        </a:rPr>
                        <a:t>Along x-axis (mm)</a:t>
                      </a:r>
                      <a:endParaRPr lang="aa-ET" sz="24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400" b="1" kern="0" dirty="0">
                          <a:effectLst/>
                          <a:latin typeface="Arial" panose="020B0604020202020204" pitchFamily="34" charset="0"/>
                          <a:cs typeface="Arial" panose="020B0604020202020204" pitchFamily="34" charset="0"/>
                        </a:rPr>
                        <a:t>Along y-axis (mm)</a:t>
                      </a:r>
                      <a:endParaRPr lang="aa-ET" sz="24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400" b="1" kern="0" dirty="0">
                          <a:effectLst/>
                          <a:latin typeface="Arial" panose="020B0604020202020204" pitchFamily="34" charset="0"/>
                          <a:cs typeface="Arial" panose="020B0604020202020204" pitchFamily="34" charset="0"/>
                        </a:rPr>
                        <a:t>Along z-axis (mm)</a:t>
                      </a:r>
                      <a:endParaRPr lang="aa-ET" sz="24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vMerge="1">
                  <a:txBody>
                    <a:bodyPr/>
                    <a:lstStyle/>
                    <a:p>
                      <a:endParaRPr lang="aa-ET"/>
                    </a:p>
                  </a:txBody>
                  <a:tcPr/>
                </a:tc>
                <a:extLst>
                  <a:ext uri="{0D108BD9-81ED-4DB2-BD59-A6C34878D82A}">
                    <a16:rowId xmlns:a16="http://schemas.microsoft.com/office/drawing/2014/main" val="1388856472"/>
                  </a:ext>
                </a:extLst>
              </a:tr>
              <a:tr h="419836">
                <a:tc>
                  <a:txBody>
                    <a:bodyPr/>
                    <a:lstStyle/>
                    <a:p>
                      <a:pPr algn="just">
                        <a:lnSpc>
                          <a:spcPct val="150000"/>
                        </a:lnSpc>
                        <a:spcAft>
                          <a:spcPts val="800"/>
                        </a:spcAft>
                        <a:buNone/>
                      </a:pPr>
                      <a:r>
                        <a:rPr lang="en-US" sz="2800" kern="0" baseline="30000" dirty="0">
                          <a:solidFill>
                            <a:schemeClr val="tx1"/>
                          </a:solidFill>
                          <a:effectLst/>
                          <a:latin typeface="Arial" panose="020B0604020202020204" pitchFamily="34" charset="0"/>
                          <a:cs typeface="Arial" panose="020B0604020202020204" pitchFamily="34" charset="0"/>
                        </a:rPr>
                        <a:t>43</a:t>
                      </a:r>
                      <a:r>
                        <a:rPr lang="en-US" sz="2800" kern="0" dirty="0">
                          <a:solidFill>
                            <a:schemeClr val="tx1"/>
                          </a:solidFill>
                          <a:effectLst/>
                          <a:latin typeface="Arial" panose="020B0604020202020204" pitchFamily="34" charset="0"/>
                          <a:cs typeface="Arial" panose="020B0604020202020204" pitchFamily="34" charset="0"/>
                        </a:rPr>
                        <a:t>K</a:t>
                      </a:r>
                      <a:endParaRPr lang="aa-ET" sz="28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solidFill>
                            <a:schemeClr val="tx1"/>
                          </a:solidFill>
                          <a:effectLst/>
                          <a:latin typeface="Arial" panose="020B0604020202020204" pitchFamily="34" charset="0"/>
                          <a:cs typeface="Arial" panose="020B0604020202020204" pitchFamily="34" charset="0"/>
                        </a:rPr>
                        <a:t>3,981.150</a:t>
                      </a:r>
                      <a:endParaRPr lang="aa-ET" sz="28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87122861"/>
                  </a:ext>
                </a:extLst>
              </a:tr>
              <a:tr h="419836">
                <a:tc>
                  <a:txBody>
                    <a:bodyPr/>
                    <a:lstStyle/>
                    <a:p>
                      <a:pPr algn="just">
                        <a:lnSpc>
                          <a:spcPct val="150000"/>
                        </a:lnSpc>
                        <a:spcAft>
                          <a:spcPts val="800"/>
                        </a:spcAft>
                        <a:buNone/>
                      </a:pPr>
                      <a:r>
                        <a:rPr lang="en-US" sz="2800" kern="0" baseline="30000" dirty="0">
                          <a:solidFill>
                            <a:schemeClr val="tx1"/>
                          </a:solidFill>
                          <a:effectLst/>
                          <a:latin typeface="Arial" panose="020B0604020202020204" pitchFamily="34" charset="0"/>
                          <a:cs typeface="Arial" panose="020B0604020202020204" pitchFamily="34" charset="0"/>
                        </a:rPr>
                        <a:t>111</a:t>
                      </a:r>
                      <a:r>
                        <a:rPr lang="en-US" sz="2800" kern="0" dirty="0">
                          <a:solidFill>
                            <a:schemeClr val="tx1"/>
                          </a:solidFill>
                          <a:effectLst/>
                          <a:latin typeface="Arial" panose="020B0604020202020204" pitchFamily="34" charset="0"/>
                          <a:cs typeface="Arial" panose="020B0604020202020204" pitchFamily="34" charset="0"/>
                        </a:rPr>
                        <a:t>In</a:t>
                      </a:r>
                      <a:endParaRPr lang="aa-ET" sz="28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solidFill>
                            <a:schemeClr val="tx1"/>
                          </a:solidFill>
                          <a:effectLst/>
                          <a:latin typeface="Arial" panose="020B0604020202020204" pitchFamily="34" charset="0"/>
                          <a:cs typeface="Arial" panose="020B0604020202020204" pitchFamily="34" charset="0"/>
                        </a:rPr>
                        <a:t>15,058.800</a:t>
                      </a:r>
                      <a:endParaRPr lang="aa-ET" sz="28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095814872"/>
                  </a:ext>
                </a:extLst>
              </a:tr>
              <a:tr h="419836">
                <a:tc>
                  <a:txBody>
                    <a:bodyPr/>
                    <a:lstStyle/>
                    <a:p>
                      <a:pPr algn="just">
                        <a:lnSpc>
                          <a:spcPct val="150000"/>
                        </a:lnSpc>
                        <a:spcAft>
                          <a:spcPts val="800"/>
                        </a:spcAft>
                        <a:buNone/>
                      </a:pPr>
                      <a:r>
                        <a:rPr lang="en-US" sz="2800" kern="0" baseline="30000" dirty="0">
                          <a:solidFill>
                            <a:schemeClr val="tx1"/>
                          </a:solidFill>
                          <a:effectLst/>
                          <a:latin typeface="Arial" panose="020B0604020202020204" pitchFamily="34" charset="0"/>
                          <a:cs typeface="Arial" panose="020B0604020202020204" pitchFamily="34" charset="0"/>
                        </a:rPr>
                        <a:t>177</a:t>
                      </a:r>
                      <a:r>
                        <a:rPr lang="en-US" sz="2800" kern="0" dirty="0">
                          <a:solidFill>
                            <a:schemeClr val="tx1"/>
                          </a:solidFill>
                          <a:effectLst/>
                          <a:latin typeface="Arial" panose="020B0604020202020204" pitchFamily="34" charset="0"/>
                          <a:cs typeface="Arial" panose="020B0604020202020204" pitchFamily="34" charset="0"/>
                        </a:rPr>
                        <a:t>Lu</a:t>
                      </a:r>
                      <a:endParaRPr lang="aa-ET" sz="28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solidFill>
                            <a:schemeClr val="tx1"/>
                          </a:solidFill>
                          <a:effectLst/>
                          <a:latin typeface="Arial" panose="020B0604020202020204" pitchFamily="34" charset="0"/>
                          <a:cs typeface="Arial" panose="020B0604020202020204" pitchFamily="34" charset="0"/>
                        </a:rPr>
                        <a:t>5,311.320</a:t>
                      </a:r>
                      <a:endParaRPr lang="aa-ET" sz="28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093568725"/>
                  </a:ext>
                </a:extLst>
              </a:tr>
              <a:tr h="419836">
                <a:tc>
                  <a:txBody>
                    <a:bodyPr/>
                    <a:lstStyle/>
                    <a:p>
                      <a:pPr algn="just">
                        <a:lnSpc>
                          <a:spcPct val="150000"/>
                        </a:lnSpc>
                        <a:spcAft>
                          <a:spcPts val="800"/>
                        </a:spcAft>
                        <a:buNone/>
                      </a:pPr>
                      <a:r>
                        <a:rPr lang="en-US" sz="2800" kern="0" baseline="30000" dirty="0">
                          <a:solidFill>
                            <a:schemeClr val="tx1"/>
                          </a:solidFill>
                          <a:effectLst/>
                          <a:latin typeface="Arial" panose="020B0604020202020204" pitchFamily="34" charset="0"/>
                          <a:cs typeface="Arial" panose="020B0604020202020204" pitchFamily="34" charset="0"/>
                        </a:rPr>
                        <a:t>73</a:t>
                      </a:r>
                      <a:r>
                        <a:rPr lang="en-US" sz="2800" kern="0" dirty="0">
                          <a:solidFill>
                            <a:schemeClr val="tx1"/>
                          </a:solidFill>
                          <a:effectLst/>
                          <a:latin typeface="Arial" panose="020B0604020202020204" pitchFamily="34" charset="0"/>
                          <a:cs typeface="Arial" panose="020B0604020202020204" pitchFamily="34" charset="0"/>
                        </a:rPr>
                        <a:t>Se</a:t>
                      </a:r>
                      <a:endParaRPr lang="aa-ET" sz="28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effectLst/>
                          <a:latin typeface="Arial" panose="020B0604020202020204" pitchFamily="34" charset="0"/>
                          <a:cs typeface="Arial" panose="020B0604020202020204" pitchFamily="34" charset="0"/>
                        </a:rPr>
                        <a:t>0.477</a:t>
                      </a:r>
                      <a:endParaRPr lang="aa-ET" sz="2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r">
                        <a:lnSpc>
                          <a:spcPct val="150000"/>
                        </a:lnSpc>
                        <a:spcAft>
                          <a:spcPts val="800"/>
                        </a:spcAft>
                        <a:buNone/>
                      </a:pPr>
                      <a:r>
                        <a:rPr lang="en-US" sz="2800" kern="0" dirty="0">
                          <a:solidFill>
                            <a:schemeClr val="tx1"/>
                          </a:solidFill>
                          <a:effectLst/>
                          <a:latin typeface="Arial" panose="020B0604020202020204" pitchFamily="34" charset="0"/>
                          <a:cs typeface="Arial" panose="020B0604020202020204" pitchFamily="34" charset="0"/>
                        </a:rPr>
                        <a:t>7,667.720</a:t>
                      </a:r>
                      <a:endParaRPr lang="aa-ET" sz="28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368487201"/>
                  </a:ext>
                </a:extLst>
              </a:tr>
            </a:tbl>
          </a:graphicData>
        </a:graphic>
      </p:graphicFrame>
      <p:sp>
        <p:nvSpPr>
          <p:cNvPr id="23" name="TextBox 22">
            <a:extLst>
              <a:ext uri="{FF2B5EF4-FFF2-40B4-BE49-F238E27FC236}">
                <a16:creationId xmlns:a16="http://schemas.microsoft.com/office/drawing/2014/main" id="{BFFC560D-5857-6D8F-9965-92A083392841}"/>
              </a:ext>
            </a:extLst>
          </p:cNvPr>
          <p:cNvSpPr txBox="1"/>
          <p:nvPr/>
        </p:nvSpPr>
        <p:spPr>
          <a:xfrm>
            <a:off x="459268" y="5527857"/>
            <a:ext cx="11569432" cy="954107"/>
          </a:xfrm>
          <a:prstGeom prst="rect">
            <a:avLst/>
          </a:prstGeom>
          <a:noFill/>
        </p:spPr>
        <p:txBody>
          <a:bodyPr wrap="square">
            <a:spAutoFit/>
          </a:bodyPr>
          <a:lstStyle/>
          <a:p>
            <a:pPr marL="2149475" indent="-2149475"/>
            <a:r>
              <a:rPr lang="en-US" sz="2800" b="1" dirty="0">
                <a:solidFill>
                  <a:srgbClr val="FF0000"/>
                </a:solidFill>
                <a:effectLst/>
                <a:ea typeface="Calibri" panose="020F0502020204030204" pitchFamily="34" charset="0"/>
              </a:rPr>
              <a:t>Resolution</a:t>
            </a:r>
            <a:r>
              <a:rPr lang="en-US" sz="2800" dirty="0">
                <a:solidFill>
                  <a:srgbClr val="FF0000"/>
                </a:solidFill>
                <a:effectLst/>
                <a:ea typeface="Calibri" panose="020F0502020204030204" pitchFamily="34" charset="0"/>
              </a:rPr>
              <a:t> - </a:t>
            </a:r>
            <a:r>
              <a:rPr lang="en-US" sz="2800" dirty="0">
                <a:ea typeface="Calibri" panose="020F0502020204030204" pitchFamily="34" charset="0"/>
              </a:rPr>
              <a:t>G</a:t>
            </a:r>
            <a:r>
              <a:rPr lang="en-US" sz="2800" dirty="0">
                <a:effectLst/>
                <a:ea typeface="Calibri" panose="020F0502020204030204" pitchFamily="34" charset="0"/>
              </a:rPr>
              <a:t>overned by system design </a:t>
            </a:r>
            <a:r>
              <a:rPr lang="en-US" sz="2800" b="1" dirty="0">
                <a:effectLst/>
                <a:ea typeface="Calibri" panose="020F0502020204030204" pitchFamily="34" charset="0"/>
              </a:rPr>
              <a:t>(IRA &amp; detector geometry)</a:t>
            </a:r>
            <a:r>
              <a:rPr lang="en-US" sz="2800" dirty="0">
                <a:effectLst/>
                <a:ea typeface="Calibri" panose="020F0502020204030204" pitchFamily="34" charset="0"/>
              </a:rPr>
              <a:t>,</a:t>
            </a:r>
            <a:r>
              <a:rPr lang="en-US" sz="2800" b="1" dirty="0">
                <a:effectLst/>
                <a:ea typeface="Calibri" panose="020F0502020204030204" pitchFamily="34" charset="0"/>
              </a:rPr>
              <a:t> </a:t>
            </a:r>
            <a:r>
              <a:rPr lang="en-US" sz="2800" dirty="0">
                <a:effectLst/>
                <a:ea typeface="Calibri" panose="020F0502020204030204" pitchFamily="34" charset="0"/>
              </a:rPr>
              <a:t>same across all 4 sources</a:t>
            </a:r>
            <a:endParaRPr lang="aa-ET" sz="2800" dirty="0"/>
          </a:p>
        </p:txBody>
      </p:sp>
      <p:sp>
        <p:nvSpPr>
          <p:cNvPr id="24" name="Oval 23">
            <a:extLst>
              <a:ext uri="{FF2B5EF4-FFF2-40B4-BE49-F238E27FC236}">
                <a16:creationId xmlns:a16="http://schemas.microsoft.com/office/drawing/2014/main" id="{04DDA468-8F46-7887-EC80-196D0ABD976D}"/>
              </a:ext>
            </a:extLst>
          </p:cNvPr>
          <p:cNvSpPr/>
          <p:nvPr/>
        </p:nvSpPr>
        <p:spPr>
          <a:xfrm>
            <a:off x="8004128" y="3562445"/>
            <a:ext cx="2054433" cy="59376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5" name="Rectangle 24">
            <a:extLst>
              <a:ext uri="{FF2B5EF4-FFF2-40B4-BE49-F238E27FC236}">
                <a16:creationId xmlns:a16="http://schemas.microsoft.com/office/drawing/2014/main" id="{188C13BD-5F5A-2E3F-6B5A-44747F1D91B7}"/>
              </a:ext>
            </a:extLst>
          </p:cNvPr>
          <p:cNvSpPr/>
          <p:nvPr/>
        </p:nvSpPr>
        <p:spPr>
          <a:xfrm>
            <a:off x="2873830" y="3072287"/>
            <a:ext cx="4773879" cy="20902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noFill/>
            </a:endParaRPr>
          </a:p>
        </p:txBody>
      </p:sp>
      <p:sp>
        <p:nvSpPr>
          <p:cNvPr id="26" name="TextBox 25">
            <a:extLst>
              <a:ext uri="{FF2B5EF4-FFF2-40B4-BE49-F238E27FC236}">
                <a16:creationId xmlns:a16="http://schemas.microsoft.com/office/drawing/2014/main" id="{1D51DE69-29E9-14EF-A075-EE0E32F2437D}"/>
              </a:ext>
            </a:extLst>
          </p:cNvPr>
          <p:cNvSpPr txBox="1"/>
          <p:nvPr/>
        </p:nvSpPr>
        <p:spPr>
          <a:xfrm>
            <a:off x="10287239" y="3155276"/>
            <a:ext cx="1891133" cy="1692771"/>
          </a:xfrm>
          <a:prstGeom prst="rect">
            <a:avLst/>
          </a:prstGeom>
          <a:noFill/>
        </p:spPr>
        <p:txBody>
          <a:bodyPr wrap="square">
            <a:spAutoFit/>
          </a:bodyPr>
          <a:lstStyle/>
          <a:p>
            <a:r>
              <a:rPr lang="en-US" sz="2600" dirty="0">
                <a:effectLst/>
                <a:ea typeface="Calibri" panose="020F0502020204030204" pitchFamily="34" charset="0"/>
              </a:rPr>
              <a:t>Strongly dependent on source physics </a:t>
            </a:r>
            <a:endParaRPr lang="en-US" sz="2600" dirty="0">
              <a:ea typeface="Calibri" panose="020F0502020204030204" pitchFamily="34" charset="0"/>
            </a:endParaRPr>
          </a:p>
        </p:txBody>
      </p:sp>
      <p:sp>
        <p:nvSpPr>
          <p:cNvPr id="28" name="Slide Number Placeholder 3">
            <a:extLst>
              <a:ext uri="{FF2B5EF4-FFF2-40B4-BE49-F238E27FC236}">
                <a16:creationId xmlns:a16="http://schemas.microsoft.com/office/drawing/2014/main" id="{FE4A156B-3ED3-38BB-93FB-376005007CDE}"/>
              </a:ext>
            </a:extLst>
          </p:cNvPr>
          <p:cNvSpPr txBox="1">
            <a:spLocks/>
          </p:cNvSpPr>
          <p:nvPr/>
        </p:nvSpPr>
        <p:spPr>
          <a:xfrm>
            <a:off x="0" y="6626084"/>
            <a:ext cx="2844800" cy="172194"/>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F8636E-AFBA-4C2F-AA9E-34AEC97BD133}" type="slidenum">
              <a:rPr lang="nl-BE" sz="1400" smtClean="0">
                <a:solidFill>
                  <a:schemeClr val="bg1"/>
                </a:solidFill>
              </a:rPr>
              <a:pPr/>
              <a:t>15</a:t>
            </a:fld>
            <a:endParaRPr lang="nl-BE" sz="1400" dirty="0">
              <a:solidFill>
                <a:schemeClr val="bg1"/>
              </a:solidFill>
            </a:endParaRPr>
          </a:p>
        </p:txBody>
      </p:sp>
      <p:sp>
        <p:nvSpPr>
          <p:cNvPr id="6" name="Title 4">
            <a:extLst>
              <a:ext uri="{FF2B5EF4-FFF2-40B4-BE49-F238E27FC236}">
                <a16:creationId xmlns:a16="http://schemas.microsoft.com/office/drawing/2014/main" id="{1FF8ACF7-7FC6-A80B-5D68-EC1EBB2325B6}"/>
              </a:ext>
            </a:extLst>
          </p:cNvPr>
          <p:cNvSpPr txBox="1">
            <a:spLocks/>
          </p:cNvSpPr>
          <p:nvPr/>
        </p:nvSpPr>
        <p:spPr>
          <a:xfrm>
            <a:off x="2190545" y="457667"/>
            <a:ext cx="7530966" cy="746622"/>
          </a:xfrm>
          <a:prstGeom prst="rect">
            <a:avLst/>
          </a:prstGeom>
        </p:spPr>
        <p:txBody>
          <a:bodyPr/>
          <a:lstStyle>
            <a:lvl1pPr algn="r" defTabSz="685800" rtl="0" eaLnBrk="1" fontAlgn="base" hangingPunct="1">
              <a:lnSpc>
                <a:spcPct val="80000"/>
              </a:lnSpc>
              <a:spcBef>
                <a:spcPct val="0"/>
              </a:spcBef>
              <a:spcAft>
                <a:spcPct val="0"/>
              </a:spcAft>
              <a:tabLst>
                <a:tab pos="6173788" algn="l"/>
              </a:tabLst>
              <a:defRPr sz="2600" b="0">
                <a:solidFill>
                  <a:srgbClr val="618F2E"/>
                </a:solidFill>
                <a:latin typeface="Segoe UI" pitchFamily="34" charset="0"/>
                <a:ea typeface="Segoe UI" pitchFamily="34" charset="0"/>
                <a:cs typeface="Segoe UI" pitchFamily="34" charset="0"/>
              </a:defRPr>
            </a:lvl1pPr>
            <a:lvl2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2pPr>
            <a:lvl3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3pPr>
            <a:lvl4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4pPr>
            <a:lvl5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5pPr>
            <a:lvl6pPr marL="4572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6pPr>
            <a:lvl7pPr marL="9144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7pPr>
            <a:lvl8pPr marL="13716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8pPr>
            <a:lvl9pPr marL="18288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9pPr>
          </a:lstStyle>
          <a:p>
            <a:pPr algn="ctr">
              <a:lnSpc>
                <a:spcPct val="100000"/>
              </a:lnSpc>
            </a:pPr>
            <a:r>
              <a:rPr lang="en-US" sz="2400" b="1" kern="0" dirty="0"/>
              <a:t>Effects of Different Radionuclide Decay Characteristics in Selected Imaging Performance</a:t>
            </a:r>
          </a:p>
        </p:txBody>
      </p:sp>
      <p:sp>
        <p:nvSpPr>
          <p:cNvPr id="3" name="TextBox 2">
            <a:extLst>
              <a:ext uri="{FF2B5EF4-FFF2-40B4-BE49-F238E27FC236}">
                <a16:creationId xmlns:a16="http://schemas.microsoft.com/office/drawing/2014/main" id="{9AF9516A-7957-833B-FEA7-665C08A3D1F7}"/>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Tree>
    <p:extLst>
      <p:ext uri="{BB962C8B-B14F-4D97-AF65-F5344CB8AC3E}">
        <p14:creationId xmlns:p14="http://schemas.microsoft.com/office/powerpoint/2010/main" val="3487198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0C5B-AEB1-645A-89B0-67E0F073A66D}"/>
            </a:ext>
          </a:extLst>
        </p:cNvPr>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9E37D238-651B-2388-64B9-51A3091B2017}"/>
              </a:ext>
            </a:extLst>
          </p:cNvPr>
          <p:cNvSpPr txBox="1">
            <a:spLocks/>
          </p:cNvSpPr>
          <p:nvPr/>
        </p:nvSpPr>
        <p:spPr>
          <a:xfrm>
            <a:off x="0" y="6626084"/>
            <a:ext cx="2844800" cy="172194"/>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F8636E-AFBA-4C2F-AA9E-34AEC97BD133}" type="slidenum">
              <a:rPr lang="nl-BE" sz="1400" smtClean="0">
                <a:solidFill>
                  <a:schemeClr val="bg1"/>
                </a:solidFill>
              </a:rPr>
              <a:pPr/>
              <a:t>16</a:t>
            </a:fld>
            <a:endParaRPr lang="nl-BE" sz="1400" dirty="0">
              <a:solidFill>
                <a:schemeClr val="bg1"/>
              </a:solidFill>
            </a:endParaRPr>
          </a:p>
        </p:txBody>
      </p:sp>
      <p:sp>
        <p:nvSpPr>
          <p:cNvPr id="6" name="Title 4">
            <a:extLst>
              <a:ext uri="{FF2B5EF4-FFF2-40B4-BE49-F238E27FC236}">
                <a16:creationId xmlns:a16="http://schemas.microsoft.com/office/drawing/2014/main" id="{E7C76965-2C65-D5C5-600D-50749F6CFD36}"/>
              </a:ext>
            </a:extLst>
          </p:cNvPr>
          <p:cNvSpPr txBox="1">
            <a:spLocks/>
          </p:cNvSpPr>
          <p:nvPr/>
        </p:nvSpPr>
        <p:spPr>
          <a:xfrm>
            <a:off x="2190545" y="457667"/>
            <a:ext cx="7530966" cy="746622"/>
          </a:xfrm>
          <a:prstGeom prst="rect">
            <a:avLst/>
          </a:prstGeom>
        </p:spPr>
        <p:txBody>
          <a:bodyPr/>
          <a:lstStyle>
            <a:lvl1pPr algn="r" defTabSz="685800" rtl="0" eaLnBrk="1" fontAlgn="base" hangingPunct="1">
              <a:lnSpc>
                <a:spcPct val="80000"/>
              </a:lnSpc>
              <a:spcBef>
                <a:spcPct val="0"/>
              </a:spcBef>
              <a:spcAft>
                <a:spcPct val="0"/>
              </a:spcAft>
              <a:tabLst>
                <a:tab pos="6173788" algn="l"/>
              </a:tabLst>
              <a:defRPr sz="2600" b="0">
                <a:solidFill>
                  <a:srgbClr val="618F2E"/>
                </a:solidFill>
                <a:latin typeface="Segoe UI" pitchFamily="34" charset="0"/>
                <a:ea typeface="Segoe UI" pitchFamily="34" charset="0"/>
                <a:cs typeface="Segoe UI" pitchFamily="34" charset="0"/>
              </a:defRPr>
            </a:lvl1pPr>
            <a:lvl2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2pPr>
            <a:lvl3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3pPr>
            <a:lvl4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4pPr>
            <a:lvl5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5pPr>
            <a:lvl6pPr marL="4572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6pPr>
            <a:lvl7pPr marL="9144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7pPr>
            <a:lvl8pPr marL="13716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8pPr>
            <a:lvl9pPr marL="18288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9pPr>
          </a:lstStyle>
          <a:p>
            <a:pPr algn="ctr">
              <a:lnSpc>
                <a:spcPct val="100000"/>
              </a:lnSpc>
            </a:pPr>
            <a:r>
              <a:rPr lang="en-US" sz="2400" b="1" kern="0" dirty="0"/>
              <a:t>Effects of Different Radionuclide Decay Characteristics in Selected Imaging Performance</a:t>
            </a:r>
          </a:p>
        </p:txBody>
      </p:sp>
      <p:sp>
        <p:nvSpPr>
          <p:cNvPr id="3" name="TextBox 2">
            <a:extLst>
              <a:ext uri="{FF2B5EF4-FFF2-40B4-BE49-F238E27FC236}">
                <a16:creationId xmlns:a16="http://schemas.microsoft.com/office/drawing/2014/main" id="{0AFD70C5-39F4-5680-F3EC-9EE912268A27}"/>
              </a:ext>
            </a:extLst>
          </p:cNvPr>
          <p:cNvSpPr txBox="1"/>
          <p:nvPr/>
        </p:nvSpPr>
        <p:spPr>
          <a:xfrm>
            <a:off x="262046" y="5634171"/>
            <a:ext cx="11877177" cy="400110"/>
          </a:xfrm>
          <a:prstGeom prst="rect">
            <a:avLst/>
          </a:prstGeom>
          <a:noFill/>
        </p:spPr>
        <p:txBody>
          <a:bodyPr wrap="square">
            <a:spAutoFit/>
          </a:bodyPr>
          <a:lstStyle/>
          <a:p>
            <a:pPr marL="1431925" indent="-1431925"/>
            <a:r>
              <a:rPr lang="en-US" sz="2000" b="1" dirty="0">
                <a:solidFill>
                  <a:srgbClr val="FF0000"/>
                </a:solidFill>
                <a:ea typeface="Calibri" panose="020F0502020204030204" pitchFamily="34" charset="0"/>
              </a:rPr>
              <a:t> </a:t>
            </a:r>
            <a:endParaRPr lang="aa-ET" sz="2000" dirty="0"/>
          </a:p>
        </p:txBody>
      </p:sp>
      <p:graphicFrame>
        <p:nvGraphicFramePr>
          <p:cNvPr id="5" name="Table 4">
            <a:extLst>
              <a:ext uri="{FF2B5EF4-FFF2-40B4-BE49-F238E27FC236}">
                <a16:creationId xmlns:a16="http://schemas.microsoft.com/office/drawing/2014/main" id="{B2C559BF-DC0B-2AEB-65A6-3C91F4BFF778}"/>
              </a:ext>
            </a:extLst>
          </p:cNvPr>
          <p:cNvGraphicFramePr>
            <a:graphicFrameLocks noGrp="1"/>
          </p:cNvGraphicFramePr>
          <p:nvPr>
            <p:extLst>
              <p:ext uri="{D42A27DB-BD31-4B8C-83A1-F6EECF244321}">
                <p14:modId xmlns:p14="http://schemas.microsoft.com/office/powerpoint/2010/main" val="2760233947"/>
              </p:ext>
            </p:extLst>
          </p:nvPr>
        </p:nvGraphicFramePr>
        <p:xfrm>
          <a:off x="262046" y="1437340"/>
          <a:ext cx="7804773" cy="4239810"/>
        </p:xfrm>
        <a:graphic>
          <a:graphicData uri="http://schemas.openxmlformats.org/drawingml/2006/table">
            <a:tbl>
              <a:tblPr firstRow="1" firstCol="1" bandRow="1">
                <a:tableStyleId>{5C22544A-7EE6-4342-B048-85BDC9FD1C3A}</a:tableStyleId>
              </a:tblPr>
              <a:tblGrid>
                <a:gridCol w="1388624">
                  <a:extLst>
                    <a:ext uri="{9D8B030D-6E8A-4147-A177-3AD203B41FA5}">
                      <a16:colId xmlns:a16="http://schemas.microsoft.com/office/drawing/2014/main" val="20000"/>
                    </a:ext>
                  </a:extLst>
                </a:gridCol>
                <a:gridCol w="2750116">
                  <a:extLst>
                    <a:ext uri="{9D8B030D-6E8A-4147-A177-3AD203B41FA5}">
                      <a16:colId xmlns:a16="http://schemas.microsoft.com/office/drawing/2014/main" val="20001"/>
                    </a:ext>
                  </a:extLst>
                </a:gridCol>
                <a:gridCol w="2072203">
                  <a:extLst>
                    <a:ext uri="{9D8B030D-6E8A-4147-A177-3AD203B41FA5}">
                      <a16:colId xmlns:a16="http://schemas.microsoft.com/office/drawing/2014/main" val="20002"/>
                    </a:ext>
                  </a:extLst>
                </a:gridCol>
                <a:gridCol w="1593830">
                  <a:extLst>
                    <a:ext uri="{9D8B030D-6E8A-4147-A177-3AD203B41FA5}">
                      <a16:colId xmlns:a16="http://schemas.microsoft.com/office/drawing/2014/main" val="20003"/>
                    </a:ext>
                  </a:extLst>
                </a:gridCol>
              </a:tblGrid>
              <a:tr h="1853170">
                <a:tc>
                  <a:txBody>
                    <a:bodyPr/>
                    <a:lstStyle/>
                    <a:p>
                      <a:pPr marL="0" marR="0" algn="just">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Nuclide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Cascade Coincidence Detection Efficiency (CCDE)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Random -to- True Coincidence Ratio (R/T)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250" dirty="0">
                          <a:effectLst/>
                          <a:latin typeface="Arial" panose="020B0604020202020204" pitchFamily="34" charset="0"/>
                          <a:cs typeface="Arial" panose="020B0604020202020204" pitchFamily="34" charset="0"/>
                        </a:rPr>
                        <a:t>Evaluation of R/T</a:t>
                      </a:r>
                      <a:endParaRPr lang="en-US" sz="2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6660">
                <a:tc>
                  <a:txBody>
                    <a:bodyPr/>
                    <a:lstStyle/>
                    <a:p>
                      <a:pPr marL="0" marR="0" algn="just">
                        <a:lnSpc>
                          <a:spcPct val="107000"/>
                        </a:lnSpc>
                        <a:spcBef>
                          <a:spcPts val="0"/>
                        </a:spcBef>
                        <a:spcAft>
                          <a:spcPts val="0"/>
                        </a:spcAft>
                      </a:pPr>
                      <a:r>
                        <a:rPr lang="en-US" sz="2400" baseline="30000" dirty="0">
                          <a:solidFill>
                            <a:schemeClr val="tx1"/>
                          </a:solidFill>
                          <a:effectLst/>
                          <a:latin typeface="Arial" panose="020B0604020202020204" pitchFamily="34" charset="0"/>
                          <a:cs typeface="Arial" panose="020B0604020202020204" pitchFamily="34" charset="0"/>
                        </a:rPr>
                        <a:t>43</a:t>
                      </a:r>
                      <a:r>
                        <a:rPr lang="en-US" sz="2400" dirty="0">
                          <a:solidFill>
                            <a:schemeClr val="tx1"/>
                          </a:solidFill>
                          <a:effectLst/>
                          <a:latin typeface="Arial" panose="020B0604020202020204" pitchFamily="34" charset="0"/>
                          <a:cs typeface="Arial" panose="020B0604020202020204" pitchFamily="34" charset="0"/>
                        </a:rPr>
                        <a:t>K</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3.981 × 10</a:t>
                      </a:r>
                      <a:r>
                        <a:rPr lang="en-US" sz="2400" baseline="30000" dirty="0">
                          <a:solidFill>
                            <a:schemeClr val="tx1"/>
                          </a:solidFill>
                          <a:effectLst/>
                          <a:latin typeface="Arial" panose="020B0604020202020204" pitchFamily="34" charset="0"/>
                          <a:cs typeface="Arial" panose="020B0604020202020204" pitchFamily="34" charset="0"/>
                        </a:rPr>
                        <a:t>-3</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0.002 (0.2%)</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&lt; 10%</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6660">
                <a:tc>
                  <a:txBody>
                    <a:bodyPr/>
                    <a:lstStyle/>
                    <a:p>
                      <a:pPr marL="0" marR="0" algn="just">
                        <a:lnSpc>
                          <a:spcPct val="107000"/>
                        </a:lnSpc>
                        <a:spcBef>
                          <a:spcPts val="0"/>
                        </a:spcBef>
                        <a:spcAft>
                          <a:spcPts val="0"/>
                        </a:spcAft>
                      </a:pPr>
                      <a:r>
                        <a:rPr lang="en-US" sz="2400" baseline="30000" dirty="0">
                          <a:solidFill>
                            <a:schemeClr val="tx1"/>
                          </a:solidFill>
                          <a:effectLst/>
                          <a:latin typeface="Arial" panose="020B0604020202020204" pitchFamily="34" charset="0"/>
                          <a:cs typeface="Arial" panose="020B0604020202020204" pitchFamily="34" charset="0"/>
                        </a:rPr>
                        <a:t>73</a:t>
                      </a:r>
                      <a:r>
                        <a:rPr lang="en-US" sz="2400" dirty="0">
                          <a:solidFill>
                            <a:schemeClr val="tx1"/>
                          </a:solidFill>
                          <a:effectLst/>
                          <a:latin typeface="Arial" panose="020B0604020202020204" pitchFamily="34" charset="0"/>
                          <a:cs typeface="Arial" panose="020B0604020202020204" pitchFamily="34" charset="0"/>
                        </a:rPr>
                        <a:t>Se</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7.668 × 10</a:t>
                      </a:r>
                      <a:r>
                        <a:rPr lang="en-US" sz="2400" baseline="30000" dirty="0">
                          <a:solidFill>
                            <a:schemeClr val="tx1"/>
                          </a:solidFill>
                          <a:effectLst/>
                          <a:latin typeface="Arial" panose="020B0604020202020204" pitchFamily="34" charset="0"/>
                          <a:cs typeface="Arial" panose="020B0604020202020204" pitchFamily="34" charset="0"/>
                        </a:rPr>
                        <a:t>-3</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0.032 (3.2%)</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&lt; 10%</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6660">
                <a:tc>
                  <a:txBody>
                    <a:bodyPr/>
                    <a:lstStyle/>
                    <a:p>
                      <a:pPr marL="0" marR="0" algn="just">
                        <a:lnSpc>
                          <a:spcPct val="107000"/>
                        </a:lnSpc>
                        <a:spcBef>
                          <a:spcPts val="0"/>
                        </a:spcBef>
                        <a:spcAft>
                          <a:spcPts val="0"/>
                        </a:spcAft>
                      </a:pPr>
                      <a:r>
                        <a:rPr lang="en-US" sz="2400" baseline="30000" dirty="0">
                          <a:solidFill>
                            <a:schemeClr val="tx1"/>
                          </a:solidFill>
                          <a:effectLst/>
                          <a:latin typeface="Arial" panose="020B0604020202020204" pitchFamily="34" charset="0"/>
                          <a:cs typeface="Arial" panose="020B0604020202020204" pitchFamily="34" charset="0"/>
                        </a:rPr>
                        <a:t>111</a:t>
                      </a:r>
                      <a:r>
                        <a:rPr lang="en-US" sz="2400" dirty="0">
                          <a:solidFill>
                            <a:schemeClr val="tx1"/>
                          </a:solidFill>
                          <a:effectLst/>
                          <a:latin typeface="Arial" panose="020B0604020202020204" pitchFamily="34" charset="0"/>
                          <a:cs typeface="Arial" panose="020B0604020202020204" pitchFamily="34" charset="0"/>
                        </a:rPr>
                        <a:t>In</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15.059 × 10</a:t>
                      </a:r>
                      <a:r>
                        <a:rPr lang="en-US" sz="2400" baseline="30000" dirty="0">
                          <a:solidFill>
                            <a:schemeClr val="tx1"/>
                          </a:solidFill>
                          <a:effectLst/>
                          <a:latin typeface="Arial" panose="020B0604020202020204" pitchFamily="34" charset="0"/>
                          <a:cs typeface="Arial" panose="020B0604020202020204" pitchFamily="34" charset="0"/>
                        </a:rPr>
                        <a:t>-3</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0.246 (24.6%)</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&gt; 10%</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96660">
                <a:tc>
                  <a:txBody>
                    <a:bodyPr/>
                    <a:lstStyle/>
                    <a:p>
                      <a:pPr marL="0" marR="0" algn="just">
                        <a:lnSpc>
                          <a:spcPct val="107000"/>
                        </a:lnSpc>
                        <a:spcBef>
                          <a:spcPts val="0"/>
                        </a:spcBef>
                        <a:spcAft>
                          <a:spcPts val="0"/>
                        </a:spcAft>
                      </a:pPr>
                      <a:r>
                        <a:rPr lang="en-US" sz="2400" baseline="30000" dirty="0">
                          <a:solidFill>
                            <a:schemeClr val="tx1"/>
                          </a:solidFill>
                          <a:effectLst/>
                          <a:latin typeface="Arial" panose="020B0604020202020204" pitchFamily="34" charset="0"/>
                          <a:cs typeface="Arial" panose="020B0604020202020204" pitchFamily="34" charset="0"/>
                        </a:rPr>
                        <a:t>177</a:t>
                      </a:r>
                      <a:r>
                        <a:rPr lang="en-US" sz="2400" dirty="0">
                          <a:solidFill>
                            <a:schemeClr val="tx1"/>
                          </a:solidFill>
                          <a:effectLst/>
                          <a:latin typeface="Arial" panose="020B0604020202020204" pitchFamily="34" charset="0"/>
                          <a:cs typeface="Arial" panose="020B0604020202020204" pitchFamily="34" charset="0"/>
                        </a:rPr>
                        <a:t>Lu</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5.311 × 10</a:t>
                      </a:r>
                      <a:r>
                        <a:rPr lang="en-US" sz="2400" baseline="30000" dirty="0">
                          <a:solidFill>
                            <a:schemeClr val="tx1"/>
                          </a:solidFill>
                          <a:effectLst/>
                          <a:latin typeface="Arial" panose="020B0604020202020204" pitchFamily="34" charset="0"/>
                          <a:cs typeface="Arial" panose="020B0604020202020204" pitchFamily="34" charset="0"/>
                        </a:rPr>
                        <a:t>-3</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0.006 (0.6%)</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&lt; 10%</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6D32C198-667A-2B56-AAFF-84C0CF78B0DB}"/>
              </a:ext>
            </a:extLst>
          </p:cNvPr>
          <p:cNvSpPr/>
          <p:nvPr/>
        </p:nvSpPr>
        <p:spPr>
          <a:xfrm>
            <a:off x="364168" y="6056602"/>
            <a:ext cx="11763023" cy="577787"/>
          </a:xfrm>
          <a:prstGeom prst="rect">
            <a:avLst/>
          </a:prstGeom>
        </p:spPr>
        <p:txBody>
          <a:bodyPr wrap="square">
            <a:spAutoFit/>
          </a:bodyPr>
          <a:lstStyle/>
          <a:p>
            <a:pPr marL="1431925" indent="-1431925">
              <a:lnSpc>
                <a:spcPct val="150000"/>
              </a:lnSpc>
            </a:pPr>
            <a:r>
              <a:rPr lang="en-US" sz="2400" b="1" dirty="0">
                <a:ea typeface="Calibri" panose="020F0502020204030204" pitchFamily="34" charset="0"/>
              </a:rPr>
              <a:t>R/T for </a:t>
            </a:r>
            <a:r>
              <a:rPr lang="en-US" sz="2400" baseline="30000" dirty="0">
                <a:latin typeface="Arial" panose="020B0604020202020204" pitchFamily="34" charset="0"/>
                <a:cs typeface="Arial" panose="020B0604020202020204" pitchFamily="34" charset="0"/>
              </a:rPr>
              <a:t>111</a:t>
            </a:r>
            <a:r>
              <a:rPr lang="en-US" sz="2400" dirty="0">
                <a:latin typeface="Arial" panose="020B0604020202020204" pitchFamily="34" charset="0"/>
                <a:cs typeface="Arial" panose="020B0604020202020204" pitchFamily="34" charset="0"/>
              </a:rPr>
              <a:t>In is above the minimum recommended limit, &lt;10% (Longer </a:t>
            </a:r>
            <a:r>
              <a:rPr lang="en-US" sz="2400" i="1" dirty="0"/>
              <a:t>t</a:t>
            </a:r>
            <a:r>
              <a:rPr lang="en-US" sz="2400" i="1" baseline="-25000" dirty="0"/>
              <a:t>1/2</a:t>
            </a:r>
            <a:r>
              <a:rPr lang="en-US" sz="2400" dirty="0">
                <a:latin typeface="Arial" panose="020B0604020202020204" pitchFamily="34" charset="0"/>
                <a:cs typeface="Arial" panose="020B0604020202020204" pitchFamily="34" charset="0"/>
              </a:rPr>
              <a:t> and TCW)</a:t>
            </a:r>
          </a:p>
        </p:txBody>
      </p:sp>
      <p:sp>
        <p:nvSpPr>
          <p:cNvPr id="9" name="Rectangle 8">
            <a:extLst>
              <a:ext uri="{FF2B5EF4-FFF2-40B4-BE49-F238E27FC236}">
                <a16:creationId xmlns:a16="http://schemas.microsoft.com/office/drawing/2014/main" id="{4023635E-BF45-A6A1-26BE-24026AFE696E}"/>
              </a:ext>
            </a:extLst>
          </p:cNvPr>
          <p:cNvSpPr/>
          <p:nvPr/>
        </p:nvSpPr>
        <p:spPr>
          <a:xfrm>
            <a:off x="4453248" y="4490112"/>
            <a:ext cx="3337800" cy="5201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noFill/>
            </a:endParaRPr>
          </a:p>
        </p:txBody>
      </p:sp>
      <p:graphicFrame>
        <p:nvGraphicFramePr>
          <p:cNvPr id="10" name="Table 9">
            <a:extLst>
              <a:ext uri="{FF2B5EF4-FFF2-40B4-BE49-F238E27FC236}">
                <a16:creationId xmlns:a16="http://schemas.microsoft.com/office/drawing/2014/main" id="{2C4D72E1-D7DD-5B34-139C-DB55338E89E9}"/>
              </a:ext>
            </a:extLst>
          </p:cNvPr>
          <p:cNvGraphicFramePr>
            <a:graphicFrameLocks noGrp="1"/>
          </p:cNvGraphicFramePr>
          <p:nvPr>
            <p:extLst>
              <p:ext uri="{D42A27DB-BD31-4B8C-83A1-F6EECF244321}">
                <p14:modId xmlns:p14="http://schemas.microsoft.com/office/powerpoint/2010/main" val="2675596187"/>
              </p:ext>
            </p:extLst>
          </p:nvPr>
        </p:nvGraphicFramePr>
        <p:xfrm>
          <a:off x="8066820" y="1424826"/>
          <a:ext cx="3856006" cy="4252325"/>
        </p:xfrm>
        <a:graphic>
          <a:graphicData uri="http://schemas.openxmlformats.org/drawingml/2006/table">
            <a:tbl>
              <a:tblPr firstRow="1" firstCol="1" bandRow="1">
                <a:tableStyleId>{5C22544A-7EE6-4342-B048-85BDC9FD1C3A}</a:tableStyleId>
              </a:tblPr>
              <a:tblGrid>
                <a:gridCol w="2468994">
                  <a:extLst>
                    <a:ext uri="{9D8B030D-6E8A-4147-A177-3AD203B41FA5}">
                      <a16:colId xmlns:a16="http://schemas.microsoft.com/office/drawing/2014/main" val="3266502202"/>
                    </a:ext>
                  </a:extLst>
                </a:gridCol>
                <a:gridCol w="1387012">
                  <a:extLst>
                    <a:ext uri="{9D8B030D-6E8A-4147-A177-3AD203B41FA5}">
                      <a16:colId xmlns:a16="http://schemas.microsoft.com/office/drawing/2014/main" val="1305695812"/>
                    </a:ext>
                  </a:extLst>
                </a:gridCol>
              </a:tblGrid>
              <a:tr h="1842810">
                <a:tc>
                  <a:txBody>
                    <a:bodyPr/>
                    <a:lstStyle/>
                    <a:p>
                      <a:pPr marL="0" marR="0" algn="just">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Noise Equivalent Cascade Count </a:t>
                      </a:r>
                    </a:p>
                    <a:p>
                      <a:pPr marL="0" marR="0" algn="just">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Rate (NECCR)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Scatter Fraction (SF)</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051811"/>
                  </a:ext>
                </a:extLst>
              </a:tr>
              <a:tr h="613223">
                <a:tc>
                  <a:txBody>
                    <a:bodyPr/>
                    <a:lstStyle/>
                    <a:p>
                      <a:pPr marL="0" marR="0" algn="ctr">
                        <a:lnSpc>
                          <a:spcPct val="107000"/>
                        </a:lnSpc>
                        <a:spcBef>
                          <a:spcPts val="0"/>
                        </a:spcBef>
                        <a:spcAft>
                          <a:spcPts val="0"/>
                        </a:spcAft>
                      </a:pPr>
                      <a:r>
                        <a:rPr lang="en-US" sz="2400" b="0" dirty="0">
                          <a:solidFill>
                            <a:schemeClr val="tx1"/>
                          </a:solidFill>
                          <a:effectLst/>
                          <a:latin typeface="Arial" panose="020B0604020202020204" pitchFamily="34" charset="0"/>
                          <a:cs typeface="Arial" panose="020B0604020202020204" pitchFamily="34" charset="0"/>
                        </a:rPr>
                        <a:t>3.375 × 10</a:t>
                      </a:r>
                      <a:r>
                        <a:rPr lang="en-US" sz="2400" b="0" baseline="30000" dirty="0">
                          <a:solidFill>
                            <a:schemeClr val="tx1"/>
                          </a:solidFill>
                          <a:effectLst/>
                          <a:latin typeface="Arial" panose="020B0604020202020204" pitchFamily="34" charset="0"/>
                          <a:cs typeface="Arial" panose="020B0604020202020204" pitchFamily="34" charset="0"/>
                        </a:rPr>
                        <a:t>6</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b="0">
                          <a:solidFill>
                            <a:schemeClr val="tx1"/>
                          </a:solidFill>
                          <a:effectLst/>
                          <a:latin typeface="Arial" panose="020B0604020202020204" pitchFamily="34" charset="0"/>
                          <a:cs typeface="Arial" panose="020B0604020202020204" pitchFamily="34" charset="0"/>
                        </a:rPr>
                        <a:t>0</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2633936"/>
                  </a:ext>
                </a:extLst>
              </a:tr>
              <a:tr h="570191">
                <a:tc>
                  <a:txBody>
                    <a:bodyPr/>
                    <a:lstStyle/>
                    <a:p>
                      <a:pPr marL="0" marR="0" algn="ctr">
                        <a:lnSpc>
                          <a:spcPct val="107000"/>
                        </a:lnSpc>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7.326 × 10</a:t>
                      </a:r>
                      <a:r>
                        <a:rPr lang="en-US" sz="2400" b="1" baseline="30000" dirty="0">
                          <a:solidFill>
                            <a:schemeClr val="tx1"/>
                          </a:solidFill>
                          <a:effectLst/>
                          <a:latin typeface="Arial" panose="020B0604020202020204" pitchFamily="34" charset="0"/>
                          <a:cs typeface="Arial" panose="020B0604020202020204" pitchFamily="34" charset="0"/>
                        </a:rPr>
                        <a:t>6</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b="0" dirty="0">
                          <a:solidFill>
                            <a:schemeClr val="tx1"/>
                          </a:solidFill>
                          <a:effectLst/>
                          <a:latin typeface="Arial" panose="020B0604020202020204" pitchFamily="34" charset="0"/>
                          <a:cs typeface="Arial" panose="020B0604020202020204" pitchFamily="34" charset="0"/>
                        </a:rPr>
                        <a:t>0.036</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7711139"/>
                  </a:ext>
                </a:extLst>
              </a:tr>
              <a:tr h="602465">
                <a:tc>
                  <a:txBody>
                    <a:bodyPr/>
                    <a:lstStyle/>
                    <a:p>
                      <a:pPr marL="0" marR="0" algn="ctr">
                        <a:lnSpc>
                          <a:spcPct val="107000"/>
                        </a:lnSpc>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6.957 × 10</a:t>
                      </a:r>
                      <a:r>
                        <a:rPr lang="en-US" sz="2400" b="1" baseline="30000" dirty="0">
                          <a:solidFill>
                            <a:schemeClr val="tx1"/>
                          </a:solidFill>
                          <a:effectLst/>
                          <a:latin typeface="Arial" panose="020B0604020202020204" pitchFamily="34" charset="0"/>
                          <a:cs typeface="Arial" panose="020B0604020202020204" pitchFamily="34" charset="0"/>
                        </a:rPr>
                        <a:t>6</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b="0" dirty="0">
                          <a:solidFill>
                            <a:schemeClr val="tx1"/>
                          </a:solidFill>
                          <a:effectLst/>
                          <a:latin typeface="Arial" panose="020B0604020202020204" pitchFamily="34" charset="0"/>
                          <a:cs typeface="Arial" panose="020B0604020202020204" pitchFamily="34" charset="0"/>
                        </a:rPr>
                        <a:t>0</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3615074"/>
                  </a:ext>
                </a:extLst>
              </a:tr>
              <a:tr h="623636">
                <a:tc>
                  <a:txBody>
                    <a:bodyPr/>
                    <a:lstStyle/>
                    <a:p>
                      <a:pPr marL="0" marR="0" algn="ctr">
                        <a:lnSpc>
                          <a:spcPct val="107000"/>
                        </a:lnSpc>
                        <a:spcBef>
                          <a:spcPts val="0"/>
                        </a:spcBef>
                        <a:spcAft>
                          <a:spcPts val="0"/>
                        </a:spcAft>
                      </a:pPr>
                      <a:r>
                        <a:rPr lang="en-US" sz="2400" b="0" dirty="0">
                          <a:solidFill>
                            <a:schemeClr val="tx1"/>
                          </a:solidFill>
                          <a:effectLst/>
                          <a:latin typeface="Arial" panose="020B0604020202020204" pitchFamily="34" charset="0"/>
                          <a:cs typeface="Arial" panose="020B0604020202020204" pitchFamily="34" charset="0"/>
                        </a:rPr>
                        <a:t>2.547 × 10</a:t>
                      </a:r>
                      <a:r>
                        <a:rPr lang="en-US" sz="2400" b="0" baseline="30000" dirty="0">
                          <a:solidFill>
                            <a:schemeClr val="tx1"/>
                          </a:solidFill>
                          <a:effectLst/>
                          <a:latin typeface="Arial" panose="020B0604020202020204" pitchFamily="34" charset="0"/>
                          <a:cs typeface="Arial" panose="020B0604020202020204" pitchFamily="34" charset="0"/>
                        </a:rPr>
                        <a:t>6</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b="0" dirty="0">
                          <a:solidFill>
                            <a:schemeClr val="tx1"/>
                          </a:solidFill>
                          <a:effectLst/>
                          <a:latin typeface="Arial" panose="020B0604020202020204" pitchFamily="34" charset="0"/>
                          <a:cs typeface="Arial" panose="020B0604020202020204" pitchFamily="34" charset="0"/>
                        </a:rPr>
                        <a:t>0</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5559843"/>
                  </a:ext>
                </a:extLst>
              </a:tr>
            </a:tbl>
          </a:graphicData>
        </a:graphic>
      </p:graphicFrame>
      <p:sp>
        <p:nvSpPr>
          <p:cNvPr id="11" name="Oval 10">
            <a:extLst>
              <a:ext uri="{FF2B5EF4-FFF2-40B4-BE49-F238E27FC236}">
                <a16:creationId xmlns:a16="http://schemas.microsoft.com/office/drawing/2014/main" id="{02634000-4BFC-EB62-90A0-F04C3214F620}"/>
              </a:ext>
            </a:extLst>
          </p:cNvPr>
          <p:cNvSpPr/>
          <p:nvPr/>
        </p:nvSpPr>
        <p:spPr>
          <a:xfrm>
            <a:off x="10643260" y="3868494"/>
            <a:ext cx="1197429" cy="45807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2" name="Rectangle 11">
            <a:extLst>
              <a:ext uri="{FF2B5EF4-FFF2-40B4-BE49-F238E27FC236}">
                <a16:creationId xmlns:a16="http://schemas.microsoft.com/office/drawing/2014/main" id="{62913764-F89B-8B0E-FF4D-EA0494B973CF}"/>
              </a:ext>
            </a:extLst>
          </p:cNvPr>
          <p:cNvSpPr/>
          <p:nvPr/>
        </p:nvSpPr>
        <p:spPr>
          <a:xfrm>
            <a:off x="8159694" y="3868494"/>
            <a:ext cx="2076838" cy="11417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noFill/>
            </a:endParaRPr>
          </a:p>
        </p:txBody>
      </p:sp>
      <p:sp>
        <p:nvSpPr>
          <p:cNvPr id="13" name="TextBox 12">
            <a:extLst>
              <a:ext uri="{FF2B5EF4-FFF2-40B4-BE49-F238E27FC236}">
                <a16:creationId xmlns:a16="http://schemas.microsoft.com/office/drawing/2014/main" id="{8C19CF6C-8A9F-8794-5E87-48EF249E5AFA}"/>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
        <p:nvSpPr>
          <p:cNvPr id="4" name="TextBox 3">
            <a:extLst>
              <a:ext uri="{FF2B5EF4-FFF2-40B4-BE49-F238E27FC236}">
                <a16:creationId xmlns:a16="http://schemas.microsoft.com/office/drawing/2014/main" id="{5D569586-6744-0888-7B6F-5DDD665D7F96}"/>
              </a:ext>
            </a:extLst>
          </p:cNvPr>
          <p:cNvSpPr txBox="1"/>
          <p:nvPr/>
        </p:nvSpPr>
        <p:spPr>
          <a:xfrm>
            <a:off x="376198" y="5573646"/>
            <a:ext cx="11546627" cy="577850"/>
          </a:xfrm>
          <a:prstGeom prst="rect">
            <a:avLst/>
          </a:prstGeom>
          <a:noFill/>
        </p:spPr>
        <p:txBody>
          <a:bodyPr wrap="square">
            <a:spAutoFit/>
          </a:bodyPr>
          <a:lstStyle/>
          <a:p>
            <a:pPr marL="1431925" indent="-1431925">
              <a:lnSpc>
                <a:spcPct val="150000"/>
              </a:lnSpc>
            </a:pPr>
            <a:r>
              <a:rPr lang="en-US" sz="2400" b="1" dirty="0">
                <a:latin typeface="Arial" panose="020B0604020202020204" pitchFamily="34" charset="0"/>
                <a:ea typeface="Calibri" panose="020F0502020204030204" pitchFamily="34" charset="0"/>
                <a:cs typeface="Arial" panose="020B0604020202020204" pitchFamily="34" charset="0"/>
              </a:rPr>
              <a:t>CCDE:</a:t>
            </a:r>
            <a:r>
              <a:rPr lang="en-US" sz="2400" dirty="0">
                <a:latin typeface="Arial" panose="020B0604020202020204" pitchFamily="34" charset="0"/>
                <a:ea typeface="Calibri" panose="020F0502020204030204" pitchFamily="34" charset="0"/>
                <a:cs typeface="Arial" panose="020B0604020202020204" pitchFamily="34" charset="0"/>
              </a:rPr>
              <a:t> Behave like sensitivity (source physics dependent)</a:t>
            </a:r>
          </a:p>
        </p:txBody>
      </p:sp>
    </p:spTree>
    <p:extLst>
      <p:ext uri="{BB962C8B-B14F-4D97-AF65-F5344CB8AC3E}">
        <p14:creationId xmlns:p14="http://schemas.microsoft.com/office/powerpoint/2010/main" val="3058954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3648-FE28-AB11-292D-089698CF6975}"/>
              </a:ext>
            </a:extLst>
          </p:cNvPr>
          <p:cNvSpPr>
            <a:spLocks noGrp="1"/>
          </p:cNvSpPr>
          <p:nvPr>
            <p:ph type="title"/>
          </p:nvPr>
        </p:nvSpPr>
        <p:spPr>
          <a:xfrm>
            <a:off x="2570347" y="522232"/>
            <a:ext cx="6008913" cy="862784"/>
          </a:xfrm>
        </p:spPr>
        <p:txBody>
          <a:bodyPr/>
          <a:lstStyle/>
          <a:p>
            <a:pPr>
              <a:lnSpc>
                <a:spcPct val="150000"/>
              </a:lnSpc>
            </a:pPr>
            <a:r>
              <a:rPr lang="en-US" sz="2800" b="1" dirty="0"/>
              <a:t>Conclusion and Recommendation</a:t>
            </a:r>
            <a:endParaRPr lang="aa-ET" sz="2800" b="1" dirty="0"/>
          </a:p>
        </p:txBody>
      </p:sp>
      <p:sp>
        <p:nvSpPr>
          <p:cNvPr id="3" name="Content Placeholder 2">
            <a:extLst>
              <a:ext uri="{FF2B5EF4-FFF2-40B4-BE49-F238E27FC236}">
                <a16:creationId xmlns:a16="http://schemas.microsoft.com/office/drawing/2014/main" id="{1EDD81A2-13D4-3AFA-A44D-21B116DD0662}"/>
              </a:ext>
            </a:extLst>
          </p:cNvPr>
          <p:cNvSpPr>
            <a:spLocks noGrp="1"/>
          </p:cNvSpPr>
          <p:nvPr>
            <p:ph sz="quarter" idx="10"/>
          </p:nvPr>
        </p:nvSpPr>
        <p:spPr>
          <a:xfrm>
            <a:off x="391887" y="1542122"/>
            <a:ext cx="6008913" cy="4943476"/>
          </a:xfrm>
        </p:spPr>
        <p:txBody>
          <a:bodyPr/>
          <a:lstStyle/>
          <a:p>
            <a:pPr>
              <a:lnSpc>
                <a:spcPct val="150000"/>
              </a:lnSpc>
            </a:pPr>
            <a:r>
              <a:rPr lang="en-US" sz="2400" b="1" dirty="0">
                <a:solidFill>
                  <a:schemeClr val="accent6">
                    <a:lumMod val="75000"/>
                  </a:schemeClr>
                </a:solidFill>
              </a:rPr>
              <a:t>Conclusion</a:t>
            </a:r>
          </a:p>
          <a:p>
            <a:pPr marL="722313" indent="-361950">
              <a:lnSpc>
                <a:spcPct val="150000"/>
              </a:lnSpc>
              <a:buFont typeface="Wingdings" panose="05000000000000000000" pitchFamily="2" charset="2"/>
              <a:buChar char="Ø"/>
            </a:pPr>
            <a:r>
              <a:rPr lang="en-US" sz="2400" dirty="0">
                <a:solidFill>
                  <a:schemeClr val="accent6">
                    <a:lumMod val="75000"/>
                  </a:schemeClr>
                </a:solidFill>
              </a:rPr>
              <a:t>Sensitivity and Coinc. Efficiency;</a:t>
            </a:r>
            <a:r>
              <a:rPr lang="en-US" sz="2400" dirty="0"/>
              <a:t> Improved several order of magnitude</a:t>
            </a:r>
          </a:p>
          <a:p>
            <a:pPr marL="722313" indent="-361950">
              <a:lnSpc>
                <a:spcPct val="150000"/>
              </a:lnSpc>
              <a:buFont typeface="Wingdings" panose="05000000000000000000" pitchFamily="2" charset="2"/>
              <a:buChar char="Ø"/>
            </a:pPr>
            <a:r>
              <a:rPr lang="en-US" sz="2400" dirty="0">
                <a:solidFill>
                  <a:schemeClr val="accent6">
                    <a:lumMod val="75000"/>
                  </a:schemeClr>
                </a:solidFill>
              </a:rPr>
              <a:t>Isotropic spatial resolution </a:t>
            </a:r>
          </a:p>
          <a:p>
            <a:pPr marL="360363" indent="0">
              <a:lnSpc>
                <a:spcPct val="150000"/>
              </a:lnSpc>
              <a:buNone/>
            </a:pPr>
            <a:r>
              <a:rPr lang="en-US" sz="2400" dirty="0">
                <a:solidFill>
                  <a:schemeClr val="accent6">
                    <a:lumMod val="75000"/>
                  </a:schemeClr>
                </a:solidFill>
              </a:rPr>
              <a:t>     </a:t>
            </a:r>
            <a:r>
              <a:rPr lang="en-US" sz="2400" dirty="0"/>
              <a:t>No trade-off in sensitivity and FWHM</a:t>
            </a:r>
          </a:p>
          <a:p>
            <a:pPr marL="722313" indent="-361950">
              <a:lnSpc>
                <a:spcPct val="150000"/>
              </a:lnSpc>
              <a:buFont typeface="Wingdings" panose="05000000000000000000" pitchFamily="2" charset="2"/>
              <a:buChar char="Ø"/>
            </a:pPr>
            <a:r>
              <a:rPr lang="en-US" sz="2400" dirty="0"/>
              <a:t>Expanded </a:t>
            </a:r>
            <a:r>
              <a:rPr lang="en-US" sz="2400" dirty="0">
                <a:solidFill>
                  <a:schemeClr val="accent6">
                    <a:lumMod val="75000"/>
                  </a:schemeClr>
                </a:solidFill>
              </a:rPr>
              <a:t>field of view </a:t>
            </a:r>
            <a:r>
              <a:rPr lang="en-US" sz="2400" dirty="0"/>
              <a:t>&amp; </a:t>
            </a:r>
          </a:p>
          <a:p>
            <a:pPr marL="722313" indent="-361950">
              <a:lnSpc>
                <a:spcPct val="150000"/>
              </a:lnSpc>
              <a:buFont typeface="Wingdings" panose="05000000000000000000" pitchFamily="2" charset="2"/>
              <a:buChar char="Ø"/>
            </a:pPr>
            <a:r>
              <a:rPr lang="en-US" sz="2400" dirty="0"/>
              <a:t>Strong under </a:t>
            </a:r>
            <a:r>
              <a:rPr lang="en-US" sz="2400" dirty="0">
                <a:solidFill>
                  <a:schemeClr val="accent6">
                    <a:lumMod val="75000"/>
                  </a:schemeClr>
                </a:solidFill>
              </a:rPr>
              <a:t>attenuation</a:t>
            </a:r>
            <a:r>
              <a:rPr lang="en-US" sz="2400" dirty="0"/>
              <a:t>.</a:t>
            </a:r>
            <a:endParaRPr lang="aa-ET" sz="2400" dirty="0"/>
          </a:p>
        </p:txBody>
      </p:sp>
      <p:sp>
        <p:nvSpPr>
          <p:cNvPr id="6" name="Slide Number Placeholder 3">
            <a:extLst>
              <a:ext uri="{FF2B5EF4-FFF2-40B4-BE49-F238E27FC236}">
                <a16:creationId xmlns:a16="http://schemas.microsoft.com/office/drawing/2014/main" id="{C24A9B66-D392-933A-9444-89EB9E7E59E3}"/>
              </a:ext>
            </a:extLst>
          </p:cNvPr>
          <p:cNvSpPr>
            <a:spLocks noGrp="1"/>
          </p:cNvSpPr>
          <p:nvPr>
            <p:ph type="sldNum" sz="quarter" idx="12"/>
          </p:nvPr>
        </p:nvSpPr>
        <p:spPr>
          <a:xfrm>
            <a:off x="0" y="6698276"/>
            <a:ext cx="2844800" cy="172194"/>
          </a:xfrm>
        </p:spPr>
        <p:txBody>
          <a:bodyPr/>
          <a:lstStyle/>
          <a:p>
            <a:fld id="{6BF8636E-AFBA-4C2F-AA9E-34AEC97BD133}" type="slidenum">
              <a:rPr lang="nl-BE" smtClean="0"/>
              <a:pPr/>
              <a:t>17</a:t>
            </a:fld>
            <a:endParaRPr lang="nl-BE" dirty="0"/>
          </a:p>
        </p:txBody>
      </p:sp>
      <p:pic>
        <p:nvPicPr>
          <p:cNvPr id="7" name="Picture 6">
            <a:extLst>
              <a:ext uri="{FF2B5EF4-FFF2-40B4-BE49-F238E27FC236}">
                <a16:creationId xmlns:a16="http://schemas.microsoft.com/office/drawing/2014/main" id="{11544B18-787B-40CC-AECB-CB520BA3D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073" y="523481"/>
            <a:ext cx="1682236" cy="684109"/>
          </a:xfrm>
          <a:prstGeom prst="rect">
            <a:avLst/>
          </a:prstGeom>
        </p:spPr>
      </p:pic>
      <p:sp>
        <p:nvSpPr>
          <p:cNvPr id="5" name="TextBox 4">
            <a:extLst>
              <a:ext uri="{FF2B5EF4-FFF2-40B4-BE49-F238E27FC236}">
                <a16:creationId xmlns:a16="http://schemas.microsoft.com/office/drawing/2014/main" id="{49BB84CA-AF98-E5E2-4773-FF85B2B0A537}"/>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
        <p:nvSpPr>
          <p:cNvPr id="10" name="Content Placeholder 3">
            <a:extLst>
              <a:ext uri="{FF2B5EF4-FFF2-40B4-BE49-F238E27FC236}">
                <a16:creationId xmlns:a16="http://schemas.microsoft.com/office/drawing/2014/main" id="{112C84FF-1805-D146-A632-77308C4BB576}"/>
              </a:ext>
            </a:extLst>
          </p:cNvPr>
          <p:cNvSpPr txBox="1">
            <a:spLocks/>
          </p:cNvSpPr>
          <p:nvPr/>
        </p:nvSpPr>
        <p:spPr>
          <a:xfrm>
            <a:off x="6066716" y="1542122"/>
            <a:ext cx="6188623" cy="4520011"/>
          </a:xfrm>
          <a:prstGeom prst="rect">
            <a:avLst/>
          </a:prstGeom>
        </p:spPr>
        <p:txBody>
          <a:bodyPr/>
          <a:lstStyle>
            <a:lvl1pPr marL="309563" indent="-309563" algn="l" defTabSz="685800" rtl="0" eaLnBrk="1" fontAlgn="base" hangingPunct="1">
              <a:spcBef>
                <a:spcPct val="20000"/>
              </a:spcBef>
              <a:spcAft>
                <a:spcPct val="0"/>
              </a:spcAft>
              <a:buClr>
                <a:schemeClr val="accent1"/>
              </a:buClr>
              <a:buSzPct val="100000"/>
              <a:buFont typeface="Wingdings" panose="05000000000000000000" pitchFamily="2" charset="2"/>
              <a:buChar char="l"/>
              <a:defRPr sz="2200">
                <a:solidFill>
                  <a:schemeClr val="tx1"/>
                </a:solidFill>
                <a:latin typeface="Segoe UI" pitchFamily="34" charset="0"/>
                <a:ea typeface="Segoe UI" pitchFamily="34" charset="0"/>
                <a:cs typeface="Segoe UI" pitchFamily="34" charset="0"/>
              </a:defRPr>
            </a:lvl1pPr>
            <a:lvl2pPr marL="666750" indent="-244475" algn="l" defTabSz="685800" rtl="0" eaLnBrk="1" fontAlgn="base" hangingPunct="1">
              <a:spcBef>
                <a:spcPct val="20000"/>
              </a:spcBef>
              <a:spcAft>
                <a:spcPct val="0"/>
              </a:spcAft>
              <a:buClr>
                <a:schemeClr val="accent5"/>
              </a:buClr>
              <a:buSzPct val="100000"/>
              <a:buFont typeface="Wingdings" panose="05000000000000000000" pitchFamily="2" charset="2"/>
              <a:buChar char=""/>
              <a:defRPr sz="2000">
                <a:solidFill>
                  <a:schemeClr val="tx1"/>
                </a:solidFill>
                <a:latin typeface="Segoe UI" pitchFamily="34" charset="0"/>
                <a:ea typeface="Segoe UI" pitchFamily="34" charset="0"/>
                <a:cs typeface="Segoe UI" pitchFamily="34" charset="0"/>
              </a:defRPr>
            </a:lvl2pPr>
            <a:lvl3pPr marL="1028700" indent="-206375" algn="l" defTabSz="685800" rtl="0" eaLnBrk="1" fontAlgn="base" hangingPunct="1">
              <a:spcBef>
                <a:spcPct val="20000"/>
              </a:spcBef>
              <a:spcAft>
                <a:spcPct val="0"/>
              </a:spcAft>
              <a:buClr>
                <a:schemeClr val="accent5"/>
              </a:buClr>
              <a:buSzPct val="100000"/>
              <a:buFont typeface="Arial" panose="020B0604020202020204" pitchFamily="34" charset="0"/>
              <a:buChar char="•"/>
              <a:defRPr>
                <a:solidFill>
                  <a:schemeClr val="tx1"/>
                </a:solidFill>
                <a:latin typeface="Segoe UI" pitchFamily="34" charset="0"/>
                <a:ea typeface="Segoe UI" pitchFamily="34" charset="0"/>
                <a:cs typeface="Segoe UI" pitchFamily="34" charset="0"/>
              </a:defRPr>
            </a:lvl3pPr>
            <a:lvl4pPr marL="1439863" indent="-204788" algn="l" defTabSz="685800" rtl="0" eaLnBrk="1" fontAlgn="base" hangingPunct="1">
              <a:spcBef>
                <a:spcPct val="20000"/>
              </a:spcBef>
              <a:spcAft>
                <a:spcPct val="0"/>
              </a:spcAft>
              <a:buChar char="–"/>
              <a:defRPr sz="1900">
                <a:solidFill>
                  <a:schemeClr val="tx1"/>
                </a:solidFill>
                <a:latin typeface="Segoe UI" pitchFamily="34" charset="0"/>
                <a:ea typeface="Segoe UI" pitchFamily="34" charset="0"/>
                <a:cs typeface="Segoe UI" pitchFamily="34" charset="0"/>
              </a:defRPr>
            </a:lvl4pPr>
            <a:lvl5pPr marL="1852613" indent="-206375" algn="l" defTabSz="685800" rtl="0" eaLnBrk="1" fontAlgn="base" hangingPunct="1">
              <a:spcBef>
                <a:spcPct val="20000"/>
              </a:spcBef>
              <a:spcAft>
                <a:spcPct val="0"/>
              </a:spcAft>
              <a:buChar char="»"/>
              <a:defRPr sz="1900">
                <a:solidFill>
                  <a:schemeClr val="tx1"/>
                </a:solidFill>
                <a:latin typeface="Segoe UI" pitchFamily="34" charset="0"/>
                <a:ea typeface="Segoe UI" pitchFamily="34" charset="0"/>
                <a:cs typeface="Segoe UI" pitchFamily="34" charset="0"/>
              </a:defRPr>
            </a:lvl5pPr>
            <a:lvl6pPr marL="2309813" indent="-206375" algn="l" defTabSz="685800" rtl="0" eaLnBrk="1" fontAlgn="base" hangingPunct="1">
              <a:spcBef>
                <a:spcPct val="20000"/>
              </a:spcBef>
              <a:spcAft>
                <a:spcPct val="0"/>
              </a:spcAft>
              <a:buChar char="»"/>
              <a:defRPr sz="1900">
                <a:solidFill>
                  <a:schemeClr val="tx1"/>
                </a:solidFill>
                <a:latin typeface="Times New Roman" pitchFamily="18" charset="0"/>
              </a:defRPr>
            </a:lvl6pPr>
            <a:lvl7pPr marL="2767013" indent="-206375" algn="l" defTabSz="685800" rtl="0" eaLnBrk="1" fontAlgn="base" hangingPunct="1">
              <a:spcBef>
                <a:spcPct val="20000"/>
              </a:spcBef>
              <a:spcAft>
                <a:spcPct val="0"/>
              </a:spcAft>
              <a:buChar char="»"/>
              <a:defRPr sz="1900">
                <a:solidFill>
                  <a:schemeClr val="tx1"/>
                </a:solidFill>
                <a:latin typeface="Times New Roman" pitchFamily="18" charset="0"/>
              </a:defRPr>
            </a:lvl7pPr>
            <a:lvl8pPr marL="3224213" indent="-206375" algn="l" defTabSz="685800" rtl="0" eaLnBrk="1" fontAlgn="base" hangingPunct="1">
              <a:spcBef>
                <a:spcPct val="20000"/>
              </a:spcBef>
              <a:spcAft>
                <a:spcPct val="0"/>
              </a:spcAft>
              <a:buChar char="»"/>
              <a:defRPr sz="1900">
                <a:solidFill>
                  <a:schemeClr val="tx1"/>
                </a:solidFill>
                <a:latin typeface="Times New Roman" pitchFamily="18" charset="0"/>
              </a:defRPr>
            </a:lvl8pPr>
            <a:lvl9pPr marL="3681413" indent="-206375" algn="l" defTabSz="685800" rtl="0" eaLnBrk="1" fontAlgn="base" hangingPunct="1">
              <a:spcBef>
                <a:spcPct val="20000"/>
              </a:spcBef>
              <a:spcAft>
                <a:spcPct val="0"/>
              </a:spcAft>
              <a:buChar char="»"/>
              <a:defRPr sz="1900">
                <a:solidFill>
                  <a:schemeClr val="tx1"/>
                </a:solidFill>
                <a:latin typeface="Times New Roman" pitchFamily="18" charset="0"/>
              </a:defRPr>
            </a:lvl9pPr>
          </a:lstStyle>
          <a:p>
            <a:pPr>
              <a:lnSpc>
                <a:spcPct val="150000"/>
              </a:lnSpc>
            </a:pPr>
            <a:r>
              <a:rPr lang="en-US" b="1" kern="0" dirty="0">
                <a:solidFill>
                  <a:schemeClr val="accent6">
                    <a:lumMod val="75000"/>
                  </a:schemeClr>
                </a:solidFill>
              </a:rPr>
              <a:t>Take Away Points &amp; What Next?</a:t>
            </a:r>
          </a:p>
          <a:p>
            <a:pPr marL="625475">
              <a:lnSpc>
                <a:spcPct val="150000"/>
              </a:lnSpc>
              <a:buFont typeface="Wingdings" panose="05000000000000000000" pitchFamily="2" charset="2"/>
              <a:buChar char="ü"/>
            </a:pPr>
            <a:r>
              <a:rPr lang="en-US" kern="0" dirty="0">
                <a:solidFill>
                  <a:schemeClr val="accent6">
                    <a:lumMod val="75000"/>
                  </a:schemeClr>
                </a:solidFill>
              </a:rPr>
              <a:t>Potential</a:t>
            </a:r>
            <a:r>
              <a:rPr lang="en-US" kern="0" dirty="0"/>
              <a:t> for improving performance of medical imaging systems;</a:t>
            </a:r>
          </a:p>
          <a:p>
            <a:pPr marL="1377949" lvl="2" indent="-342900">
              <a:lnSpc>
                <a:spcPct val="150000"/>
              </a:lnSpc>
              <a:buFont typeface="Wingdings" panose="05000000000000000000" pitchFamily="2" charset="2"/>
              <a:buChar char="Ø"/>
            </a:pPr>
            <a:r>
              <a:rPr lang="en-US" sz="2200" kern="0" dirty="0"/>
              <a:t>solved limitations for PET and SPECT</a:t>
            </a:r>
          </a:p>
          <a:p>
            <a:pPr marL="1377949" lvl="2" indent="-342900">
              <a:lnSpc>
                <a:spcPct val="150000"/>
              </a:lnSpc>
              <a:buFont typeface="Wingdings" panose="05000000000000000000" pitchFamily="2" charset="2"/>
              <a:buChar char="Ø"/>
            </a:pPr>
            <a:r>
              <a:rPr lang="en-US" sz="2200" kern="0" dirty="0"/>
              <a:t>solved limitations for Collimated CGC Imagers and ToF information CGC Imagers</a:t>
            </a:r>
          </a:p>
          <a:p>
            <a:pPr marL="625475">
              <a:lnSpc>
                <a:spcPct val="150000"/>
              </a:lnSpc>
              <a:buFont typeface="Wingdings" panose="05000000000000000000" pitchFamily="2" charset="2"/>
              <a:buChar char="ü"/>
            </a:pPr>
            <a:r>
              <a:rPr lang="en-US" kern="0" dirty="0">
                <a:solidFill>
                  <a:schemeClr val="accent6">
                    <a:lumMod val="75000"/>
                  </a:schemeClr>
                </a:solidFill>
              </a:rPr>
              <a:t>Experimental validation </a:t>
            </a:r>
            <a:r>
              <a:rPr lang="en-US" kern="0" dirty="0"/>
              <a:t>required</a:t>
            </a:r>
          </a:p>
        </p:txBody>
      </p:sp>
    </p:spTree>
    <p:extLst>
      <p:ext uri="{BB962C8B-B14F-4D97-AF65-F5344CB8AC3E}">
        <p14:creationId xmlns:p14="http://schemas.microsoft.com/office/powerpoint/2010/main" val="16604778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77108" y="5489289"/>
            <a:ext cx="11379200" cy="1116227"/>
          </a:xfrm>
          <a:prstGeom prst="rect">
            <a:avLst/>
          </a:prstGeom>
        </p:spPr>
        <p:txBody>
          <a:bodyPr/>
          <a:lstStyle/>
          <a:p>
            <a:pPr algn="ctr" eaLnBrk="1" hangingPunct="1"/>
            <a:br>
              <a:rPr lang="en-GB" altLang="en-US" sz="4000" b="1" dirty="0">
                <a:solidFill>
                  <a:schemeClr val="accent1"/>
                </a:solidFill>
              </a:rPr>
            </a:br>
            <a:r>
              <a:rPr lang="en-GB" altLang="en-US" sz="4000" b="1" dirty="0">
                <a:solidFill>
                  <a:schemeClr val="accent1"/>
                </a:solidFill>
              </a:rPr>
              <a:t>ASANTE SANA</a:t>
            </a:r>
          </a:p>
        </p:txBody>
      </p:sp>
      <p:pic>
        <p:nvPicPr>
          <p:cNvPr id="7170" name="Picture 2" descr="Picha inayohusi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1280" y="595384"/>
            <a:ext cx="9103356"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 Placeholder 2"/>
          <p:cNvSpPr txBox="1">
            <a:spLocks/>
          </p:cNvSpPr>
          <p:nvPr/>
        </p:nvSpPr>
        <p:spPr>
          <a:xfrm>
            <a:off x="3966363" y="5298009"/>
            <a:ext cx="5165766" cy="568401"/>
          </a:xfrm>
          <a:prstGeom prst="rect">
            <a:avLst/>
          </a:prstGeom>
        </p:spPr>
        <p:txBody>
          <a:bodyPr/>
          <a:lstStyle>
            <a:lvl1pPr marL="309563" indent="-309563" algn="l" defTabSz="685800" rtl="0" eaLnBrk="1" fontAlgn="base" hangingPunct="1">
              <a:spcBef>
                <a:spcPct val="20000"/>
              </a:spcBef>
              <a:spcAft>
                <a:spcPct val="0"/>
              </a:spcAft>
              <a:buClr>
                <a:srgbClr val="007DC3"/>
              </a:buClr>
              <a:buSzPct val="100000"/>
              <a:buFont typeface="Wingdings" pitchFamily="2" charset="2"/>
              <a:buChar char="l"/>
              <a:defRPr sz="2200">
                <a:solidFill>
                  <a:schemeClr val="tx1"/>
                </a:solidFill>
                <a:latin typeface="Segoe UI" pitchFamily="34" charset="0"/>
                <a:ea typeface="Segoe UI" pitchFamily="34" charset="0"/>
                <a:cs typeface="Segoe UI" pitchFamily="34" charset="0"/>
              </a:defRPr>
            </a:lvl1pPr>
            <a:lvl2pPr marL="666750" indent="-244475" algn="l" defTabSz="685800" rtl="0" eaLnBrk="1" fontAlgn="base" hangingPunct="1">
              <a:spcBef>
                <a:spcPct val="20000"/>
              </a:spcBef>
              <a:spcAft>
                <a:spcPct val="0"/>
              </a:spcAft>
              <a:buClr>
                <a:srgbClr val="11AAFF"/>
              </a:buClr>
              <a:buSzPct val="100000"/>
              <a:buFont typeface="Wingdings" pitchFamily="2" charset="2"/>
              <a:buChar char="l"/>
              <a:defRPr sz="2000">
                <a:solidFill>
                  <a:schemeClr val="tx1"/>
                </a:solidFill>
                <a:latin typeface="Segoe UI" pitchFamily="34" charset="0"/>
                <a:ea typeface="Segoe UI" pitchFamily="34" charset="0"/>
                <a:cs typeface="Segoe UI" pitchFamily="34" charset="0"/>
              </a:defRPr>
            </a:lvl2pPr>
            <a:lvl3pPr marL="1028700" indent="-206375" algn="l" defTabSz="685800" rtl="0" eaLnBrk="1" fontAlgn="base" hangingPunct="1">
              <a:spcBef>
                <a:spcPct val="20000"/>
              </a:spcBef>
              <a:spcAft>
                <a:spcPct val="0"/>
              </a:spcAft>
              <a:buClr>
                <a:srgbClr val="8FD7FF"/>
              </a:buClr>
              <a:buSzPct val="100000"/>
              <a:buFont typeface="Wingdings" pitchFamily="2" charset="2"/>
              <a:buChar char="l"/>
              <a:defRPr>
                <a:solidFill>
                  <a:schemeClr val="tx1"/>
                </a:solidFill>
                <a:latin typeface="Segoe UI" pitchFamily="34" charset="0"/>
                <a:ea typeface="Segoe UI" pitchFamily="34" charset="0"/>
                <a:cs typeface="Segoe UI" pitchFamily="34" charset="0"/>
              </a:defRPr>
            </a:lvl3pPr>
            <a:lvl4pPr marL="1439863" indent="-204788" algn="l" defTabSz="685800" rtl="0" eaLnBrk="1" fontAlgn="base" hangingPunct="1">
              <a:spcBef>
                <a:spcPct val="20000"/>
              </a:spcBef>
              <a:spcAft>
                <a:spcPct val="0"/>
              </a:spcAft>
              <a:buChar char="–"/>
              <a:defRPr sz="1900">
                <a:solidFill>
                  <a:schemeClr val="tx1"/>
                </a:solidFill>
                <a:latin typeface="Times New Roman" pitchFamily="18" charset="0"/>
              </a:defRPr>
            </a:lvl4pPr>
            <a:lvl5pPr marL="1852613" indent="-206375" algn="l" defTabSz="685800" rtl="0" eaLnBrk="1" fontAlgn="base" hangingPunct="1">
              <a:spcBef>
                <a:spcPct val="20000"/>
              </a:spcBef>
              <a:spcAft>
                <a:spcPct val="0"/>
              </a:spcAft>
              <a:buChar char="»"/>
              <a:defRPr sz="1900">
                <a:solidFill>
                  <a:schemeClr val="tx1"/>
                </a:solidFill>
                <a:latin typeface="Times New Roman" pitchFamily="18" charset="0"/>
              </a:defRPr>
            </a:lvl5pPr>
            <a:lvl6pPr marL="2309813" indent="-206375" algn="l" defTabSz="685800" rtl="0" eaLnBrk="1" fontAlgn="base" hangingPunct="1">
              <a:spcBef>
                <a:spcPct val="20000"/>
              </a:spcBef>
              <a:spcAft>
                <a:spcPct val="0"/>
              </a:spcAft>
              <a:buChar char="»"/>
              <a:defRPr sz="1900">
                <a:solidFill>
                  <a:schemeClr val="tx1"/>
                </a:solidFill>
                <a:latin typeface="Times New Roman" pitchFamily="18" charset="0"/>
              </a:defRPr>
            </a:lvl6pPr>
            <a:lvl7pPr marL="2767013" indent="-206375" algn="l" defTabSz="685800" rtl="0" eaLnBrk="1" fontAlgn="base" hangingPunct="1">
              <a:spcBef>
                <a:spcPct val="20000"/>
              </a:spcBef>
              <a:spcAft>
                <a:spcPct val="0"/>
              </a:spcAft>
              <a:buChar char="»"/>
              <a:defRPr sz="1900">
                <a:solidFill>
                  <a:schemeClr val="tx1"/>
                </a:solidFill>
                <a:latin typeface="Times New Roman" pitchFamily="18" charset="0"/>
              </a:defRPr>
            </a:lvl7pPr>
            <a:lvl8pPr marL="3224213" indent="-206375" algn="l" defTabSz="685800" rtl="0" eaLnBrk="1" fontAlgn="base" hangingPunct="1">
              <a:spcBef>
                <a:spcPct val="20000"/>
              </a:spcBef>
              <a:spcAft>
                <a:spcPct val="0"/>
              </a:spcAft>
              <a:buChar char="»"/>
              <a:defRPr sz="1900">
                <a:solidFill>
                  <a:schemeClr val="tx1"/>
                </a:solidFill>
                <a:latin typeface="Times New Roman" pitchFamily="18" charset="0"/>
              </a:defRPr>
            </a:lvl8pPr>
            <a:lvl9pPr marL="3681413" indent="-206375" algn="l" defTabSz="685800" rtl="0" eaLnBrk="1" fontAlgn="base" hangingPunct="1">
              <a:spcBef>
                <a:spcPct val="20000"/>
              </a:spcBef>
              <a:spcAft>
                <a:spcPct val="0"/>
              </a:spcAft>
              <a:buChar char="»"/>
              <a:defRPr sz="1900">
                <a:solidFill>
                  <a:schemeClr val="tx1"/>
                </a:solidFill>
                <a:latin typeface="Times New Roman" pitchFamily="18" charset="0"/>
              </a:defRPr>
            </a:lvl9pPr>
          </a:lstStyle>
          <a:p>
            <a:pPr marL="0" indent="0">
              <a:buNone/>
            </a:pPr>
            <a:r>
              <a:rPr lang="sv-SE" sz="2800" b="1" u="sng" kern="0" dirty="0">
                <a:solidFill>
                  <a:srgbClr val="00B0F0"/>
                </a:solidFill>
              </a:rPr>
              <a:t>enockmwita17@gmail.com</a:t>
            </a:r>
            <a:endParaRPr lang="nl-BE" sz="2800" b="1" u="sng" kern="0" dirty="0">
              <a:solidFill>
                <a:srgbClr val="00B0F0"/>
              </a:solidFill>
            </a:endParaRPr>
          </a:p>
        </p:txBody>
      </p:sp>
    </p:spTree>
    <p:extLst>
      <p:ext uri="{BB962C8B-B14F-4D97-AF65-F5344CB8AC3E}">
        <p14:creationId xmlns:p14="http://schemas.microsoft.com/office/powerpoint/2010/main" val="10322385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47B4B6-14EA-3AF9-2506-18BA7393CCA0}"/>
              </a:ext>
            </a:extLst>
          </p:cNvPr>
          <p:cNvSpPr>
            <a:spLocks noGrp="1"/>
          </p:cNvSpPr>
          <p:nvPr>
            <p:ph sz="quarter" idx="10"/>
          </p:nvPr>
        </p:nvSpPr>
        <p:spPr>
          <a:xfrm>
            <a:off x="393700" y="1422071"/>
            <a:ext cx="9724077" cy="5168734"/>
          </a:xfrm>
        </p:spPr>
        <p:txBody>
          <a:bodyPr/>
          <a:lstStyle/>
          <a:p>
            <a:pPr>
              <a:lnSpc>
                <a:spcPct val="150000"/>
              </a:lnSpc>
            </a:pPr>
            <a:r>
              <a:rPr lang="en-US" sz="2300" dirty="0">
                <a:solidFill>
                  <a:schemeClr val="accent6">
                    <a:lumMod val="75000"/>
                  </a:schemeClr>
                </a:solidFill>
              </a:rPr>
              <a:t>Cascade gamma rays:</a:t>
            </a:r>
          </a:p>
          <a:p>
            <a:pPr marL="1328738" indent="-342900">
              <a:lnSpc>
                <a:spcPct val="150000"/>
              </a:lnSpc>
              <a:buFont typeface="Wingdings" panose="05000000000000000000" pitchFamily="2" charset="2"/>
              <a:buChar char="v"/>
            </a:pPr>
            <a:r>
              <a:rPr lang="en-US" sz="2300" dirty="0"/>
              <a:t>Have potential to solve limitations related to </a:t>
            </a:r>
            <a:r>
              <a:rPr lang="en-US" sz="2300" b="1" dirty="0"/>
              <a:t>trade-off </a:t>
            </a:r>
            <a:r>
              <a:rPr lang="en-US" sz="2300" dirty="0"/>
              <a:t>between sensitivity and spatial resolution in SPECT</a:t>
            </a:r>
          </a:p>
          <a:p>
            <a:pPr marL="1328738" indent="-342900">
              <a:lnSpc>
                <a:spcPct val="150000"/>
              </a:lnSpc>
              <a:buFont typeface="Wingdings" panose="05000000000000000000" pitchFamily="2" charset="2"/>
              <a:buChar char="v"/>
            </a:pPr>
            <a:r>
              <a:rPr lang="en-US" sz="2300" dirty="0"/>
              <a:t>Positron movement in PET</a:t>
            </a:r>
          </a:p>
          <a:p>
            <a:pPr>
              <a:lnSpc>
                <a:spcPct val="150000"/>
              </a:lnSpc>
            </a:pPr>
            <a:r>
              <a:rPr lang="en-US" sz="2300" dirty="0">
                <a:solidFill>
                  <a:schemeClr val="accent6">
                    <a:lumMod val="75000"/>
                  </a:schemeClr>
                </a:solidFill>
              </a:rPr>
              <a:t>Approaches using Cascade Gamma Rays;</a:t>
            </a:r>
          </a:p>
          <a:p>
            <a:pPr marL="1328738" indent="-342900">
              <a:lnSpc>
                <a:spcPct val="150000"/>
              </a:lnSpc>
              <a:buFont typeface="Wingdings" panose="05000000000000000000" pitchFamily="2" charset="2"/>
              <a:buChar char="v"/>
            </a:pPr>
            <a:r>
              <a:rPr lang="en-US" sz="2300" dirty="0"/>
              <a:t>Collimated detector Approach e.g Collimated CGC</a:t>
            </a:r>
          </a:p>
          <a:p>
            <a:pPr marL="1328738" indent="-342900">
              <a:lnSpc>
                <a:spcPct val="150000"/>
              </a:lnSpc>
              <a:buFont typeface="Wingdings" panose="05000000000000000000" pitchFamily="2" charset="2"/>
              <a:buChar char="v"/>
            </a:pPr>
            <a:r>
              <a:rPr lang="en-US" sz="2300" dirty="0"/>
              <a:t>ToF Approach</a:t>
            </a:r>
          </a:p>
          <a:p>
            <a:pPr marL="1328738" indent="-342900">
              <a:lnSpc>
                <a:spcPct val="150000"/>
              </a:lnSpc>
              <a:buFont typeface="Wingdings" panose="05000000000000000000" pitchFamily="2" charset="2"/>
              <a:buChar char="v"/>
            </a:pPr>
            <a:r>
              <a:rPr lang="en-US" sz="2300" dirty="0"/>
              <a:t>Uncollimated detector Approach - Proposed in this study, was realized through </a:t>
            </a:r>
            <a:r>
              <a:rPr lang="en-US" sz="2300" b="1" dirty="0"/>
              <a:t>GATE Monte Carlo simulation</a:t>
            </a:r>
          </a:p>
        </p:txBody>
      </p:sp>
      <p:sp>
        <p:nvSpPr>
          <p:cNvPr id="3" name="Title 2">
            <a:extLst>
              <a:ext uri="{FF2B5EF4-FFF2-40B4-BE49-F238E27FC236}">
                <a16:creationId xmlns:a16="http://schemas.microsoft.com/office/drawing/2014/main" id="{FFB0DCCD-F93B-BA7D-1203-A4344BC53193}"/>
              </a:ext>
            </a:extLst>
          </p:cNvPr>
          <p:cNvSpPr>
            <a:spLocks noGrp="1"/>
          </p:cNvSpPr>
          <p:nvPr>
            <p:ph type="title"/>
          </p:nvPr>
        </p:nvSpPr>
        <p:spPr>
          <a:xfrm>
            <a:off x="3753855" y="497880"/>
            <a:ext cx="4128910" cy="746622"/>
          </a:xfrm>
        </p:spPr>
        <p:txBody>
          <a:bodyPr/>
          <a:lstStyle/>
          <a:p>
            <a:pPr algn="ctr">
              <a:lnSpc>
                <a:spcPct val="150000"/>
              </a:lnSpc>
            </a:pPr>
            <a:r>
              <a:rPr lang="en-US" sz="3200" b="1" dirty="0"/>
              <a:t>Introduction</a:t>
            </a:r>
            <a:endParaRPr lang="aa-ET" sz="3200" b="1" dirty="0"/>
          </a:p>
        </p:txBody>
      </p:sp>
      <p:sp>
        <p:nvSpPr>
          <p:cNvPr id="4" name="Slide Number Placeholder 3">
            <a:extLst>
              <a:ext uri="{FF2B5EF4-FFF2-40B4-BE49-F238E27FC236}">
                <a16:creationId xmlns:a16="http://schemas.microsoft.com/office/drawing/2014/main" id="{D9EBF776-99E7-27C8-1D4A-93FB6D269A38}"/>
              </a:ext>
            </a:extLst>
          </p:cNvPr>
          <p:cNvSpPr>
            <a:spLocks noGrp="1"/>
          </p:cNvSpPr>
          <p:nvPr>
            <p:ph type="sldNum" sz="quarter" idx="11"/>
          </p:nvPr>
        </p:nvSpPr>
        <p:spPr/>
        <p:txBody>
          <a:bodyPr/>
          <a:lstStyle/>
          <a:p>
            <a:fld id="{6BF8636E-AFBA-4C2F-AA9E-34AEC97BD133}" type="slidenum">
              <a:rPr lang="nl-BE" smtClean="0"/>
              <a:pPr/>
              <a:t>2</a:t>
            </a:fld>
            <a:endParaRPr lang="nl-BE" dirty="0"/>
          </a:p>
        </p:txBody>
      </p:sp>
      <p:sp>
        <p:nvSpPr>
          <p:cNvPr id="6" name="TextBox 5">
            <a:extLst>
              <a:ext uri="{FF2B5EF4-FFF2-40B4-BE49-F238E27FC236}">
                <a16:creationId xmlns:a16="http://schemas.microsoft.com/office/drawing/2014/main" id="{FE76D886-5F21-4848-F3BD-04A850D7EFFB}"/>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Tree>
    <p:extLst>
      <p:ext uri="{BB962C8B-B14F-4D97-AF65-F5344CB8AC3E}">
        <p14:creationId xmlns:p14="http://schemas.microsoft.com/office/powerpoint/2010/main" val="2289205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7145" y="428132"/>
            <a:ext cx="6108327" cy="746622"/>
          </a:xfrm>
        </p:spPr>
        <p:txBody>
          <a:bodyPr/>
          <a:lstStyle/>
          <a:p>
            <a:pPr algn="ctr">
              <a:lnSpc>
                <a:spcPct val="200000"/>
              </a:lnSpc>
            </a:pPr>
            <a:r>
              <a:rPr lang="en-GB" b="1" dirty="0"/>
              <a:t>Recent CGC Configurations</a:t>
            </a:r>
          </a:p>
        </p:txBody>
      </p:sp>
      <p:sp>
        <p:nvSpPr>
          <p:cNvPr id="3" name="TextBox 2">
            <a:extLst>
              <a:ext uri="{FF2B5EF4-FFF2-40B4-BE49-F238E27FC236}">
                <a16:creationId xmlns:a16="http://schemas.microsoft.com/office/drawing/2014/main" id="{A90A6025-C029-C684-F1F1-CE362CD72709}"/>
              </a:ext>
            </a:extLst>
          </p:cNvPr>
          <p:cNvSpPr txBox="1"/>
          <p:nvPr/>
        </p:nvSpPr>
        <p:spPr>
          <a:xfrm>
            <a:off x="123793" y="1385070"/>
            <a:ext cx="9423967" cy="523220"/>
          </a:xfrm>
          <a:prstGeom prst="rect">
            <a:avLst/>
          </a:prstGeom>
          <a:noFill/>
        </p:spPr>
        <p:txBody>
          <a:bodyPr wrap="square">
            <a:spAutoFit/>
          </a:bodyPr>
          <a:lstStyle/>
          <a:p>
            <a:r>
              <a:rPr lang="en-GB" sz="2800" b="1" dirty="0"/>
              <a:t>(i) Collimated Configuration (</a:t>
            </a:r>
            <a:r>
              <a:rPr lang="da-DK" sz="2800" b="1" dirty="0"/>
              <a:t>Olshanoski et al. 2023)</a:t>
            </a:r>
            <a:endParaRPr lang="aa-ET" sz="2800" b="1" dirty="0"/>
          </a:p>
        </p:txBody>
      </p:sp>
      <p:pic>
        <p:nvPicPr>
          <p:cNvPr id="6" name="Picture 2">
            <a:extLst>
              <a:ext uri="{FF2B5EF4-FFF2-40B4-BE49-F238E27FC236}">
                <a16:creationId xmlns:a16="http://schemas.microsoft.com/office/drawing/2014/main" id="{11DC2F3A-9C73-5E71-D06E-DFCF378F87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3" r="19430"/>
          <a:stretch>
            <a:fillRect/>
          </a:stretch>
        </p:blipFill>
        <p:spPr bwMode="auto">
          <a:xfrm>
            <a:off x="3172" y="2758394"/>
            <a:ext cx="3240203" cy="2868087"/>
          </a:xfrm>
          <a:prstGeom prst="rect">
            <a:avLst/>
          </a:prstGeom>
          <a:noFill/>
          <a:extLst>
            <a:ext uri="{909E8E84-426E-40DD-AFC4-6F175D3DCCD1}">
              <a14:hiddenFill xmlns:a14="http://schemas.microsoft.com/office/drawing/2010/main">
                <a:solidFill>
                  <a:srgbClr val="FFFFFF"/>
                </a:solidFill>
              </a14:hiddenFill>
            </a:ext>
          </a:extLst>
        </p:spPr>
      </p:pic>
      <p:sp>
        <p:nvSpPr>
          <p:cNvPr id="14" name="Line 7"/>
          <p:cNvSpPr>
            <a:spLocks noChangeShapeType="1"/>
          </p:cNvSpPr>
          <p:nvPr/>
        </p:nvSpPr>
        <p:spPr bwMode="auto">
          <a:xfrm flipH="1" flipV="1">
            <a:off x="2029694" y="5239963"/>
            <a:ext cx="691791" cy="185235"/>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3" name="Line 7"/>
          <p:cNvSpPr>
            <a:spLocks noChangeShapeType="1"/>
          </p:cNvSpPr>
          <p:nvPr/>
        </p:nvSpPr>
        <p:spPr bwMode="auto">
          <a:xfrm flipH="1">
            <a:off x="2220109" y="2642749"/>
            <a:ext cx="691791" cy="267808"/>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TextBox 15">
            <a:extLst>
              <a:ext uri="{FF2B5EF4-FFF2-40B4-BE49-F238E27FC236}">
                <a16:creationId xmlns:a16="http://schemas.microsoft.com/office/drawing/2014/main" id="{DC8A795A-95BA-90FA-1EE1-ADD1A990990A}"/>
              </a:ext>
            </a:extLst>
          </p:cNvPr>
          <p:cNvSpPr txBox="1"/>
          <p:nvPr/>
        </p:nvSpPr>
        <p:spPr>
          <a:xfrm>
            <a:off x="2907145" y="2381557"/>
            <a:ext cx="995226" cy="437043"/>
          </a:xfrm>
          <a:prstGeom prst="rect">
            <a:avLst/>
          </a:prstGeom>
          <a:noFill/>
        </p:spPr>
        <p:txBody>
          <a:bodyPr wrap="square">
            <a:spAutoFit/>
          </a:bodyPr>
          <a:lstStyle/>
          <a:p>
            <a:pPr marL="0" marR="0" lvl="0" indent="0" algn="l" defTabSz="914400" rtl="0" eaLnBrk="1" fontAlgn="auto" latinLnBrk="0" hangingPunct="1">
              <a:lnSpc>
                <a:spcPct val="140000"/>
              </a:lnSpc>
              <a:spcBef>
                <a:spcPct val="50000"/>
              </a:spcBef>
              <a:spcAft>
                <a:spcPts val="0"/>
              </a:spcAft>
              <a:buClrTx/>
              <a:buSzTx/>
              <a:tabLst/>
              <a:defRPr/>
            </a:pPr>
            <a:r>
              <a:rPr kumimoji="0" lang="en-US" altLang="en-US" sz="1600" b="0" i="0" u="none" strike="noStrike" kern="1200" cap="none" spc="0" normalizeH="0" baseline="0" noProof="0" dirty="0">
                <a:ln>
                  <a:noFill/>
                </a:ln>
                <a:solidFill>
                  <a:srgbClr val="000066"/>
                </a:solidFill>
                <a:effectLst/>
                <a:uLnTx/>
                <a:uFillTx/>
                <a:latin typeface="Arial" pitchFamily="34" charset="0"/>
                <a:ea typeface="+mn-ea"/>
                <a:cs typeface="+mn-cs"/>
              </a:rPr>
              <a:t>Detector</a:t>
            </a:r>
          </a:p>
        </p:txBody>
      </p:sp>
      <p:sp>
        <p:nvSpPr>
          <p:cNvPr id="20" name="TextBox 19">
            <a:extLst>
              <a:ext uri="{FF2B5EF4-FFF2-40B4-BE49-F238E27FC236}">
                <a16:creationId xmlns:a16="http://schemas.microsoft.com/office/drawing/2014/main" id="{8B881FDB-4EE6-3E45-022C-B54795919B00}"/>
              </a:ext>
            </a:extLst>
          </p:cNvPr>
          <p:cNvSpPr txBox="1"/>
          <p:nvPr/>
        </p:nvSpPr>
        <p:spPr>
          <a:xfrm>
            <a:off x="528929" y="4402954"/>
            <a:ext cx="1988494" cy="765594"/>
          </a:xfrm>
          <a:prstGeom prst="rect">
            <a:avLst/>
          </a:prstGeom>
          <a:noFill/>
        </p:spPr>
        <p:txBody>
          <a:bodyPr wrap="square">
            <a:spAutoFit/>
          </a:bodyPr>
          <a:lstStyle/>
          <a:p>
            <a:pPr marL="0" marR="0" lvl="0" indent="0" algn="l" defTabSz="914400" rtl="0" eaLnBrk="1" fontAlgn="auto" latinLnBrk="0" hangingPunct="1">
              <a:spcBef>
                <a:spcPct val="50000"/>
              </a:spcBef>
              <a:spcAft>
                <a:spcPts val="0"/>
              </a:spcAft>
              <a:buClrTx/>
              <a:buSzTx/>
              <a:tabLst/>
              <a:defRPr/>
            </a:pPr>
            <a:r>
              <a:rPr kumimoji="0" lang="en-US" altLang="en-US" sz="1750" b="1" i="0" u="none" strike="noStrike" kern="1200" cap="none" spc="0" normalizeH="0" baseline="0" noProof="0" dirty="0">
                <a:ln>
                  <a:noFill/>
                </a:ln>
                <a:solidFill>
                  <a:srgbClr val="000066"/>
                </a:solidFill>
                <a:effectLst/>
                <a:uLnTx/>
                <a:uFillTx/>
                <a:latin typeface="Arial" pitchFamily="34" charset="0"/>
                <a:ea typeface="+mn-ea"/>
                <a:cs typeface="+mn-cs"/>
              </a:rPr>
              <a:t>Cascade Photon</a:t>
            </a:r>
          </a:p>
          <a:p>
            <a:pPr marL="0" marR="0" lvl="0" indent="0" algn="l" defTabSz="914400" rtl="0" eaLnBrk="1" fontAlgn="auto" latinLnBrk="0" hangingPunct="1">
              <a:spcBef>
                <a:spcPct val="50000"/>
              </a:spcBef>
              <a:spcAft>
                <a:spcPts val="0"/>
              </a:spcAft>
              <a:buClrTx/>
              <a:buSzTx/>
              <a:tabLst/>
              <a:defRPr/>
            </a:pPr>
            <a:r>
              <a:rPr kumimoji="0" lang="en-US" altLang="en-US" sz="1750" b="1" i="0" u="none" strike="noStrike" kern="1200" cap="none" spc="0" normalizeH="0" baseline="0" noProof="0" dirty="0">
                <a:ln>
                  <a:noFill/>
                </a:ln>
                <a:solidFill>
                  <a:srgbClr val="000066"/>
                </a:solidFill>
                <a:effectLst/>
                <a:uLnTx/>
                <a:uFillTx/>
                <a:latin typeface="Arial" pitchFamily="34" charset="0"/>
                <a:ea typeface="+mn-ea"/>
                <a:cs typeface="+mn-cs"/>
              </a:rPr>
              <a:t> Emitter</a:t>
            </a:r>
          </a:p>
        </p:txBody>
      </p:sp>
      <p:sp>
        <p:nvSpPr>
          <p:cNvPr id="24" name="TextBox 23">
            <a:extLst>
              <a:ext uri="{FF2B5EF4-FFF2-40B4-BE49-F238E27FC236}">
                <a16:creationId xmlns:a16="http://schemas.microsoft.com/office/drawing/2014/main" id="{A5B85F62-0481-6F1B-895E-A76DF2239F67}"/>
              </a:ext>
            </a:extLst>
          </p:cNvPr>
          <p:cNvSpPr txBox="1"/>
          <p:nvPr/>
        </p:nvSpPr>
        <p:spPr>
          <a:xfrm>
            <a:off x="2658205" y="5213126"/>
            <a:ext cx="1233851" cy="437043"/>
          </a:xfrm>
          <a:prstGeom prst="rect">
            <a:avLst/>
          </a:prstGeom>
          <a:noFill/>
        </p:spPr>
        <p:txBody>
          <a:bodyPr wrap="square">
            <a:spAutoFit/>
          </a:bodyPr>
          <a:lstStyle/>
          <a:p>
            <a:pPr marL="0" marR="0" lvl="0" indent="0" algn="l" defTabSz="914400" rtl="0" eaLnBrk="1" fontAlgn="auto" latinLnBrk="0" hangingPunct="1">
              <a:lnSpc>
                <a:spcPct val="140000"/>
              </a:lnSpc>
              <a:spcBef>
                <a:spcPct val="50000"/>
              </a:spcBef>
              <a:spcAft>
                <a:spcPts val="0"/>
              </a:spcAft>
              <a:buClrTx/>
              <a:buSzTx/>
              <a:tabLst/>
              <a:defRPr/>
            </a:pPr>
            <a:r>
              <a:rPr kumimoji="0" lang="en-US" altLang="en-US" sz="1600" b="0" i="0" u="none" strike="noStrike" kern="1200" cap="none" spc="0" normalizeH="0" baseline="0" noProof="0" dirty="0">
                <a:ln>
                  <a:noFill/>
                </a:ln>
                <a:solidFill>
                  <a:srgbClr val="000066"/>
                </a:solidFill>
                <a:effectLst/>
                <a:uLnTx/>
                <a:uFillTx/>
                <a:latin typeface="Arial" pitchFamily="34" charset="0"/>
                <a:ea typeface="+mn-ea"/>
                <a:cs typeface="+mn-cs"/>
              </a:rPr>
              <a:t>Collimators</a:t>
            </a:r>
          </a:p>
        </p:txBody>
      </p:sp>
      <p:pic>
        <p:nvPicPr>
          <p:cNvPr id="32" name="Picture 31">
            <a:extLst>
              <a:ext uri="{FF2B5EF4-FFF2-40B4-BE49-F238E27FC236}">
                <a16:creationId xmlns:a16="http://schemas.microsoft.com/office/drawing/2014/main" id="{80639D0B-0AAA-1746-672C-9FBF58E9DBCC}"/>
              </a:ext>
            </a:extLst>
          </p:cNvPr>
          <p:cNvPicPr>
            <a:picLocks noChangeAspect="1"/>
          </p:cNvPicPr>
          <p:nvPr/>
        </p:nvPicPr>
        <p:blipFill>
          <a:blip r:embed="rId4"/>
          <a:stretch>
            <a:fillRect/>
          </a:stretch>
        </p:blipFill>
        <p:spPr>
          <a:xfrm>
            <a:off x="3866393" y="2494411"/>
            <a:ext cx="3656920" cy="3186260"/>
          </a:xfrm>
          <a:prstGeom prst="rect">
            <a:avLst/>
          </a:prstGeom>
        </p:spPr>
      </p:pic>
      <p:sp>
        <p:nvSpPr>
          <p:cNvPr id="28" name="Line 7">
            <a:extLst>
              <a:ext uri="{FF2B5EF4-FFF2-40B4-BE49-F238E27FC236}">
                <a16:creationId xmlns:a16="http://schemas.microsoft.com/office/drawing/2014/main" id="{DACD0965-00FB-923C-BB38-BF336D5EA6E9}"/>
              </a:ext>
            </a:extLst>
          </p:cNvPr>
          <p:cNvSpPr>
            <a:spLocks noChangeShapeType="1"/>
          </p:cNvSpPr>
          <p:nvPr/>
        </p:nvSpPr>
        <p:spPr bwMode="auto">
          <a:xfrm flipV="1">
            <a:off x="3769132" y="4787570"/>
            <a:ext cx="1887234" cy="655367"/>
          </a:xfrm>
          <a:prstGeom prst="line">
            <a:avLst/>
          </a:prstGeom>
          <a:noFill/>
          <a:ln w="38100">
            <a:solidFill>
              <a:srgbClr val="1FB5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7">
            <a:extLst>
              <a:ext uri="{FF2B5EF4-FFF2-40B4-BE49-F238E27FC236}">
                <a16:creationId xmlns:a16="http://schemas.microsoft.com/office/drawing/2014/main" id="{856E0DEB-9857-0534-878F-925276F3A4E2}"/>
              </a:ext>
            </a:extLst>
          </p:cNvPr>
          <p:cNvSpPr>
            <a:spLocks noChangeShapeType="1"/>
          </p:cNvSpPr>
          <p:nvPr/>
        </p:nvSpPr>
        <p:spPr bwMode="auto">
          <a:xfrm>
            <a:off x="3756805" y="2642749"/>
            <a:ext cx="1353754" cy="226385"/>
          </a:xfrm>
          <a:prstGeom prst="line">
            <a:avLst/>
          </a:prstGeom>
          <a:noFill/>
          <a:ln w="38100">
            <a:solidFill>
              <a:srgbClr val="1FB5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 name="Slide Number Placeholder 3">
            <a:extLst>
              <a:ext uri="{FF2B5EF4-FFF2-40B4-BE49-F238E27FC236}">
                <a16:creationId xmlns:a16="http://schemas.microsoft.com/office/drawing/2014/main" id="{33AB8928-18A4-B6EA-BD7D-C95C68EA7232}"/>
              </a:ext>
            </a:extLst>
          </p:cNvPr>
          <p:cNvSpPr>
            <a:spLocks noGrp="1"/>
          </p:cNvSpPr>
          <p:nvPr>
            <p:ph type="sldNum" sz="quarter" idx="11"/>
          </p:nvPr>
        </p:nvSpPr>
        <p:spPr>
          <a:xfrm>
            <a:off x="144384" y="6698276"/>
            <a:ext cx="2844800" cy="172194"/>
          </a:xfrm>
        </p:spPr>
        <p:txBody>
          <a:bodyPr/>
          <a:lstStyle/>
          <a:p>
            <a:fld id="{6BF8636E-AFBA-4C2F-AA9E-34AEC97BD133}" type="slidenum">
              <a:rPr lang="nl-BE" sz="1400" smtClean="0"/>
              <a:pPr/>
              <a:t>3</a:t>
            </a:fld>
            <a:endParaRPr lang="nl-BE" sz="1400" dirty="0"/>
          </a:p>
        </p:txBody>
      </p:sp>
      <p:sp>
        <p:nvSpPr>
          <p:cNvPr id="2" name="Rectangle 1"/>
          <p:cNvSpPr/>
          <p:nvPr/>
        </p:nvSpPr>
        <p:spPr>
          <a:xfrm>
            <a:off x="7546790" y="1784654"/>
            <a:ext cx="4677169" cy="4938275"/>
          </a:xfrm>
          <a:prstGeom prst="rect">
            <a:avLst/>
          </a:prstGeom>
        </p:spPr>
        <p:txBody>
          <a:bodyPr wrap="square">
            <a:spAutoFit/>
          </a:bodyPr>
          <a:lstStyle/>
          <a:p>
            <a:pPr marL="309563" lvl="0" indent="-309563" defTabSz="685800" fontAlgn="base">
              <a:lnSpc>
                <a:spcPct val="150000"/>
              </a:lnSpc>
              <a:spcBef>
                <a:spcPct val="20000"/>
              </a:spcBef>
              <a:spcAft>
                <a:spcPct val="0"/>
              </a:spcAft>
              <a:buClr>
                <a:srgbClr val="618F2E"/>
              </a:buClr>
              <a:buSzPct val="100000"/>
              <a:buFont typeface="Wingdings" panose="05000000000000000000" pitchFamily="2" charset="2"/>
              <a:buChar char="l"/>
            </a:pPr>
            <a:r>
              <a:rPr lang="en-US" sz="2200" dirty="0">
                <a:solidFill>
                  <a:prstClr val="black"/>
                </a:solidFill>
                <a:latin typeface="Segoe UI" pitchFamily="34" charset="0"/>
                <a:cs typeface="Segoe UI" pitchFamily="34" charset="0"/>
              </a:rPr>
              <a:t>Only photon hitting the detector 90 degrees is counted</a:t>
            </a:r>
          </a:p>
          <a:p>
            <a:pPr marL="309563" lvl="0" indent="-309563" defTabSz="685800" fontAlgn="base">
              <a:lnSpc>
                <a:spcPct val="150000"/>
              </a:lnSpc>
              <a:spcBef>
                <a:spcPct val="20000"/>
              </a:spcBef>
              <a:spcAft>
                <a:spcPct val="0"/>
              </a:spcAft>
              <a:buClr>
                <a:srgbClr val="618F2E"/>
              </a:buClr>
              <a:buSzPct val="100000"/>
              <a:buFont typeface="Wingdings" panose="05000000000000000000" pitchFamily="2" charset="2"/>
              <a:buChar char="l"/>
            </a:pPr>
            <a:r>
              <a:rPr lang="en-US" sz="2200" dirty="0">
                <a:solidFill>
                  <a:prstClr val="black"/>
                </a:solidFill>
                <a:latin typeface="Segoe UI" pitchFamily="34" charset="0"/>
                <a:cs typeface="Segoe UI" pitchFamily="34" charset="0"/>
              </a:rPr>
              <a:t>Collimators;</a:t>
            </a:r>
          </a:p>
          <a:p>
            <a:pPr marL="800100" lvl="1" indent="-342900" defTabSz="685800" fontAlgn="base">
              <a:spcBef>
                <a:spcPct val="20000"/>
              </a:spcBef>
              <a:spcAft>
                <a:spcPct val="0"/>
              </a:spcAft>
              <a:buClr>
                <a:srgbClr val="618F2E"/>
              </a:buClr>
              <a:buSzPct val="100000"/>
              <a:buFont typeface="Wingdings" panose="05000000000000000000" pitchFamily="2" charset="2"/>
              <a:buChar char="Ø"/>
            </a:pPr>
            <a:r>
              <a:rPr lang="en-US" sz="2200" dirty="0">
                <a:solidFill>
                  <a:prstClr val="black"/>
                </a:solidFill>
                <a:latin typeface="Segoe UI" pitchFamily="34" charset="0"/>
                <a:cs typeface="Segoe UI" pitchFamily="34" charset="0"/>
              </a:rPr>
              <a:t>Absorb photons – </a:t>
            </a:r>
            <a:r>
              <a:rPr lang="en-US" sz="2200" b="1" dirty="0">
                <a:solidFill>
                  <a:srgbClr val="FF0000"/>
                </a:solidFill>
                <a:latin typeface="Segoe UI" pitchFamily="34" charset="0"/>
                <a:cs typeface="Segoe UI" pitchFamily="34" charset="0"/>
              </a:rPr>
              <a:t>↓</a:t>
            </a:r>
            <a:r>
              <a:rPr lang="en-US" sz="2200" dirty="0">
                <a:solidFill>
                  <a:prstClr val="black"/>
                </a:solidFill>
                <a:latin typeface="Segoe UI" pitchFamily="34" charset="0"/>
                <a:cs typeface="Segoe UI" pitchFamily="34" charset="0"/>
              </a:rPr>
              <a:t>sensitivity </a:t>
            </a:r>
          </a:p>
          <a:p>
            <a:pPr marL="800100" lvl="1" indent="-342900" defTabSz="685800" fontAlgn="base">
              <a:spcBef>
                <a:spcPct val="20000"/>
              </a:spcBef>
              <a:spcAft>
                <a:spcPct val="0"/>
              </a:spcAft>
              <a:buClr>
                <a:srgbClr val="618F2E"/>
              </a:buClr>
              <a:buSzPct val="100000"/>
              <a:buFont typeface="Wingdings" panose="05000000000000000000" pitchFamily="2" charset="2"/>
              <a:buChar char="Ø"/>
            </a:pPr>
            <a:r>
              <a:rPr lang="en-US" sz="2200" dirty="0">
                <a:solidFill>
                  <a:prstClr val="black"/>
                </a:solidFill>
                <a:latin typeface="Segoe UI" pitchFamily="34" charset="0"/>
                <a:cs typeface="Segoe UI" pitchFamily="34" charset="0"/>
              </a:rPr>
              <a:t>Septal penetration – blur the image (false counts)</a:t>
            </a:r>
          </a:p>
          <a:p>
            <a:pPr marL="800100" lvl="1" indent="-342900" defTabSz="685800" fontAlgn="base">
              <a:lnSpc>
                <a:spcPct val="150000"/>
              </a:lnSpc>
              <a:spcBef>
                <a:spcPct val="20000"/>
              </a:spcBef>
              <a:spcAft>
                <a:spcPct val="0"/>
              </a:spcAft>
              <a:buClr>
                <a:srgbClr val="618F2E"/>
              </a:buClr>
              <a:buSzPct val="100000"/>
              <a:buFont typeface="Wingdings" panose="05000000000000000000" pitchFamily="2" charset="2"/>
              <a:buChar char="Ø"/>
            </a:pPr>
            <a:r>
              <a:rPr lang="en-US" sz="2200" dirty="0">
                <a:solidFill>
                  <a:prstClr val="black"/>
                </a:solidFill>
                <a:latin typeface="Segoe UI" pitchFamily="34" charset="0"/>
                <a:cs typeface="Segoe UI" pitchFamily="34" charset="0"/>
              </a:rPr>
              <a:t>Dictate the FWHM</a:t>
            </a:r>
          </a:p>
          <a:p>
            <a:pPr marL="309563" lvl="0" indent="-309563" defTabSz="685800" fontAlgn="base">
              <a:lnSpc>
                <a:spcPct val="150000"/>
              </a:lnSpc>
              <a:spcBef>
                <a:spcPct val="20000"/>
              </a:spcBef>
              <a:spcAft>
                <a:spcPct val="0"/>
              </a:spcAft>
              <a:buClr>
                <a:srgbClr val="618F2E"/>
              </a:buClr>
              <a:buSzPct val="100000"/>
              <a:buFont typeface="Wingdings" panose="05000000000000000000" pitchFamily="2" charset="2"/>
              <a:buChar char="l"/>
            </a:pPr>
            <a:r>
              <a:rPr lang="en-US" sz="2200" dirty="0">
                <a:solidFill>
                  <a:prstClr val="black"/>
                </a:solidFill>
                <a:latin typeface="Segoe UI" pitchFamily="34" charset="0"/>
                <a:cs typeface="Segoe UI" pitchFamily="34" charset="0"/>
              </a:rPr>
              <a:t>To acquire more counts, high activity sources are needed (</a:t>
            </a:r>
            <a:r>
              <a:rPr lang="en-US" sz="2200" b="1" dirty="0">
                <a:solidFill>
                  <a:srgbClr val="FF0000"/>
                </a:solidFill>
                <a:latin typeface="Segoe UI" pitchFamily="34" charset="0"/>
                <a:cs typeface="Segoe UI" pitchFamily="34" charset="0"/>
              </a:rPr>
              <a:t>↑</a:t>
            </a:r>
            <a:r>
              <a:rPr lang="en-US" sz="2200" dirty="0">
                <a:solidFill>
                  <a:prstClr val="black"/>
                </a:solidFill>
                <a:latin typeface="Segoe UI" pitchFamily="34" charset="0"/>
                <a:cs typeface="Segoe UI" pitchFamily="34" charset="0"/>
              </a:rPr>
              <a:t>patient dose)</a:t>
            </a:r>
          </a:p>
        </p:txBody>
      </p:sp>
      <p:sp>
        <p:nvSpPr>
          <p:cNvPr id="4" name="TextBox 3">
            <a:extLst>
              <a:ext uri="{FF2B5EF4-FFF2-40B4-BE49-F238E27FC236}">
                <a16:creationId xmlns:a16="http://schemas.microsoft.com/office/drawing/2014/main" id="{22CDC150-600B-3B5D-5D9C-75E45170C650}"/>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Tree>
    <p:extLst>
      <p:ext uri="{BB962C8B-B14F-4D97-AF65-F5344CB8AC3E}">
        <p14:creationId xmlns:p14="http://schemas.microsoft.com/office/powerpoint/2010/main" val="25297503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83840" y="379032"/>
            <a:ext cx="7025312" cy="746622"/>
          </a:xfrm>
        </p:spPr>
        <p:txBody>
          <a:bodyPr/>
          <a:lstStyle/>
          <a:p>
            <a:pPr algn="ctr">
              <a:lnSpc>
                <a:spcPct val="200000"/>
              </a:lnSpc>
            </a:pPr>
            <a:r>
              <a:rPr lang="en-GB" b="1" dirty="0"/>
              <a:t>Recent CGC Configurations</a:t>
            </a:r>
          </a:p>
        </p:txBody>
      </p:sp>
      <p:sp>
        <p:nvSpPr>
          <p:cNvPr id="3" name="TextBox 2">
            <a:extLst>
              <a:ext uri="{FF2B5EF4-FFF2-40B4-BE49-F238E27FC236}">
                <a16:creationId xmlns:a16="http://schemas.microsoft.com/office/drawing/2014/main" id="{A90A6025-C029-C684-F1F1-CE362CD72709}"/>
              </a:ext>
            </a:extLst>
          </p:cNvPr>
          <p:cNvSpPr txBox="1"/>
          <p:nvPr/>
        </p:nvSpPr>
        <p:spPr>
          <a:xfrm>
            <a:off x="123794" y="1539445"/>
            <a:ext cx="7347818" cy="523220"/>
          </a:xfrm>
          <a:prstGeom prst="rect">
            <a:avLst/>
          </a:prstGeom>
          <a:noFill/>
        </p:spPr>
        <p:txBody>
          <a:bodyPr wrap="square">
            <a:spAutoFit/>
          </a:bodyPr>
          <a:lstStyle/>
          <a:p>
            <a:r>
              <a:rPr lang="en-GB" sz="2800" b="1" dirty="0"/>
              <a:t>(ii) ToF CGC Approach (Chiang et al. 2020)</a:t>
            </a:r>
            <a:endParaRPr lang="aa-ET" sz="2800" b="1" dirty="0"/>
          </a:p>
        </p:txBody>
      </p:sp>
      <p:sp>
        <p:nvSpPr>
          <p:cNvPr id="24" name="TextBox 23">
            <a:extLst>
              <a:ext uri="{FF2B5EF4-FFF2-40B4-BE49-F238E27FC236}">
                <a16:creationId xmlns:a16="http://schemas.microsoft.com/office/drawing/2014/main" id="{A5B85F62-0481-6F1B-895E-A76DF2239F67}"/>
              </a:ext>
            </a:extLst>
          </p:cNvPr>
          <p:cNvSpPr txBox="1"/>
          <p:nvPr/>
        </p:nvSpPr>
        <p:spPr>
          <a:xfrm>
            <a:off x="5747658" y="2048626"/>
            <a:ext cx="6444342" cy="4627613"/>
          </a:xfrm>
          <a:prstGeom prst="rect">
            <a:avLst/>
          </a:prstGeom>
          <a:noFill/>
        </p:spPr>
        <p:txBody>
          <a:bodyPr wrap="square">
            <a:spAutoFit/>
          </a:bodyPr>
          <a:lstStyle/>
          <a:p>
            <a:pPr marL="309563" lvl="0" indent="-309563" defTabSz="685800" fontAlgn="base">
              <a:lnSpc>
                <a:spcPct val="150000"/>
              </a:lnSpc>
              <a:spcBef>
                <a:spcPct val="20000"/>
              </a:spcBef>
              <a:spcAft>
                <a:spcPct val="0"/>
              </a:spcAft>
              <a:buClr>
                <a:srgbClr val="618F2E"/>
              </a:buClr>
              <a:buSzPct val="100000"/>
              <a:buFont typeface="Wingdings" panose="05000000000000000000" pitchFamily="2" charset="2"/>
              <a:buChar char="l"/>
            </a:pPr>
            <a:r>
              <a:rPr lang="en-US" sz="2300" dirty="0">
                <a:solidFill>
                  <a:prstClr val="black"/>
                </a:solidFill>
                <a:latin typeface="Segoe UI" pitchFamily="34" charset="0"/>
                <a:cs typeface="Segoe UI" pitchFamily="34" charset="0"/>
              </a:rPr>
              <a:t>No filtration (collimators)</a:t>
            </a:r>
          </a:p>
          <a:p>
            <a:pPr marL="309563" lvl="0" indent="-309563" defTabSz="685800" fontAlgn="base">
              <a:lnSpc>
                <a:spcPct val="150000"/>
              </a:lnSpc>
              <a:spcBef>
                <a:spcPct val="20000"/>
              </a:spcBef>
              <a:spcAft>
                <a:spcPct val="0"/>
              </a:spcAft>
              <a:buClr>
                <a:srgbClr val="618F2E"/>
              </a:buClr>
              <a:buSzPct val="100000"/>
              <a:buFont typeface="Wingdings" panose="05000000000000000000" pitchFamily="2" charset="2"/>
              <a:buChar char="l"/>
            </a:pPr>
            <a:r>
              <a:rPr lang="en-US" sz="2300" dirty="0">
                <a:solidFill>
                  <a:prstClr val="black"/>
                </a:solidFill>
                <a:latin typeface="Segoe UI" pitchFamily="34" charset="0"/>
                <a:cs typeface="Segoe UI" pitchFamily="34" charset="0"/>
              </a:rPr>
              <a:t>Depend on TDOA of the two cascade photons detected in coincidence.</a:t>
            </a:r>
          </a:p>
          <a:p>
            <a:pPr marL="309563" lvl="0" indent="-309563" defTabSz="685800" fontAlgn="base">
              <a:lnSpc>
                <a:spcPct val="150000"/>
              </a:lnSpc>
              <a:spcBef>
                <a:spcPct val="20000"/>
              </a:spcBef>
              <a:spcAft>
                <a:spcPct val="0"/>
              </a:spcAft>
              <a:buClr>
                <a:srgbClr val="618F2E"/>
              </a:buClr>
              <a:buSzPct val="100000"/>
              <a:buFont typeface="Wingdings" panose="05000000000000000000" pitchFamily="2" charset="2"/>
              <a:buChar char="l"/>
            </a:pPr>
            <a:r>
              <a:rPr lang="en-US" sz="2300" dirty="0">
                <a:solidFill>
                  <a:prstClr val="black"/>
                </a:solidFill>
                <a:latin typeface="Segoe UI" pitchFamily="34" charset="0"/>
                <a:cs typeface="Segoe UI" pitchFamily="34" charset="0"/>
              </a:rPr>
              <a:t>Improved;</a:t>
            </a:r>
          </a:p>
          <a:p>
            <a:pPr marL="719138" lvl="0" indent="-342900" defTabSz="685800" fontAlgn="base">
              <a:spcBef>
                <a:spcPct val="20000"/>
              </a:spcBef>
              <a:spcAft>
                <a:spcPct val="0"/>
              </a:spcAft>
              <a:buClr>
                <a:srgbClr val="618F2E"/>
              </a:buClr>
              <a:buSzPct val="100000"/>
              <a:buFont typeface="Wingdings" panose="05000000000000000000" pitchFamily="2" charset="2"/>
              <a:buChar char="Ø"/>
            </a:pPr>
            <a:r>
              <a:rPr lang="en-US" sz="2300" dirty="0">
                <a:solidFill>
                  <a:prstClr val="black"/>
                </a:solidFill>
                <a:latin typeface="Segoe UI" pitchFamily="34" charset="0"/>
                <a:cs typeface="Segoe UI" pitchFamily="34" charset="0"/>
              </a:rPr>
              <a:t>Sensitivity and Coincidence Efficiency</a:t>
            </a:r>
          </a:p>
          <a:p>
            <a:pPr marL="719138" lvl="0" indent="-342900" defTabSz="685800" fontAlgn="base">
              <a:spcBef>
                <a:spcPct val="20000"/>
              </a:spcBef>
              <a:spcAft>
                <a:spcPct val="0"/>
              </a:spcAft>
              <a:buClr>
                <a:srgbClr val="618F2E"/>
              </a:buClr>
              <a:buSzPct val="100000"/>
              <a:buFont typeface="Wingdings" panose="05000000000000000000" pitchFamily="2" charset="2"/>
              <a:buChar char="Ø"/>
            </a:pPr>
            <a:r>
              <a:rPr lang="en-US" sz="2300" dirty="0"/>
              <a:t>Reduce statistical noise and enhance contrast</a:t>
            </a:r>
          </a:p>
          <a:p>
            <a:pPr marL="309563" lvl="0" indent="-309563" algn="just" defTabSz="685800" fontAlgn="base">
              <a:lnSpc>
                <a:spcPct val="150000"/>
              </a:lnSpc>
              <a:spcBef>
                <a:spcPct val="20000"/>
              </a:spcBef>
              <a:spcAft>
                <a:spcPct val="0"/>
              </a:spcAft>
              <a:buClr>
                <a:srgbClr val="618F2E"/>
              </a:buClr>
              <a:buSzPct val="100000"/>
              <a:buFont typeface="Wingdings" panose="05000000000000000000" pitchFamily="2" charset="2"/>
              <a:buChar char="l"/>
            </a:pPr>
            <a:r>
              <a:rPr lang="en-US" sz="2300" dirty="0">
                <a:solidFill>
                  <a:prstClr val="black"/>
                </a:solidFill>
                <a:latin typeface="Segoe UI" pitchFamily="34" charset="0"/>
                <a:cs typeface="Segoe UI" pitchFamily="34" charset="0"/>
              </a:rPr>
              <a:t>Limitation: Highly sensitive and fast-timing detectors e.g, LaBr3 (Expensive).</a:t>
            </a:r>
          </a:p>
        </p:txBody>
      </p:sp>
      <p:sp>
        <p:nvSpPr>
          <p:cNvPr id="35" name="Slide Number Placeholder 3">
            <a:extLst>
              <a:ext uri="{FF2B5EF4-FFF2-40B4-BE49-F238E27FC236}">
                <a16:creationId xmlns:a16="http://schemas.microsoft.com/office/drawing/2014/main" id="{33AB8928-18A4-B6EA-BD7D-C95C68EA7232}"/>
              </a:ext>
            </a:extLst>
          </p:cNvPr>
          <p:cNvSpPr>
            <a:spLocks noGrp="1"/>
          </p:cNvSpPr>
          <p:nvPr>
            <p:ph type="sldNum" sz="quarter" idx="11"/>
          </p:nvPr>
        </p:nvSpPr>
        <p:spPr>
          <a:xfrm>
            <a:off x="144384" y="6698276"/>
            <a:ext cx="2844800" cy="172194"/>
          </a:xfrm>
        </p:spPr>
        <p:txBody>
          <a:bodyPr/>
          <a:lstStyle/>
          <a:p>
            <a:fld id="{6BF8636E-AFBA-4C2F-AA9E-34AEC97BD133}" type="slidenum">
              <a:rPr lang="nl-BE" sz="1400" smtClean="0"/>
              <a:pPr/>
              <a:t>4</a:t>
            </a:fld>
            <a:endParaRPr lang="nl-BE" sz="1400" dirty="0"/>
          </a:p>
        </p:txBody>
      </p:sp>
      <p:pic>
        <p:nvPicPr>
          <p:cNvPr id="4" name="Picture 3"/>
          <p:cNvPicPr>
            <a:picLocks noChangeAspect="1"/>
          </p:cNvPicPr>
          <p:nvPr/>
        </p:nvPicPr>
        <p:blipFill>
          <a:blip r:embed="rId3"/>
          <a:stretch>
            <a:fillRect/>
          </a:stretch>
        </p:blipFill>
        <p:spPr>
          <a:xfrm>
            <a:off x="593433" y="2062665"/>
            <a:ext cx="5062299" cy="4484891"/>
          </a:xfrm>
          <a:prstGeom prst="rect">
            <a:avLst/>
          </a:prstGeom>
        </p:spPr>
      </p:pic>
      <p:sp>
        <p:nvSpPr>
          <p:cNvPr id="2" name="TextBox 1">
            <a:extLst>
              <a:ext uri="{FF2B5EF4-FFF2-40B4-BE49-F238E27FC236}">
                <a16:creationId xmlns:a16="http://schemas.microsoft.com/office/drawing/2014/main" id="{4DD48F89-3AFE-9726-CF80-FB18867EC5E2}"/>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Tree>
    <p:extLst>
      <p:ext uri="{BB962C8B-B14F-4D97-AF65-F5344CB8AC3E}">
        <p14:creationId xmlns:p14="http://schemas.microsoft.com/office/powerpoint/2010/main" val="42682300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E533997-D329-5B84-1BAB-AFACB78A1B42}"/>
              </a:ext>
            </a:extLst>
          </p:cNvPr>
          <p:cNvPicPr>
            <a:picLocks noChangeAspect="1"/>
          </p:cNvPicPr>
          <p:nvPr/>
        </p:nvPicPr>
        <p:blipFill>
          <a:blip r:embed="rId3">
            <a:extLst>
              <a:ext uri="{28A0092B-C50C-407E-A947-70E740481C1C}">
                <a14:useLocalDpi xmlns:a14="http://schemas.microsoft.com/office/drawing/2010/main" val="0"/>
              </a:ext>
            </a:extLst>
          </a:blip>
          <a:srcRect l="11291" t="10123" r="11358" b="10123"/>
          <a:stretch>
            <a:fillRect/>
          </a:stretch>
        </p:blipFill>
        <p:spPr>
          <a:xfrm>
            <a:off x="671508" y="1987720"/>
            <a:ext cx="4553078" cy="4425984"/>
          </a:xfrm>
          <a:prstGeom prst="rect">
            <a:avLst/>
          </a:prstGeom>
          <a:noFill/>
        </p:spPr>
      </p:pic>
      <p:sp>
        <p:nvSpPr>
          <p:cNvPr id="3" name="TextBox 2">
            <a:extLst>
              <a:ext uri="{FF2B5EF4-FFF2-40B4-BE49-F238E27FC236}">
                <a16:creationId xmlns:a16="http://schemas.microsoft.com/office/drawing/2014/main" id="{3F666705-F02E-9901-ABBA-C641F6D49AC4}"/>
              </a:ext>
            </a:extLst>
          </p:cNvPr>
          <p:cNvSpPr txBox="1"/>
          <p:nvPr/>
        </p:nvSpPr>
        <p:spPr>
          <a:xfrm>
            <a:off x="5852411" y="1542122"/>
            <a:ext cx="6165417" cy="4943476"/>
          </a:xfrm>
          <a:prstGeom prst="rect">
            <a:avLst/>
          </a:prstGeom>
        </p:spPr>
        <p:txBody>
          <a:bodyPr>
            <a:noAutofit/>
          </a:bodyPr>
          <a:lstStyle/>
          <a:p>
            <a:pPr marL="309563" indent="-309563" defTabSz="685800" fontAlgn="base">
              <a:lnSpc>
                <a:spcPct val="150000"/>
              </a:lnSpc>
              <a:spcBef>
                <a:spcPct val="20000"/>
              </a:spcBef>
              <a:spcAft>
                <a:spcPct val="0"/>
              </a:spcAft>
              <a:buClr>
                <a:schemeClr val="accent1"/>
              </a:buClr>
              <a:buSzPct val="100000"/>
              <a:buFont typeface="Wingdings" panose="05000000000000000000" pitchFamily="2" charset="2"/>
              <a:buChar char="l"/>
            </a:pPr>
            <a:r>
              <a:rPr lang="en-US" sz="2300" dirty="0">
                <a:latin typeface="Segoe UI" pitchFamily="34" charset="0"/>
                <a:cs typeface="Segoe UI" pitchFamily="34" charset="0"/>
              </a:rPr>
              <a:t>No filtration (collimators)</a:t>
            </a:r>
          </a:p>
          <a:p>
            <a:pPr marL="309563" indent="-309563" defTabSz="685800" fontAlgn="base">
              <a:lnSpc>
                <a:spcPct val="150000"/>
              </a:lnSpc>
              <a:spcBef>
                <a:spcPct val="20000"/>
              </a:spcBef>
              <a:spcAft>
                <a:spcPct val="0"/>
              </a:spcAft>
              <a:buClr>
                <a:schemeClr val="accent1"/>
              </a:buClr>
              <a:buSzPct val="100000"/>
              <a:buFont typeface="Wingdings" panose="05000000000000000000" pitchFamily="2" charset="2"/>
              <a:buChar char="l"/>
            </a:pPr>
            <a:r>
              <a:rPr lang="en-US" sz="2300" dirty="0">
                <a:latin typeface="Segoe UI" pitchFamily="34" charset="0"/>
                <a:cs typeface="Segoe UI" pitchFamily="34" charset="0"/>
              </a:rPr>
              <a:t>Each event reaching the detector is recorded and used;</a:t>
            </a:r>
          </a:p>
          <a:p>
            <a:pPr marL="800100" lvl="1" indent="-342900" defTabSz="685800" fontAlgn="base">
              <a:lnSpc>
                <a:spcPct val="150000"/>
              </a:lnSpc>
              <a:spcBef>
                <a:spcPct val="20000"/>
              </a:spcBef>
              <a:spcAft>
                <a:spcPct val="0"/>
              </a:spcAft>
              <a:buClr>
                <a:schemeClr val="accent1"/>
              </a:buClr>
              <a:buSzPct val="100000"/>
              <a:buFont typeface="Wingdings" panose="05000000000000000000" pitchFamily="2" charset="2"/>
              <a:buChar char="Ø"/>
            </a:pPr>
            <a:r>
              <a:rPr lang="en-US" sz="2300" dirty="0">
                <a:latin typeface="Segoe UI" pitchFamily="34" charset="0"/>
                <a:cs typeface="Segoe UI" pitchFamily="34" charset="0"/>
              </a:rPr>
              <a:t>Low patient dose</a:t>
            </a:r>
          </a:p>
          <a:p>
            <a:pPr marL="309563" lvl="0" indent="-309563" defTabSz="685800" fontAlgn="base">
              <a:lnSpc>
                <a:spcPct val="150000"/>
              </a:lnSpc>
              <a:spcBef>
                <a:spcPct val="20000"/>
              </a:spcBef>
              <a:spcAft>
                <a:spcPct val="0"/>
              </a:spcAft>
              <a:buClr>
                <a:srgbClr val="618F2E"/>
              </a:buClr>
              <a:buSzPct val="100000"/>
              <a:buFont typeface="Wingdings" panose="05000000000000000000" pitchFamily="2" charset="2"/>
              <a:buChar char="l"/>
            </a:pPr>
            <a:r>
              <a:rPr lang="en-US" sz="2300" dirty="0">
                <a:solidFill>
                  <a:prstClr val="black"/>
                </a:solidFill>
                <a:latin typeface="Segoe UI" pitchFamily="34" charset="0"/>
                <a:cs typeface="Segoe UI" pitchFamily="34" charset="0"/>
              </a:rPr>
              <a:t>Improved;</a:t>
            </a:r>
          </a:p>
          <a:p>
            <a:pPr marL="719138" lvl="0" indent="-342900" defTabSz="685800" fontAlgn="base">
              <a:lnSpc>
                <a:spcPct val="150000"/>
              </a:lnSpc>
              <a:spcBef>
                <a:spcPct val="20000"/>
              </a:spcBef>
              <a:spcAft>
                <a:spcPct val="0"/>
              </a:spcAft>
              <a:buClr>
                <a:srgbClr val="618F2E"/>
              </a:buClr>
              <a:buSzPct val="100000"/>
              <a:buFont typeface="Wingdings" panose="05000000000000000000" pitchFamily="2" charset="2"/>
              <a:buChar char="Ø"/>
            </a:pPr>
            <a:r>
              <a:rPr lang="en-US" sz="2300" dirty="0">
                <a:solidFill>
                  <a:prstClr val="black"/>
                </a:solidFill>
                <a:latin typeface="Segoe UI" pitchFamily="34" charset="0"/>
                <a:cs typeface="Segoe UI" pitchFamily="34" charset="0"/>
              </a:rPr>
              <a:t>Spatial resolution,</a:t>
            </a:r>
          </a:p>
          <a:p>
            <a:pPr marL="719138" lvl="0" indent="-342900" defTabSz="685800" fontAlgn="base">
              <a:spcBef>
                <a:spcPct val="20000"/>
              </a:spcBef>
              <a:spcAft>
                <a:spcPct val="0"/>
              </a:spcAft>
              <a:buClr>
                <a:srgbClr val="618F2E"/>
              </a:buClr>
              <a:buSzPct val="100000"/>
              <a:buFont typeface="Wingdings" panose="05000000000000000000" pitchFamily="2" charset="2"/>
              <a:buChar char="Ø"/>
            </a:pPr>
            <a:r>
              <a:rPr lang="en-US" sz="2300" dirty="0">
                <a:solidFill>
                  <a:prstClr val="black"/>
                </a:solidFill>
                <a:latin typeface="Segoe UI" pitchFamily="34" charset="0"/>
                <a:cs typeface="Segoe UI" pitchFamily="34" charset="0"/>
              </a:rPr>
              <a:t>Sensitivity and Coincidence Efficiency</a:t>
            </a:r>
          </a:p>
          <a:p>
            <a:pPr marL="309563" lvl="0" indent="-309563" defTabSz="685800" fontAlgn="base">
              <a:lnSpc>
                <a:spcPct val="150000"/>
              </a:lnSpc>
              <a:spcBef>
                <a:spcPct val="20000"/>
              </a:spcBef>
              <a:spcAft>
                <a:spcPct val="0"/>
              </a:spcAft>
              <a:buClr>
                <a:srgbClr val="618F2E"/>
              </a:buClr>
              <a:buSzPct val="100000"/>
              <a:buFont typeface="Wingdings" panose="05000000000000000000" pitchFamily="2" charset="2"/>
              <a:buChar char="l"/>
            </a:pPr>
            <a:r>
              <a:rPr lang="en-US" sz="2300" dirty="0">
                <a:solidFill>
                  <a:prstClr val="black"/>
                </a:solidFill>
                <a:latin typeface="Segoe UI" pitchFamily="34" charset="0"/>
                <a:cs typeface="Segoe UI" pitchFamily="34" charset="0"/>
              </a:rPr>
              <a:t>Common scintillator detector e.g, GSO, BGO can be used (Inexpensive).</a:t>
            </a:r>
          </a:p>
        </p:txBody>
      </p:sp>
      <p:sp>
        <p:nvSpPr>
          <p:cNvPr id="4" name="Slide Number Placeholder 3" hidden="1"/>
          <p:cNvSpPr>
            <a:spLocks noGrp="1"/>
          </p:cNvSpPr>
          <p:nvPr>
            <p:ph type="sldNum" sz="quarter" idx="12"/>
          </p:nvPr>
        </p:nvSpPr>
        <p:spPr/>
        <p:txBody>
          <a:bodyPr/>
          <a:lstStyle/>
          <a:p>
            <a:pPr>
              <a:spcAft>
                <a:spcPts val="600"/>
              </a:spcAft>
            </a:pPr>
            <a:fld id="{6BF8636E-AFBA-4C2F-AA9E-34AEC97BD133}" type="slidenum">
              <a:rPr lang="nl-BE" smtClean="0"/>
              <a:pPr>
                <a:spcAft>
                  <a:spcPts val="600"/>
                </a:spcAft>
              </a:pPr>
              <a:t>5</a:t>
            </a:fld>
            <a:endParaRPr lang="nl-BE"/>
          </a:p>
        </p:txBody>
      </p:sp>
      <p:sp>
        <p:nvSpPr>
          <p:cNvPr id="17" name="Title 4">
            <a:extLst>
              <a:ext uri="{FF2B5EF4-FFF2-40B4-BE49-F238E27FC236}">
                <a16:creationId xmlns:a16="http://schemas.microsoft.com/office/drawing/2014/main" id="{D81A4625-3194-5D62-EBCC-B876D0770D89}"/>
              </a:ext>
            </a:extLst>
          </p:cNvPr>
          <p:cNvSpPr txBox="1">
            <a:spLocks/>
          </p:cNvSpPr>
          <p:nvPr/>
        </p:nvSpPr>
        <p:spPr>
          <a:xfrm>
            <a:off x="2407920" y="399367"/>
            <a:ext cx="5872480" cy="746622"/>
          </a:xfrm>
          <a:prstGeom prst="rect">
            <a:avLst/>
          </a:prstGeom>
        </p:spPr>
        <p:txBody>
          <a:bodyPr/>
          <a:lstStyle>
            <a:lvl1pPr algn="r" defTabSz="685800" rtl="0" eaLnBrk="1" fontAlgn="base" hangingPunct="1">
              <a:lnSpc>
                <a:spcPct val="80000"/>
              </a:lnSpc>
              <a:spcBef>
                <a:spcPct val="0"/>
              </a:spcBef>
              <a:spcAft>
                <a:spcPct val="0"/>
              </a:spcAft>
              <a:tabLst>
                <a:tab pos="6173788" algn="l"/>
              </a:tabLst>
              <a:defRPr sz="2600" b="0">
                <a:solidFill>
                  <a:srgbClr val="618F2E"/>
                </a:solidFill>
                <a:latin typeface="Segoe UI" pitchFamily="34" charset="0"/>
                <a:ea typeface="Segoe UI" pitchFamily="34" charset="0"/>
                <a:cs typeface="Segoe UI" pitchFamily="34" charset="0"/>
              </a:defRPr>
            </a:lvl1pPr>
            <a:lvl2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2pPr>
            <a:lvl3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3pPr>
            <a:lvl4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4pPr>
            <a:lvl5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5pPr>
            <a:lvl6pPr marL="4572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6pPr>
            <a:lvl7pPr marL="9144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7pPr>
            <a:lvl8pPr marL="13716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8pPr>
            <a:lvl9pPr marL="18288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9pPr>
          </a:lstStyle>
          <a:p>
            <a:pPr>
              <a:lnSpc>
                <a:spcPct val="200000"/>
              </a:lnSpc>
            </a:pPr>
            <a:r>
              <a:rPr lang="en-GB" b="1" kern="0" dirty="0"/>
              <a:t>Proposed CGC Configurations</a:t>
            </a:r>
          </a:p>
        </p:txBody>
      </p:sp>
      <p:sp>
        <p:nvSpPr>
          <p:cNvPr id="18" name="Slide Number Placeholder 3">
            <a:extLst>
              <a:ext uri="{FF2B5EF4-FFF2-40B4-BE49-F238E27FC236}">
                <a16:creationId xmlns:a16="http://schemas.microsoft.com/office/drawing/2014/main" id="{3018D7BA-EEC2-5A1F-DAB1-B0754C209C7A}"/>
              </a:ext>
            </a:extLst>
          </p:cNvPr>
          <p:cNvSpPr txBox="1">
            <a:spLocks/>
          </p:cNvSpPr>
          <p:nvPr/>
        </p:nvSpPr>
        <p:spPr>
          <a:xfrm>
            <a:off x="103247" y="6621115"/>
            <a:ext cx="2844800" cy="172194"/>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F8636E-AFBA-4C2F-AA9E-34AEC97BD133}" type="slidenum">
              <a:rPr lang="nl-BE" sz="1400" smtClean="0">
                <a:solidFill>
                  <a:schemeClr val="bg1"/>
                </a:solidFill>
              </a:rPr>
              <a:pPr/>
              <a:t>5</a:t>
            </a:fld>
            <a:endParaRPr lang="nl-BE" sz="1400" dirty="0">
              <a:solidFill>
                <a:schemeClr val="bg1"/>
              </a:solidFill>
            </a:endParaRPr>
          </a:p>
        </p:txBody>
      </p:sp>
      <p:sp>
        <p:nvSpPr>
          <p:cNvPr id="8" name="TextBox 7">
            <a:extLst>
              <a:ext uri="{FF2B5EF4-FFF2-40B4-BE49-F238E27FC236}">
                <a16:creationId xmlns:a16="http://schemas.microsoft.com/office/drawing/2014/main" id="{3F666705-F02E-9901-ABBA-C641F6D49AC4}"/>
              </a:ext>
            </a:extLst>
          </p:cNvPr>
          <p:cNvSpPr txBox="1"/>
          <p:nvPr/>
        </p:nvSpPr>
        <p:spPr>
          <a:xfrm>
            <a:off x="392138" y="1459329"/>
            <a:ext cx="5460273" cy="528391"/>
          </a:xfrm>
          <a:prstGeom prst="rect">
            <a:avLst/>
          </a:prstGeom>
        </p:spPr>
        <p:txBody>
          <a:bodyPr>
            <a:normAutofit/>
          </a:bodyPr>
          <a:lstStyle/>
          <a:p>
            <a:pPr defTabSz="685800" fontAlgn="base">
              <a:spcBef>
                <a:spcPct val="20000"/>
              </a:spcBef>
              <a:spcAft>
                <a:spcPct val="0"/>
              </a:spcAft>
              <a:buClr>
                <a:schemeClr val="accent1"/>
              </a:buClr>
              <a:buSzPct val="100000"/>
            </a:pPr>
            <a:r>
              <a:rPr lang="en-US" sz="2800" b="1" dirty="0">
                <a:latin typeface="Segoe UI" pitchFamily="34" charset="0"/>
                <a:cs typeface="Segoe UI" pitchFamily="34" charset="0"/>
              </a:rPr>
              <a:t>Uncollimated Configuration</a:t>
            </a:r>
          </a:p>
          <a:p>
            <a:pPr defTabSz="685800" fontAlgn="base">
              <a:spcBef>
                <a:spcPct val="20000"/>
              </a:spcBef>
              <a:spcAft>
                <a:spcPct val="0"/>
              </a:spcAft>
              <a:buClr>
                <a:schemeClr val="accent1"/>
              </a:buClr>
              <a:buSzPct val="100000"/>
            </a:pPr>
            <a:endParaRPr lang="en-US" sz="2400" dirty="0">
              <a:solidFill>
                <a:prstClr val="black"/>
              </a:solidFill>
              <a:latin typeface="Segoe UI" pitchFamily="34" charset="0"/>
              <a:cs typeface="Segoe UI" pitchFamily="34" charset="0"/>
            </a:endParaRPr>
          </a:p>
          <a:p>
            <a:pPr marL="376238" lvl="0" defTabSz="685800" fontAlgn="base">
              <a:spcBef>
                <a:spcPct val="20000"/>
              </a:spcBef>
              <a:spcAft>
                <a:spcPct val="0"/>
              </a:spcAft>
              <a:buClr>
                <a:srgbClr val="618F2E"/>
              </a:buClr>
              <a:buSzPct val="100000"/>
            </a:pPr>
            <a:endParaRPr lang="en-US" sz="2400" dirty="0">
              <a:solidFill>
                <a:prstClr val="black"/>
              </a:solidFill>
            </a:endParaRPr>
          </a:p>
        </p:txBody>
      </p:sp>
      <p:pic>
        <p:nvPicPr>
          <p:cNvPr id="9" name="Picture 8">
            <a:extLst>
              <a:ext uri="{FF2B5EF4-FFF2-40B4-BE49-F238E27FC236}">
                <a16:creationId xmlns:a16="http://schemas.microsoft.com/office/drawing/2014/main" id="{80363E6E-D0D7-4282-8CC8-58F8C8430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5233" y="527985"/>
            <a:ext cx="1682236" cy="684109"/>
          </a:xfrm>
          <a:prstGeom prst="rect">
            <a:avLst/>
          </a:prstGeom>
        </p:spPr>
      </p:pic>
      <p:sp>
        <p:nvSpPr>
          <p:cNvPr id="2" name="TextBox 1">
            <a:extLst>
              <a:ext uri="{FF2B5EF4-FFF2-40B4-BE49-F238E27FC236}">
                <a16:creationId xmlns:a16="http://schemas.microsoft.com/office/drawing/2014/main" id="{18E9D44F-6933-D91C-140F-E78F57A561AC}"/>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Tree>
    <p:extLst>
      <p:ext uri="{BB962C8B-B14F-4D97-AF65-F5344CB8AC3E}">
        <p14:creationId xmlns:p14="http://schemas.microsoft.com/office/powerpoint/2010/main" val="35226049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53677" y="5530949"/>
            <a:ext cx="3321607" cy="917443"/>
          </a:xfrm>
          <a:prstGeom prst="rect">
            <a:avLst/>
          </a:prstGeom>
        </p:spPr>
      </p:pic>
      <p:sp>
        <p:nvSpPr>
          <p:cNvPr id="9" name="Title 8"/>
          <p:cNvSpPr>
            <a:spLocks noGrp="1"/>
          </p:cNvSpPr>
          <p:nvPr>
            <p:ph type="title"/>
          </p:nvPr>
        </p:nvSpPr>
        <p:spPr>
          <a:xfrm>
            <a:off x="522517" y="401222"/>
            <a:ext cx="10490923" cy="862784"/>
          </a:xfrm>
        </p:spPr>
        <p:txBody>
          <a:bodyPr/>
          <a:lstStyle/>
          <a:p>
            <a:pPr algn="ctr">
              <a:lnSpc>
                <a:spcPct val="200000"/>
              </a:lnSpc>
            </a:pPr>
            <a:r>
              <a:rPr lang="en-GB" b="1" dirty="0"/>
              <a:t>Cascade Emitter (Source) Modelling</a:t>
            </a:r>
          </a:p>
        </p:txBody>
      </p:sp>
      <p:sp>
        <p:nvSpPr>
          <p:cNvPr id="10" name="Content Placeholder 9"/>
          <p:cNvSpPr>
            <a:spLocks noGrp="1"/>
          </p:cNvSpPr>
          <p:nvPr>
            <p:ph sz="quarter" idx="13"/>
          </p:nvPr>
        </p:nvSpPr>
        <p:spPr>
          <a:xfrm>
            <a:off x="7065820" y="1380956"/>
            <a:ext cx="5201392" cy="3852781"/>
          </a:xfrm>
        </p:spPr>
        <p:txBody>
          <a:bodyPr/>
          <a:lstStyle/>
          <a:p>
            <a:pPr marL="0" indent="0">
              <a:lnSpc>
                <a:spcPct val="200000"/>
              </a:lnSpc>
              <a:buNone/>
            </a:pPr>
            <a:r>
              <a:rPr lang="en-GB" sz="2300" b="1" dirty="0">
                <a:solidFill>
                  <a:srgbClr val="618F2E"/>
                </a:solidFill>
              </a:rPr>
              <a:t> Criteria for Selection;</a:t>
            </a:r>
          </a:p>
          <a:p>
            <a:pPr marL="450850" indent="-361950">
              <a:lnSpc>
                <a:spcPct val="150000"/>
              </a:lnSpc>
              <a:buFont typeface="Wingdings" panose="05000000000000000000" pitchFamily="2" charset="2"/>
              <a:buChar char="v"/>
            </a:pPr>
            <a:r>
              <a:rPr lang="en-US" sz="2300" dirty="0"/>
              <a:t>Optimal half-lives</a:t>
            </a:r>
          </a:p>
          <a:p>
            <a:pPr marL="450850" indent="-361950">
              <a:lnSpc>
                <a:spcPct val="150000"/>
              </a:lnSpc>
              <a:buFont typeface="Wingdings" panose="05000000000000000000" pitchFamily="2" charset="2"/>
              <a:buChar char="v"/>
            </a:pPr>
            <a:r>
              <a:rPr lang="en-US" sz="2300" dirty="0"/>
              <a:t>Compatibility to human physiology</a:t>
            </a:r>
          </a:p>
          <a:p>
            <a:pPr marL="450850" indent="-361950">
              <a:lnSpc>
                <a:spcPct val="150000"/>
              </a:lnSpc>
              <a:buFont typeface="Wingdings" panose="05000000000000000000" pitchFamily="2" charset="2"/>
              <a:buChar char="v"/>
            </a:pPr>
            <a:r>
              <a:rPr lang="en-US" sz="2300" dirty="0"/>
              <a:t>Short lifetime of excited states</a:t>
            </a:r>
          </a:p>
          <a:p>
            <a:pPr marL="450850" indent="-361950" algn="just">
              <a:lnSpc>
                <a:spcPct val="150000"/>
              </a:lnSpc>
              <a:buFont typeface="Wingdings" panose="05000000000000000000" pitchFamily="2" charset="2"/>
              <a:buChar char="v"/>
            </a:pPr>
            <a:r>
              <a:rPr lang="en-US" sz="2300" dirty="0"/>
              <a:t>Higher emission probability (</a:t>
            </a:r>
            <a:r>
              <a:rPr lang="en-US" sz="2300" i="1" dirty="0">
                <a:solidFill>
                  <a:srgbClr val="FF0000"/>
                </a:solidFill>
              </a:rPr>
              <a:t>except for </a:t>
            </a:r>
            <a:r>
              <a:rPr lang="en-US" sz="2300" i="1" baseline="30000" dirty="0">
                <a:solidFill>
                  <a:srgbClr val="FF0000"/>
                </a:solidFill>
                <a:cs typeface="Arial" panose="020B0604020202020204" pitchFamily="34" charset="0"/>
              </a:rPr>
              <a:t>177</a:t>
            </a:r>
            <a:r>
              <a:rPr lang="en-US" sz="2300" i="1" dirty="0">
                <a:solidFill>
                  <a:srgbClr val="FF0000"/>
                </a:solidFill>
                <a:cs typeface="Arial" panose="020B0604020202020204" pitchFamily="34" charset="0"/>
              </a:rPr>
              <a:t>Lu: to be used</a:t>
            </a:r>
            <a:r>
              <a:rPr lang="en-US" sz="2300" i="1" dirty="0">
                <a:solidFill>
                  <a:srgbClr val="FF0000"/>
                </a:solidFill>
              </a:rPr>
              <a:t> for comparison-in later stages</a:t>
            </a:r>
            <a:r>
              <a:rPr lang="en-US" sz="2300" dirty="0"/>
              <a:t>).</a:t>
            </a:r>
          </a:p>
          <a:p>
            <a:pPr marL="0" lvl="0" indent="0">
              <a:lnSpc>
                <a:spcPct val="150000"/>
              </a:lnSpc>
              <a:buClr>
                <a:srgbClr val="618F2E"/>
              </a:buClr>
              <a:buNone/>
            </a:pPr>
            <a:r>
              <a:rPr lang="en-GB" sz="2400" b="1" dirty="0">
                <a:solidFill>
                  <a:srgbClr val="618F2E"/>
                </a:solidFill>
              </a:rPr>
              <a:t>  TCW (99%): </a:t>
            </a:r>
          </a:p>
          <a:p>
            <a:pPr marL="360363" indent="0" algn="just">
              <a:buNone/>
            </a:pPr>
            <a:endParaRPr lang="aa-ET" sz="2000" kern="100" dirty="0">
              <a:ea typeface="DengXian" panose="02010600030101010101" pitchFamily="2" charset="-122"/>
              <a:cs typeface="Arial" panose="020B0604020202020204" pitchFamily="34" charset="0"/>
            </a:endParaRPr>
          </a:p>
        </p:txBody>
      </p:sp>
      <p:graphicFrame>
        <p:nvGraphicFramePr>
          <p:cNvPr id="4" name="Table 3">
            <a:extLst>
              <a:ext uri="{FF2B5EF4-FFF2-40B4-BE49-F238E27FC236}">
                <a16:creationId xmlns:a16="http://schemas.microsoft.com/office/drawing/2014/main" id="{84127F0F-0F14-8A88-78F5-2BA4C7B5DA2F}"/>
              </a:ext>
            </a:extLst>
          </p:cNvPr>
          <p:cNvGraphicFramePr>
            <a:graphicFrameLocks noGrp="1"/>
          </p:cNvGraphicFramePr>
          <p:nvPr>
            <p:extLst>
              <p:ext uri="{D42A27DB-BD31-4B8C-83A1-F6EECF244321}">
                <p14:modId xmlns:p14="http://schemas.microsoft.com/office/powerpoint/2010/main" val="124950476"/>
              </p:ext>
            </p:extLst>
          </p:nvPr>
        </p:nvGraphicFramePr>
        <p:xfrm>
          <a:off x="24858" y="1566534"/>
          <a:ext cx="7147838" cy="4699508"/>
        </p:xfrm>
        <a:graphic>
          <a:graphicData uri="http://schemas.openxmlformats.org/drawingml/2006/table">
            <a:tbl>
              <a:tblPr firstRow="1" firstCol="1" bandRow="1">
                <a:tableStyleId>{5C22544A-7EE6-4342-B048-85BDC9FD1C3A}</a:tableStyleId>
              </a:tblPr>
              <a:tblGrid>
                <a:gridCol w="1254058">
                  <a:extLst>
                    <a:ext uri="{9D8B030D-6E8A-4147-A177-3AD203B41FA5}">
                      <a16:colId xmlns:a16="http://schemas.microsoft.com/office/drawing/2014/main" val="462439860"/>
                    </a:ext>
                  </a:extLst>
                </a:gridCol>
                <a:gridCol w="2509312">
                  <a:extLst>
                    <a:ext uri="{9D8B030D-6E8A-4147-A177-3AD203B41FA5}">
                      <a16:colId xmlns:a16="http://schemas.microsoft.com/office/drawing/2014/main" val="1596357353"/>
                    </a:ext>
                  </a:extLst>
                </a:gridCol>
                <a:gridCol w="1911928">
                  <a:extLst>
                    <a:ext uri="{9D8B030D-6E8A-4147-A177-3AD203B41FA5}">
                      <a16:colId xmlns:a16="http://schemas.microsoft.com/office/drawing/2014/main" val="33675575"/>
                    </a:ext>
                  </a:extLst>
                </a:gridCol>
                <a:gridCol w="1472540">
                  <a:extLst>
                    <a:ext uri="{9D8B030D-6E8A-4147-A177-3AD203B41FA5}">
                      <a16:colId xmlns:a16="http://schemas.microsoft.com/office/drawing/2014/main" val="650664433"/>
                    </a:ext>
                  </a:extLst>
                </a:gridCol>
              </a:tblGrid>
              <a:tr h="996187">
                <a:tc>
                  <a:txBody>
                    <a:bodyPr/>
                    <a:lstStyle/>
                    <a:p>
                      <a:pPr>
                        <a:lnSpc>
                          <a:spcPct val="150000"/>
                        </a:lnSpc>
                        <a:spcAft>
                          <a:spcPts val="800"/>
                        </a:spcAft>
                        <a:buNone/>
                      </a:pPr>
                      <a:r>
                        <a:rPr lang="en-US" sz="2400" kern="0" dirty="0">
                          <a:solidFill>
                            <a:schemeClr val="tx1"/>
                          </a:solidFill>
                          <a:effectLst/>
                          <a:latin typeface="+mn-lt"/>
                          <a:cs typeface="Arial" panose="020B0604020202020204" pitchFamily="34" charset="0"/>
                        </a:rPr>
                        <a:t>Nuclide</a:t>
                      </a:r>
                      <a:endParaRPr lang="aa-ET" sz="20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800"/>
                        </a:spcAft>
                        <a:buNone/>
                      </a:pPr>
                      <a:r>
                        <a:rPr lang="en-US" sz="2000" kern="0" dirty="0">
                          <a:solidFill>
                            <a:schemeClr val="tx1"/>
                          </a:solidFill>
                          <a:effectLst/>
                          <a:latin typeface="+mn-lt"/>
                          <a:cs typeface="Arial" panose="020B0604020202020204" pitchFamily="34" charset="0"/>
                        </a:rPr>
                        <a:t>Energies (keV) and emission</a:t>
                      </a:r>
                      <a:r>
                        <a:rPr lang="en-US" sz="2000" kern="0" baseline="0" dirty="0">
                          <a:solidFill>
                            <a:schemeClr val="tx1"/>
                          </a:solidFill>
                          <a:effectLst/>
                          <a:latin typeface="+mn-lt"/>
                          <a:cs typeface="Arial" panose="020B0604020202020204" pitchFamily="34" charset="0"/>
                        </a:rPr>
                        <a:t> probabilities</a:t>
                      </a:r>
                      <a:r>
                        <a:rPr lang="en-US" sz="2000" kern="0" dirty="0">
                          <a:solidFill>
                            <a:schemeClr val="tx1"/>
                          </a:solidFill>
                          <a:effectLst/>
                          <a:latin typeface="+mn-lt"/>
                          <a:cs typeface="Arial" panose="020B0604020202020204" pitchFamily="34" charset="0"/>
                        </a:rPr>
                        <a:t> (%)</a:t>
                      </a:r>
                      <a:endParaRPr lang="aa-ET" sz="18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800"/>
                        </a:spcAft>
                        <a:buNone/>
                      </a:pPr>
                      <a:r>
                        <a:rPr lang="en-US" sz="2000" kern="0" dirty="0">
                          <a:solidFill>
                            <a:schemeClr val="tx1"/>
                          </a:solidFill>
                          <a:effectLst/>
                          <a:latin typeface="+mn-lt"/>
                          <a:cs typeface="Arial" panose="020B0604020202020204" pitchFamily="34" charset="0"/>
                        </a:rPr>
                        <a:t>Intermediate state half-lives and </a:t>
                      </a:r>
                      <a:r>
                        <a:rPr lang="en-US" sz="2000" kern="0" dirty="0">
                          <a:solidFill>
                            <a:srgbClr val="FF0000"/>
                          </a:solidFill>
                          <a:effectLst/>
                          <a:latin typeface="+mn-lt"/>
                          <a:cs typeface="Arial" panose="020B0604020202020204" pitchFamily="34" charset="0"/>
                        </a:rPr>
                        <a:t>TCW</a:t>
                      </a:r>
                      <a:endParaRPr lang="aa-ET" sz="1800" kern="100" dirty="0">
                        <a:solidFill>
                          <a:srgbClr val="FF0000"/>
                        </a:solidFill>
                        <a:effectLst/>
                        <a:latin typeface="+mn-lt"/>
                        <a:ea typeface="DengXian" panose="02010600030101010101" pitchFamily="2" charset="-122"/>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50000"/>
                        </a:lnSpc>
                        <a:spcAft>
                          <a:spcPts val="800"/>
                        </a:spcAft>
                        <a:buNone/>
                      </a:pPr>
                      <a:r>
                        <a:rPr lang="en-US" sz="2000" kern="0" dirty="0">
                          <a:solidFill>
                            <a:schemeClr val="tx1"/>
                          </a:solidFill>
                          <a:effectLst/>
                          <a:latin typeface="+mn-lt"/>
                          <a:cs typeface="Arial" panose="020B0604020202020204" pitchFamily="34" charset="0"/>
                        </a:rPr>
                        <a:t>Physical Half-life</a:t>
                      </a:r>
                      <a:endParaRPr lang="aa-ET" sz="18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9713232"/>
                  </a:ext>
                </a:extLst>
              </a:tr>
              <a:tr h="878306">
                <a:tc>
                  <a:txBody>
                    <a:bodyPr/>
                    <a:lstStyle/>
                    <a:p>
                      <a:pPr>
                        <a:lnSpc>
                          <a:spcPct val="150000"/>
                        </a:lnSpc>
                        <a:spcAft>
                          <a:spcPts val="800"/>
                        </a:spcAft>
                        <a:buNone/>
                      </a:pPr>
                      <a:r>
                        <a:rPr lang="en-US" sz="2400" kern="0" baseline="30000" dirty="0">
                          <a:solidFill>
                            <a:schemeClr val="tx1"/>
                          </a:solidFill>
                          <a:effectLst/>
                          <a:latin typeface="+mn-lt"/>
                          <a:cs typeface="Arial" panose="020B0604020202020204" pitchFamily="34" charset="0"/>
                        </a:rPr>
                        <a:t>43</a:t>
                      </a:r>
                      <a:r>
                        <a:rPr lang="en-US" sz="2400" kern="0" dirty="0">
                          <a:solidFill>
                            <a:schemeClr val="tx1"/>
                          </a:solidFill>
                          <a:effectLst/>
                          <a:latin typeface="+mn-lt"/>
                          <a:cs typeface="Arial" panose="020B0604020202020204" pitchFamily="34" charset="0"/>
                        </a:rPr>
                        <a:t>K</a:t>
                      </a:r>
                      <a:endParaRPr lang="aa-ET" sz="20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00000"/>
                        </a:lnSpc>
                        <a:spcAft>
                          <a:spcPts val="800"/>
                        </a:spcAft>
                        <a:buNone/>
                      </a:pPr>
                      <a:r>
                        <a:rPr lang="en-US" sz="2000" kern="0" dirty="0">
                          <a:solidFill>
                            <a:schemeClr val="tx1"/>
                          </a:solidFill>
                          <a:effectLst/>
                          <a:latin typeface="+mn-lt"/>
                          <a:cs typeface="Arial" panose="020B0604020202020204" pitchFamily="34" charset="0"/>
                        </a:rPr>
                        <a:t>617.5 keV (79.2%)</a:t>
                      </a:r>
                      <a:endParaRPr lang="en-US" sz="1800" kern="100" dirty="0">
                        <a:solidFill>
                          <a:schemeClr val="tx1"/>
                        </a:solidFill>
                        <a:effectLst/>
                        <a:latin typeface="+mn-lt"/>
                        <a:cs typeface="Arial" panose="020B0604020202020204" pitchFamily="34" charset="0"/>
                      </a:endParaRPr>
                    </a:p>
                    <a:p>
                      <a:pPr algn="r">
                        <a:lnSpc>
                          <a:spcPct val="100000"/>
                        </a:lnSpc>
                        <a:spcAft>
                          <a:spcPts val="800"/>
                        </a:spcAft>
                        <a:buNone/>
                      </a:pPr>
                      <a:r>
                        <a:rPr lang="en-US" sz="1800" kern="100" dirty="0">
                          <a:solidFill>
                            <a:schemeClr val="tx1"/>
                          </a:solidFill>
                          <a:effectLst/>
                          <a:latin typeface="+mn-lt"/>
                          <a:cs typeface="Arial" panose="020B0604020202020204" pitchFamily="34" charset="0"/>
                        </a:rPr>
                        <a:t> </a:t>
                      </a:r>
                      <a:r>
                        <a:rPr lang="en-US" sz="2000" kern="0" dirty="0">
                          <a:solidFill>
                            <a:schemeClr val="tx1"/>
                          </a:solidFill>
                          <a:effectLst/>
                          <a:latin typeface="+mn-lt"/>
                          <a:cs typeface="Arial" panose="020B0604020202020204" pitchFamily="34" charset="0"/>
                        </a:rPr>
                        <a:t>372.8 keV (86.8%)</a:t>
                      </a:r>
                      <a:endParaRPr lang="aa-ET" sz="18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00000"/>
                        </a:lnSpc>
                        <a:spcAft>
                          <a:spcPts val="800"/>
                        </a:spcAft>
                        <a:buNone/>
                      </a:pPr>
                      <a:r>
                        <a:rPr lang="en-US" sz="2400" kern="0" dirty="0">
                          <a:solidFill>
                            <a:schemeClr val="tx1"/>
                          </a:solidFill>
                          <a:effectLst/>
                          <a:latin typeface="+mn-lt"/>
                          <a:cs typeface="Arial" panose="020B0604020202020204" pitchFamily="34" charset="0"/>
                        </a:rPr>
                        <a:t>0.046 ns</a:t>
                      </a:r>
                    </a:p>
                    <a:p>
                      <a:pPr algn="r">
                        <a:lnSpc>
                          <a:spcPct val="100000"/>
                        </a:lnSpc>
                        <a:spcAft>
                          <a:spcPts val="800"/>
                        </a:spcAft>
                        <a:buNone/>
                      </a:pPr>
                      <a:r>
                        <a:rPr lang="en-US" sz="2400" kern="0" dirty="0">
                          <a:solidFill>
                            <a:srgbClr val="FF0000"/>
                          </a:solidFill>
                          <a:effectLst/>
                          <a:latin typeface="+mn-lt"/>
                          <a:ea typeface="DengXian" panose="02010600030101010101" pitchFamily="2" charset="-122"/>
                          <a:cs typeface="Arial" panose="020B0604020202020204" pitchFamily="34" charset="0"/>
                        </a:rPr>
                        <a:t>1 ns</a:t>
                      </a:r>
                      <a:endParaRPr lang="aa-ET" sz="2000" kern="100" dirty="0">
                        <a:solidFill>
                          <a:srgbClr val="FF0000"/>
                        </a:solidFill>
                        <a:effectLst/>
                        <a:latin typeface="+mn-lt"/>
                        <a:ea typeface="DengXian" panose="02010600030101010101" pitchFamily="2" charset="-122"/>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50000"/>
                        </a:lnSpc>
                        <a:spcAft>
                          <a:spcPts val="800"/>
                        </a:spcAft>
                        <a:buNone/>
                      </a:pPr>
                      <a:r>
                        <a:rPr lang="en-US" sz="2400" kern="0" dirty="0">
                          <a:solidFill>
                            <a:schemeClr val="tx1"/>
                          </a:solidFill>
                          <a:effectLst/>
                          <a:latin typeface="+mn-lt"/>
                          <a:cs typeface="Arial" panose="020B0604020202020204" pitchFamily="34" charset="0"/>
                        </a:rPr>
                        <a:t>22.3 </a:t>
                      </a:r>
                      <a:r>
                        <a:rPr lang="en-US" sz="2400" kern="0" dirty="0" err="1">
                          <a:solidFill>
                            <a:schemeClr val="tx1"/>
                          </a:solidFill>
                          <a:effectLst/>
                          <a:latin typeface="+mn-lt"/>
                          <a:cs typeface="Arial" panose="020B0604020202020204" pitchFamily="34" charset="0"/>
                        </a:rPr>
                        <a:t>hrs</a:t>
                      </a:r>
                      <a:endParaRPr lang="aa-ET" sz="20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4379041"/>
                  </a:ext>
                </a:extLst>
              </a:tr>
              <a:tr h="830178">
                <a:tc>
                  <a:txBody>
                    <a:bodyPr/>
                    <a:lstStyle/>
                    <a:p>
                      <a:pPr>
                        <a:lnSpc>
                          <a:spcPct val="150000"/>
                        </a:lnSpc>
                        <a:spcAft>
                          <a:spcPts val="800"/>
                        </a:spcAft>
                        <a:buNone/>
                      </a:pPr>
                      <a:r>
                        <a:rPr lang="en-US" sz="2400" kern="0" baseline="30000" dirty="0">
                          <a:solidFill>
                            <a:schemeClr val="tx1"/>
                          </a:solidFill>
                          <a:effectLst/>
                          <a:latin typeface="+mn-lt"/>
                          <a:cs typeface="Arial" panose="020B0604020202020204" pitchFamily="34" charset="0"/>
                        </a:rPr>
                        <a:t>111</a:t>
                      </a:r>
                      <a:r>
                        <a:rPr lang="en-US" sz="2400" kern="0" dirty="0">
                          <a:solidFill>
                            <a:schemeClr val="tx1"/>
                          </a:solidFill>
                          <a:effectLst/>
                          <a:latin typeface="+mn-lt"/>
                          <a:cs typeface="Arial" panose="020B0604020202020204" pitchFamily="34" charset="0"/>
                        </a:rPr>
                        <a:t>In</a:t>
                      </a:r>
                      <a:endParaRPr lang="aa-ET" sz="20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00000"/>
                        </a:lnSpc>
                        <a:spcAft>
                          <a:spcPts val="800"/>
                        </a:spcAft>
                        <a:buNone/>
                      </a:pPr>
                      <a:r>
                        <a:rPr lang="en-US" sz="2000" kern="0" dirty="0">
                          <a:solidFill>
                            <a:schemeClr val="tx1"/>
                          </a:solidFill>
                          <a:effectLst/>
                          <a:latin typeface="+mn-lt"/>
                          <a:cs typeface="Arial" panose="020B0604020202020204" pitchFamily="34" charset="0"/>
                        </a:rPr>
                        <a:t>171.3 keV (90.7%)</a:t>
                      </a:r>
                      <a:endParaRPr lang="en-US" sz="1800" kern="100" dirty="0">
                        <a:solidFill>
                          <a:schemeClr val="tx1"/>
                        </a:solidFill>
                        <a:effectLst/>
                        <a:latin typeface="+mn-lt"/>
                        <a:cs typeface="Arial" panose="020B0604020202020204" pitchFamily="34" charset="0"/>
                      </a:endParaRPr>
                    </a:p>
                    <a:p>
                      <a:pPr algn="r">
                        <a:lnSpc>
                          <a:spcPct val="100000"/>
                        </a:lnSpc>
                        <a:spcAft>
                          <a:spcPts val="800"/>
                        </a:spcAft>
                        <a:buNone/>
                      </a:pPr>
                      <a:r>
                        <a:rPr lang="en-US" sz="2000" kern="0" dirty="0">
                          <a:solidFill>
                            <a:schemeClr val="tx1"/>
                          </a:solidFill>
                          <a:effectLst/>
                          <a:latin typeface="+mn-lt"/>
                          <a:cs typeface="Arial" panose="020B0604020202020204" pitchFamily="34" charset="0"/>
                        </a:rPr>
                        <a:t>245.4 keV (94.1)</a:t>
                      </a:r>
                      <a:endParaRPr lang="aa-ET" sz="18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00000"/>
                        </a:lnSpc>
                        <a:spcAft>
                          <a:spcPts val="800"/>
                        </a:spcAft>
                        <a:buNone/>
                      </a:pPr>
                      <a:r>
                        <a:rPr lang="en-US" sz="2400" kern="0" dirty="0">
                          <a:solidFill>
                            <a:schemeClr val="tx1"/>
                          </a:solidFill>
                          <a:effectLst/>
                          <a:latin typeface="+mn-lt"/>
                          <a:cs typeface="Arial" panose="020B0604020202020204" pitchFamily="34" charset="0"/>
                        </a:rPr>
                        <a:t>84.5 ns</a:t>
                      </a:r>
                    </a:p>
                    <a:p>
                      <a:pPr algn="r">
                        <a:lnSpc>
                          <a:spcPct val="100000"/>
                        </a:lnSpc>
                        <a:spcAft>
                          <a:spcPts val="800"/>
                        </a:spcAft>
                        <a:buNone/>
                      </a:pPr>
                      <a:r>
                        <a:rPr lang="en-US" sz="2400" kern="0" dirty="0">
                          <a:solidFill>
                            <a:srgbClr val="FF0000"/>
                          </a:solidFill>
                          <a:effectLst/>
                          <a:latin typeface="+mn-lt"/>
                          <a:ea typeface="DengXian" panose="02010600030101010101" pitchFamily="2" charset="-122"/>
                          <a:cs typeface="Arial" panose="020B0604020202020204" pitchFamily="34" charset="0"/>
                        </a:rPr>
                        <a:t>100 ns</a:t>
                      </a:r>
                      <a:endParaRPr lang="aa-ET" sz="2000" kern="100" dirty="0">
                        <a:solidFill>
                          <a:srgbClr val="FF0000"/>
                        </a:solidFill>
                        <a:effectLst/>
                        <a:latin typeface="+mn-lt"/>
                        <a:ea typeface="DengXian" panose="02010600030101010101" pitchFamily="2" charset="-122"/>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50000"/>
                        </a:lnSpc>
                        <a:spcAft>
                          <a:spcPts val="800"/>
                        </a:spcAft>
                        <a:buNone/>
                      </a:pPr>
                      <a:r>
                        <a:rPr lang="en-US" sz="2400" kern="0" dirty="0">
                          <a:solidFill>
                            <a:schemeClr val="tx1"/>
                          </a:solidFill>
                          <a:effectLst/>
                          <a:latin typeface="+mn-lt"/>
                          <a:cs typeface="Arial" panose="020B0604020202020204" pitchFamily="34" charset="0"/>
                        </a:rPr>
                        <a:t>2.83 days</a:t>
                      </a:r>
                      <a:endParaRPr lang="aa-ET" sz="20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028304"/>
                  </a:ext>
                </a:extLst>
              </a:tr>
              <a:tr h="782053">
                <a:tc>
                  <a:txBody>
                    <a:bodyPr/>
                    <a:lstStyle/>
                    <a:p>
                      <a:pPr>
                        <a:lnSpc>
                          <a:spcPct val="150000"/>
                        </a:lnSpc>
                        <a:spcAft>
                          <a:spcPts val="800"/>
                        </a:spcAft>
                        <a:buNone/>
                      </a:pPr>
                      <a:r>
                        <a:rPr lang="en-US" sz="2400" kern="0" baseline="30000" dirty="0">
                          <a:solidFill>
                            <a:schemeClr val="tx1"/>
                          </a:solidFill>
                          <a:effectLst/>
                          <a:latin typeface="+mn-lt"/>
                          <a:cs typeface="Arial" panose="020B0604020202020204" pitchFamily="34" charset="0"/>
                        </a:rPr>
                        <a:t>177</a:t>
                      </a:r>
                      <a:r>
                        <a:rPr lang="en-US" sz="2400" kern="0" dirty="0">
                          <a:solidFill>
                            <a:schemeClr val="tx1"/>
                          </a:solidFill>
                          <a:effectLst/>
                          <a:latin typeface="+mn-lt"/>
                          <a:cs typeface="Arial" panose="020B0604020202020204" pitchFamily="34" charset="0"/>
                        </a:rPr>
                        <a:t>Lu</a:t>
                      </a:r>
                      <a:endParaRPr lang="aa-ET" sz="20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00000"/>
                        </a:lnSpc>
                        <a:spcAft>
                          <a:spcPts val="800"/>
                        </a:spcAft>
                        <a:buNone/>
                      </a:pPr>
                      <a:r>
                        <a:rPr lang="en-US" sz="2000" kern="0" dirty="0">
                          <a:solidFill>
                            <a:schemeClr val="tx1"/>
                          </a:solidFill>
                          <a:effectLst/>
                          <a:latin typeface="+mn-lt"/>
                          <a:cs typeface="Arial" panose="020B0604020202020204" pitchFamily="34" charset="0"/>
                        </a:rPr>
                        <a:t>208.4 keV (10.41%)</a:t>
                      </a:r>
                      <a:endParaRPr lang="en-US" sz="1800" kern="100" dirty="0">
                        <a:solidFill>
                          <a:schemeClr val="tx1"/>
                        </a:solidFill>
                        <a:effectLst/>
                        <a:latin typeface="+mn-lt"/>
                        <a:cs typeface="Arial" panose="020B0604020202020204" pitchFamily="34" charset="0"/>
                      </a:endParaRPr>
                    </a:p>
                    <a:p>
                      <a:pPr algn="r">
                        <a:lnSpc>
                          <a:spcPct val="100000"/>
                        </a:lnSpc>
                        <a:spcAft>
                          <a:spcPts val="800"/>
                        </a:spcAft>
                        <a:buNone/>
                      </a:pPr>
                      <a:r>
                        <a:rPr lang="en-US" sz="2000" kern="0" dirty="0">
                          <a:solidFill>
                            <a:schemeClr val="tx1"/>
                          </a:solidFill>
                          <a:effectLst/>
                          <a:latin typeface="+mn-lt"/>
                          <a:cs typeface="Arial" panose="020B0604020202020204" pitchFamily="34" charset="0"/>
                        </a:rPr>
                        <a:t>112.9 keV (6.23%)</a:t>
                      </a:r>
                      <a:endParaRPr lang="aa-ET" sz="18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00000"/>
                        </a:lnSpc>
                        <a:spcAft>
                          <a:spcPts val="800"/>
                        </a:spcAft>
                        <a:buNone/>
                      </a:pPr>
                      <a:r>
                        <a:rPr lang="en-US" sz="2400" kern="0" dirty="0">
                          <a:solidFill>
                            <a:schemeClr val="tx1"/>
                          </a:solidFill>
                          <a:effectLst/>
                          <a:latin typeface="+mn-lt"/>
                          <a:cs typeface="Arial" panose="020B0604020202020204" pitchFamily="34" charset="0"/>
                        </a:rPr>
                        <a:t>0.541 ns</a:t>
                      </a:r>
                    </a:p>
                    <a:p>
                      <a:pPr algn="r">
                        <a:lnSpc>
                          <a:spcPct val="100000"/>
                        </a:lnSpc>
                        <a:spcAft>
                          <a:spcPts val="800"/>
                        </a:spcAft>
                        <a:buNone/>
                      </a:pPr>
                      <a:r>
                        <a:rPr lang="en-US" sz="2400" kern="0" dirty="0">
                          <a:solidFill>
                            <a:srgbClr val="FF0000"/>
                          </a:solidFill>
                          <a:effectLst/>
                          <a:latin typeface="+mn-lt"/>
                          <a:cs typeface="Arial" panose="020B0604020202020204" pitchFamily="34" charset="0"/>
                        </a:rPr>
                        <a:t>4.0 ns</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50000"/>
                        </a:lnSpc>
                        <a:spcAft>
                          <a:spcPts val="800"/>
                        </a:spcAft>
                        <a:buNone/>
                      </a:pPr>
                      <a:r>
                        <a:rPr lang="en-US" sz="2400" kern="0" dirty="0">
                          <a:solidFill>
                            <a:schemeClr val="tx1"/>
                          </a:solidFill>
                          <a:effectLst/>
                          <a:latin typeface="+mn-lt"/>
                          <a:cs typeface="Arial" panose="020B0604020202020204" pitchFamily="34" charset="0"/>
                        </a:rPr>
                        <a:t>6.64 days</a:t>
                      </a:r>
                      <a:endParaRPr lang="aa-ET" sz="20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0358758"/>
                  </a:ext>
                </a:extLst>
              </a:tr>
              <a:tr h="840131">
                <a:tc>
                  <a:txBody>
                    <a:bodyPr/>
                    <a:lstStyle/>
                    <a:p>
                      <a:pPr>
                        <a:lnSpc>
                          <a:spcPct val="150000"/>
                        </a:lnSpc>
                        <a:spcAft>
                          <a:spcPts val="800"/>
                        </a:spcAft>
                        <a:buNone/>
                      </a:pPr>
                      <a:r>
                        <a:rPr lang="en-US" sz="2400" kern="0" baseline="30000" dirty="0">
                          <a:solidFill>
                            <a:schemeClr val="tx1"/>
                          </a:solidFill>
                          <a:effectLst/>
                          <a:latin typeface="+mn-lt"/>
                          <a:cs typeface="Arial" panose="020B0604020202020204" pitchFamily="34" charset="0"/>
                        </a:rPr>
                        <a:t>73</a:t>
                      </a:r>
                      <a:r>
                        <a:rPr lang="en-US" sz="2400" kern="0" dirty="0">
                          <a:solidFill>
                            <a:schemeClr val="tx1"/>
                          </a:solidFill>
                          <a:effectLst/>
                          <a:latin typeface="+mn-lt"/>
                          <a:cs typeface="Arial" panose="020B0604020202020204" pitchFamily="34" charset="0"/>
                        </a:rPr>
                        <a:t>Se</a:t>
                      </a:r>
                      <a:endParaRPr lang="aa-ET" sz="20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00000"/>
                        </a:lnSpc>
                        <a:spcAft>
                          <a:spcPts val="800"/>
                        </a:spcAft>
                        <a:buNone/>
                      </a:pPr>
                      <a:r>
                        <a:rPr lang="en-US" sz="2000" kern="0" dirty="0">
                          <a:solidFill>
                            <a:schemeClr val="tx1"/>
                          </a:solidFill>
                          <a:effectLst/>
                          <a:latin typeface="+mn-lt"/>
                          <a:cs typeface="Arial" panose="020B0604020202020204" pitchFamily="34" charset="0"/>
                        </a:rPr>
                        <a:t>361.2 keV (97%)</a:t>
                      </a:r>
                      <a:endParaRPr lang="en-US" sz="1800" kern="100" dirty="0">
                        <a:solidFill>
                          <a:schemeClr val="tx1"/>
                        </a:solidFill>
                        <a:effectLst/>
                        <a:latin typeface="+mn-lt"/>
                        <a:cs typeface="Arial" panose="020B0604020202020204" pitchFamily="34" charset="0"/>
                      </a:endParaRPr>
                    </a:p>
                    <a:p>
                      <a:pPr algn="r">
                        <a:lnSpc>
                          <a:spcPct val="100000"/>
                        </a:lnSpc>
                        <a:spcAft>
                          <a:spcPts val="800"/>
                        </a:spcAft>
                        <a:buNone/>
                      </a:pPr>
                      <a:r>
                        <a:rPr lang="en-US" sz="2000" kern="0" dirty="0">
                          <a:solidFill>
                            <a:schemeClr val="tx1"/>
                          </a:solidFill>
                          <a:effectLst/>
                          <a:latin typeface="+mn-lt"/>
                          <a:cs typeface="Arial" panose="020B0604020202020204" pitchFamily="34" charset="0"/>
                        </a:rPr>
                        <a:t>67.1 keV (70%)</a:t>
                      </a:r>
                      <a:endParaRPr lang="aa-ET" sz="18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00000"/>
                        </a:lnSpc>
                        <a:spcAft>
                          <a:spcPts val="800"/>
                        </a:spcAft>
                        <a:buNone/>
                      </a:pPr>
                      <a:r>
                        <a:rPr lang="en-US" sz="2400" kern="0" dirty="0">
                          <a:solidFill>
                            <a:schemeClr val="tx1"/>
                          </a:solidFill>
                          <a:effectLst/>
                          <a:latin typeface="+mn-lt"/>
                          <a:cs typeface="Arial" panose="020B0604020202020204" pitchFamily="34" charset="0"/>
                        </a:rPr>
                        <a:t>4.95 ns</a:t>
                      </a:r>
                    </a:p>
                    <a:p>
                      <a:pPr algn="r">
                        <a:lnSpc>
                          <a:spcPct val="100000"/>
                        </a:lnSpc>
                        <a:spcAft>
                          <a:spcPts val="800"/>
                        </a:spcAft>
                        <a:buNone/>
                      </a:pPr>
                      <a:r>
                        <a:rPr lang="en-US" sz="2400" kern="0" dirty="0">
                          <a:solidFill>
                            <a:srgbClr val="FF0000"/>
                          </a:solidFill>
                          <a:effectLst/>
                          <a:latin typeface="+mn-lt"/>
                          <a:ea typeface="DengXian" panose="02010600030101010101" pitchFamily="2" charset="-122"/>
                          <a:cs typeface="Arial" panose="020B0604020202020204" pitchFamily="34" charset="0"/>
                        </a:rPr>
                        <a:t>33.0 ns</a:t>
                      </a:r>
                      <a:endParaRPr lang="aa-ET" sz="2000" kern="100" dirty="0">
                        <a:solidFill>
                          <a:srgbClr val="FF0000"/>
                        </a:solidFill>
                        <a:effectLst/>
                        <a:latin typeface="+mn-lt"/>
                        <a:ea typeface="DengXian" panose="02010600030101010101" pitchFamily="2" charset="-122"/>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ct val="150000"/>
                        </a:lnSpc>
                        <a:spcAft>
                          <a:spcPts val="800"/>
                        </a:spcAft>
                        <a:buNone/>
                      </a:pPr>
                      <a:r>
                        <a:rPr lang="en-US" sz="2400" kern="0" dirty="0">
                          <a:solidFill>
                            <a:schemeClr val="tx1"/>
                          </a:solidFill>
                          <a:effectLst/>
                          <a:latin typeface="+mn-lt"/>
                          <a:cs typeface="Arial" panose="020B0604020202020204" pitchFamily="34" charset="0"/>
                        </a:rPr>
                        <a:t>7.1 </a:t>
                      </a:r>
                      <a:r>
                        <a:rPr lang="en-US" sz="2400" kern="0" dirty="0" err="1">
                          <a:solidFill>
                            <a:schemeClr val="tx1"/>
                          </a:solidFill>
                          <a:effectLst/>
                          <a:latin typeface="+mn-lt"/>
                          <a:cs typeface="Arial" panose="020B0604020202020204" pitchFamily="34" charset="0"/>
                        </a:rPr>
                        <a:t>hrs</a:t>
                      </a:r>
                      <a:endParaRPr lang="aa-ET" sz="2000" kern="100" dirty="0">
                        <a:solidFill>
                          <a:schemeClr val="tx1"/>
                        </a:solidFill>
                        <a:effectLst/>
                        <a:latin typeface="+mn-lt"/>
                        <a:ea typeface="DengXian" panose="02010600030101010101" pitchFamily="2" charset="-122"/>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898006"/>
                  </a:ext>
                </a:extLst>
              </a:tr>
            </a:tbl>
          </a:graphicData>
        </a:graphic>
      </p:graphicFrame>
      <p:sp>
        <p:nvSpPr>
          <p:cNvPr id="5" name="Slide Number Placeholder 3">
            <a:extLst>
              <a:ext uri="{FF2B5EF4-FFF2-40B4-BE49-F238E27FC236}">
                <a16:creationId xmlns:a16="http://schemas.microsoft.com/office/drawing/2014/main" id="{35114987-8B38-2716-B3B8-3B17BE65E075}"/>
              </a:ext>
            </a:extLst>
          </p:cNvPr>
          <p:cNvSpPr txBox="1">
            <a:spLocks/>
          </p:cNvSpPr>
          <p:nvPr/>
        </p:nvSpPr>
        <p:spPr>
          <a:xfrm>
            <a:off x="84222" y="6626084"/>
            <a:ext cx="2844800" cy="172194"/>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F8636E-AFBA-4C2F-AA9E-34AEC97BD133}" type="slidenum">
              <a:rPr lang="nl-BE" sz="1400" smtClean="0">
                <a:solidFill>
                  <a:schemeClr val="bg1"/>
                </a:solidFill>
              </a:rPr>
              <a:pPr/>
              <a:t>6</a:t>
            </a:fld>
            <a:endParaRPr lang="nl-BE" sz="1400" dirty="0">
              <a:solidFill>
                <a:schemeClr val="bg1"/>
              </a:solidFill>
            </a:endParaRPr>
          </a:p>
        </p:txBody>
      </p:sp>
      <p:pic>
        <p:nvPicPr>
          <p:cNvPr id="6" name="Picture 5">
            <a:extLst>
              <a:ext uri="{FF2B5EF4-FFF2-40B4-BE49-F238E27FC236}">
                <a16:creationId xmlns:a16="http://schemas.microsoft.com/office/drawing/2014/main" id="{204B8FFB-8262-BAE6-8663-20AB11714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5073" y="523481"/>
            <a:ext cx="1682236" cy="684109"/>
          </a:xfrm>
          <a:prstGeom prst="rect">
            <a:avLst/>
          </a:prstGeom>
        </p:spPr>
      </p:pic>
      <p:sp>
        <p:nvSpPr>
          <p:cNvPr id="3" name="TextBox 2">
            <a:extLst>
              <a:ext uri="{FF2B5EF4-FFF2-40B4-BE49-F238E27FC236}">
                <a16:creationId xmlns:a16="http://schemas.microsoft.com/office/drawing/2014/main" id="{1E2771A0-D545-5522-7D79-DA6D421F8C00}"/>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Tree>
    <p:extLst>
      <p:ext uri="{BB962C8B-B14F-4D97-AF65-F5344CB8AC3E}">
        <p14:creationId xmlns:p14="http://schemas.microsoft.com/office/powerpoint/2010/main" val="7755302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84601-E6C6-86B2-4DBC-1B41E3189D49}"/>
            </a:ext>
          </a:extLst>
        </p:cNvPr>
        <p:cNvGrpSpPr/>
        <p:nvPr/>
      </p:nvGrpSpPr>
      <p:grpSpPr>
        <a:xfrm>
          <a:off x="0" y="0"/>
          <a:ext cx="0" cy="0"/>
          <a:chOff x="0" y="0"/>
          <a:chExt cx="0" cy="0"/>
        </a:xfrm>
      </p:grpSpPr>
      <p:pic>
        <p:nvPicPr>
          <p:cNvPr id="8194" name="Picture 2" descr="Introduction — GATE documentation">
            <a:extLst>
              <a:ext uri="{FF2B5EF4-FFF2-40B4-BE49-F238E27FC236}">
                <a16:creationId xmlns:a16="http://schemas.microsoft.com/office/drawing/2014/main" id="{4AA46FCC-A6BC-B05C-89C5-927095298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633" y="1583259"/>
            <a:ext cx="5057218" cy="30729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A7C52F1-E3BE-34DB-1DB7-9EFDD38ECA2B}"/>
              </a:ext>
            </a:extLst>
          </p:cNvPr>
          <p:cNvSpPr>
            <a:spLocks noGrp="1"/>
          </p:cNvSpPr>
          <p:nvPr>
            <p:ph type="title"/>
          </p:nvPr>
        </p:nvSpPr>
        <p:spPr>
          <a:xfrm>
            <a:off x="2315688" y="370276"/>
            <a:ext cx="7517081" cy="862784"/>
          </a:xfrm>
        </p:spPr>
        <p:txBody>
          <a:bodyPr/>
          <a:lstStyle/>
          <a:p>
            <a:pPr algn="ctr">
              <a:lnSpc>
                <a:spcPct val="100000"/>
              </a:lnSpc>
            </a:pPr>
            <a:r>
              <a:rPr lang="en-GB" b="1" dirty="0"/>
              <a:t>Geometry Design and Image Reconstruction Algorithm</a:t>
            </a:r>
          </a:p>
        </p:txBody>
      </p:sp>
      <p:sp>
        <p:nvSpPr>
          <p:cNvPr id="4" name="Slide Number Placeholder 3">
            <a:extLst>
              <a:ext uri="{FF2B5EF4-FFF2-40B4-BE49-F238E27FC236}">
                <a16:creationId xmlns:a16="http://schemas.microsoft.com/office/drawing/2014/main" id="{6B1C8847-5F53-C5D8-6385-74B8F9C92A26}"/>
              </a:ext>
            </a:extLst>
          </p:cNvPr>
          <p:cNvSpPr>
            <a:spLocks noGrp="1"/>
          </p:cNvSpPr>
          <p:nvPr>
            <p:ph type="sldNum" sz="quarter" idx="12"/>
          </p:nvPr>
        </p:nvSpPr>
        <p:spPr>
          <a:xfrm>
            <a:off x="60158" y="6710308"/>
            <a:ext cx="2844800" cy="172194"/>
          </a:xfrm>
        </p:spPr>
        <p:txBody>
          <a:bodyPr/>
          <a:lstStyle/>
          <a:p>
            <a:fld id="{6BF8636E-AFBA-4C2F-AA9E-34AEC97BD133}" type="slidenum">
              <a:rPr lang="nl-BE" sz="1400" smtClean="0"/>
              <a:pPr/>
              <a:t>7</a:t>
            </a:fld>
            <a:endParaRPr lang="nl-BE" sz="1400" dirty="0"/>
          </a:p>
        </p:txBody>
      </p:sp>
      <p:sp>
        <p:nvSpPr>
          <p:cNvPr id="13" name="Text 11">
            <a:extLst>
              <a:ext uri="{FF2B5EF4-FFF2-40B4-BE49-F238E27FC236}">
                <a16:creationId xmlns:a16="http://schemas.microsoft.com/office/drawing/2014/main" id="{787163E3-2387-BDAE-0C9E-A03477064113}"/>
              </a:ext>
            </a:extLst>
          </p:cNvPr>
          <p:cNvSpPr/>
          <p:nvPr/>
        </p:nvSpPr>
        <p:spPr>
          <a:xfrm>
            <a:off x="1536787" y="5097588"/>
            <a:ext cx="4903053" cy="696292"/>
          </a:xfrm>
          <a:prstGeom prst="rect">
            <a:avLst/>
          </a:prstGeom>
          <a:noFill/>
          <a:ln/>
        </p:spPr>
        <p:txBody>
          <a:bodyPr wrap="none" lIns="0" tIns="0" rIns="0" bIns="0" rtlCol="0" anchor="t"/>
          <a:lstStyle/>
          <a:p>
            <a:endParaRPr lang="en-US" sz="2400"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170D673D-AE5D-A472-7CF9-B6762FCC9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806" y="1509235"/>
            <a:ext cx="5014913" cy="5143500"/>
          </a:xfrm>
          <a:prstGeom prst="rect">
            <a:avLst/>
          </a:prstGeom>
        </p:spPr>
      </p:pic>
      <p:pic>
        <p:nvPicPr>
          <p:cNvPr id="23" name="Picture 22">
            <a:extLst>
              <a:ext uri="{FF2B5EF4-FFF2-40B4-BE49-F238E27FC236}">
                <a16:creationId xmlns:a16="http://schemas.microsoft.com/office/drawing/2014/main" id="{AE2AF002-ACAF-F669-7E96-D4FC3EB7C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3055" y="1670246"/>
            <a:ext cx="5006414" cy="4821477"/>
          </a:xfrm>
          <a:prstGeom prst="rect">
            <a:avLst/>
          </a:prstGeom>
        </p:spPr>
      </p:pic>
      <p:pic>
        <p:nvPicPr>
          <p:cNvPr id="20" name="Picture 19">
            <a:extLst>
              <a:ext uri="{FF2B5EF4-FFF2-40B4-BE49-F238E27FC236}">
                <a16:creationId xmlns:a16="http://schemas.microsoft.com/office/drawing/2014/main" id="{0FEC455A-3325-BDF6-D56A-B8867D04D8E4}"/>
              </a:ext>
            </a:extLst>
          </p:cNvPr>
          <p:cNvPicPr>
            <a:picLocks noChangeAspect="1"/>
          </p:cNvPicPr>
          <p:nvPr/>
        </p:nvPicPr>
        <p:blipFill>
          <a:blip r:embed="rId6" cstate="print">
            <a:extLst>
              <a:ext uri="{28A0092B-C50C-407E-A947-70E740481C1C}">
                <a14:useLocalDpi xmlns:a14="http://schemas.microsoft.com/office/drawing/2010/main" val="0"/>
              </a:ext>
            </a:extLst>
          </a:blip>
          <a:srcRect t="2096"/>
          <a:stretch>
            <a:fillRect/>
          </a:stretch>
        </p:blipFill>
        <p:spPr bwMode="auto">
          <a:xfrm>
            <a:off x="6210125" y="1366352"/>
            <a:ext cx="6237467" cy="5286383"/>
          </a:xfrm>
          <a:prstGeom prst="rect">
            <a:avLst/>
          </a:prstGeom>
          <a:noFill/>
        </p:spPr>
      </p:pic>
      <p:sp>
        <p:nvSpPr>
          <p:cNvPr id="7" name="Content Placeholder 6">
            <a:extLst>
              <a:ext uri="{FF2B5EF4-FFF2-40B4-BE49-F238E27FC236}">
                <a16:creationId xmlns:a16="http://schemas.microsoft.com/office/drawing/2014/main" id="{182DEDFC-8F7D-0DF9-EDB3-DABE4738289C}"/>
              </a:ext>
            </a:extLst>
          </p:cNvPr>
          <p:cNvSpPr>
            <a:spLocks noGrp="1"/>
          </p:cNvSpPr>
          <p:nvPr>
            <p:ph sz="quarter" idx="13"/>
          </p:nvPr>
        </p:nvSpPr>
        <p:spPr>
          <a:xfrm>
            <a:off x="137501" y="1296732"/>
            <a:ext cx="6520540" cy="4943476"/>
          </a:xfrm>
        </p:spPr>
        <p:txBody>
          <a:bodyPr/>
          <a:lstStyle/>
          <a:p>
            <a:pPr>
              <a:lnSpc>
                <a:spcPct val="200000"/>
              </a:lnSpc>
            </a:pPr>
            <a:r>
              <a:rPr lang="en-US" sz="2400" dirty="0"/>
              <a:t>Defining the detector geometry and model</a:t>
            </a:r>
          </a:p>
          <a:p>
            <a:pPr>
              <a:lnSpc>
                <a:spcPct val="200000"/>
              </a:lnSpc>
            </a:pPr>
            <a:endParaRPr lang="en-US" sz="800" dirty="0"/>
          </a:p>
          <a:p>
            <a:pPr>
              <a:lnSpc>
                <a:spcPct val="150000"/>
              </a:lnSpc>
            </a:pPr>
            <a:r>
              <a:rPr lang="en-US" sz="2400" dirty="0"/>
              <a:t>Model physical process using various modules (Digitizer chain)</a:t>
            </a:r>
          </a:p>
          <a:p>
            <a:pPr>
              <a:lnSpc>
                <a:spcPct val="150000"/>
              </a:lnSpc>
            </a:pPr>
            <a:endParaRPr lang="en-US" sz="800" dirty="0"/>
          </a:p>
          <a:p>
            <a:pPr>
              <a:lnSpc>
                <a:spcPct val="150000"/>
              </a:lnSpc>
            </a:pPr>
            <a:r>
              <a:rPr lang="en-US" sz="2400" dirty="0"/>
              <a:t>Identify paired gamma events within a specific TCW (coincidence sorter)</a:t>
            </a:r>
          </a:p>
          <a:p>
            <a:pPr>
              <a:lnSpc>
                <a:spcPct val="150000"/>
              </a:lnSpc>
            </a:pPr>
            <a:endParaRPr lang="en-US" sz="800" dirty="0"/>
          </a:p>
          <a:p>
            <a:pPr>
              <a:lnSpc>
                <a:spcPct val="150000"/>
              </a:lnSpc>
            </a:pPr>
            <a:r>
              <a:rPr lang="en-GB" sz="2400" dirty="0"/>
              <a:t>Trajectory Mapping and Back-Projection of Coincident Gamma rays</a:t>
            </a:r>
          </a:p>
        </p:txBody>
      </p:sp>
      <p:sp>
        <p:nvSpPr>
          <p:cNvPr id="21" name="TextBox 20">
            <a:extLst>
              <a:ext uri="{FF2B5EF4-FFF2-40B4-BE49-F238E27FC236}">
                <a16:creationId xmlns:a16="http://schemas.microsoft.com/office/drawing/2014/main" id="{7C35A34B-B347-37B6-B9E4-0DD67766C1AD}"/>
              </a:ext>
            </a:extLst>
          </p:cNvPr>
          <p:cNvSpPr txBox="1"/>
          <p:nvPr/>
        </p:nvSpPr>
        <p:spPr>
          <a:xfrm>
            <a:off x="9332514" y="5646722"/>
            <a:ext cx="2859486" cy="461665"/>
          </a:xfrm>
          <a:prstGeom prst="rect">
            <a:avLst/>
          </a:prstGeom>
          <a:solidFill>
            <a:schemeClr val="bg1"/>
          </a:solidFill>
          <a:ln>
            <a:noFill/>
          </a:ln>
        </p:spPr>
        <p:txBody>
          <a:bodyPr wrap="square">
            <a:spAutoFit/>
          </a:bodyPr>
          <a:lstStyle/>
          <a:p>
            <a:r>
              <a:rPr lang="en-US" sz="2400" b="1" baseline="30000" dirty="0">
                <a:solidFill>
                  <a:srgbClr val="000000"/>
                </a:solidFill>
                <a:ea typeface="Calibri" panose="020F0502020204030204" pitchFamily="34" charset="0"/>
              </a:rPr>
              <a:t>111</a:t>
            </a:r>
            <a:r>
              <a:rPr lang="en-US" sz="2400" b="1" dirty="0">
                <a:solidFill>
                  <a:srgbClr val="000000"/>
                </a:solidFill>
                <a:ea typeface="Calibri" panose="020F0502020204030204" pitchFamily="34" charset="0"/>
              </a:rPr>
              <a:t>In, </a:t>
            </a:r>
            <a:r>
              <a:rPr lang="en-US" sz="2400" b="1" kern="0" spc="-98" baseline="30000" dirty="0">
                <a:ea typeface="Petrona Bold" pitchFamily="34" charset="-122"/>
                <a:cs typeface="Times New Roman" panose="02020603050405020304" pitchFamily="18" charset="0"/>
              </a:rPr>
              <a:t>43</a:t>
            </a:r>
            <a:r>
              <a:rPr lang="en-US" sz="2400" b="1" kern="0" spc="-98" dirty="0">
                <a:ea typeface="Petrona Bold" pitchFamily="34" charset="-122"/>
                <a:cs typeface="Times New Roman" panose="02020603050405020304" pitchFamily="18" charset="0"/>
              </a:rPr>
              <a:t>K, </a:t>
            </a:r>
            <a:r>
              <a:rPr lang="en-US" sz="2400" b="1" kern="0" spc="-98" baseline="30000" dirty="0">
                <a:ea typeface="Petrona Bold" pitchFamily="34" charset="-122"/>
                <a:cs typeface="Times New Roman" panose="02020603050405020304" pitchFamily="18" charset="0"/>
              </a:rPr>
              <a:t>177</a:t>
            </a:r>
            <a:r>
              <a:rPr lang="en-US" sz="2400" b="1" kern="0" spc="-98" dirty="0">
                <a:ea typeface="Petrona Bold" pitchFamily="34" charset="-122"/>
                <a:cs typeface="Times New Roman" panose="02020603050405020304" pitchFamily="18" charset="0"/>
              </a:rPr>
              <a:t>Lu, </a:t>
            </a:r>
            <a:r>
              <a:rPr lang="en-US" sz="2400" b="1" kern="0" spc="-98" baseline="30000" dirty="0">
                <a:ea typeface="Petrona Bold" pitchFamily="34" charset="-122"/>
                <a:cs typeface="Times New Roman" panose="02020603050405020304" pitchFamily="18" charset="0"/>
              </a:rPr>
              <a:t>73</a:t>
            </a:r>
            <a:r>
              <a:rPr lang="en-US" sz="2400" b="1" kern="0" spc="-98" dirty="0">
                <a:ea typeface="Petrona Bold" pitchFamily="34" charset="-122"/>
                <a:cs typeface="Times New Roman" panose="02020603050405020304" pitchFamily="18" charset="0"/>
              </a:rPr>
              <a:t>Se</a:t>
            </a:r>
            <a:endParaRPr lang="aa-ET" sz="2400" b="1" dirty="0"/>
          </a:p>
        </p:txBody>
      </p:sp>
      <p:pic>
        <p:nvPicPr>
          <p:cNvPr id="12" name="Picture 11">
            <a:extLst>
              <a:ext uri="{FF2B5EF4-FFF2-40B4-BE49-F238E27FC236}">
                <a16:creationId xmlns:a16="http://schemas.microsoft.com/office/drawing/2014/main" id="{516BA937-57BD-4379-9CDE-7F09EA51EF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5073" y="523481"/>
            <a:ext cx="1682236" cy="684109"/>
          </a:xfrm>
          <a:prstGeom prst="rect">
            <a:avLst/>
          </a:prstGeom>
        </p:spPr>
      </p:pic>
      <p:sp>
        <p:nvSpPr>
          <p:cNvPr id="2" name="TextBox 1">
            <a:extLst>
              <a:ext uri="{FF2B5EF4-FFF2-40B4-BE49-F238E27FC236}">
                <a16:creationId xmlns:a16="http://schemas.microsoft.com/office/drawing/2014/main" id="{9D4F0168-163C-C11E-421E-B415B42EB50B}"/>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Tree>
    <p:extLst>
      <p:ext uri="{BB962C8B-B14F-4D97-AF65-F5344CB8AC3E}">
        <p14:creationId xmlns:p14="http://schemas.microsoft.com/office/powerpoint/2010/main" val="3794200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520DACE5-ABA8-59F5-50A2-7C3E76F7D294}"/>
              </a:ext>
            </a:extLst>
          </p:cNvPr>
          <p:cNvPicPr>
            <a:picLocks noChangeAspect="1"/>
          </p:cNvPicPr>
          <p:nvPr/>
        </p:nvPicPr>
        <p:blipFill>
          <a:blip r:embed="rId2"/>
          <a:stretch>
            <a:fillRect/>
          </a:stretch>
        </p:blipFill>
        <p:spPr>
          <a:xfrm>
            <a:off x="1301408" y="-416331"/>
            <a:ext cx="9156032" cy="7369903"/>
          </a:xfrm>
          <a:prstGeom prst="rect">
            <a:avLst/>
          </a:prstGeom>
        </p:spPr>
      </p:pic>
      <p:sp>
        <p:nvSpPr>
          <p:cNvPr id="50" name="TextBox 49">
            <a:extLst>
              <a:ext uri="{FF2B5EF4-FFF2-40B4-BE49-F238E27FC236}">
                <a16:creationId xmlns:a16="http://schemas.microsoft.com/office/drawing/2014/main" id="{ADEA9EBA-4F96-77D7-F846-66B9630A081B}"/>
              </a:ext>
            </a:extLst>
          </p:cNvPr>
          <p:cNvSpPr txBox="1"/>
          <p:nvPr/>
        </p:nvSpPr>
        <p:spPr>
          <a:xfrm>
            <a:off x="1378675" y="689833"/>
            <a:ext cx="444352" cy="707886"/>
          </a:xfrm>
          <a:prstGeom prst="rect">
            <a:avLst/>
          </a:prstGeom>
          <a:noFill/>
        </p:spPr>
        <p:txBody>
          <a:bodyPr wrap="none" rtlCol="0">
            <a:spAutoFit/>
          </a:bodyPr>
          <a:lstStyle/>
          <a:p>
            <a:r>
              <a:rPr lang="en-US" sz="4000" dirty="0">
                <a:solidFill>
                  <a:srgbClr val="FF0000"/>
                </a:solidFill>
              </a:rPr>
              <a:t>1</a:t>
            </a:r>
            <a:endParaRPr lang="en-TZ" sz="4000" dirty="0">
              <a:solidFill>
                <a:srgbClr val="FF0000"/>
              </a:solidFill>
            </a:endParaRPr>
          </a:p>
        </p:txBody>
      </p:sp>
      <p:sp>
        <p:nvSpPr>
          <p:cNvPr id="51" name="TextBox 50">
            <a:extLst>
              <a:ext uri="{FF2B5EF4-FFF2-40B4-BE49-F238E27FC236}">
                <a16:creationId xmlns:a16="http://schemas.microsoft.com/office/drawing/2014/main" id="{77CC6071-80AC-39FD-5954-D892CDBC810D}"/>
              </a:ext>
            </a:extLst>
          </p:cNvPr>
          <p:cNvSpPr txBox="1"/>
          <p:nvPr/>
        </p:nvSpPr>
        <p:spPr>
          <a:xfrm>
            <a:off x="1461415" y="2762231"/>
            <a:ext cx="444352" cy="707886"/>
          </a:xfrm>
          <a:prstGeom prst="rect">
            <a:avLst/>
          </a:prstGeom>
          <a:noFill/>
        </p:spPr>
        <p:txBody>
          <a:bodyPr wrap="none" rtlCol="0">
            <a:spAutoFit/>
          </a:bodyPr>
          <a:lstStyle/>
          <a:p>
            <a:r>
              <a:rPr lang="en-US" sz="4000" dirty="0">
                <a:solidFill>
                  <a:srgbClr val="FF0000"/>
                </a:solidFill>
              </a:rPr>
              <a:t>2</a:t>
            </a:r>
            <a:endParaRPr lang="en-TZ" sz="4000" dirty="0">
              <a:solidFill>
                <a:srgbClr val="FF0000"/>
              </a:solidFill>
            </a:endParaRPr>
          </a:p>
        </p:txBody>
      </p:sp>
      <p:sp>
        <p:nvSpPr>
          <p:cNvPr id="52" name="TextBox 51">
            <a:extLst>
              <a:ext uri="{FF2B5EF4-FFF2-40B4-BE49-F238E27FC236}">
                <a16:creationId xmlns:a16="http://schemas.microsoft.com/office/drawing/2014/main" id="{3832F46E-523E-BCB0-D065-C1DF26753002}"/>
              </a:ext>
            </a:extLst>
          </p:cNvPr>
          <p:cNvSpPr txBox="1"/>
          <p:nvPr/>
        </p:nvSpPr>
        <p:spPr>
          <a:xfrm>
            <a:off x="1461415" y="4489756"/>
            <a:ext cx="444352" cy="707886"/>
          </a:xfrm>
          <a:prstGeom prst="rect">
            <a:avLst/>
          </a:prstGeom>
          <a:noFill/>
        </p:spPr>
        <p:txBody>
          <a:bodyPr wrap="none" rtlCol="0">
            <a:spAutoFit/>
          </a:bodyPr>
          <a:lstStyle/>
          <a:p>
            <a:r>
              <a:rPr lang="en-US" sz="4000" dirty="0">
                <a:solidFill>
                  <a:srgbClr val="FF0000"/>
                </a:solidFill>
              </a:rPr>
              <a:t>3</a:t>
            </a:r>
            <a:endParaRPr lang="en-TZ" sz="4000" dirty="0">
              <a:solidFill>
                <a:srgbClr val="FF0000"/>
              </a:solidFill>
            </a:endParaRPr>
          </a:p>
        </p:txBody>
      </p:sp>
      <p:pic>
        <p:nvPicPr>
          <p:cNvPr id="54" name="Picture 53">
            <a:extLst>
              <a:ext uri="{FF2B5EF4-FFF2-40B4-BE49-F238E27FC236}">
                <a16:creationId xmlns:a16="http://schemas.microsoft.com/office/drawing/2014/main" id="{8AB7BB4D-AD82-E8B2-7C46-A591A46132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39" y="120372"/>
            <a:ext cx="1004680" cy="923404"/>
          </a:xfrm>
          <a:prstGeom prst="rect">
            <a:avLst/>
          </a:prstGeom>
        </p:spPr>
      </p:pic>
      <p:pic>
        <p:nvPicPr>
          <p:cNvPr id="55" name="Picture 54">
            <a:extLst>
              <a:ext uri="{FF2B5EF4-FFF2-40B4-BE49-F238E27FC236}">
                <a16:creationId xmlns:a16="http://schemas.microsoft.com/office/drawing/2014/main" id="{25F7CEDE-8B9B-832E-5940-76F05B9E6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1958" y="263411"/>
            <a:ext cx="1682236" cy="684109"/>
          </a:xfrm>
          <a:prstGeom prst="rect">
            <a:avLst/>
          </a:prstGeom>
        </p:spPr>
      </p:pic>
      <p:sp>
        <p:nvSpPr>
          <p:cNvPr id="59" name="Slide Number Placeholder 3">
            <a:extLst>
              <a:ext uri="{FF2B5EF4-FFF2-40B4-BE49-F238E27FC236}">
                <a16:creationId xmlns:a16="http://schemas.microsoft.com/office/drawing/2014/main" id="{4DC1D03B-170A-8D10-5096-63FDC60C9DAD}"/>
              </a:ext>
            </a:extLst>
          </p:cNvPr>
          <p:cNvSpPr>
            <a:spLocks noGrp="1"/>
          </p:cNvSpPr>
          <p:nvPr>
            <p:ph type="sldNum" sz="quarter" idx="12"/>
          </p:nvPr>
        </p:nvSpPr>
        <p:spPr>
          <a:xfrm>
            <a:off x="60155" y="6701532"/>
            <a:ext cx="854389" cy="48128"/>
          </a:xfrm>
        </p:spPr>
        <p:txBody>
          <a:bodyPr/>
          <a:lstStyle/>
          <a:p>
            <a:fld id="{6BF8636E-AFBA-4C2F-AA9E-34AEC97BD133}" type="slidenum">
              <a:rPr lang="nl-BE" sz="2000" smtClean="0"/>
              <a:pPr/>
              <a:t>8</a:t>
            </a:fld>
            <a:endParaRPr lang="nl-BE" sz="2000" dirty="0"/>
          </a:p>
        </p:txBody>
      </p:sp>
      <p:sp>
        <p:nvSpPr>
          <p:cNvPr id="60" name="TextBox 59">
            <a:extLst>
              <a:ext uri="{FF2B5EF4-FFF2-40B4-BE49-F238E27FC236}">
                <a16:creationId xmlns:a16="http://schemas.microsoft.com/office/drawing/2014/main" id="{1470D59F-2388-E122-4A50-43B373A66D64}"/>
              </a:ext>
            </a:extLst>
          </p:cNvPr>
          <p:cNvSpPr txBox="1"/>
          <p:nvPr/>
        </p:nvSpPr>
        <p:spPr>
          <a:xfrm>
            <a:off x="10960925" y="6599393"/>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spTree>
    <p:extLst>
      <p:ext uri="{BB962C8B-B14F-4D97-AF65-F5344CB8AC3E}">
        <p14:creationId xmlns:p14="http://schemas.microsoft.com/office/powerpoint/2010/main" val="149482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D9EA-F919-C0BE-7F22-463A6AC30128}"/>
              </a:ext>
            </a:extLst>
          </p:cNvPr>
          <p:cNvSpPr>
            <a:spLocks noGrp="1"/>
          </p:cNvSpPr>
          <p:nvPr>
            <p:ph type="title"/>
          </p:nvPr>
        </p:nvSpPr>
        <p:spPr>
          <a:xfrm>
            <a:off x="498764" y="580217"/>
            <a:ext cx="11194472" cy="862784"/>
          </a:xfrm>
        </p:spPr>
        <p:txBody>
          <a:bodyPr/>
          <a:lstStyle/>
          <a:p>
            <a:pPr algn="ctr">
              <a:lnSpc>
                <a:spcPct val="150000"/>
              </a:lnSpc>
            </a:pPr>
            <a:r>
              <a:rPr lang="en-US" b="1" dirty="0"/>
              <a:t>Image Reconstruction Algorithm</a:t>
            </a:r>
            <a:endParaRPr lang="aa-ET" b="1" dirty="0"/>
          </a:p>
        </p:txBody>
      </p:sp>
      <p:sp>
        <p:nvSpPr>
          <p:cNvPr id="5" name="Rectangle 4">
            <a:extLst>
              <a:ext uri="{FF2B5EF4-FFF2-40B4-BE49-F238E27FC236}">
                <a16:creationId xmlns:a16="http://schemas.microsoft.com/office/drawing/2014/main" id="{863E3DD1-25EA-7E36-975B-8A6A8AC5693F}"/>
              </a:ext>
            </a:extLst>
          </p:cNvPr>
          <p:cNvSpPr/>
          <p:nvPr/>
        </p:nvSpPr>
        <p:spPr>
          <a:xfrm>
            <a:off x="461473" y="3711183"/>
            <a:ext cx="3562255" cy="156764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sz="2000"/>
          </a:p>
        </p:txBody>
      </p:sp>
      <p:sp>
        <p:nvSpPr>
          <p:cNvPr id="6" name="Rectangle: Rounded Corners 5">
            <a:extLst>
              <a:ext uri="{FF2B5EF4-FFF2-40B4-BE49-F238E27FC236}">
                <a16:creationId xmlns:a16="http://schemas.microsoft.com/office/drawing/2014/main" id="{694DD9B5-F124-5B30-20FD-1A43FD644C00}"/>
              </a:ext>
            </a:extLst>
          </p:cNvPr>
          <p:cNvSpPr/>
          <p:nvPr/>
        </p:nvSpPr>
        <p:spPr>
          <a:xfrm>
            <a:off x="7791734" y="2685473"/>
            <a:ext cx="3806706" cy="224747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sz="2000"/>
          </a:p>
        </p:txBody>
      </p:sp>
      <p:sp>
        <p:nvSpPr>
          <p:cNvPr id="7" name="Rectangle 6">
            <a:extLst>
              <a:ext uri="{FF2B5EF4-FFF2-40B4-BE49-F238E27FC236}">
                <a16:creationId xmlns:a16="http://schemas.microsoft.com/office/drawing/2014/main" id="{BCAE6E7F-F556-01F9-EF85-A90B28A65441}"/>
              </a:ext>
            </a:extLst>
          </p:cNvPr>
          <p:cNvSpPr/>
          <p:nvPr/>
        </p:nvSpPr>
        <p:spPr>
          <a:xfrm>
            <a:off x="461476" y="2629696"/>
            <a:ext cx="3562254" cy="1219827"/>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sz="2000"/>
          </a:p>
        </p:txBody>
      </p:sp>
      <p:sp>
        <p:nvSpPr>
          <p:cNvPr id="8" name="Rectangle 7">
            <a:extLst>
              <a:ext uri="{FF2B5EF4-FFF2-40B4-BE49-F238E27FC236}">
                <a16:creationId xmlns:a16="http://schemas.microsoft.com/office/drawing/2014/main" id="{34BA6F60-6F57-E7E2-AE86-D6E255D65866}"/>
              </a:ext>
            </a:extLst>
          </p:cNvPr>
          <p:cNvSpPr/>
          <p:nvPr/>
        </p:nvSpPr>
        <p:spPr>
          <a:xfrm>
            <a:off x="4331770" y="2683452"/>
            <a:ext cx="3172712" cy="228207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sz="2000"/>
          </a:p>
        </p:txBody>
      </p:sp>
      <p:sp>
        <p:nvSpPr>
          <p:cNvPr id="9" name="Text 2">
            <a:extLst>
              <a:ext uri="{FF2B5EF4-FFF2-40B4-BE49-F238E27FC236}">
                <a16:creationId xmlns:a16="http://schemas.microsoft.com/office/drawing/2014/main" id="{EFA4DF2C-8A52-190D-B043-294D848E3832}"/>
              </a:ext>
            </a:extLst>
          </p:cNvPr>
          <p:cNvSpPr/>
          <p:nvPr/>
        </p:nvSpPr>
        <p:spPr>
          <a:xfrm>
            <a:off x="1139686" y="1557275"/>
            <a:ext cx="2616261" cy="870570"/>
          </a:xfrm>
          <a:prstGeom prst="rect">
            <a:avLst/>
          </a:prstGeom>
          <a:noFill/>
          <a:ln/>
        </p:spPr>
        <p:txBody>
          <a:bodyPr wrap="square" lIns="0" tIns="0" rIns="0" bIns="0" rtlCol="0" anchor="t"/>
          <a:lstStyle/>
          <a:p>
            <a:r>
              <a:rPr lang="en-US" sz="2400" dirty="0">
                <a:latin typeface="+mj-lt"/>
                <a:ea typeface="Open Sans" pitchFamily="34" charset="-122"/>
                <a:cs typeface="Times New Roman" panose="02020603050405020304" pitchFamily="18" charset="0"/>
              </a:rPr>
              <a:t>Incident and  </a:t>
            </a:r>
          </a:p>
          <a:p>
            <a:r>
              <a:rPr lang="en-US" sz="2400" dirty="0">
                <a:latin typeface="+mj-lt"/>
                <a:ea typeface="Open Sans" pitchFamily="34" charset="-122"/>
                <a:cs typeface="Times New Roman" panose="02020603050405020304" pitchFamily="18" charset="0"/>
              </a:rPr>
              <a:t>Normal vectors</a:t>
            </a:r>
            <a:endParaRPr lang="en-US" sz="2400" dirty="0">
              <a:latin typeface="+mj-lt"/>
              <a:cs typeface="Times New Roman" panose="02020603050405020304" pitchFamily="18" charset="0"/>
            </a:endParaRPr>
          </a:p>
        </p:txBody>
      </p:sp>
      <p:sp>
        <p:nvSpPr>
          <p:cNvPr id="10" name="Text 4">
            <a:extLst>
              <a:ext uri="{FF2B5EF4-FFF2-40B4-BE49-F238E27FC236}">
                <a16:creationId xmlns:a16="http://schemas.microsoft.com/office/drawing/2014/main" id="{F159F54D-0424-2F30-917E-33BEB36FAA64}"/>
              </a:ext>
            </a:extLst>
          </p:cNvPr>
          <p:cNvSpPr/>
          <p:nvPr/>
        </p:nvSpPr>
        <p:spPr>
          <a:xfrm>
            <a:off x="4331770" y="1860367"/>
            <a:ext cx="3409221" cy="537311"/>
          </a:xfrm>
          <a:prstGeom prst="rect">
            <a:avLst/>
          </a:prstGeom>
          <a:noFill/>
          <a:ln/>
        </p:spPr>
        <p:txBody>
          <a:bodyPr wrap="square" lIns="0" tIns="0" rIns="0" bIns="0" rtlCol="0" anchor="t"/>
          <a:lstStyle/>
          <a:p>
            <a:pPr algn="ctr"/>
            <a:r>
              <a:rPr lang="en-US" sz="2400" dirty="0">
                <a:latin typeface="+mj-lt"/>
                <a:ea typeface="Libre Baskerville" pitchFamily="34" charset="-122"/>
                <a:cs typeface="Times New Roman" panose="02020603050405020304" pitchFamily="18" charset="0"/>
              </a:rPr>
              <a:t>Reflected trajectory</a:t>
            </a:r>
            <a:endParaRPr lang="en-US" sz="2400" dirty="0">
              <a:latin typeface="+mj-lt"/>
              <a:cs typeface="Times New Roman" panose="02020603050405020304" pitchFamily="18" charset="0"/>
            </a:endParaRPr>
          </a:p>
        </p:txBody>
      </p:sp>
      <p:sp>
        <p:nvSpPr>
          <p:cNvPr id="11" name="Text 8">
            <a:extLst>
              <a:ext uri="{FF2B5EF4-FFF2-40B4-BE49-F238E27FC236}">
                <a16:creationId xmlns:a16="http://schemas.microsoft.com/office/drawing/2014/main" id="{67DAACE2-0911-5E08-DFD7-E2AF44EB4435}"/>
              </a:ext>
            </a:extLst>
          </p:cNvPr>
          <p:cNvSpPr/>
          <p:nvPr/>
        </p:nvSpPr>
        <p:spPr>
          <a:xfrm>
            <a:off x="7626816" y="1808329"/>
            <a:ext cx="3832835" cy="875123"/>
          </a:xfrm>
          <a:prstGeom prst="rect">
            <a:avLst/>
          </a:prstGeom>
          <a:noFill/>
          <a:ln/>
        </p:spPr>
        <p:txBody>
          <a:bodyPr wrap="square" lIns="0" tIns="0" rIns="0" bIns="0" rtlCol="0" anchor="t"/>
          <a:lstStyle/>
          <a:p>
            <a:pPr algn="ctr"/>
            <a:r>
              <a:rPr lang="en-US" sz="2400" dirty="0">
                <a:latin typeface="+mj-lt"/>
                <a:ea typeface="Open Sans" pitchFamily="34" charset="-122"/>
                <a:cs typeface="Times New Roman" panose="02020603050405020304" pitchFamily="18" charset="0"/>
              </a:rPr>
              <a:t>Intersection/Midpoint</a:t>
            </a:r>
            <a:endParaRPr lang="en-US" sz="2400" dirty="0">
              <a:latin typeface="+mj-lt"/>
              <a:cs typeface="Times New Roman" panose="02020603050405020304" pitchFamily="18" charset="0"/>
            </a:endParaRPr>
          </a:p>
        </p:txBody>
      </p:sp>
      <p:sp>
        <p:nvSpPr>
          <p:cNvPr id="12" name="Shape 8">
            <a:extLst>
              <a:ext uri="{FF2B5EF4-FFF2-40B4-BE49-F238E27FC236}">
                <a16:creationId xmlns:a16="http://schemas.microsoft.com/office/drawing/2014/main" id="{3CBE6D5E-8440-B9C6-B223-CBB2B7CD7514}"/>
              </a:ext>
            </a:extLst>
          </p:cNvPr>
          <p:cNvSpPr/>
          <p:nvPr/>
        </p:nvSpPr>
        <p:spPr>
          <a:xfrm flipV="1">
            <a:off x="407686" y="2390459"/>
            <a:ext cx="11309303" cy="85861"/>
          </a:xfrm>
          <a:prstGeom prst="roundRect">
            <a:avLst>
              <a:gd name="adj" fmla="val 1580000"/>
            </a:avLst>
          </a:prstGeom>
          <a:solidFill>
            <a:srgbClr val="B4CCE3"/>
          </a:solidFill>
          <a:ln/>
        </p:spPr>
        <p:txBody>
          <a:bodyPr/>
          <a:lstStyle/>
          <a:p>
            <a:endParaRPr lang="aa-ET"/>
          </a:p>
        </p:txBody>
      </p:sp>
      <p:graphicFrame>
        <p:nvGraphicFramePr>
          <p:cNvPr id="13" name="Object 12">
            <a:extLst>
              <a:ext uri="{FF2B5EF4-FFF2-40B4-BE49-F238E27FC236}">
                <a16:creationId xmlns:a16="http://schemas.microsoft.com/office/drawing/2014/main" id="{30A66993-D077-E57C-2D97-7F46A4C3F6C9}"/>
              </a:ext>
            </a:extLst>
          </p:cNvPr>
          <p:cNvGraphicFramePr>
            <a:graphicFrameLocks noChangeAspect="1"/>
          </p:cNvGraphicFramePr>
          <p:nvPr>
            <p:extLst>
              <p:ext uri="{D42A27DB-BD31-4B8C-83A1-F6EECF244321}">
                <p14:modId xmlns:p14="http://schemas.microsoft.com/office/powerpoint/2010/main" val="3600149977"/>
              </p:ext>
            </p:extLst>
          </p:nvPr>
        </p:nvGraphicFramePr>
        <p:xfrm>
          <a:off x="592384" y="2650155"/>
          <a:ext cx="1751237" cy="1193759"/>
        </p:xfrm>
        <a:graphic>
          <a:graphicData uri="http://schemas.openxmlformats.org/presentationml/2006/ole">
            <mc:AlternateContent xmlns:mc="http://schemas.openxmlformats.org/markup-compatibility/2006">
              <mc:Choice xmlns:v="urn:schemas-microsoft-com:vml" Requires="v">
                <p:oleObj name="Equation" r:id="rId2" imgW="952119" imgH="648569" progId="Equation.DSMT4">
                  <p:embed/>
                </p:oleObj>
              </mc:Choice>
              <mc:Fallback>
                <p:oleObj name="Equation" r:id="rId2" imgW="952119" imgH="648569" progId="Equation.DSMT4">
                  <p:embed/>
                  <p:pic>
                    <p:nvPicPr>
                      <p:cNvPr id="9" name="Object 8">
                        <a:extLst>
                          <a:ext uri="{FF2B5EF4-FFF2-40B4-BE49-F238E27FC236}">
                            <a16:creationId xmlns:a16="http://schemas.microsoft.com/office/drawing/2014/main" id="{07DFB06F-166F-2913-6665-9F056BD1EB5E}"/>
                          </a:ext>
                        </a:extLst>
                      </p:cNvPr>
                      <p:cNvPicPr/>
                      <p:nvPr/>
                    </p:nvPicPr>
                    <p:blipFill>
                      <a:blip r:embed="rId3"/>
                      <a:stretch>
                        <a:fillRect/>
                      </a:stretch>
                    </p:blipFill>
                    <p:spPr>
                      <a:xfrm>
                        <a:off x="592384" y="2650155"/>
                        <a:ext cx="1751237" cy="1193759"/>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9EE773D-E736-E3FC-15CA-309FFDFF4D0C}"/>
              </a:ext>
            </a:extLst>
          </p:cNvPr>
          <p:cNvGraphicFramePr>
            <a:graphicFrameLocks noChangeAspect="1"/>
          </p:cNvGraphicFramePr>
          <p:nvPr>
            <p:extLst>
              <p:ext uri="{D42A27DB-BD31-4B8C-83A1-F6EECF244321}">
                <p14:modId xmlns:p14="http://schemas.microsoft.com/office/powerpoint/2010/main" val="861712762"/>
              </p:ext>
            </p:extLst>
          </p:nvPr>
        </p:nvGraphicFramePr>
        <p:xfrm>
          <a:off x="2290441" y="2619554"/>
          <a:ext cx="1611678" cy="1245854"/>
        </p:xfrm>
        <a:graphic>
          <a:graphicData uri="http://schemas.openxmlformats.org/presentationml/2006/ole">
            <mc:AlternateContent xmlns:mc="http://schemas.openxmlformats.org/markup-compatibility/2006">
              <mc:Choice xmlns:v="urn:schemas-microsoft-com:vml" Requires="v">
                <p:oleObj name="Equation" r:id="rId4" imgW="999617" imgH="772586" progId="Equation.DSMT4">
                  <p:embed/>
                </p:oleObj>
              </mc:Choice>
              <mc:Fallback>
                <p:oleObj name="Equation" r:id="rId4" imgW="999617" imgH="772586" progId="Equation.DSMT4">
                  <p:embed/>
                  <p:pic>
                    <p:nvPicPr>
                      <p:cNvPr id="11" name="Object 10">
                        <a:extLst>
                          <a:ext uri="{FF2B5EF4-FFF2-40B4-BE49-F238E27FC236}">
                            <a16:creationId xmlns:a16="http://schemas.microsoft.com/office/drawing/2014/main" id="{0C3894EF-3480-4583-5BE3-4708003DA38A}"/>
                          </a:ext>
                        </a:extLst>
                      </p:cNvPr>
                      <p:cNvPicPr/>
                      <p:nvPr/>
                    </p:nvPicPr>
                    <p:blipFill>
                      <a:blip r:embed="rId5"/>
                      <a:stretch>
                        <a:fillRect/>
                      </a:stretch>
                    </p:blipFill>
                    <p:spPr>
                      <a:xfrm>
                        <a:off x="2290441" y="2619554"/>
                        <a:ext cx="1611678" cy="124585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0056923-FE67-F5D6-B84A-FC4E3CB5A2A5}"/>
              </a:ext>
            </a:extLst>
          </p:cNvPr>
          <p:cNvGraphicFramePr>
            <a:graphicFrameLocks noChangeAspect="1"/>
          </p:cNvGraphicFramePr>
          <p:nvPr>
            <p:extLst>
              <p:ext uri="{D42A27DB-BD31-4B8C-83A1-F6EECF244321}">
                <p14:modId xmlns:p14="http://schemas.microsoft.com/office/powerpoint/2010/main" val="3144978936"/>
              </p:ext>
            </p:extLst>
          </p:nvPr>
        </p:nvGraphicFramePr>
        <p:xfrm>
          <a:off x="590956" y="3872223"/>
          <a:ext cx="1921047" cy="1247156"/>
        </p:xfrm>
        <a:graphic>
          <a:graphicData uri="http://schemas.openxmlformats.org/presentationml/2006/ole">
            <mc:AlternateContent xmlns:mc="http://schemas.openxmlformats.org/markup-compatibility/2006">
              <mc:Choice xmlns:v="urn:schemas-microsoft-com:vml" Requires="v">
                <p:oleObj name="Equation" r:id="rId6" imgW="999617" imgH="648569" progId="Equation.DSMT4">
                  <p:embed/>
                </p:oleObj>
              </mc:Choice>
              <mc:Fallback>
                <p:oleObj name="Equation" r:id="rId6" imgW="999617" imgH="648569" progId="Equation.DSMT4">
                  <p:embed/>
                  <p:pic>
                    <p:nvPicPr>
                      <p:cNvPr id="13" name="Object 12">
                        <a:extLst>
                          <a:ext uri="{FF2B5EF4-FFF2-40B4-BE49-F238E27FC236}">
                            <a16:creationId xmlns:a16="http://schemas.microsoft.com/office/drawing/2014/main" id="{EAC0C4E0-BF61-AB97-2645-21BCAB9600A8}"/>
                          </a:ext>
                        </a:extLst>
                      </p:cNvPr>
                      <p:cNvPicPr/>
                      <p:nvPr/>
                    </p:nvPicPr>
                    <p:blipFill>
                      <a:blip r:embed="rId7"/>
                      <a:stretch>
                        <a:fillRect/>
                      </a:stretch>
                    </p:blipFill>
                    <p:spPr>
                      <a:xfrm>
                        <a:off x="590956" y="3872223"/>
                        <a:ext cx="1921047" cy="124715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6E7C214-C1D7-364B-D3CD-7B882B87A58A}"/>
              </a:ext>
            </a:extLst>
          </p:cNvPr>
          <p:cNvGraphicFramePr>
            <a:graphicFrameLocks noChangeAspect="1"/>
          </p:cNvGraphicFramePr>
          <p:nvPr>
            <p:extLst>
              <p:ext uri="{D42A27DB-BD31-4B8C-83A1-F6EECF244321}">
                <p14:modId xmlns:p14="http://schemas.microsoft.com/office/powerpoint/2010/main" val="1863749410"/>
              </p:ext>
            </p:extLst>
          </p:nvPr>
        </p:nvGraphicFramePr>
        <p:xfrm>
          <a:off x="2489006" y="3923477"/>
          <a:ext cx="1266941" cy="1269794"/>
        </p:xfrm>
        <a:graphic>
          <a:graphicData uri="http://schemas.openxmlformats.org/presentationml/2006/ole">
            <mc:AlternateContent xmlns:mc="http://schemas.openxmlformats.org/markup-compatibility/2006">
              <mc:Choice xmlns:v="urn:schemas-microsoft-com:vml" Requires="v">
                <p:oleObj name="Equation" r:id="rId8" imgW="704554" imgH="705891" progId="Equation.DSMT4">
                  <p:embed/>
                </p:oleObj>
              </mc:Choice>
              <mc:Fallback>
                <p:oleObj name="Equation" r:id="rId8" imgW="704554" imgH="705891" progId="Equation.DSMT4">
                  <p:embed/>
                  <p:pic>
                    <p:nvPicPr>
                      <p:cNvPr id="15" name="Object 14">
                        <a:extLst>
                          <a:ext uri="{FF2B5EF4-FFF2-40B4-BE49-F238E27FC236}">
                            <a16:creationId xmlns:a16="http://schemas.microsoft.com/office/drawing/2014/main" id="{A9F670C9-5FD7-B8F4-A132-9794C8690917}"/>
                          </a:ext>
                        </a:extLst>
                      </p:cNvPr>
                      <p:cNvPicPr/>
                      <p:nvPr/>
                    </p:nvPicPr>
                    <p:blipFill>
                      <a:blip r:embed="rId9"/>
                      <a:stretch>
                        <a:fillRect/>
                      </a:stretch>
                    </p:blipFill>
                    <p:spPr>
                      <a:xfrm>
                        <a:off x="2489006" y="3923477"/>
                        <a:ext cx="1266941" cy="1269794"/>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3CED8D6-052A-EC74-E026-7378AD53C8BE}"/>
              </a:ext>
            </a:extLst>
          </p:cNvPr>
          <p:cNvGraphicFramePr>
            <a:graphicFrameLocks noChangeAspect="1"/>
          </p:cNvGraphicFramePr>
          <p:nvPr>
            <p:extLst>
              <p:ext uri="{D42A27DB-BD31-4B8C-83A1-F6EECF244321}">
                <p14:modId xmlns:p14="http://schemas.microsoft.com/office/powerpoint/2010/main" val="4222048752"/>
              </p:ext>
            </p:extLst>
          </p:nvPr>
        </p:nvGraphicFramePr>
        <p:xfrm>
          <a:off x="8079221" y="3794851"/>
          <a:ext cx="3059061" cy="1033820"/>
        </p:xfrm>
        <a:graphic>
          <a:graphicData uri="http://schemas.openxmlformats.org/presentationml/2006/ole">
            <mc:AlternateContent xmlns:mc="http://schemas.openxmlformats.org/markup-compatibility/2006">
              <mc:Choice xmlns:v="urn:schemas-microsoft-com:vml" Requires="v">
                <p:oleObj name="Equation" r:id="rId10" imgW="1418463" imgH="467229" progId="Equation.DSMT4">
                  <p:embed/>
                </p:oleObj>
              </mc:Choice>
              <mc:Fallback>
                <p:oleObj name="Equation" r:id="rId10" imgW="1418463" imgH="467229" progId="Equation.DSMT4">
                  <p:embed/>
                  <p:pic>
                    <p:nvPicPr>
                      <p:cNvPr id="27" name="Object 26">
                        <a:extLst>
                          <a:ext uri="{FF2B5EF4-FFF2-40B4-BE49-F238E27FC236}">
                            <a16:creationId xmlns:a16="http://schemas.microsoft.com/office/drawing/2014/main" id="{1D060787-0208-A527-4F37-96D280A25CFB}"/>
                          </a:ext>
                        </a:extLst>
                      </p:cNvPr>
                      <p:cNvPicPr/>
                      <p:nvPr/>
                    </p:nvPicPr>
                    <p:blipFill>
                      <a:blip r:embed="rId11"/>
                      <a:stretch>
                        <a:fillRect/>
                      </a:stretch>
                    </p:blipFill>
                    <p:spPr>
                      <a:xfrm>
                        <a:off x="8079221" y="3794851"/>
                        <a:ext cx="3059061" cy="1033820"/>
                      </a:xfrm>
                      <a:prstGeom prst="rect">
                        <a:avLst/>
                      </a:prstGeom>
                      <a:noFill/>
                      <a:ln>
                        <a:noFill/>
                      </a:ln>
                    </p:spPr>
                  </p:pic>
                </p:oleObj>
              </mc:Fallback>
            </mc:AlternateContent>
          </a:graphicData>
        </a:graphic>
      </p:graphicFrame>
      <p:sp>
        <p:nvSpPr>
          <p:cNvPr id="18" name="TextBox 17">
            <a:extLst>
              <a:ext uri="{FF2B5EF4-FFF2-40B4-BE49-F238E27FC236}">
                <a16:creationId xmlns:a16="http://schemas.microsoft.com/office/drawing/2014/main" id="{7BEE612E-E253-C256-0010-7786A4CC33B9}"/>
              </a:ext>
            </a:extLst>
          </p:cNvPr>
          <p:cNvSpPr txBox="1"/>
          <p:nvPr/>
        </p:nvSpPr>
        <p:spPr>
          <a:xfrm>
            <a:off x="534686" y="5541189"/>
            <a:ext cx="9411793" cy="461665"/>
          </a:xfrm>
          <a:prstGeom prst="rect">
            <a:avLst/>
          </a:prstGeom>
          <a:noFill/>
        </p:spPr>
        <p:txBody>
          <a:bodyPr wrap="square">
            <a:spAutoFit/>
          </a:bodyPr>
          <a:lstStyle/>
          <a:p>
            <a:r>
              <a:rPr lang="en-US" sz="2400" i="1" dirty="0">
                <a:solidFill>
                  <a:srgbClr val="000000"/>
                </a:solidFill>
                <a:effectLst/>
                <a:latin typeface="+mj-lt"/>
                <a:ea typeface="Calibri" panose="020F0502020204030204" pitchFamily="34" charset="0"/>
              </a:rPr>
              <a:t>i</a:t>
            </a:r>
            <a:r>
              <a:rPr lang="en-US" sz="2400" dirty="0">
                <a:solidFill>
                  <a:srgbClr val="000000"/>
                </a:solidFill>
                <a:effectLst/>
                <a:latin typeface="+mj-lt"/>
                <a:ea typeface="Calibri" panose="020F0502020204030204" pitchFamily="34" charset="0"/>
              </a:rPr>
              <a:t> = 1 or 2 (1 stand for the first and 2 for second gamma ray)</a:t>
            </a:r>
            <a:endParaRPr lang="aa-ET" sz="2400" dirty="0">
              <a:latin typeface="+mj-lt"/>
            </a:endParaRPr>
          </a:p>
        </p:txBody>
      </p:sp>
      <p:graphicFrame>
        <p:nvGraphicFramePr>
          <p:cNvPr id="19" name="Object 18">
            <a:extLst>
              <a:ext uri="{FF2B5EF4-FFF2-40B4-BE49-F238E27FC236}">
                <a16:creationId xmlns:a16="http://schemas.microsoft.com/office/drawing/2014/main" id="{8AE43307-0521-6BCE-892F-0695EA78DD8D}"/>
              </a:ext>
            </a:extLst>
          </p:cNvPr>
          <p:cNvGraphicFramePr>
            <a:graphicFrameLocks noChangeAspect="1"/>
          </p:cNvGraphicFramePr>
          <p:nvPr>
            <p:extLst>
              <p:ext uri="{D42A27DB-BD31-4B8C-83A1-F6EECF244321}">
                <p14:modId xmlns:p14="http://schemas.microsoft.com/office/powerpoint/2010/main" val="3315552797"/>
              </p:ext>
            </p:extLst>
          </p:nvPr>
        </p:nvGraphicFramePr>
        <p:xfrm>
          <a:off x="4515022" y="3484884"/>
          <a:ext cx="2098203" cy="636534"/>
        </p:xfrm>
        <a:graphic>
          <a:graphicData uri="http://schemas.openxmlformats.org/presentationml/2006/ole">
            <mc:AlternateContent xmlns:mc="http://schemas.openxmlformats.org/markup-compatibility/2006">
              <mc:Choice xmlns:v="urn:schemas-microsoft-com:vml" Requires="v">
                <p:oleObj name="Equation" r:id="rId12" imgW="847407" imgH="257409" progId="Equation.DSMT4">
                  <p:embed/>
                </p:oleObj>
              </mc:Choice>
              <mc:Fallback>
                <p:oleObj name="Equation" r:id="rId12" imgW="847407" imgH="257409" progId="Equation.DSMT4">
                  <p:embed/>
                  <p:pic>
                    <p:nvPicPr>
                      <p:cNvPr id="32" name="Object 31">
                        <a:extLst>
                          <a:ext uri="{FF2B5EF4-FFF2-40B4-BE49-F238E27FC236}">
                            <a16:creationId xmlns:a16="http://schemas.microsoft.com/office/drawing/2014/main" id="{0EC02EEB-C095-0027-0378-B9BC12F6F283}"/>
                          </a:ext>
                        </a:extLst>
                      </p:cNvPr>
                      <p:cNvPicPr/>
                      <p:nvPr/>
                    </p:nvPicPr>
                    <p:blipFill>
                      <a:blip r:embed="rId13"/>
                      <a:stretch>
                        <a:fillRect/>
                      </a:stretch>
                    </p:blipFill>
                    <p:spPr>
                      <a:xfrm>
                        <a:off x="4515022" y="3484884"/>
                        <a:ext cx="2098203" cy="63653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C3E7EDB-ABEE-820B-5672-C8AF13D2184D}"/>
              </a:ext>
            </a:extLst>
          </p:cNvPr>
          <p:cNvGraphicFramePr>
            <a:graphicFrameLocks noChangeAspect="1"/>
          </p:cNvGraphicFramePr>
          <p:nvPr>
            <p:extLst>
              <p:ext uri="{D42A27DB-BD31-4B8C-83A1-F6EECF244321}">
                <p14:modId xmlns:p14="http://schemas.microsoft.com/office/powerpoint/2010/main" val="3789610650"/>
              </p:ext>
            </p:extLst>
          </p:nvPr>
        </p:nvGraphicFramePr>
        <p:xfrm>
          <a:off x="4490421" y="4173159"/>
          <a:ext cx="2360915" cy="631135"/>
        </p:xfrm>
        <a:graphic>
          <a:graphicData uri="http://schemas.openxmlformats.org/presentationml/2006/ole">
            <mc:AlternateContent xmlns:mc="http://schemas.openxmlformats.org/markup-compatibility/2006">
              <mc:Choice xmlns:v="urn:schemas-microsoft-com:vml" Requires="v">
                <p:oleObj name="Equation" r:id="rId14" imgW="961475" imgH="257409" progId="Equation.DSMT4">
                  <p:embed/>
                </p:oleObj>
              </mc:Choice>
              <mc:Fallback>
                <p:oleObj name="Equation" r:id="rId14" imgW="961475" imgH="257409" progId="Equation.DSMT4">
                  <p:embed/>
                  <p:pic>
                    <p:nvPicPr>
                      <p:cNvPr id="33" name="Object 32">
                        <a:extLst>
                          <a:ext uri="{FF2B5EF4-FFF2-40B4-BE49-F238E27FC236}">
                            <a16:creationId xmlns:a16="http://schemas.microsoft.com/office/drawing/2014/main" id="{54D76E64-4690-EBEF-0972-61EEE3AF5382}"/>
                          </a:ext>
                        </a:extLst>
                      </p:cNvPr>
                      <p:cNvPicPr/>
                      <p:nvPr/>
                    </p:nvPicPr>
                    <p:blipFill>
                      <a:blip r:embed="rId15"/>
                      <a:stretch>
                        <a:fillRect/>
                      </a:stretch>
                    </p:blipFill>
                    <p:spPr>
                      <a:xfrm>
                        <a:off x="4490421" y="4173159"/>
                        <a:ext cx="2360915" cy="63113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C1463441-D22C-ED2B-F11C-8C4217C6F427}"/>
              </a:ext>
            </a:extLst>
          </p:cNvPr>
          <p:cNvGraphicFramePr>
            <a:graphicFrameLocks noChangeAspect="1"/>
          </p:cNvGraphicFramePr>
          <p:nvPr>
            <p:extLst>
              <p:ext uri="{D42A27DB-BD31-4B8C-83A1-F6EECF244321}">
                <p14:modId xmlns:p14="http://schemas.microsoft.com/office/powerpoint/2010/main" val="2506218896"/>
              </p:ext>
            </p:extLst>
          </p:nvPr>
        </p:nvGraphicFramePr>
        <p:xfrm>
          <a:off x="4427379" y="2874480"/>
          <a:ext cx="2902249" cy="583825"/>
        </p:xfrm>
        <a:graphic>
          <a:graphicData uri="http://schemas.openxmlformats.org/presentationml/2006/ole">
            <mc:AlternateContent xmlns:mc="http://schemas.openxmlformats.org/markup-compatibility/2006">
              <mc:Choice xmlns:v="urn:schemas-microsoft-com:vml" Requires="v">
                <p:oleObj name="Equation" r:id="rId16" imgW="1244600" imgH="254000" progId="Equation.DSMT4">
                  <p:embed/>
                </p:oleObj>
              </mc:Choice>
              <mc:Fallback>
                <p:oleObj name="Equation" r:id="rId16" imgW="1244600" imgH="254000" progId="Equation.DSMT4">
                  <p:embed/>
                  <p:pic>
                    <p:nvPicPr>
                      <p:cNvPr id="19" name="Object 18">
                        <a:extLst>
                          <a:ext uri="{FF2B5EF4-FFF2-40B4-BE49-F238E27FC236}">
                            <a16:creationId xmlns:a16="http://schemas.microsoft.com/office/drawing/2014/main" id="{07BAAB1F-4137-81E6-7690-E44BEB83978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7379" y="2874480"/>
                        <a:ext cx="2902249" cy="583825"/>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B411E1A3-109C-830B-1E5A-750CC3CBB4B2}"/>
              </a:ext>
            </a:extLst>
          </p:cNvPr>
          <p:cNvGraphicFramePr>
            <a:graphicFrameLocks noChangeAspect="1"/>
          </p:cNvGraphicFramePr>
          <p:nvPr>
            <p:extLst>
              <p:ext uri="{D42A27DB-BD31-4B8C-83A1-F6EECF244321}">
                <p14:modId xmlns:p14="http://schemas.microsoft.com/office/powerpoint/2010/main" val="3665891402"/>
              </p:ext>
            </p:extLst>
          </p:nvPr>
        </p:nvGraphicFramePr>
        <p:xfrm>
          <a:off x="7903203" y="2969726"/>
          <a:ext cx="3529009" cy="645088"/>
        </p:xfrm>
        <a:graphic>
          <a:graphicData uri="http://schemas.openxmlformats.org/presentationml/2006/ole">
            <mc:AlternateContent xmlns:mc="http://schemas.openxmlformats.org/markup-compatibility/2006">
              <mc:Choice xmlns:v="urn:schemas-microsoft-com:vml" Requires="v">
                <p:oleObj name="Equation" r:id="rId18" imgW="1765300" imgH="330200" progId="Equation.DSMT4">
                  <p:embed/>
                </p:oleObj>
              </mc:Choice>
              <mc:Fallback>
                <p:oleObj name="Equation" r:id="rId18" imgW="1765300" imgH="330200" progId="Equation.DSMT4">
                  <p:embed/>
                  <p:pic>
                    <p:nvPicPr>
                      <p:cNvPr id="23" name="Object 22">
                        <a:extLst>
                          <a:ext uri="{FF2B5EF4-FFF2-40B4-BE49-F238E27FC236}">
                            <a16:creationId xmlns:a16="http://schemas.microsoft.com/office/drawing/2014/main" id="{11C2DB99-EC87-4D2C-15D8-EDB42508683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03203" y="2969726"/>
                        <a:ext cx="3529009" cy="645088"/>
                      </a:xfrm>
                      <a:prstGeom prst="rect">
                        <a:avLst/>
                      </a:prstGeom>
                      <a:noFill/>
                    </p:spPr>
                  </p:pic>
                </p:oleObj>
              </mc:Fallback>
            </mc:AlternateContent>
          </a:graphicData>
        </a:graphic>
      </p:graphicFrame>
      <p:sp>
        <p:nvSpPr>
          <p:cNvPr id="24" name="Slide Number Placeholder 3">
            <a:extLst>
              <a:ext uri="{FF2B5EF4-FFF2-40B4-BE49-F238E27FC236}">
                <a16:creationId xmlns:a16="http://schemas.microsoft.com/office/drawing/2014/main" id="{7FF20E66-538D-49BB-B2BB-986F68785F19}"/>
              </a:ext>
            </a:extLst>
          </p:cNvPr>
          <p:cNvSpPr>
            <a:spLocks noGrp="1"/>
          </p:cNvSpPr>
          <p:nvPr>
            <p:ph type="sldNum" sz="quarter" idx="12"/>
          </p:nvPr>
        </p:nvSpPr>
        <p:spPr>
          <a:xfrm>
            <a:off x="60158" y="6710308"/>
            <a:ext cx="2844800" cy="172194"/>
          </a:xfrm>
        </p:spPr>
        <p:txBody>
          <a:bodyPr/>
          <a:lstStyle/>
          <a:p>
            <a:fld id="{6BF8636E-AFBA-4C2F-AA9E-34AEC97BD133}" type="slidenum">
              <a:rPr lang="nl-BE" sz="1400" smtClean="0"/>
              <a:pPr/>
              <a:t>9</a:t>
            </a:fld>
            <a:endParaRPr lang="nl-BE" sz="1400" dirty="0"/>
          </a:p>
        </p:txBody>
      </p:sp>
      <p:pic>
        <p:nvPicPr>
          <p:cNvPr id="25" name="Picture 24">
            <a:extLst>
              <a:ext uri="{FF2B5EF4-FFF2-40B4-BE49-F238E27FC236}">
                <a16:creationId xmlns:a16="http://schemas.microsoft.com/office/drawing/2014/main" id="{6822416D-1B72-4DDD-8DE2-ABA3B091244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055073" y="523481"/>
            <a:ext cx="1682236" cy="684109"/>
          </a:xfrm>
          <a:prstGeom prst="rect">
            <a:avLst/>
          </a:prstGeom>
        </p:spPr>
      </p:pic>
      <p:sp>
        <p:nvSpPr>
          <p:cNvPr id="3" name="TextBox 2">
            <a:extLst>
              <a:ext uri="{FF2B5EF4-FFF2-40B4-BE49-F238E27FC236}">
                <a16:creationId xmlns:a16="http://schemas.microsoft.com/office/drawing/2014/main" id="{1BC23DE2-BEE9-A3D2-7EA8-4665F989878C}"/>
              </a:ext>
            </a:extLst>
          </p:cNvPr>
          <p:cNvSpPr txBox="1"/>
          <p:nvPr/>
        </p:nvSpPr>
        <p:spPr>
          <a:xfrm>
            <a:off x="10960925" y="6623457"/>
            <a:ext cx="1484414" cy="307777"/>
          </a:xfrm>
          <a:prstGeom prst="rect">
            <a:avLst/>
          </a:prstGeom>
          <a:noFill/>
        </p:spPr>
        <p:txBody>
          <a:bodyPr wrap="square">
            <a:spAutoFit/>
          </a:bodyPr>
          <a:lstStyle/>
          <a:p>
            <a:r>
              <a:rPr lang="en-US" sz="1400" b="1" kern="1200" dirty="0">
                <a:solidFill>
                  <a:schemeClr val="accent1">
                    <a:lumMod val="60000"/>
                    <a:lumOff val="40000"/>
                  </a:schemeClr>
                </a:solidFill>
                <a:latin typeface="Comic Sans MS" panose="030F0702030302020204" pitchFamily="66" charset="0"/>
                <a:ea typeface="+mn-ea"/>
              </a:rPr>
              <a:t>ANSTT 6</a:t>
            </a:r>
            <a:endParaRPr lang="en-TZ" sz="1400" b="1" dirty="0">
              <a:solidFill>
                <a:schemeClr val="accent1">
                  <a:lumMod val="60000"/>
                  <a:lumOff val="40000"/>
                </a:schemeClr>
              </a:solidFill>
            </a:endParaRPr>
          </a:p>
        </p:txBody>
      </p:sp>
      <p:pic>
        <p:nvPicPr>
          <p:cNvPr id="4" name="Picture 2" descr="Machine learning with ROOT - ROOT">
            <a:extLst>
              <a:ext uri="{FF2B5EF4-FFF2-40B4-BE49-F238E27FC236}">
                <a16:creationId xmlns:a16="http://schemas.microsoft.com/office/drawing/2014/main" id="{49006918-44EC-EBA7-3E98-F3553153F94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99664" y="5008708"/>
            <a:ext cx="2847998" cy="166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582355"/>
      </p:ext>
    </p:extLst>
  </p:cSld>
  <p:clrMapOvr>
    <a:masterClrMapping/>
  </p:clrMapOvr>
  <p:transition/>
</p:sld>
</file>

<file path=ppt/theme/theme1.xml><?xml version="1.0" encoding="utf-8"?>
<a:theme xmlns:a="http://schemas.openxmlformats.org/drawingml/2006/main" name="TAEC template_">
  <a:themeElements>
    <a:clrScheme name="TAEC">
      <a:dk1>
        <a:sysClr val="windowText" lastClr="000000"/>
      </a:dk1>
      <a:lt1>
        <a:sysClr val="window" lastClr="FFFFFF"/>
      </a:lt1>
      <a:dk2>
        <a:srgbClr val="44546A"/>
      </a:dk2>
      <a:lt2>
        <a:srgbClr val="E7E6E6"/>
      </a:lt2>
      <a:accent1>
        <a:srgbClr val="618F2E"/>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ctr">
          <a:defRPr sz="5000" dirty="0" err="1" smtClean="0">
            <a:solidFill>
              <a:srgbClr val="418FCD"/>
            </a:solidFill>
            <a:latin typeface="Segoe UI Light" pitchFamily="34" charset="0"/>
          </a:defRPr>
        </a:defPPr>
      </a:lstStyle>
    </a:txDef>
  </a:objectDefaults>
  <a:extraClrSchemeLst>
    <a:extraClrScheme>
      <a:clrScheme name="2__SC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_SC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_SC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_SC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_SC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_SC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_SC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AEC template .potx" id="{5469C2A6-A5FB-4EB4-BBA3-381E57C44F2F}" vid="{52F2C683-1525-4718-82BC-CFA09B4C6B82}"/>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AEC">
      <a:dk1>
        <a:sysClr val="windowText" lastClr="000000"/>
      </a:dk1>
      <a:lt1>
        <a:sysClr val="window" lastClr="FFFFFF"/>
      </a:lt1>
      <a:dk2>
        <a:srgbClr val="44546A"/>
      </a:dk2>
      <a:lt2>
        <a:srgbClr val="E7E6E6"/>
      </a:lt2>
      <a:accent1>
        <a:srgbClr val="618F2E"/>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TAEC template_</Template>
  <TotalTime>2744</TotalTime>
  <Words>1614</Words>
  <Application>Microsoft Office PowerPoint</Application>
  <PresentationFormat>Widescreen</PresentationFormat>
  <Paragraphs>332</Paragraphs>
  <Slides>18</Slides>
  <Notes>11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3" baseType="lpstr">
      <vt:lpstr>DengXian</vt:lpstr>
      <vt:lpstr>Instrument Sans Medium</vt:lpstr>
      <vt:lpstr>Petrona Bold</vt:lpstr>
      <vt:lpstr>Arial</vt:lpstr>
      <vt:lpstr>Calibri</vt:lpstr>
      <vt:lpstr>Calibri Light</vt:lpstr>
      <vt:lpstr>Cambria Math</vt:lpstr>
      <vt:lpstr>Comic Sans MS</vt:lpstr>
      <vt:lpstr>Segoe UI</vt:lpstr>
      <vt:lpstr>Segoe UI Light</vt:lpstr>
      <vt:lpstr>Times New Roman</vt:lpstr>
      <vt:lpstr>Wingdings</vt:lpstr>
      <vt:lpstr>TAEC template_</vt:lpstr>
      <vt:lpstr>Office Theme</vt:lpstr>
      <vt:lpstr>Equation</vt:lpstr>
      <vt:lpstr>PowerPoint Presentation</vt:lpstr>
      <vt:lpstr>Introduction</vt:lpstr>
      <vt:lpstr>Recent CGC Configurations</vt:lpstr>
      <vt:lpstr>Recent CGC Configurations</vt:lpstr>
      <vt:lpstr>PowerPoint Presentation</vt:lpstr>
      <vt:lpstr>Cascade Emitter (Source) Modelling</vt:lpstr>
      <vt:lpstr>Geometry Design and Image Reconstruction Algorithm</vt:lpstr>
      <vt:lpstr>PowerPoint Presentation</vt:lpstr>
      <vt:lpstr>Image Reconstruction Algorithm</vt:lpstr>
      <vt:lpstr>Position Reconstruction Efficiency</vt:lpstr>
      <vt:lpstr>Performance Metrics from 111In</vt:lpstr>
      <vt:lpstr>Positional Reconstruction Assessment </vt:lpstr>
      <vt:lpstr>Resolving Capability in Transaxial Direction</vt:lpstr>
      <vt:lpstr>Resolving Capability in Axial Direction</vt:lpstr>
      <vt:lpstr>PowerPoint Presentation</vt:lpstr>
      <vt:lpstr>PowerPoint Presentation</vt:lpstr>
      <vt:lpstr>Conclusion and Recommendation</vt:lpstr>
      <vt:lpstr> ASANTE SANA</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Enock Mwita</dc:creator>
  <cp:lastModifiedBy>Enock Mwita</cp:lastModifiedBy>
  <cp:revision>146</cp:revision>
  <dcterms:created xsi:type="dcterms:W3CDTF">2017-10-23T09:28:22Z</dcterms:created>
  <dcterms:modified xsi:type="dcterms:W3CDTF">2026-05-22T06:39:36Z</dcterms:modified>
</cp:coreProperties>
</file>