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75" r:id="rId2"/>
    <p:sldMasterId id="2147483703" r:id="rId3"/>
    <p:sldMasterId id="2147483715" r:id="rId4"/>
  </p:sldMasterIdLst>
  <p:notesMasterIdLst>
    <p:notesMasterId r:id="rId39"/>
  </p:notesMasterIdLst>
  <p:handoutMasterIdLst>
    <p:handoutMasterId r:id="rId40"/>
  </p:handoutMasterIdLst>
  <p:sldIdLst>
    <p:sldId id="339" r:id="rId5"/>
    <p:sldId id="439" r:id="rId6"/>
    <p:sldId id="371" r:id="rId7"/>
    <p:sldId id="403" r:id="rId8"/>
    <p:sldId id="404" r:id="rId9"/>
    <p:sldId id="388" r:id="rId10"/>
    <p:sldId id="443" r:id="rId11"/>
    <p:sldId id="386" r:id="rId12"/>
    <p:sldId id="395" r:id="rId13"/>
    <p:sldId id="394" r:id="rId14"/>
    <p:sldId id="420" r:id="rId15"/>
    <p:sldId id="434" r:id="rId16"/>
    <p:sldId id="424" r:id="rId17"/>
    <p:sldId id="391" r:id="rId18"/>
    <p:sldId id="428" r:id="rId19"/>
    <p:sldId id="440" r:id="rId20"/>
    <p:sldId id="374" r:id="rId21"/>
    <p:sldId id="406" r:id="rId22"/>
    <p:sldId id="312" r:id="rId23"/>
    <p:sldId id="416" r:id="rId24"/>
    <p:sldId id="414" r:id="rId25"/>
    <p:sldId id="415" r:id="rId26"/>
    <p:sldId id="379" r:id="rId27"/>
    <p:sldId id="402" r:id="rId28"/>
    <p:sldId id="372" r:id="rId29"/>
    <p:sldId id="444" r:id="rId30"/>
    <p:sldId id="430" r:id="rId31"/>
    <p:sldId id="445" r:id="rId32"/>
    <p:sldId id="407" r:id="rId33"/>
    <p:sldId id="375" r:id="rId34"/>
    <p:sldId id="377" r:id="rId35"/>
    <p:sldId id="378" r:id="rId36"/>
    <p:sldId id="427" r:id="rId37"/>
    <p:sldId id="408" r:id="rId38"/>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FF5050"/>
    <a:srgbClr val="0000FF"/>
    <a:srgbClr val="F8F8F8"/>
    <a:srgbClr val="CC0000"/>
    <a:srgbClr val="CCFF99"/>
    <a:srgbClr val="CCFFFF"/>
    <a:srgbClr val="FFFFCC"/>
    <a:srgbClr val="9933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390"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48" d="100"/>
          <a:sy n="48" d="100"/>
        </p:scale>
        <p:origin x="-2004" y="-96"/>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EE6F7-307E-4BD9-A437-8E1BC8AEEB0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it-IT"/>
        </a:p>
      </dgm:t>
    </dgm:pt>
    <dgm:pt modelId="{E1AD24F4-75AE-4291-91F5-F1C4AB941B40}">
      <dgm:prSet phldrT="[Testo]"/>
      <dgm:spPr>
        <a:solidFill>
          <a:srgbClr val="00B050"/>
        </a:solidFill>
        <a:ln>
          <a:solidFill>
            <a:srgbClr val="00B050"/>
          </a:solidFill>
        </a:ln>
      </dgm:spPr>
      <dgm:t>
        <a:bodyPr/>
        <a:lstStyle/>
        <a:p>
          <a:r>
            <a:rPr lang="it-IT" dirty="0" smtClean="0"/>
            <a:t>1 subsistem</a:t>
          </a:r>
        </a:p>
        <a:p>
          <a:endParaRPr lang="it-IT" dirty="0"/>
        </a:p>
      </dgm:t>
    </dgm:pt>
    <dgm:pt modelId="{3068545F-6BCB-4C13-87A8-693C96E5DCE1}" type="parTrans" cxnId="{F9C89554-D233-4945-A6FC-816D2826F869}">
      <dgm:prSet/>
      <dgm:spPr/>
      <dgm:t>
        <a:bodyPr/>
        <a:lstStyle/>
        <a:p>
          <a:endParaRPr lang="it-IT"/>
        </a:p>
      </dgm:t>
    </dgm:pt>
    <dgm:pt modelId="{F466ED48-EDED-4BCA-B7FE-EAF8B394FE76}" type="sibTrans" cxnId="{F9C89554-D233-4945-A6FC-816D2826F869}">
      <dgm:prSet/>
      <dgm:spPr/>
      <dgm:t>
        <a:bodyPr/>
        <a:lstStyle/>
        <a:p>
          <a:endParaRPr lang="it-IT"/>
        </a:p>
      </dgm:t>
    </dgm:pt>
    <dgm:pt modelId="{017A211B-948B-46FA-9E0E-08F9CF185F0E}">
      <dgm:prSet phldrT="[Testo]"/>
      <dgm:spPr/>
      <dgm:t>
        <a:bodyPr/>
        <a:lstStyle/>
        <a:p>
          <a:r>
            <a:rPr lang="it-IT" b="1" dirty="0" smtClean="0">
              <a:latin typeface="Times New Roman" pitchFamily="18" charset="0"/>
              <a:cs typeface="Times New Roman" pitchFamily="18" charset="0"/>
            </a:rPr>
            <a:t>Charge system  control every maintenance</a:t>
          </a:r>
          <a:endParaRPr lang="it-IT" b="1" dirty="0">
            <a:latin typeface="Times New Roman" pitchFamily="18" charset="0"/>
            <a:cs typeface="Times New Roman" pitchFamily="18" charset="0"/>
          </a:endParaRPr>
        </a:p>
      </dgm:t>
    </dgm:pt>
    <dgm:pt modelId="{3BFF248B-902E-404F-B0B9-871C81B0B809}" type="parTrans" cxnId="{97DC58FE-84D3-4F85-9E81-59084636E119}">
      <dgm:prSet/>
      <dgm:spPr/>
      <dgm:t>
        <a:bodyPr/>
        <a:lstStyle/>
        <a:p>
          <a:endParaRPr lang="it-IT"/>
        </a:p>
      </dgm:t>
    </dgm:pt>
    <dgm:pt modelId="{3375C457-35DD-43AB-AE82-28A573BEE8F1}" type="sibTrans" cxnId="{97DC58FE-84D3-4F85-9E81-59084636E119}">
      <dgm:prSet/>
      <dgm:spPr/>
      <dgm:t>
        <a:bodyPr/>
        <a:lstStyle/>
        <a:p>
          <a:endParaRPr lang="it-IT"/>
        </a:p>
      </dgm:t>
    </dgm:pt>
    <dgm:pt modelId="{F777D282-A6A8-48D2-9479-1BD7487EABE6}">
      <dgm:prSet phldrT="[Testo]"/>
      <dgm:spPr/>
      <dgm:t>
        <a:bodyPr/>
        <a:lstStyle/>
        <a:p>
          <a:r>
            <a:rPr lang="it-IT" b="1" dirty="0" smtClean="0">
              <a:latin typeface="Times New Roman" pitchFamily="18" charset="0"/>
              <a:cs typeface="Times New Roman" pitchFamily="18" charset="0"/>
            </a:rPr>
            <a:t>Laddertron  change evry 14000 hours</a:t>
          </a:r>
          <a:endParaRPr lang="it-IT" b="1" dirty="0">
            <a:latin typeface="Times New Roman" pitchFamily="18" charset="0"/>
            <a:cs typeface="Times New Roman" pitchFamily="18" charset="0"/>
          </a:endParaRPr>
        </a:p>
      </dgm:t>
    </dgm:pt>
    <dgm:pt modelId="{7B3FA714-06FE-4A77-8EF6-EDBEC65CBA81}" type="parTrans" cxnId="{68B5A6CF-98CE-4609-A9B6-0EF3DF218013}">
      <dgm:prSet/>
      <dgm:spPr/>
      <dgm:t>
        <a:bodyPr/>
        <a:lstStyle/>
        <a:p>
          <a:endParaRPr lang="it-IT"/>
        </a:p>
      </dgm:t>
    </dgm:pt>
    <dgm:pt modelId="{602B5203-E3F9-4E51-8BE3-1B93CE5BE57C}" type="sibTrans" cxnId="{68B5A6CF-98CE-4609-A9B6-0EF3DF218013}">
      <dgm:prSet/>
      <dgm:spPr/>
      <dgm:t>
        <a:bodyPr/>
        <a:lstStyle/>
        <a:p>
          <a:endParaRPr lang="it-IT"/>
        </a:p>
      </dgm:t>
    </dgm:pt>
    <dgm:pt modelId="{5137D895-9F34-4A28-B3B1-33F2D3452427}">
      <dgm:prSet phldrT="[Testo]"/>
      <dgm:spPr>
        <a:solidFill>
          <a:srgbClr val="00B050"/>
        </a:solidFill>
        <a:ln>
          <a:solidFill>
            <a:srgbClr val="00B050"/>
          </a:solidFill>
        </a:ln>
      </dgm:spPr>
      <dgm:t>
        <a:bodyPr/>
        <a:lstStyle/>
        <a:p>
          <a:r>
            <a:rPr lang="it-IT" dirty="0" smtClean="0"/>
            <a:t>2 Subsitem</a:t>
          </a:r>
          <a:endParaRPr lang="it-IT" dirty="0"/>
        </a:p>
      </dgm:t>
    </dgm:pt>
    <dgm:pt modelId="{0147E7F1-92BB-4C9C-92C8-AB7C95FC4066}" type="parTrans" cxnId="{CB72DC12-01F2-43F3-B081-E2780A03F63F}">
      <dgm:prSet/>
      <dgm:spPr/>
      <dgm:t>
        <a:bodyPr/>
        <a:lstStyle/>
        <a:p>
          <a:endParaRPr lang="it-IT"/>
        </a:p>
      </dgm:t>
    </dgm:pt>
    <dgm:pt modelId="{DCC442F2-3940-4772-9185-747B23477D2C}" type="sibTrans" cxnId="{CB72DC12-01F2-43F3-B081-E2780A03F63F}">
      <dgm:prSet/>
      <dgm:spPr/>
      <dgm:t>
        <a:bodyPr/>
        <a:lstStyle/>
        <a:p>
          <a:endParaRPr lang="it-IT"/>
        </a:p>
      </dgm:t>
    </dgm:pt>
    <dgm:pt modelId="{338C028F-2E44-44E6-8092-CA95BE9EC69E}">
      <dgm:prSet phldrT="[Testo]"/>
      <dgm:spPr/>
      <dgm:t>
        <a:bodyPr/>
        <a:lstStyle/>
        <a:p>
          <a:r>
            <a:rPr lang="it-IT" b="1" smtClean="0">
              <a:latin typeface="Times New Roman" pitchFamily="18" charset="0"/>
              <a:cs typeface="Times New Roman" pitchFamily="18" charset="0"/>
            </a:rPr>
            <a:t>Alternatore belt change every 20000 hours</a:t>
          </a:r>
          <a:endParaRPr lang="it-IT" b="1" dirty="0">
            <a:latin typeface="Times New Roman" pitchFamily="18" charset="0"/>
            <a:cs typeface="Times New Roman" pitchFamily="18" charset="0"/>
          </a:endParaRPr>
        </a:p>
      </dgm:t>
    </dgm:pt>
    <dgm:pt modelId="{99B69B35-9AB9-48C8-BE80-68DD75612CBD}" type="parTrans" cxnId="{CFAB8E84-B4D3-43F9-94AE-D831637126C6}">
      <dgm:prSet/>
      <dgm:spPr/>
      <dgm:t>
        <a:bodyPr/>
        <a:lstStyle/>
        <a:p>
          <a:endParaRPr lang="it-IT"/>
        </a:p>
      </dgm:t>
    </dgm:pt>
    <dgm:pt modelId="{E1C1F2E6-ACAE-4E17-B6F4-A6F6A6CC8192}" type="sibTrans" cxnId="{CFAB8E84-B4D3-43F9-94AE-D831637126C6}">
      <dgm:prSet/>
      <dgm:spPr/>
      <dgm:t>
        <a:bodyPr/>
        <a:lstStyle/>
        <a:p>
          <a:endParaRPr lang="it-IT"/>
        </a:p>
      </dgm:t>
    </dgm:pt>
    <dgm:pt modelId="{95EB5EB1-F6ED-465C-8A52-D88B47A720AF}">
      <dgm:prSet phldrT="[Testo]"/>
      <dgm:spPr/>
      <dgm:t>
        <a:bodyPr/>
        <a:lstStyle/>
        <a:p>
          <a:r>
            <a:rPr lang="it-IT" b="1" dirty="0" smtClean="0">
              <a:latin typeface="Times New Roman" pitchFamily="18" charset="0"/>
              <a:cs typeface="Times New Roman" pitchFamily="18" charset="0"/>
            </a:rPr>
            <a:t>Corona point change every 3 years</a:t>
          </a:r>
          <a:endParaRPr lang="it-IT" b="1" dirty="0">
            <a:latin typeface="Times New Roman" pitchFamily="18" charset="0"/>
            <a:cs typeface="Times New Roman" pitchFamily="18" charset="0"/>
          </a:endParaRPr>
        </a:p>
      </dgm:t>
    </dgm:pt>
    <dgm:pt modelId="{CDA3ECD6-DF64-465A-B47E-9E18318E99D8}" type="parTrans" cxnId="{98668993-1F65-4E87-B60C-B1C2AF663C3C}">
      <dgm:prSet/>
      <dgm:spPr/>
      <dgm:t>
        <a:bodyPr/>
        <a:lstStyle/>
        <a:p>
          <a:endParaRPr lang="it-IT"/>
        </a:p>
      </dgm:t>
    </dgm:pt>
    <dgm:pt modelId="{FA23A2F9-B32A-421A-9B41-D03F5ECEA57D}" type="sibTrans" cxnId="{98668993-1F65-4E87-B60C-B1C2AF663C3C}">
      <dgm:prSet/>
      <dgm:spPr/>
      <dgm:t>
        <a:bodyPr/>
        <a:lstStyle/>
        <a:p>
          <a:endParaRPr lang="it-IT"/>
        </a:p>
      </dgm:t>
    </dgm:pt>
    <dgm:pt modelId="{136BAD83-3A97-4294-A0C5-80DADCDCCAEE}">
      <dgm:prSet phldrT="[Testo]"/>
      <dgm:spPr>
        <a:solidFill>
          <a:srgbClr val="00B050"/>
        </a:solidFill>
        <a:ln>
          <a:solidFill>
            <a:srgbClr val="00B050"/>
          </a:solidFill>
        </a:ln>
      </dgm:spPr>
      <dgm:t>
        <a:bodyPr/>
        <a:lstStyle/>
        <a:p>
          <a:r>
            <a:rPr lang="it-IT" dirty="0" smtClean="0"/>
            <a:t>3 Subsistem</a:t>
          </a:r>
          <a:endParaRPr lang="it-IT" dirty="0"/>
        </a:p>
      </dgm:t>
    </dgm:pt>
    <dgm:pt modelId="{39F78578-118B-4F0A-BF24-98118818CB8D}" type="parTrans" cxnId="{91FE5C94-3AD5-4CF6-BD84-23DBBBD763F3}">
      <dgm:prSet/>
      <dgm:spPr/>
      <dgm:t>
        <a:bodyPr/>
        <a:lstStyle/>
        <a:p>
          <a:endParaRPr lang="it-IT"/>
        </a:p>
      </dgm:t>
    </dgm:pt>
    <dgm:pt modelId="{1BAFE88C-812B-4296-9C7F-A8E32C97906E}" type="sibTrans" cxnId="{91FE5C94-3AD5-4CF6-BD84-23DBBBD763F3}">
      <dgm:prSet/>
      <dgm:spPr/>
      <dgm:t>
        <a:bodyPr/>
        <a:lstStyle/>
        <a:p>
          <a:endParaRPr lang="it-IT"/>
        </a:p>
      </dgm:t>
    </dgm:pt>
    <dgm:pt modelId="{68DC48C3-72A0-4D02-A910-B604140D8655}">
      <dgm:prSet phldrT="[Testo]"/>
      <dgm:spPr/>
      <dgm:t>
        <a:bodyPr/>
        <a:lstStyle/>
        <a:p>
          <a:r>
            <a:rPr lang="it-IT" b="1" dirty="0" smtClean="0">
              <a:latin typeface="Times New Roman" pitchFamily="18" charset="0"/>
              <a:cs typeface="Times New Roman" pitchFamily="18" charset="0"/>
            </a:rPr>
            <a:t>Voltage divider control every maintenance</a:t>
          </a:r>
          <a:endParaRPr lang="it-IT" b="1" dirty="0">
            <a:latin typeface="Times New Roman" pitchFamily="18" charset="0"/>
            <a:cs typeface="Times New Roman" pitchFamily="18" charset="0"/>
          </a:endParaRPr>
        </a:p>
      </dgm:t>
    </dgm:pt>
    <dgm:pt modelId="{AFD14954-1FBE-4BF2-8091-D7E14AB51A19}" type="parTrans" cxnId="{8A918334-59B3-4F17-B05E-1E3DF15D17B3}">
      <dgm:prSet/>
      <dgm:spPr/>
      <dgm:t>
        <a:bodyPr/>
        <a:lstStyle/>
        <a:p>
          <a:endParaRPr lang="it-IT"/>
        </a:p>
      </dgm:t>
    </dgm:pt>
    <dgm:pt modelId="{9F387F35-6084-47DC-B250-FC9D4300050F}" type="sibTrans" cxnId="{8A918334-59B3-4F17-B05E-1E3DF15D17B3}">
      <dgm:prSet/>
      <dgm:spPr/>
      <dgm:t>
        <a:bodyPr/>
        <a:lstStyle/>
        <a:p>
          <a:endParaRPr lang="it-IT"/>
        </a:p>
      </dgm:t>
    </dgm:pt>
    <dgm:pt modelId="{FF326FBB-05CF-41B9-806B-6298935DF0D1}">
      <dgm:prSet phldrT="[Testo]"/>
      <dgm:spPr/>
      <dgm:t>
        <a:bodyPr/>
        <a:lstStyle/>
        <a:p>
          <a:r>
            <a:rPr lang="it-IT" b="1" dirty="0" smtClean="0">
              <a:latin typeface="Times New Roman" pitchFamily="18" charset="0"/>
              <a:cs typeface="Times New Roman" pitchFamily="18" charset="0"/>
            </a:rPr>
            <a:t>Nylatron bar change every  40000 hours</a:t>
          </a:r>
          <a:endParaRPr lang="it-IT" b="1" dirty="0">
            <a:latin typeface="Times New Roman" pitchFamily="18" charset="0"/>
            <a:cs typeface="Times New Roman" pitchFamily="18" charset="0"/>
          </a:endParaRPr>
        </a:p>
      </dgm:t>
    </dgm:pt>
    <dgm:pt modelId="{39CB43D7-FEFA-4FD9-9FCA-C2BBC3010B4C}" type="parTrans" cxnId="{6FC3DFB7-5B07-4BF6-9B39-B3F8F4AD2787}">
      <dgm:prSet/>
      <dgm:spPr/>
      <dgm:t>
        <a:bodyPr/>
        <a:lstStyle/>
        <a:p>
          <a:endParaRPr lang="it-IT"/>
        </a:p>
      </dgm:t>
    </dgm:pt>
    <dgm:pt modelId="{DE1A4170-38B3-4849-98E9-FD9810037D42}" type="sibTrans" cxnId="{6FC3DFB7-5B07-4BF6-9B39-B3F8F4AD2787}">
      <dgm:prSet/>
      <dgm:spPr/>
      <dgm:t>
        <a:bodyPr/>
        <a:lstStyle/>
        <a:p>
          <a:endParaRPr lang="it-IT"/>
        </a:p>
      </dgm:t>
    </dgm:pt>
    <dgm:pt modelId="{0242CCE1-7706-42FE-A2E4-FFB32C3D7661}" type="pres">
      <dgm:prSet presAssocID="{EB8EE6F7-307E-4BD9-A437-8E1BC8AEEB0B}" presName="linearFlow" presStyleCnt="0">
        <dgm:presLayoutVars>
          <dgm:dir/>
          <dgm:animLvl val="lvl"/>
          <dgm:resizeHandles val="exact"/>
        </dgm:presLayoutVars>
      </dgm:prSet>
      <dgm:spPr/>
      <dgm:t>
        <a:bodyPr/>
        <a:lstStyle/>
        <a:p>
          <a:endParaRPr lang="it-IT"/>
        </a:p>
      </dgm:t>
    </dgm:pt>
    <dgm:pt modelId="{309227B0-CD52-4B06-A600-0F3F0ED590F3}" type="pres">
      <dgm:prSet presAssocID="{E1AD24F4-75AE-4291-91F5-F1C4AB941B40}" presName="composite" presStyleCnt="0"/>
      <dgm:spPr/>
    </dgm:pt>
    <dgm:pt modelId="{E2C87E52-A888-40D7-B5EC-4557DF14F1F2}" type="pres">
      <dgm:prSet presAssocID="{E1AD24F4-75AE-4291-91F5-F1C4AB941B40}" presName="parentText" presStyleLbl="alignNode1" presStyleIdx="0" presStyleCnt="3">
        <dgm:presLayoutVars>
          <dgm:chMax val="1"/>
          <dgm:bulletEnabled val="1"/>
        </dgm:presLayoutVars>
      </dgm:prSet>
      <dgm:spPr/>
      <dgm:t>
        <a:bodyPr/>
        <a:lstStyle/>
        <a:p>
          <a:endParaRPr lang="it-IT"/>
        </a:p>
      </dgm:t>
    </dgm:pt>
    <dgm:pt modelId="{775DB254-E158-4E77-A1D7-9EAF5DA2918D}" type="pres">
      <dgm:prSet presAssocID="{E1AD24F4-75AE-4291-91F5-F1C4AB941B40}" presName="descendantText" presStyleLbl="alignAcc1" presStyleIdx="0" presStyleCnt="3">
        <dgm:presLayoutVars>
          <dgm:bulletEnabled val="1"/>
        </dgm:presLayoutVars>
      </dgm:prSet>
      <dgm:spPr/>
      <dgm:t>
        <a:bodyPr/>
        <a:lstStyle/>
        <a:p>
          <a:endParaRPr lang="it-IT"/>
        </a:p>
      </dgm:t>
    </dgm:pt>
    <dgm:pt modelId="{9A5A708B-FBFB-4908-81FC-386AE545E9C5}" type="pres">
      <dgm:prSet presAssocID="{F466ED48-EDED-4BCA-B7FE-EAF8B394FE76}" presName="sp" presStyleCnt="0"/>
      <dgm:spPr/>
    </dgm:pt>
    <dgm:pt modelId="{1EAEABFC-4DC3-46B9-AEF6-113605039CFC}" type="pres">
      <dgm:prSet presAssocID="{5137D895-9F34-4A28-B3B1-33F2D3452427}" presName="composite" presStyleCnt="0"/>
      <dgm:spPr/>
    </dgm:pt>
    <dgm:pt modelId="{FFF8388C-8EC6-4866-9368-2C6360999AA4}" type="pres">
      <dgm:prSet presAssocID="{5137D895-9F34-4A28-B3B1-33F2D3452427}" presName="parentText" presStyleLbl="alignNode1" presStyleIdx="1" presStyleCnt="3">
        <dgm:presLayoutVars>
          <dgm:chMax val="1"/>
          <dgm:bulletEnabled val="1"/>
        </dgm:presLayoutVars>
      </dgm:prSet>
      <dgm:spPr/>
      <dgm:t>
        <a:bodyPr/>
        <a:lstStyle/>
        <a:p>
          <a:endParaRPr lang="it-IT"/>
        </a:p>
      </dgm:t>
    </dgm:pt>
    <dgm:pt modelId="{24911EF4-391C-4538-9447-E856ABB14D69}" type="pres">
      <dgm:prSet presAssocID="{5137D895-9F34-4A28-B3B1-33F2D3452427}" presName="descendantText" presStyleLbl="alignAcc1" presStyleIdx="1" presStyleCnt="3">
        <dgm:presLayoutVars>
          <dgm:bulletEnabled val="1"/>
        </dgm:presLayoutVars>
      </dgm:prSet>
      <dgm:spPr/>
      <dgm:t>
        <a:bodyPr/>
        <a:lstStyle/>
        <a:p>
          <a:endParaRPr lang="it-IT"/>
        </a:p>
      </dgm:t>
    </dgm:pt>
    <dgm:pt modelId="{9D76C772-26D0-4C38-A201-46470E00B48D}" type="pres">
      <dgm:prSet presAssocID="{DCC442F2-3940-4772-9185-747B23477D2C}" presName="sp" presStyleCnt="0"/>
      <dgm:spPr/>
    </dgm:pt>
    <dgm:pt modelId="{DA9F4979-6216-4153-8982-854D5A3A3BE0}" type="pres">
      <dgm:prSet presAssocID="{136BAD83-3A97-4294-A0C5-80DADCDCCAEE}" presName="composite" presStyleCnt="0"/>
      <dgm:spPr/>
    </dgm:pt>
    <dgm:pt modelId="{C67C0DD4-8606-4410-B39B-31809C28C2C3}" type="pres">
      <dgm:prSet presAssocID="{136BAD83-3A97-4294-A0C5-80DADCDCCAEE}" presName="parentText" presStyleLbl="alignNode1" presStyleIdx="2" presStyleCnt="3">
        <dgm:presLayoutVars>
          <dgm:chMax val="1"/>
          <dgm:bulletEnabled val="1"/>
        </dgm:presLayoutVars>
      </dgm:prSet>
      <dgm:spPr/>
      <dgm:t>
        <a:bodyPr/>
        <a:lstStyle/>
        <a:p>
          <a:endParaRPr lang="it-IT"/>
        </a:p>
      </dgm:t>
    </dgm:pt>
    <dgm:pt modelId="{427DD561-6D30-40A9-868E-BD6E49A98C81}" type="pres">
      <dgm:prSet presAssocID="{136BAD83-3A97-4294-A0C5-80DADCDCCAEE}" presName="descendantText" presStyleLbl="alignAcc1" presStyleIdx="2" presStyleCnt="3">
        <dgm:presLayoutVars>
          <dgm:bulletEnabled val="1"/>
        </dgm:presLayoutVars>
      </dgm:prSet>
      <dgm:spPr/>
      <dgm:t>
        <a:bodyPr/>
        <a:lstStyle/>
        <a:p>
          <a:endParaRPr lang="it-IT"/>
        </a:p>
      </dgm:t>
    </dgm:pt>
  </dgm:ptLst>
  <dgm:cxnLst>
    <dgm:cxn modelId="{3D8A66EB-04EC-4719-BFFA-5751B4BD314C}" type="presOf" srcId="{5137D895-9F34-4A28-B3B1-33F2D3452427}" destId="{FFF8388C-8EC6-4866-9368-2C6360999AA4}" srcOrd="0" destOrd="0" presId="urn:microsoft.com/office/officeart/2005/8/layout/chevron2"/>
    <dgm:cxn modelId="{1B238CF4-D2D2-4CD3-A1B1-F470078D69ED}" type="presOf" srcId="{95EB5EB1-F6ED-465C-8A52-D88B47A720AF}" destId="{24911EF4-391C-4538-9447-E856ABB14D69}" srcOrd="0" destOrd="1" presId="urn:microsoft.com/office/officeart/2005/8/layout/chevron2"/>
    <dgm:cxn modelId="{98668993-1F65-4E87-B60C-B1C2AF663C3C}" srcId="{5137D895-9F34-4A28-B3B1-33F2D3452427}" destId="{95EB5EB1-F6ED-465C-8A52-D88B47A720AF}" srcOrd="1" destOrd="0" parTransId="{CDA3ECD6-DF64-465A-B47E-9E18318E99D8}" sibTransId="{FA23A2F9-B32A-421A-9B41-D03F5ECEA57D}"/>
    <dgm:cxn modelId="{2CF41732-19EB-45B5-BBE7-C69CB6830F60}" type="presOf" srcId="{EB8EE6F7-307E-4BD9-A437-8E1BC8AEEB0B}" destId="{0242CCE1-7706-42FE-A2E4-FFB32C3D7661}" srcOrd="0" destOrd="0" presId="urn:microsoft.com/office/officeart/2005/8/layout/chevron2"/>
    <dgm:cxn modelId="{91FE5C94-3AD5-4CF6-BD84-23DBBBD763F3}" srcId="{EB8EE6F7-307E-4BD9-A437-8E1BC8AEEB0B}" destId="{136BAD83-3A97-4294-A0C5-80DADCDCCAEE}" srcOrd="2" destOrd="0" parTransId="{39F78578-118B-4F0A-BF24-98118818CB8D}" sibTransId="{1BAFE88C-812B-4296-9C7F-A8E32C97906E}"/>
    <dgm:cxn modelId="{ACFA4FA5-316C-479E-9939-7B9460318A15}" type="presOf" srcId="{136BAD83-3A97-4294-A0C5-80DADCDCCAEE}" destId="{C67C0DD4-8606-4410-B39B-31809C28C2C3}" srcOrd="0" destOrd="0" presId="urn:microsoft.com/office/officeart/2005/8/layout/chevron2"/>
    <dgm:cxn modelId="{97DC58FE-84D3-4F85-9E81-59084636E119}" srcId="{E1AD24F4-75AE-4291-91F5-F1C4AB941B40}" destId="{017A211B-948B-46FA-9E0E-08F9CF185F0E}" srcOrd="0" destOrd="0" parTransId="{3BFF248B-902E-404F-B0B9-871C81B0B809}" sibTransId="{3375C457-35DD-43AB-AE82-28A573BEE8F1}"/>
    <dgm:cxn modelId="{00B9AC02-54FD-4499-AFA0-B7706CC28F61}" type="presOf" srcId="{F777D282-A6A8-48D2-9479-1BD7487EABE6}" destId="{775DB254-E158-4E77-A1D7-9EAF5DA2918D}" srcOrd="0" destOrd="1" presId="urn:microsoft.com/office/officeart/2005/8/layout/chevron2"/>
    <dgm:cxn modelId="{CB72DC12-01F2-43F3-B081-E2780A03F63F}" srcId="{EB8EE6F7-307E-4BD9-A437-8E1BC8AEEB0B}" destId="{5137D895-9F34-4A28-B3B1-33F2D3452427}" srcOrd="1" destOrd="0" parTransId="{0147E7F1-92BB-4C9C-92C8-AB7C95FC4066}" sibTransId="{DCC442F2-3940-4772-9185-747B23477D2C}"/>
    <dgm:cxn modelId="{F9C89554-D233-4945-A6FC-816D2826F869}" srcId="{EB8EE6F7-307E-4BD9-A437-8E1BC8AEEB0B}" destId="{E1AD24F4-75AE-4291-91F5-F1C4AB941B40}" srcOrd="0" destOrd="0" parTransId="{3068545F-6BCB-4C13-87A8-693C96E5DCE1}" sibTransId="{F466ED48-EDED-4BCA-B7FE-EAF8B394FE76}"/>
    <dgm:cxn modelId="{D322E55E-A0A5-4846-821E-B01D1187EE28}" type="presOf" srcId="{FF326FBB-05CF-41B9-806B-6298935DF0D1}" destId="{427DD561-6D30-40A9-868E-BD6E49A98C81}" srcOrd="0" destOrd="1" presId="urn:microsoft.com/office/officeart/2005/8/layout/chevron2"/>
    <dgm:cxn modelId="{A0439E04-C056-4EDE-A169-8007B44283FB}" type="presOf" srcId="{68DC48C3-72A0-4D02-A910-B604140D8655}" destId="{427DD561-6D30-40A9-868E-BD6E49A98C81}" srcOrd="0" destOrd="0" presId="urn:microsoft.com/office/officeart/2005/8/layout/chevron2"/>
    <dgm:cxn modelId="{68B5A6CF-98CE-4609-A9B6-0EF3DF218013}" srcId="{E1AD24F4-75AE-4291-91F5-F1C4AB941B40}" destId="{F777D282-A6A8-48D2-9479-1BD7487EABE6}" srcOrd="1" destOrd="0" parTransId="{7B3FA714-06FE-4A77-8EF6-EDBEC65CBA81}" sibTransId="{602B5203-E3F9-4E51-8BE3-1B93CE5BE57C}"/>
    <dgm:cxn modelId="{CFAB8E84-B4D3-43F9-94AE-D831637126C6}" srcId="{5137D895-9F34-4A28-B3B1-33F2D3452427}" destId="{338C028F-2E44-44E6-8092-CA95BE9EC69E}" srcOrd="0" destOrd="0" parTransId="{99B69B35-9AB9-48C8-BE80-68DD75612CBD}" sibTransId="{E1C1F2E6-ACAE-4E17-B6F4-A6F6A6CC8192}"/>
    <dgm:cxn modelId="{8A918334-59B3-4F17-B05E-1E3DF15D17B3}" srcId="{136BAD83-3A97-4294-A0C5-80DADCDCCAEE}" destId="{68DC48C3-72A0-4D02-A910-B604140D8655}" srcOrd="0" destOrd="0" parTransId="{AFD14954-1FBE-4BF2-8091-D7E14AB51A19}" sibTransId="{9F387F35-6084-47DC-B250-FC9D4300050F}"/>
    <dgm:cxn modelId="{C09B6010-555E-4510-8F63-EDCE7A8BB732}" type="presOf" srcId="{338C028F-2E44-44E6-8092-CA95BE9EC69E}" destId="{24911EF4-391C-4538-9447-E856ABB14D69}" srcOrd="0" destOrd="0" presId="urn:microsoft.com/office/officeart/2005/8/layout/chevron2"/>
    <dgm:cxn modelId="{6FC3DFB7-5B07-4BF6-9B39-B3F8F4AD2787}" srcId="{136BAD83-3A97-4294-A0C5-80DADCDCCAEE}" destId="{FF326FBB-05CF-41B9-806B-6298935DF0D1}" srcOrd="1" destOrd="0" parTransId="{39CB43D7-FEFA-4FD9-9FCA-C2BBC3010B4C}" sibTransId="{DE1A4170-38B3-4849-98E9-FD9810037D42}"/>
    <dgm:cxn modelId="{B678C153-69C7-40DE-B428-A0EBB33D8276}" type="presOf" srcId="{017A211B-948B-46FA-9E0E-08F9CF185F0E}" destId="{775DB254-E158-4E77-A1D7-9EAF5DA2918D}" srcOrd="0" destOrd="0" presId="urn:microsoft.com/office/officeart/2005/8/layout/chevron2"/>
    <dgm:cxn modelId="{9E93F85A-6412-4705-B404-0AEAF180F814}" type="presOf" srcId="{E1AD24F4-75AE-4291-91F5-F1C4AB941B40}" destId="{E2C87E52-A888-40D7-B5EC-4557DF14F1F2}" srcOrd="0" destOrd="0" presId="urn:microsoft.com/office/officeart/2005/8/layout/chevron2"/>
    <dgm:cxn modelId="{8266D0B7-F4E2-45F9-93C3-B0074D3D5A92}" type="presParOf" srcId="{0242CCE1-7706-42FE-A2E4-FFB32C3D7661}" destId="{309227B0-CD52-4B06-A600-0F3F0ED590F3}" srcOrd="0" destOrd="0" presId="urn:microsoft.com/office/officeart/2005/8/layout/chevron2"/>
    <dgm:cxn modelId="{880A3236-5829-4F59-891F-EB1EB2750EB6}" type="presParOf" srcId="{309227B0-CD52-4B06-A600-0F3F0ED590F3}" destId="{E2C87E52-A888-40D7-B5EC-4557DF14F1F2}" srcOrd="0" destOrd="0" presId="urn:microsoft.com/office/officeart/2005/8/layout/chevron2"/>
    <dgm:cxn modelId="{6C865352-BFDE-440F-B49A-D894E368BAE9}" type="presParOf" srcId="{309227B0-CD52-4B06-A600-0F3F0ED590F3}" destId="{775DB254-E158-4E77-A1D7-9EAF5DA2918D}" srcOrd="1" destOrd="0" presId="urn:microsoft.com/office/officeart/2005/8/layout/chevron2"/>
    <dgm:cxn modelId="{C3FAD435-7471-400E-BECD-60D8F7CC8BAD}" type="presParOf" srcId="{0242CCE1-7706-42FE-A2E4-FFB32C3D7661}" destId="{9A5A708B-FBFB-4908-81FC-386AE545E9C5}" srcOrd="1" destOrd="0" presId="urn:microsoft.com/office/officeart/2005/8/layout/chevron2"/>
    <dgm:cxn modelId="{E73EB55B-6665-4E58-BBEF-A20E9320B91F}" type="presParOf" srcId="{0242CCE1-7706-42FE-A2E4-FFB32C3D7661}" destId="{1EAEABFC-4DC3-46B9-AEF6-113605039CFC}" srcOrd="2" destOrd="0" presId="urn:microsoft.com/office/officeart/2005/8/layout/chevron2"/>
    <dgm:cxn modelId="{17378083-9A22-4D94-A841-96625164C796}" type="presParOf" srcId="{1EAEABFC-4DC3-46B9-AEF6-113605039CFC}" destId="{FFF8388C-8EC6-4866-9368-2C6360999AA4}" srcOrd="0" destOrd="0" presId="urn:microsoft.com/office/officeart/2005/8/layout/chevron2"/>
    <dgm:cxn modelId="{02967FA6-5F2E-42AB-A173-1433D6194614}" type="presParOf" srcId="{1EAEABFC-4DC3-46B9-AEF6-113605039CFC}" destId="{24911EF4-391C-4538-9447-E856ABB14D69}" srcOrd="1" destOrd="0" presId="urn:microsoft.com/office/officeart/2005/8/layout/chevron2"/>
    <dgm:cxn modelId="{A6F974E5-1E14-40D9-8ABC-EBFE37119912}" type="presParOf" srcId="{0242CCE1-7706-42FE-A2E4-FFB32C3D7661}" destId="{9D76C772-26D0-4C38-A201-46470E00B48D}" srcOrd="3" destOrd="0" presId="urn:microsoft.com/office/officeart/2005/8/layout/chevron2"/>
    <dgm:cxn modelId="{E80747C0-0D19-49AD-A817-DC36DC08F096}" type="presParOf" srcId="{0242CCE1-7706-42FE-A2E4-FFB32C3D7661}" destId="{DA9F4979-6216-4153-8982-854D5A3A3BE0}" srcOrd="4" destOrd="0" presId="urn:microsoft.com/office/officeart/2005/8/layout/chevron2"/>
    <dgm:cxn modelId="{81138F24-8B84-4BDC-9BE9-61B6E2151A22}" type="presParOf" srcId="{DA9F4979-6216-4153-8982-854D5A3A3BE0}" destId="{C67C0DD4-8606-4410-B39B-31809C28C2C3}" srcOrd="0" destOrd="0" presId="urn:microsoft.com/office/officeart/2005/8/layout/chevron2"/>
    <dgm:cxn modelId="{78E1D6BF-39CF-4F20-9A37-D9F2236B6EB9}" type="presParOf" srcId="{DA9F4979-6216-4153-8982-854D5A3A3BE0}" destId="{427DD561-6D30-40A9-868E-BD6E49A98C81}"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EE6F7-307E-4BD9-A437-8E1BC8AEEB0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it-IT"/>
        </a:p>
      </dgm:t>
    </dgm:pt>
    <dgm:pt modelId="{E1AD24F4-75AE-4291-91F5-F1C4AB941B40}">
      <dgm:prSet phldrT="[Testo]" phldr="1"/>
      <dgm:spPr/>
      <dgm:t>
        <a:bodyPr/>
        <a:lstStyle/>
        <a:p>
          <a:endParaRPr lang="it-IT" dirty="0"/>
        </a:p>
      </dgm:t>
    </dgm:pt>
    <dgm:pt modelId="{3068545F-6BCB-4C13-87A8-693C96E5DCE1}" type="parTrans" cxnId="{F9C89554-D233-4945-A6FC-816D2826F869}">
      <dgm:prSet/>
      <dgm:spPr/>
      <dgm:t>
        <a:bodyPr/>
        <a:lstStyle/>
        <a:p>
          <a:endParaRPr lang="it-IT"/>
        </a:p>
      </dgm:t>
    </dgm:pt>
    <dgm:pt modelId="{F466ED48-EDED-4BCA-B7FE-EAF8B394FE76}" type="sibTrans" cxnId="{F9C89554-D233-4945-A6FC-816D2826F869}">
      <dgm:prSet/>
      <dgm:spPr/>
      <dgm:t>
        <a:bodyPr/>
        <a:lstStyle/>
        <a:p>
          <a:endParaRPr lang="it-IT"/>
        </a:p>
      </dgm:t>
    </dgm:pt>
    <dgm:pt modelId="{017A211B-948B-46FA-9E0E-08F9CF185F0E}">
      <dgm:prSet phldrT="[Testo]"/>
      <dgm:spPr/>
      <dgm:t>
        <a:bodyPr/>
        <a:lstStyle/>
        <a:p>
          <a:r>
            <a:rPr lang="it-IT" dirty="0" smtClean="0">
              <a:latin typeface="Times New Roman" pitchFamily="18" charset="0"/>
              <a:cs typeface="Times New Roman" pitchFamily="18" charset="0"/>
            </a:rPr>
            <a:t>P.S. For the charge sistem in the terminal</a:t>
          </a:r>
          <a:endParaRPr lang="it-IT" dirty="0">
            <a:latin typeface="Times New Roman" pitchFamily="18" charset="0"/>
            <a:cs typeface="Times New Roman" pitchFamily="18" charset="0"/>
          </a:endParaRPr>
        </a:p>
      </dgm:t>
    </dgm:pt>
    <dgm:pt modelId="{3BFF248B-902E-404F-B0B9-871C81B0B809}" type="parTrans" cxnId="{97DC58FE-84D3-4F85-9E81-59084636E119}">
      <dgm:prSet/>
      <dgm:spPr/>
      <dgm:t>
        <a:bodyPr/>
        <a:lstStyle/>
        <a:p>
          <a:endParaRPr lang="it-IT"/>
        </a:p>
      </dgm:t>
    </dgm:pt>
    <dgm:pt modelId="{3375C457-35DD-43AB-AE82-28A573BEE8F1}" type="sibTrans" cxnId="{97DC58FE-84D3-4F85-9E81-59084636E119}">
      <dgm:prSet/>
      <dgm:spPr/>
      <dgm:t>
        <a:bodyPr/>
        <a:lstStyle/>
        <a:p>
          <a:endParaRPr lang="it-IT"/>
        </a:p>
      </dgm:t>
    </dgm:pt>
    <dgm:pt modelId="{F777D282-A6A8-48D2-9479-1BD7487EABE6}">
      <dgm:prSet phldrT="[Testo]"/>
      <dgm:spPr/>
      <dgm:t>
        <a:bodyPr/>
        <a:lstStyle/>
        <a:p>
          <a:r>
            <a:rPr lang="it-IT" dirty="0" smtClean="0">
              <a:latin typeface="Times New Roman" pitchFamily="18" charset="0"/>
              <a:cs typeface="Times New Roman" pitchFamily="18" charset="0"/>
            </a:rPr>
            <a:t>P.S. For vacuum pom p sistem in the terminal</a:t>
          </a:r>
          <a:endParaRPr lang="it-IT" dirty="0"/>
        </a:p>
      </dgm:t>
    </dgm:pt>
    <dgm:pt modelId="{7B3FA714-06FE-4A77-8EF6-EDBEC65CBA81}" type="parTrans" cxnId="{68B5A6CF-98CE-4609-A9B6-0EF3DF218013}">
      <dgm:prSet/>
      <dgm:spPr/>
      <dgm:t>
        <a:bodyPr/>
        <a:lstStyle/>
        <a:p>
          <a:endParaRPr lang="it-IT"/>
        </a:p>
      </dgm:t>
    </dgm:pt>
    <dgm:pt modelId="{602B5203-E3F9-4E51-8BE3-1B93CE5BE57C}" type="sibTrans" cxnId="{68B5A6CF-98CE-4609-A9B6-0EF3DF218013}">
      <dgm:prSet/>
      <dgm:spPr/>
      <dgm:t>
        <a:bodyPr/>
        <a:lstStyle/>
        <a:p>
          <a:endParaRPr lang="it-IT"/>
        </a:p>
      </dgm:t>
    </dgm:pt>
    <dgm:pt modelId="{5137D895-9F34-4A28-B3B1-33F2D3452427}">
      <dgm:prSet phldrT="[Testo]" phldr="1"/>
      <dgm:spPr/>
      <dgm:t>
        <a:bodyPr/>
        <a:lstStyle/>
        <a:p>
          <a:endParaRPr lang="it-IT" dirty="0"/>
        </a:p>
      </dgm:t>
    </dgm:pt>
    <dgm:pt modelId="{0147E7F1-92BB-4C9C-92C8-AB7C95FC4066}" type="parTrans" cxnId="{CB72DC12-01F2-43F3-B081-E2780A03F63F}">
      <dgm:prSet/>
      <dgm:spPr/>
      <dgm:t>
        <a:bodyPr/>
        <a:lstStyle/>
        <a:p>
          <a:endParaRPr lang="it-IT"/>
        </a:p>
      </dgm:t>
    </dgm:pt>
    <dgm:pt modelId="{DCC442F2-3940-4772-9185-747B23477D2C}" type="sibTrans" cxnId="{CB72DC12-01F2-43F3-B081-E2780A03F63F}">
      <dgm:prSet/>
      <dgm:spPr/>
      <dgm:t>
        <a:bodyPr/>
        <a:lstStyle/>
        <a:p>
          <a:endParaRPr lang="it-IT"/>
        </a:p>
      </dgm:t>
    </dgm:pt>
    <dgm:pt modelId="{338C028F-2E44-44E6-8092-CA95BE9EC69E}">
      <dgm:prSet phldrT="[Testo]"/>
      <dgm:spPr/>
      <dgm:t>
        <a:bodyPr/>
        <a:lstStyle/>
        <a:p>
          <a:r>
            <a:rPr lang="it-IT" b="1" dirty="0" smtClean="0">
              <a:latin typeface="Times New Roman" pitchFamily="18" charset="0"/>
              <a:cs typeface="Times New Roman" pitchFamily="18" charset="0"/>
            </a:rPr>
            <a:t>Air </a:t>
          </a:r>
          <a:r>
            <a:rPr lang="it-IT" b="1" dirty="0" err="1" smtClean="0">
              <a:latin typeface="Times New Roman" pitchFamily="18" charset="0"/>
              <a:cs typeface="Times New Roman" pitchFamily="18" charset="0"/>
            </a:rPr>
            <a:t>compress</a:t>
          </a:r>
          <a:r>
            <a:rPr lang="it-IT" b="1" dirty="0" smtClean="0">
              <a:latin typeface="Times New Roman" pitchFamily="18" charset="0"/>
              <a:cs typeface="Times New Roman" pitchFamily="18" charset="0"/>
            </a:rPr>
            <a:t>….</a:t>
          </a:r>
          <a:endParaRPr lang="it-IT" b="1" dirty="0">
            <a:latin typeface="Times New Roman" pitchFamily="18" charset="0"/>
            <a:cs typeface="Times New Roman" pitchFamily="18" charset="0"/>
          </a:endParaRPr>
        </a:p>
      </dgm:t>
    </dgm:pt>
    <dgm:pt modelId="{99B69B35-9AB9-48C8-BE80-68DD75612CBD}" type="parTrans" cxnId="{CFAB8E84-B4D3-43F9-94AE-D831637126C6}">
      <dgm:prSet/>
      <dgm:spPr/>
      <dgm:t>
        <a:bodyPr/>
        <a:lstStyle/>
        <a:p>
          <a:endParaRPr lang="it-IT"/>
        </a:p>
      </dgm:t>
    </dgm:pt>
    <dgm:pt modelId="{E1C1F2E6-ACAE-4E17-B6F4-A6F6A6CC8192}" type="sibTrans" cxnId="{CFAB8E84-B4D3-43F9-94AE-D831637126C6}">
      <dgm:prSet/>
      <dgm:spPr/>
      <dgm:t>
        <a:bodyPr/>
        <a:lstStyle/>
        <a:p>
          <a:endParaRPr lang="it-IT"/>
        </a:p>
      </dgm:t>
    </dgm:pt>
    <dgm:pt modelId="{95EB5EB1-F6ED-465C-8A52-D88B47A720AF}">
      <dgm:prSet phldrT="[Testo]"/>
      <dgm:spPr/>
      <dgm:t>
        <a:bodyPr/>
        <a:lstStyle/>
        <a:p>
          <a:r>
            <a:rPr lang="it-IT" b="1" dirty="0" smtClean="0">
              <a:latin typeface="Times New Roman" pitchFamily="18" charset="0"/>
              <a:cs typeface="Times New Roman" pitchFamily="18" charset="0"/>
            </a:rPr>
            <a:t>Water </a:t>
          </a:r>
          <a:r>
            <a:rPr lang="it-IT" b="1" dirty="0" err="1" smtClean="0">
              <a:latin typeface="Times New Roman" pitchFamily="18" charset="0"/>
              <a:cs typeface="Times New Roman" pitchFamily="18" charset="0"/>
            </a:rPr>
            <a:t>cooling</a:t>
          </a:r>
          <a:r>
            <a:rPr lang="it-IT" b="1" dirty="0" smtClean="0">
              <a:latin typeface="Times New Roman" pitchFamily="18" charset="0"/>
              <a:cs typeface="Times New Roman" pitchFamily="18" charset="0"/>
            </a:rPr>
            <a:t>….</a:t>
          </a:r>
          <a:endParaRPr lang="it-IT" b="1" dirty="0">
            <a:latin typeface="Times New Roman" pitchFamily="18" charset="0"/>
            <a:cs typeface="Times New Roman" pitchFamily="18" charset="0"/>
          </a:endParaRPr>
        </a:p>
      </dgm:t>
    </dgm:pt>
    <dgm:pt modelId="{CDA3ECD6-DF64-465A-B47E-9E18318E99D8}" type="parTrans" cxnId="{98668993-1F65-4E87-B60C-B1C2AF663C3C}">
      <dgm:prSet/>
      <dgm:spPr/>
      <dgm:t>
        <a:bodyPr/>
        <a:lstStyle/>
        <a:p>
          <a:endParaRPr lang="it-IT"/>
        </a:p>
      </dgm:t>
    </dgm:pt>
    <dgm:pt modelId="{FA23A2F9-B32A-421A-9B41-D03F5ECEA57D}" type="sibTrans" cxnId="{98668993-1F65-4E87-B60C-B1C2AF663C3C}">
      <dgm:prSet/>
      <dgm:spPr/>
      <dgm:t>
        <a:bodyPr/>
        <a:lstStyle/>
        <a:p>
          <a:endParaRPr lang="it-IT"/>
        </a:p>
      </dgm:t>
    </dgm:pt>
    <dgm:pt modelId="{FF326FBB-05CF-41B9-806B-6298935DF0D1}">
      <dgm:prSet phldrT="[Testo]" phldr="1"/>
      <dgm:spPr/>
      <dgm:t>
        <a:bodyPr/>
        <a:lstStyle/>
        <a:p>
          <a:endParaRPr lang="it-IT" dirty="0"/>
        </a:p>
      </dgm:t>
    </dgm:pt>
    <dgm:pt modelId="{39CB43D7-FEFA-4FD9-9FCA-C2BBC3010B4C}" type="parTrans" cxnId="{6FC3DFB7-5B07-4BF6-9B39-B3F8F4AD2787}">
      <dgm:prSet/>
      <dgm:spPr/>
      <dgm:t>
        <a:bodyPr/>
        <a:lstStyle/>
        <a:p>
          <a:endParaRPr lang="it-IT"/>
        </a:p>
      </dgm:t>
    </dgm:pt>
    <dgm:pt modelId="{DE1A4170-38B3-4849-98E9-FD9810037D42}" type="sibTrans" cxnId="{6FC3DFB7-5B07-4BF6-9B39-B3F8F4AD2787}">
      <dgm:prSet/>
      <dgm:spPr/>
      <dgm:t>
        <a:bodyPr/>
        <a:lstStyle/>
        <a:p>
          <a:endParaRPr lang="it-IT"/>
        </a:p>
      </dgm:t>
    </dgm:pt>
    <dgm:pt modelId="{5387881F-4F1F-4EA0-9419-2E6504CFD2CB}">
      <dgm:prSet custT="1"/>
      <dgm:spPr/>
      <dgm:t>
        <a:bodyPr/>
        <a:lstStyle/>
        <a:p>
          <a:r>
            <a:rPr lang="it-IT" sz="1600" b="1" dirty="0" smtClean="0">
              <a:latin typeface="Times New Roman" pitchFamily="18" charset="0"/>
              <a:cs typeface="Times New Roman" pitchFamily="18" charset="0"/>
            </a:rPr>
            <a:t>Valve….</a:t>
          </a:r>
          <a:endParaRPr lang="it-IT" sz="1600" b="1" dirty="0">
            <a:latin typeface="Times New Roman" pitchFamily="18" charset="0"/>
            <a:cs typeface="Times New Roman" pitchFamily="18" charset="0"/>
          </a:endParaRPr>
        </a:p>
      </dgm:t>
    </dgm:pt>
    <dgm:pt modelId="{4F6F8C35-939E-4546-815D-C3F752DC1540}" type="parTrans" cxnId="{775ADBCF-41D4-44C7-BC56-1CEFE74F7E30}">
      <dgm:prSet/>
      <dgm:spPr/>
      <dgm:t>
        <a:bodyPr/>
        <a:lstStyle/>
        <a:p>
          <a:endParaRPr lang="it-IT"/>
        </a:p>
      </dgm:t>
    </dgm:pt>
    <dgm:pt modelId="{A014D9CD-841D-46E2-9584-352EBE1ADCBF}" type="sibTrans" cxnId="{775ADBCF-41D4-44C7-BC56-1CEFE74F7E30}">
      <dgm:prSet/>
      <dgm:spPr/>
      <dgm:t>
        <a:bodyPr/>
        <a:lstStyle/>
        <a:p>
          <a:endParaRPr lang="it-IT"/>
        </a:p>
      </dgm:t>
    </dgm:pt>
    <dgm:pt modelId="{0242CCE1-7706-42FE-A2E4-FFB32C3D7661}" type="pres">
      <dgm:prSet presAssocID="{EB8EE6F7-307E-4BD9-A437-8E1BC8AEEB0B}" presName="linearFlow" presStyleCnt="0">
        <dgm:presLayoutVars>
          <dgm:dir/>
          <dgm:animLvl val="lvl"/>
          <dgm:resizeHandles val="exact"/>
        </dgm:presLayoutVars>
      </dgm:prSet>
      <dgm:spPr/>
      <dgm:t>
        <a:bodyPr/>
        <a:lstStyle/>
        <a:p>
          <a:endParaRPr lang="it-IT"/>
        </a:p>
      </dgm:t>
    </dgm:pt>
    <dgm:pt modelId="{309227B0-CD52-4B06-A600-0F3F0ED590F3}" type="pres">
      <dgm:prSet presAssocID="{E1AD24F4-75AE-4291-91F5-F1C4AB941B40}" presName="composite" presStyleCnt="0"/>
      <dgm:spPr/>
    </dgm:pt>
    <dgm:pt modelId="{E2C87E52-A888-40D7-B5EC-4557DF14F1F2}" type="pres">
      <dgm:prSet presAssocID="{E1AD24F4-75AE-4291-91F5-F1C4AB941B40}" presName="parentText" presStyleLbl="alignNode1" presStyleIdx="0" presStyleCnt="3">
        <dgm:presLayoutVars>
          <dgm:chMax val="1"/>
          <dgm:bulletEnabled val="1"/>
        </dgm:presLayoutVars>
      </dgm:prSet>
      <dgm:spPr/>
      <dgm:t>
        <a:bodyPr/>
        <a:lstStyle/>
        <a:p>
          <a:endParaRPr lang="it-IT"/>
        </a:p>
      </dgm:t>
    </dgm:pt>
    <dgm:pt modelId="{775DB254-E158-4E77-A1D7-9EAF5DA2918D}" type="pres">
      <dgm:prSet presAssocID="{E1AD24F4-75AE-4291-91F5-F1C4AB941B40}" presName="descendantText" presStyleLbl="alignAcc1" presStyleIdx="0" presStyleCnt="3">
        <dgm:presLayoutVars>
          <dgm:bulletEnabled val="1"/>
        </dgm:presLayoutVars>
      </dgm:prSet>
      <dgm:spPr/>
      <dgm:t>
        <a:bodyPr/>
        <a:lstStyle/>
        <a:p>
          <a:endParaRPr lang="it-IT"/>
        </a:p>
      </dgm:t>
    </dgm:pt>
    <dgm:pt modelId="{9A5A708B-FBFB-4908-81FC-386AE545E9C5}" type="pres">
      <dgm:prSet presAssocID="{F466ED48-EDED-4BCA-B7FE-EAF8B394FE76}" presName="sp" presStyleCnt="0"/>
      <dgm:spPr/>
    </dgm:pt>
    <dgm:pt modelId="{1EAEABFC-4DC3-46B9-AEF6-113605039CFC}" type="pres">
      <dgm:prSet presAssocID="{5137D895-9F34-4A28-B3B1-33F2D3452427}" presName="composite" presStyleCnt="0"/>
      <dgm:spPr/>
    </dgm:pt>
    <dgm:pt modelId="{FFF8388C-8EC6-4866-9368-2C6360999AA4}" type="pres">
      <dgm:prSet presAssocID="{5137D895-9F34-4A28-B3B1-33F2D3452427}" presName="parentText" presStyleLbl="alignNode1" presStyleIdx="1" presStyleCnt="3">
        <dgm:presLayoutVars>
          <dgm:chMax val="1"/>
          <dgm:bulletEnabled val="1"/>
        </dgm:presLayoutVars>
      </dgm:prSet>
      <dgm:spPr/>
      <dgm:t>
        <a:bodyPr/>
        <a:lstStyle/>
        <a:p>
          <a:endParaRPr lang="it-IT"/>
        </a:p>
      </dgm:t>
    </dgm:pt>
    <dgm:pt modelId="{24911EF4-391C-4538-9447-E856ABB14D69}" type="pres">
      <dgm:prSet presAssocID="{5137D895-9F34-4A28-B3B1-33F2D3452427}" presName="descendantText" presStyleLbl="alignAcc1" presStyleIdx="1" presStyleCnt="3">
        <dgm:presLayoutVars>
          <dgm:bulletEnabled val="1"/>
        </dgm:presLayoutVars>
      </dgm:prSet>
      <dgm:spPr/>
      <dgm:t>
        <a:bodyPr/>
        <a:lstStyle/>
        <a:p>
          <a:endParaRPr lang="it-IT"/>
        </a:p>
      </dgm:t>
    </dgm:pt>
    <dgm:pt modelId="{9D76C772-26D0-4C38-A201-46470E00B48D}" type="pres">
      <dgm:prSet presAssocID="{DCC442F2-3940-4772-9185-747B23477D2C}" presName="sp" presStyleCnt="0"/>
      <dgm:spPr/>
    </dgm:pt>
    <dgm:pt modelId="{0A63DED3-3E41-49A6-8225-8981E8A0CB25}" type="pres">
      <dgm:prSet presAssocID="{FF326FBB-05CF-41B9-806B-6298935DF0D1}" presName="composite" presStyleCnt="0"/>
      <dgm:spPr/>
    </dgm:pt>
    <dgm:pt modelId="{0846C926-2DDC-4CDD-8FC0-D8FA5C72BF85}" type="pres">
      <dgm:prSet presAssocID="{FF326FBB-05CF-41B9-806B-6298935DF0D1}" presName="parentText" presStyleLbl="alignNode1" presStyleIdx="2" presStyleCnt="3">
        <dgm:presLayoutVars>
          <dgm:chMax val="1"/>
          <dgm:bulletEnabled val="1"/>
        </dgm:presLayoutVars>
      </dgm:prSet>
      <dgm:spPr/>
      <dgm:t>
        <a:bodyPr/>
        <a:lstStyle/>
        <a:p>
          <a:endParaRPr lang="it-IT"/>
        </a:p>
      </dgm:t>
    </dgm:pt>
    <dgm:pt modelId="{006CF6B9-776C-42A9-AA6E-C8AFF6B19FBE}" type="pres">
      <dgm:prSet presAssocID="{FF326FBB-05CF-41B9-806B-6298935DF0D1}" presName="descendantText" presStyleLbl="alignAcc1" presStyleIdx="2" presStyleCnt="3">
        <dgm:presLayoutVars>
          <dgm:bulletEnabled val="1"/>
        </dgm:presLayoutVars>
      </dgm:prSet>
      <dgm:spPr/>
      <dgm:t>
        <a:bodyPr/>
        <a:lstStyle/>
        <a:p>
          <a:endParaRPr lang="it-IT"/>
        </a:p>
      </dgm:t>
    </dgm:pt>
  </dgm:ptLst>
  <dgm:cxnLst>
    <dgm:cxn modelId="{95E488A5-CF25-4347-9CFA-29032339B389}" type="presOf" srcId="{FF326FBB-05CF-41B9-806B-6298935DF0D1}" destId="{0846C926-2DDC-4CDD-8FC0-D8FA5C72BF85}" srcOrd="0" destOrd="0" presId="urn:microsoft.com/office/officeart/2005/8/layout/chevron2"/>
    <dgm:cxn modelId="{CFAB8E84-B4D3-43F9-94AE-D831637126C6}" srcId="{5137D895-9F34-4A28-B3B1-33F2D3452427}" destId="{338C028F-2E44-44E6-8092-CA95BE9EC69E}" srcOrd="0" destOrd="0" parTransId="{99B69B35-9AB9-48C8-BE80-68DD75612CBD}" sibTransId="{E1C1F2E6-ACAE-4E17-B6F4-A6F6A6CC8192}"/>
    <dgm:cxn modelId="{FBD00117-059E-41AC-8541-D2F868642924}" type="presOf" srcId="{EB8EE6F7-307E-4BD9-A437-8E1BC8AEEB0B}" destId="{0242CCE1-7706-42FE-A2E4-FFB32C3D7661}" srcOrd="0" destOrd="0" presId="urn:microsoft.com/office/officeart/2005/8/layout/chevron2"/>
    <dgm:cxn modelId="{D1DA6CDA-3C98-4855-8C7F-5C5AB1BD8004}" type="presOf" srcId="{95EB5EB1-F6ED-465C-8A52-D88B47A720AF}" destId="{24911EF4-391C-4538-9447-E856ABB14D69}" srcOrd="0" destOrd="1" presId="urn:microsoft.com/office/officeart/2005/8/layout/chevron2"/>
    <dgm:cxn modelId="{A4F7A81D-165F-43D7-9DAA-934A7F6D8130}" type="presOf" srcId="{E1AD24F4-75AE-4291-91F5-F1C4AB941B40}" destId="{E2C87E52-A888-40D7-B5EC-4557DF14F1F2}" srcOrd="0" destOrd="0" presId="urn:microsoft.com/office/officeart/2005/8/layout/chevron2"/>
    <dgm:cxn modelId="{CB72DC12-01F2-43F3-B081-E2780A03F63F}" srcId="{EB8EE6F7-307E-4BD9-A437-8E1BC8AEEB0B}" destId="{5137D895-9F34-4A28-B3B1-33F2D3452427}" srcOrd="1" destOrd="0" parTransId="{0147E7F1-92BB-4C9C-92C8-AB7C95FC4066}" sibTransId="{DCC442F2-3940-4772-9185-747B23477D2C}"/>
    <dgm:cxn modelId="{85784508-BF6E-4BBD-B3B1-3B1AC38D3665}" type="presOf" srcId="{338C028F-2E44-44E6-8092-CA95BE9EC69E}" destId="{24911EF4-391C-4538-9447-E856ABB14D69}" srcOrd="0" destOrd="0" presId="urn:microsoft.com/office/officeart/2005/8/layout/chevron2"/>
    <dgm:cxn modelId="{C0D92369-8ED3-4F07-997B-9766FE0C3E14}" type="presOf" srcId="{5387881F-4F1F-4EA0-9419-2E6504CFD2CB}" destId="{006CF6B9-776C-42A9-AA6E-C8AFF6B19FBE}" srcOrd="0" destOrd="0" presId="urn:microsoft.com/office/officeart/2005/8/layout/chevron2"/>
    <dgm:cxn modelId="{775ADBCF-41D4-44C7-BC56-1CEFE74F7E30}" srcId="{FF326FBB-05CF-41B9-806B-6298935DF0D1}" destId="{5387881F-4F1F-4EA0-9419-2E6504CFD2CB}" srcOrd="0" destOrd="0" parTransId="{4F6F8C35-939E-4546-815D-C3F752DC1540}" sibTransId="{A014D9CD-841D-46E2-9584-352EBE1ADCBF}"/>
    <dgm:cxn modelId="{68B5A6CF-98CE-4609-A9B6-0EF3DF218013}" srcId="{E1AD24F4-75AE-4291-91F5-F1C4AB941B40}" destId="{F777D282-A6A8-48D2-9479-1BD7487EABE6}" srcOrd="1" destOrd="0" parTransId="{7B3FA714-06FE-4A77-8EF6-EDBEC65CBA81}" sibTransId="{602B5203-E3F9-4E51-8BE3-1B93CE5BE57C}"/>
    <dgm:cxn modelId="{98668993-1F65-4E87-B60C-B1C2AF663C3C}" srcId="{5137D895-9F34-4A28-B3B1-33F2D3452427}" destId="{95EB5EB1-F6ED-465C-8A52-D88B47A720AF}" srcOrd="1" destOrd="0" parTransId="{CDA3ECD6-DF64-465A-B47E-9E18318E99D8}" sibTransId="{FA23A2F9-B32A-421A-9B41-D03F5ECEA57D}"/>
    <dgm:cxn modelId="{F9C89554-D233-4945-A6FC-816D2826F869}" srcId="{EB8EE6F7-307E-4BD9-A437-8E1BC8AEEB0B}" destId="{E1AD24F4-75AE-4291-91F5-F1C4AB941B40}" srcOrd="0" destOrd="0" parTransId="{3068545F-6BCB-4C13-87A8-693C96E5DCE1}" sibTransId="{F466ED48-EDED-4BCA-B7FE-EAF8B394FE76}"/>
    <dgm:cxn modelId="{6FC3DFB7-5B07-4BF6-9B39-B3F8F4AD2787}" srcId="{EB8EE6F7-307E-4BD9-A437-8E1BC8AEEB0B}" destId="{FF326FBB-05CF-41B9-806B-6298935DF0D1}" srcOrd="2" destOrd="0" parTransId="{39CB43D7-FEFA-4FD9-9FCA-C2BBC3010B4C}" sibTransId="{DE1A4170-38B3-4849-98E9-FD9810037D42}"/>
    <dgm:cxn modelId="{44B32EE2-16EA-439F-B5E0-6D3270EF3493}" type="presOf" srcId="{017A211B-948B-46FA-9E0E-08F9CF185F0E}" destId="{775DB254-E158-4E77-A1D7-9EAF5DA2918D}" srcOrd="0" destOrd="0" presId="urn:microsoft.com/office/officeart/2005/8/layout/chevron2"/>
    <dgm:cxn modelId="{54067ACC-7A78-49E3-89E6-FA3176AEF12C}" type="presOf" srcId="{F777D282-A6A8-48D2-9479-1BD7487EABE6}" destId="{775DB254-E158-4E77-A1D7-9EAF5DA2918D}" srcOrd="0" destOrd="1" presId="urn:microsoft.com/office/officeart/2005/8/layout/chevron2"/>
    <dgm:cxn modelId="{97DC58FE-84D3-4F85-9E81-59084636E119}" srcId="{E1AD24F4-75AE-4291-91F5-F1C4AB941B40}" destId="{017A211B-948B-46FA-9E0E-08F9CF185F0E}" srcOrd="0" destOrd="0" parTransId="{3BFF248B-902E-404F-B0B9-871C81B0B809}" sibTransId="{3375C457-35DD-43AB-AE82-28A573BEE8F1}"/>
    <dgm:cxn modelId="{BDED3398-F8E5-4E8A-860D-E8DC43334ABA}" type="presOf" srcId="{5137D895-9F34-4A28-B3B1-33F2D3452427}" destId="{FFF8388C-8EC6-4866-9368-2C6360999AA4}" srcOrd="0" destOrd="0" presId="urn:microsoft.com/office/officeart/2005/8/layout/chevron2"/>
    <dgm:cxn modelId="{2A5FD7DB-48AB-43B3-ADB3-BF38F4E5DE20}" type="presParOf" srcId="{0242CCE1-7706-42FE-A2E4-FFB32C3D7661}" destId="{309227B0-CD52-4B06-A600-0F3F0ED590F3}" srcOrd="0" destOrd="0" presId="urn:microsoft.com/office/officeart/2005/8/layout/chevron2"/>
    <dgm:cxn modelId="{DCE76DC2-98F6-42C7-9D76-60B64C9A9FDA}" type="presParOf" srcId="{309227B0-CD52-4B06-A600-0F3F0ED590F3}" destId="{E2C87E52-A888-40D7-B5EC-4557DF14F1F2}" srcOrd="0" destOrd="0" presId="urn:microsoft.com/office/officeart/2005/8/layout/chevron2"/>
    <dgm:cxn modelId="{49E17185-8D0F-4CC4-B4E9-E22D464BE136}" type="presParOf" srcId="{309227B0-CD52-4B06-A600-0F3F0ED590F3}" destId="{775DB254-E158-4E77-A1D7-9EAF5DA2918D}" srcOrd="1" destOrd="0" presId="urn:microsoft.com/office/officeart/2005/8/layout/chevron2"/>
    <dgm:cxn modelId="{990B3634-1310-4F9D-8791-0017505CEFD0}" type="presParOf" srcId="{0242CCE1-7706-42FE-A2E4-FFB32C3D7661}" destId="{9A5A708B-FBFB-4908-81FC-386AE545E9C5}" srcOrd="1" destOrd="0" presId="urn:microsoft.com/office/officeart/2005/8/layout/chevron2"/>
    <dgm:cxn modelId="{CEFE4290-AC94-4C9F-B8D8-43C651C88962}" type="presParOf" srcId="{0242CCE1-7706-42FE-A2E4-FFB32C3D7661}" destId="{1EAEABFC-4DC3-46B9-AEF6-113605039CFC}" srcOrd="2" destOrd="0" presId="urn:microsoft.com/office/officeart/2005/8/layout/chevron2"/>
    <dgm:cxn modelId="{2568FFC5-11A2-40C2-9493-8F6035551795}" type="presParOf" srcId="{1EAEABFC-4DC3-46B9-AEF6-113605039CFC}" destId="{FFF8388C-8EC6-4866-9368-2C6360999AA4}" srcOrd="0" destOrd="0" presId="urn:microsoft.com/office/officeart/2005/8/layout/chevron2"/>
    <dgm:cxn modelId="{1EE60E1A-481F-4A87-91F8-CB260D9EE045}" type="presParOf" srcId="{1EAEABFC-4DC3-46B9-AEF6-113605039CFC}" destId="{24911EF4-391C-4538-9447-E856ABB14D69}" srcOrd="1" destOrd="0" presId="urn:microsoft.com/office/officeart/2005/8/layout/chevron2"/>
    <dgm:cxn modelId="{3762C975-1709-48EE-9B15-49EC342340AA}" type="presParOf" srcId="{0242CCE1-7706-42FE-A2E4-FFB32C3D7661}" destId="{9D76C772-26D0-4C38-A201-46470E00B48D}" srcOrd="3" destOrd="0" presId="urn:microsoft.com/office/officeart/2005/8/layout/chevron2"/>
    <dgm:cxn modelId="{495766A1-D47E-47CC-944F-7C748AF3F30B}" type="presParOf" srcId="{0242CCE1-7706-42FE-A2E4-FFB32C3D7661}" destId="{0A63DED3-3E41-49A6-8225-8981E8A0CB25}" srcOrd="4" destOrd="0" presId="urn:microsoft.com/office/officeart/2005/8/layout/chevron2"/>
    <dgm:cxn modelId="{3967C997-A2D1-4BE9-8EDF-F8DA200079B7}" type="presParOf" srcId="{0A63DED3-3E41-49A6-8225-8981E8A0CB25}" destId="{0846C926-2DDC-4CDD-8FC0-D8FA5C72BF85}" srcOrd="0" destOrd="0" presId="urn:microsoft.com/office/officeart/2005/8/layout/chevron2"/>
    <dgm:cxn modelId="{BC982166-3689-4737-A1B1-E552D64464AA}" type="presParOf" srcId="{0A63DED3-3E41-49A6-8225-8981E8A0CB25}" destId="{006CF6B9-776C-42A9-AA6E-C8AFF6B19FBE}" srcOrd="1" destOrd="0" presId="urn:microsoft.com/office/officeart/2005/8/layout/chevron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7B9951-D2D0-443B-9653-42FF11C5AD7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E44EFE9A-8F14-442C-8A91-09B16593DECE}">
      <dgm:prSet phldrT="[Testo]"/>
      <dgm:spPr>
        <a:solidFill>
          <a:srgbClr val="FF0000"/>
        </a:solidFill>
        <a:ln>
          <a:solidFill>
            <a:schemeClr val="accent4"/>
          </a:solidFill>
        </a:ln>
      </dgm:spPr>
      <dgm:t>
        <a:bodyPr/>
        <a:lstStyle/>
        <a:p>
          <a:r>
            <a:rPr lang="it-IT" b="1" dirty="0" smtClean="0">
              <a:latin typeface="Times New Roman" pitchFamily="18" charset="0"/>
              <a:cs typeface="Times New Roman" pitchFamily="18" charset="0"/>
            </a:rPr>
            <a:t>1 </a:t>
          </a:r>
          <a:r>
            <a:rPr lang="it-IT" b="1" dirty="0" err="1" smtClean="0">
              <a:latin typeface="Times New Roman" pitchFamily="18" charset="0"/>
              <a:cs typeface="Times New Roman" pitchFamily="18" charset="0"/>
            </a:rPr>
            <a:t>Day</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beam</a:t>
          </a:r>
          <a:r>
            <a:rPr lang="it-IT" b="1" dirty="0" smtClean="0">
              <a:latin typeface="Times New Roman" pitchFamily="18" charset="0"/>
              <a:cs typeface="Times New Roman" pitchFamily="18" charset="0"/>
            </a:rPr>
            <a:t> loss cost ~    30 K euro</a:t>
          </a:r>
          <a:endParaRPr lang="it-IT" b="1" dirty="0">
            <a:latin typeface="Times New Roman" pitchFamily="18" charset="0"/>
            <a:cs typeface="Times New Roman" pitchFamily="18" charset="0"/>
          </a:endParaRPr>
        </a:p>
      </dgm:t>
    </dgm:pt>
    <dgm:pt modelId="{F2F48703-569F-4341-8B19-D12B4FF46091}" type="parTrans" cxnId="{0E3589E7-9A0B-4394-8EE0-7C5B15755D26}">
      <dgm:prSet/>
      <dgm:spPr/>
      <dgm:t>
        <a:bodyPr/>
        <a:lstStyle/>
        <a:p>
          <a:endParaRPr lang="it-IT"/>
        </a:p>
      </dgm:t>
    </dgm:pt>
    <dgm:pt modelId="{81472107-504B-469D-B5A7-60ED4C16F11D}" type="sibTrans" cxnId="{0E3589E7-9A0B-4394-8EE0-7C5B15755D26}">
      <dgm:prSet/>
      <dgm:spPr/>
      <dgm:t>
        <a:bodyPr/>
        <a:lstStyle/>
        <a:p>
          <a:endParaRPr lang="it-IT"/>
        </a:p>
      </dgm:t>
    </dgm:pt>
    <dgm:pt modelId="{16D2E489-608C-4C23-B5C4-F7EACDDD4402}">
      <dgm:prSet phldrT="[Testo]"/>
      <dgm:spPr>
        <a:solidFill>
          <a:srgbClr val="FF0000"/>
        </a:solidFill>
      </dgm:spPr>
      <dgm:t>
        <a:bodyPr/>
        <a:lstStyle/>
        <a:p>
          <a:r>
            <a:rPr lang="it-IT" dirty="0" smtClean="0">
              <a:latin typeface="Times New Roman" pitchFamily="18" charset="0"/>
              <a:cs typeface="Times New Roman" pitchFamily="18" charset="0"/>
            </a:rPr>
            <a:t>Electrical power</a:t>
          </a:r>
          <a:endParaRPr lang="it-IT" dirty="0">
            <a:latin typeface="Times New Roman" pitchFamily="18" charset="0"/>
            <a:cs typeface="Times New Roman" pitchFamily="18" charset="0"/>
          </a:endParaRPr>
        </a:p>
      </dgm:t>
    </dgm:pt>
    <dgm:pt modelId="{3D045556-41D4-4151-8AB3-F63E2CD4E7C2}" type="parTrans" cxnId="{04588D19-80BB-4CFE-AAE4-F29A53A936CC}">
      <dgm:prSet/>
      <dgm:spPr>
        <a:solidFill>
          <a:srgbClr val="FF0000"/>
        </a:solidFill>
      </dgm:spPr>
      <dgm:t>
        <a:bodyPr/>
        <a:lstStyle/>
        <a:p>
          <a:endParaRPr lang="it-IT"/>
        </a:p>
      </dgm:t>
    </dgm:pt>
    <dgm:pt modelId="{E3031C04-38EF-4A5C-A4AB-CFEEE1A08B64}" type="sibTrans" cxnId="{04588D19-80BB-4CFE-AAE4-F29A53A936CC}">
      <dgm:prSet/>
      <dgm:spPr/>
      <dgm:t>
        <a:bodyPr/>
        <a:lstStyle/>
        <a:p>
          <a:endParaRPr lang="it-IT"/>
        </a:p>
      </dgm:t>
    </dgm:pt>
    <dgm:pt modelId="{D5DA9822-D154-412E-A3AA-00F52B393E0C}">
      <dgm:prSet phldrT="[Testo]"/>
      <dgm:spPr>
        <a:solidFill>
          <a:srgbClr val="FF0000"/>
        </a:solidFill>
      </dgm:spPr>
      <dgm:t>
        <a:bodyPr/>
        <a:lstStyle/>
        <a:p>
          <a:r>
            <a:rPr lang="it-IT" dirty="0" smtClean="0">
              <a:latin typeface="Times New Roman" pitchFamily="18" charset="0"/>
              <a:cs typeface="Times New Roman" pitchFamily="18" charset="0"/>
            </a:rPr>
            <a:t>Staff cost</a:t>
          </a:r>
          <a:endParaRPr lang="it-IT" dirty="0">
            <a:latin typeface="Times New Roman" pitchFamily="18" charset="0"/>
            <a:cs typeface="Times New Roman" pitchFamily="18" charset="0"/>
          </a:endParaRPr>
        </a:p>
      </dgm:t>
    </dgm:pt>
    <dgm:pt modelId="{4AD11CCC-C90E-4BAD-8114-951332C7D0B1}" type="parTrans" cxnId="{57B84206-0902-489D-9B8D-81CA8E94B292}">
      <dgm:prSet/>
      <dgm:spPr>
        <a:solidFill>
          <a:srgbClr val="FF0000"/>
        </a:solidFill>
      </dgm:spPr>
      <dgm:t>
        <a:bodyPr/>
        <a:lstStyle/>
        <a:p>
          <a:endParaRPr lang="it-IT"/>
        </a:p>
      </dgm:t>
    </dgm:pt>
    <dgm:pt modelId="{1634F326-345D-4E72-A9B7-F16BDA2935CD}" type="sibTrans" cxnId="{57B84206-0902-489D-9B8D-81CA8E94B292}">
      <dgm:prSet/>
      <dgm:spPr/>
      <dgm:t>
        <a:bodyPr/>
        <a:lstStyle/>
        <a:p>
          <a:endParaRPr lang="it-IT"/>
        </a:p>
      </dgm:t>
    </dgm:pt>
    <dgm:pt modelId="{97DBDF82-446A-42B6-AC8F-687548BB7C7E}">
      <dgm:prSet phldrT="[Testo]"/>
      <dgm:spPr>
        <a:solidFill>
          <a:srgbClr val="FF0000"/>
        </a:solidFill>
      </dgm:spPr>
      <dgm:t>
        <a:bodyPr/>
        <a:lstStyle/>
        <a:p>
          <a:r>
            <a:rPr lang="it-IT" dirty="0" smtClean="0">
              <a:latin typeface="Times New Roman" pitchFamily="18" charset="0"/>
              <a:cs typeface="Times New Roman" pitchFamily="18" charset="0"/>
            </a:rPr>
            <a:t>User cost</a:t>
          </a:r>
          <a:endParaRPr lang="it-IT" dirty="0">
            <a:latin typeface="Times New Roman" pitchFamily="18" charset="0"/>
            <a:cs typeface="Times New Roman" pitchFamily="18" charset="0"/>
          </a:endParaRPr>
        </a:p>
      </dgm:t>
    </dgm:pt>
    <dgm:pt modelId="{345D337A-AFEA-419A-9E8A-F1845061807C}" type="parTrans" cxnId="{34A3E9EB-168D-4F96-BB8A-834CB539C5EE}">
      <dgm:prSet/>
      <dgm:spPr>
        <a:solidFill>
          <a:srgbClr val="FF0000"/>
        </a:solidFill>
      </dgm:spPr>
      <dgm:t>
        <a:bodyPr/>
        <a:lstStyle/>
        <a:p>
          <a:endParaRPr lang="it-IT"/>
        </a:p>
      </dgm:t>
    </dgm:pt>
    <dgm:pt modelId="{596CB68D-CA56-4767-8861-301FB4EBFC6B}" type="sibTrans" cxnId="{34A3E9EB-168D-4F96-BB8A-834CB539C5EE}">
      <dgm:prSet/>
      <dgm:spPr/>
      <dgm:t>
        <a:bodyPr/>
        <a:lstStyle/>
        <a:p>
          <a:endParaRPr lang="it-IT"/>
        </a:p>
      </dgm:t>
    </dgm:pt>
    <dgm:pt modelId="{186AF58D-35BB-4C45-B45E-5684EFB33CE7}">
      <dgm:prSet phldrT="[Testo]"/>
      <dgm:spPr/>
      <dgm:t>
        <a:bodyPr/>
        <a:lstStyle/>
        <a:p>
          <a:endParaRPr lang="it-IT" dirty="0"/>
        </a:p>
      </dgm:t>
    </dgm:pt>
    <dgm:pt modelId="{50002DEB-82E0-432C-B3A6-987DF9093054}" type="parTrans" cxnId="{EA283531-9040-473E-AB5F-950AF1CD8DB6}">
      <dgm:prSet/>
      <dgm:spPr/>
      <dgm:t>
        <a:bodyPr/>
        <a:lstStyle/>
        <a:p>
          <a:endParaRPr lang="it-IT"/>
        </a:p>
      </dgm:t>
    </dgm:pt>
    <dgm:pt modelId="{EFA99ECE-851D-49DB-8D81-FBE2B672FF0F}" type="sibTrans" cxnId="{EA283531-9040-473E-AB5F-950AF1CD8DB6}">
      <dgm:prSet/>
      <dgm:spPr/>
      <dgm:t>
        <a:bodyPr/>
        <a:lstStyle/>
        <a:p>
          <a:endParaRPr lang="it-IT"/>
        </a:p>
      </dgm:t>
    </dgm:pt>
    <dgm:pt modelId="{4AF80447-69EA-4DD1-85C2-67F3450EA42D}" type="pres">
      <dgm:prSet presAssocID="{257B9951-D2D0-443B-9653-42FF11C5AD7B}" presName="cycle" presStyleCnt="0">
        <dgm:presLayoutVars>
          <dgm:chMax val="1"/>
          <dgm:dir/>
          <dgm:animLvl val="ctr"/>
          <dgm:resizeHandles val="exact"/>
        </dgm:presLayoutVars>
      </dgm:prSet>
      <dgm:spPr/>
      <dgm:t>
        <a:bodyPr/>
        <a:lstStyle/>
        <a:p>
          <a:endParaRPr lang="it-IT"/>
        </a:p>
      </dgm:t>
    </dgm:pt>
    <dgm:pt modelId="{B6B2A232-DD4E-4AB7-9B27-F86368B657EC}" type="pres">
      <dgm:prSet presAssocID="{E44EFE9A-8F14-442C-8A91-09B16593DECE}" presName="centerShape" presStyleLbl="node0" presStyleIdx="0" presStyleCnt="1" custScaleY="107216"/>
      <dgm:spPr/>
      <dgm:t>
        <a:bodyPr/>
        <a:lstStyle/>
        <a:p>
          <a:endParaRPr lang="it-IT"/>
        </a:p>
      </dgm:t>
    </dgm:pt>
    <dgm:pt modelId="{870D4ED3-4550-4AB9-88AA-792EC5FD440A}" type="pres">
      <dgm:prSet presAssocID="{3D045556-41D4-4151-8AB3-F63E2CD4E7C2}" presName="parTrans" presStyleLbl="bgSibTrans2D1" presStyleIdx="0" presStyleCnt="3"/>
      <dgm:spPr/>
      <dgm:t>
        <a:bodyPr/>
        <a:lstStyle/>
        <a:p>
          <a:endParaRPr lang="it-IT"/>
        </a:p>
      </dgm:t>
    </dgm:pt>
    <dgm:pt modelId="{475508EA-CA74-4756-AC67-046B4B751DC8}" type="pres">
      <dgm:prSet presAssocID="{16D2E489-608C-4C23-B5C4-F7EACDDD4402}" presName="node" presStyleLbl="node1" presStyleIdx="0" presStyleCnt="3">
        <dgm:presLayoutVars>
          <dgm:bulletEnabled val="1"/>
        </dgm:presLayoutVars>
      </dgm:prSet>
      <dgm:spPr/>
      <dgm:t>
        <a:bodyPr/>
        <a:lstStyle/>
        <a:p>
          <a:endParaRPr lang="it-IT"/>
        </a:p>
      </dgm:t>
    </dgm:pt>
    <dgm:pt modelId="{17998994-97C2-46EA-AA6B-2692750E60E1}" type="pres">
      <dgm:prSet presAssocID="{4AD11CCC-C90E-4BAD-8114-951332C7D0B1}" presName="parTrans" presStyleLbl="bgSibTrans2D1" presStyleIdx="1" presStyleCnt="3"/>
      <dgm:spPr/>
      <dgm:t>
        <a:bodyPr/>
        <a:lstStyle/>
        <a:p>
          <a:endParaRPr lang="it-IT"/>
        </a:p>
      </dgm:t>
    </dgm:pt>
    <dgm:pt modelId="{958C79C8-B173-44D3-A894-97743060118E}" type="pres">
      <dgm:prSet presAssocID="{D5DA9822-D154-412E-A3AA-00F52B393E0C}" presName="node" presStyleLbl="node1" presStyleIdx="1" presStyleCnt="3">
        <dgm:presLayoutVars>
          <dgm:bulletEnabled val="1"/>
        </dgm:presLayoutVars>
      </dgm:prSet>
      <dgm:spPr/>
      <dgm:t>
        <a:bodyPr/>
        <a:lstStyle/>
        <a:p>
          <a:endParaRPr lang="it-IT"/>
        </a:p>
      </dgm:t>
    </dgm:pt>
    <dgm:pt modelId="{EFC7FE47-6031-47CA-A5B0-3F495BAF2309}" type="pres">
      <dgm:prSet presAssocID="{345D337A-AFEA-419A-9E8A-F1845061807C}" presName="parTrans" presStyleLbl="bgSibTrans2D1" presStyleIdx="2" presStyleCnt="3"/>
      <dgm:spPr/>
      <dgm:t>
        <a:bodyPr/>
        <a:lstStyle/>
        <a:p>
          <a:endParaRPr lang="it-IT"/>
        </a:p>
      </dgm:t>
    </dgm:pt>
    <dgm:pt modelId="{26490763-267F-45E5-853B-C1C033D6895D}" type="pres">
      <dgm:prSet presAssocID="{97DBDF82-446A-42B6-AC8F-687548BB7C7E}" presName="node" presStyleLbl="node1" presStyleIdx="2" presStyleCnt="3">
        <dgm:presLayoutVars>
          <dgm:bulletEnabled val="1"/>
        </dgm:presLayoutVars>
      </dgm:prSet>
      <dgm:spPr/>
      <dgm:t>
        <a:bodyPr/>
        <a:lstStyle/>
        <a:p>
          <a:endParaRPr lang="it-IT"/>
        </a:p>
      </dgm:t>
    </dgm:pt>
  </dgm:ptLst>
  <dgm:cxnLst>
    <dgm:cxn modelId="{DF6B65BC-E66C-4BDD-B873-FF80CA1DF838}" type="presOf" srcId="{D5DA9822-D154-412E-A3AA-00F52B393E0C}" destId="{958C79C8-B173-44D3-A894-97743060118E}" srcOrd="0" destOrd="0" presId="urn:microsoft.com/office/officeart/2005/8/layout/radial4"/>
    <dgm:cxn modelId="{57B84206-0902-489D-9B8D-81CA8E94B292}" srcId="{E44EFE9A-8F14-442C-8A91-09B16593DECE}" destId="{D5DA9822-D154-412E-A3AA-00F52B393E0C}" srcOrd="1" destOrd="0" parTransId="{4AD11CCC-C90E-4BAD-8114-951332C7D0B1}" sibTransId="{1634F326-345D-4E72-A9B7-F16BDA2935CD}"/>
    <dgm:cxn modelId="{0E3589E7-9A0B-4394-8EE0-7C5B15755D26}" srcId="{257B9951-D2D0-443B-9653-42FF11C5AD7B}" destId="{E44EFE9A-8F14-442C-8A91-09B16593DECE}" srcOrd="0" destOrd="0" parTransId="{F2F48703-569F-4341-8B19-D12B4FF46091}" sibTransId="{81472107-504B-469D-B5A7-60ED4C16F11D}"/>
    <dgm:cxn modelId="{33609299-9BBE-46A9-A366-0010CFC02E92}" type="presOf" srcId="{257B9951-D2D0-443B-9653-42FF11C5AD7B}" destId="{4AF80447-69EA-4DD1-85C2-67F3450EA42D}" srcOrd="0" destOrd="0" presId="urn:microsoft.com/office/officeart/2005/8/layout/radial4"/>
    <dgm:cxn modelId="{719F5984-5065-406E-A17C-BAC8C136BFCB}" type="presOf" srcId="{345D337A-AFEA-419A-9E8A-F1845061807C}" destId="{EFC7FE47-6031-47CA-A5B0-3F495BAF2309}" srcOrd="0" destOrd="0" presId="urn:microsoft.com/office/officeart/2005/8/layout/radial4"/>
    <dgm:cxn modelId="{DA30439E-2DA2-4878-9660-E33FE6E8ABFF}" type="presOf" srcId="{4AD11CCC-C90E-4BAD-8114-951332C7D0B1}" destId="{17998994-97C2-46EA-AA6B-2692750E60E1}" srcOrd="0" destOrd="0" presId="urn:microsoft.com/office/officeart/2005/8/layout/radial4"/>
    <dgm:cxn modelId="{EA283531-9040-473E-AB5F-950AF1CD8DB6}" srcId="{257B9951-D2D0-443B-9653-42FF11C5AD7B}" destId="{186AF58D-35BB-4C45-B45E-5684EFB33CE7}" srcOrd="1" destOrd="0" parTransId="{50002DEB-82E0-432C-B3A6-987DF9093054}" sibTransId="{EFA99ECE-851D-49DB-8D81-FBE2B672FF0F}"/>
    <dgm:cxn modelId="{34A3E9EB-168D-4F96-BB8A-834CB539C5EE}" srcId="{E44EFE9A-8F14-442C-8A91-09B16593DECE}" destId="{97DBDF82-446A-42B6-AC8F-687548BB7C7E}" srcOrd="2" destOrd="0" parTransId="{345D337A-AFEA-419A-9E8A-F1845061807C}" sibTransId="{596CB68D-CA56-4767-8861-301FB4EBFC6B}"/>
    <dgm:cxn modelId="{004E2D5E-E185-47C7-8194-3936BC0AF3ED}" type="presOf" srcId="{3D045556-41D4-4151-8AB3-F63E2CD4E7C2}" destId="{870D4ED3-4550-4AB9-88AA-792EC5FD440A}" srcOrd="0" destOrd="0" presId="urn:microsoft.com/office/officeart/2005/8/layout/radial4"/>
    <dgm:cxn modelId="{0CA66A26-A15C-4300-BE7D-297FCDB5FEBA}" type="presOf" srcId="{97DBDF82-446A-42B6-AC8F-687548BB7C7E}" destId="{26490763-267F-45E5-853B-C1C033D6895D}" srcOrd="0" destOrd="0" presId="urn:microsoft.com/office/officeart/2005/8/layout/radial4"/>
    <dgm:cxn modelId="{5ACA2D44-51E4-4160-BECD-A8931D400F7A}" type="presOf" srcId="{E44EFE9A-8F14-442C-8A91-09B16593DECE}" destId="{B6B2A232-DD4E-4AB7-9B27-F86368B657EC}" srcOrd="0" destOrd="0" presId="urn:microsoft.com/office/officeart/2005/8/layout/radial4"/>
    <dgm:cxn modelId="{04588D19-80BB-4CFE-AAE4-F29A53A936CC}" srcId="{E44EFE9A-8F14-442C-8A91-09B16593DECE}" destId="{16D2E489-608C-4C23-B5C4-F7EACDDD4402}" srcOrd="0" destOrd="0" parTransId="{3D045556-41D4-4151-8AB3-F63E2CD4E7C2}" sibTransId="{E3031C04-38EF-4A5C-A4AB-CFEEE1A08B64}"/>
    <dgm:cxn modelId="{88ACFB44-F52F-41F6-89CE-7C2E70ED7706}" type="presOf" srcId="{16D2E489-608C-4C23-B5C4-F7EACDDD4402}" destId="{475508EA-CA74-4756-AC67-046B4B751DC8}" srcOrd="0" destOrd="0" presId="urn:microsoft.com/office/officeart/2005/8/layout/radial4"/>
    <dgm:cxn modelId="{3035F73E-794F-43A2-A4CF-1FD7BA047ED8}" type="presParOf" srcId="{4AF80447-69EA-4DD1-85C2-67F3450EA42D}" destId="{B6B2A232-DD4E-4AB7-9B27-F86368B657EC}" srcOrd="0" destOrd="0" presId="urn:microsoft.com/office/officeart/2005/8/layout/radial4"/>
    <dgm:cxn modelId="{C0467350-0E98-4C8C-A68E-2CC859B7A135}" type="presParOf" srcId="{4AF80447-69EA-4DD1-85C2-67F3450EA42D}" destId="{870D4ED3-4550-4AB9-88AA-792EC5FD440A}" srcOrd="1" destOrd="0" presId="urn:microsoft.com/office/officeart/2005/8/layout/radial4"/>
    <dgm:cxn modelId="{15B60DF9-4577-4405-9912-629B69B137E1}" type="presParOf" srcId="{4AF80447-69EA-4DD1-85C2-67F3450EA42D}" destId="{475508EA-CA74-4756-AC67-046B4B751DC8}" srcOrd="2" destOrd="0" presId="urn:microsoft.com/office/officeart/2005/8/layout/radial4"/>
    <dgm:cxn modelId="{83D29B20-BB8B-48E7-80D5-35254511BC88}" type="presParOf" srcId="{4AF80447-69EA-4DD1-85C2-67F3450EA42D}" destId="{17998994-97C2-46EA-AA6B-2692750E60E1}" srcOrd="3" destOrd="0" presId="urn:microsoft.com/office/officeart/2005/8/layout/radial4"/>
    <dgm:cxn modelId="{1132BBCE-722E-45D1-96EE-4C0646E0D07D}" type="presParOf" srcId="{4AF80447-69EA-4DD1-85C2-67F3450EA42D}" destId="{958C79C8-B173-44D3-A894-97743060118E}" srcOrd="4" destOrd="0" presId="urn:microsoft.com/office/officeart/2005/8/layout/radial4"/>
    <dgm:cxn modelId="{A7E41E91-3DBB-4C17-9145-154E2C2467A8}" type="presParOf" srcId="{4AF80447-69EA-4DD1-85C2-67F3450EA42D}" destId="{EFC7FE47-6031-47CA-A5B0-3F495BAF2309}" srcOrd="5" destOrd="0" presId="urn:microsoft.com/office/officeart/2005/8/layout/radial4"/>
    <dgm:cxn modelId="{86352A6F-F95A-4B12-84E5-57278EE066DB}" type="presParOf" srcId="{4AF80447-69EA-4DD1-85C2-67F3450EA42D}" destId="{26490763-267F-45E5-853B-C1C033D6895D}" srcOrd="6"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C87E52-A888-40D7-B5EC-4557DF14F1F2}">
      <dsp:nvSpPr>
        <dsp:cNvPr id="0" name=""/>
        <dsp:cNvSpPr/>
      </dsp:nvSpPr>
      <dsp:spPr>
        <a:xfrm rot="5400000">
          <a:off x="-116177" y="117183"/>
          <a:ext cx="774516" cy="542161"/>
        </a:xfrm>
        <a:prstGeom prst="chevron">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it-IT" sz="700" kern="1200" dirty="0" smtClean="0"/>
            <a:t>1 subsistem</a:t>
          </a:r>
        </a:p>
        <a:p>
          <a:pPr lvl="0" algn="ctr" defTabSz="311150">
            <a:lnSpc>
              <a:spcPct val="90000"/>
            </a:lnSpc>
            <a:spcBef>
              <a:spcPct val="0"/>
            </a:spcBef>
            <a:spcAft>
              <a:spcPct val="35000"/>
            </a:spcAft>
          </a:pPr>
          <a:endParaRPr lang="it-IT" sz="700" kern="1200" dirty="0"/>
        </a:p>
      </dsp:txBody>
      <dsp:txXfrm rot="5400000">
        <a:off x="-116177" y="117183"/>
        <a:ext cx="774516" cy="542161"/>
      </dsp:txXfrm>
    </dsp:sp>
    <dsp:sp modelId="{775DB254-E158-4E77-A1D7-9EAF5DA2918D}">
      <dsp:nvSpPr>
        <dsp:cNvPr id="0" name=""/>
        <dsp:cNvSpPr/>
      </dsp:nvSpPr>
      <dsp:spPr>
        <a:xfrm rot="5400000">
          <a:off x="2126783" y="-1583616"/>
          <a:ext cx="503435" cy="36726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Charge system  control every maintenance</a:t>
          </a:r>
          <a:endParaRPr lang="it-IT" sz="1400" b="1" kern="1200" dirty="0">
            <a:latin typeface="Times New Roman" pitchFamily="18" charset="0"/>
            <a:cs typeface="Times New Roman" pitchFamily="18" charset="0"/>
          </a:endParaRPr>
        </a:p>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Laddertron  change evry 14000 hours</a:t>
          </a:r>
          <a:endParaRPr lang="it-IT" sz="1400" b="1" kern="1200" dirty="0">
            <a:latin typeface="Times New Roman" pitchFamily="18" charset="0"/>
            <a:cs typeface="Times New Roman" pitchFamily="18" charset="0"/>
          </a:endParaRPr>
        </a:p>
      </dsp:txBody>
      <dsp:txXfrm rot="5400000">
        <a:off x="2126783" y="-1583616"/>
        <a:ext cx="503435" cy="3672680"/>
      </dsp:txXfrm>
    </dsp:sp>
    <dsp:sp modelId="{FFF8388C-8EC6-4866-9368-2C6360999AA4}">
      <dsp:nvSpPr>
        <dsp:cNvPr id="0" name=""/>
        <dsp:cNvSpPr/>
      </dsp:nvSpPr>
      <dsp:spPr>
        <a:xfrm rot="5400000">
          <a:off x="-116177" y="729051"/>
          <a:ext cx="774516" cy="542161"/>
        </a:xfrm>
        <a:prstGeom prst="chevron">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it-IT" sz="700" kern="1200" dirty="0" smtClean="0"/>
            <a:t>2 Subsitem</a:t>
          </a:r>
          <a:endParaRPr lang="it-IT" sz="700" kern="1200" dirty="0"/>
        </a:p>
      </dsp:txBody>
      <dsp:txXfrm rot="5400000">
        <a:off x="-116177" y="729051"/>
        <a:ext cx="774516" cy="542161"/>
      </dsp:txXfrm>
    </dsp:sp>
    <dsp:sp modelId="{24911EF4-391C-4538-9447-E856ABB14D69}">
      <dsp:nvSpPr>
        <dsp:cNvPr id="0" name=""/>
        <dsp:cNvSpPr/>
      </dsp:nvSpPr>
      <dsp:spPr>
        <a:xfrm rot="5400000">
          <a:off x="2126783" y="-971748"/>
          <a:ext cx="503435" cy="36726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b="1" kern="1200" smtClean="0">
              <a:latin typeface="Times New Roman" pitchFamily="18" charset="0"/>
              <a:cs typeface="Times New Roman" pitchFamily="18" charset="0"/>
            </a:rPr>
            <a:t>Alternatore belt change every 20000 hours</a:t>
          </a:r>
          <a:endParaRPr lang="it-IT" sz="1400" b="1" kern="1200" dirty="0">
            <a:latin typeface="Times New Roman" pitchFamily="18" charset="0"/>
            <a:cs typeface="Times New Roman" pitchFamily="18" charset="0"/>
          </a:endParaRPr>
        </a:p>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Corona point change every 3 years</a:t>
          </a:r>
          <a:endParaRPr lang="it-IT" sz="1400" b="1" kern="1200" dirty="0">
            <a:latin typeface="Times New Roman" pitchFamily="18" charset="0"/>
            <a:cs typeface="Times New Roman" pitchFamily="18" charset="0"/>
          </a:endParaRPr>
        </a:p>
      </dsp:txBody>
      <dsp:txXfrm rot="5400000">
        <a:off x="2126783" y="-971748"/>
        <a:ext cx="503435" cy="3672680"/>
      </dsp:txXfrm>
    </dsp:sp>
    <dsp:sp modelId="{C67C0DD4-8606-4410-B39B-31809C28C2C3}">
      <dsp:nvSpPr>
        <dsp:cNvPr id="0" name=""/>
        <dsp:cNvSpPr/>
      </dsp:nvSpPr>
      <dsp:spPr>
        <a:xfrm rot="5400000">
          <a:off x="-116177" y="1340919"/>
          <a:ext cx="774516" cy="542161"/>
        </a:xfrm>
        <a:prstGeom prst="chevron">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it-IT" sz="700" kern="1200" dirty="0" smtClean="0"/>
            <a:t>3 Subsistem</a:t>
          </a:r>
          <a:endParaRPr lang="it-IT" sz="700" kern="1200" dirty="0"/>
        </a:p>
      </dsp:txBody>
      <dsp:txXfrm rot="5400000">
        <a:off x="-116177" y="1340919"/>
        <a:ext cx="774516" cy="542161"/>
      </dsp:txXfrm>
    </dsp:sp>
    <dsp:sp modelId="{427DD561-6D30-40A9-868E-BD6E49A98C81}">
      <dsp:nvSpPr>
        <dsp:cNvPr id="0" name=""/>
        <dsp:cNvSpPr/>
      </dsp:nvSpPr>
      <dsp:spPr>
        <a:xfrm rot="5400000">
          <a:off x="2126783" y="-359880"/>
          <a:ext cx="503435" cy="36726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Voltage divider control every maintenance</a:t>
          </a:r>
          <a:endParaRPr lang="it-IT" sz="1400" b="1" kern="1200" dirty="0">
            <a:latin typeface="Times New Roman" pitchFamily="18" charset="0"/>
            <a:cs typeface="Times New Roman" pitchFamily="18" charset="0"/>
          </a:endParaRPr>
        </a:p>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Nylatron bar change every  40000 hours</a:t>
          </a:r>
          <a:endParaRPr lang="it-IT" sz="1400" b="1" kern="1200" dirty="0">
            <a:latin typeface="Times New Roman" pitchFamily="18" charset="0"/>
            <a:cs typeface="Times New Roman" pitchFamily="18" charset="0"/>
          </a:endParaRPr>
        </a:p>
      </dsp:txBody>
      <dsp:txXfrm rot="5400000">
        <a:off x="2126783" y="-359880"/>
        <a:ext cx="503435" cy="367268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C87E52-A888-40D7-B5EC-4557DF14F1F2}">
      <dsp:nvSpPr>
        <dsp:cNvPr id="0" name=""/>
        <dsp:cNvSpPr/>
      </dsp:nvSpPr>
      <dsp:spPr>
        <a:xfrm rot="5400000">
          <a:off x="-121744" y="121789"/>
          <a:ext cx="811630" cy="5681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it-IT" sz="1400" kern="1200" dirty="0"/>
        </a:p>
      </dsp:txBody>
      <dsp:txXfrm rot="5400000">
        <a:off x="-121744" y="121789"/>
        <a:ext cx="811630" cy="568141"/>
      </dsp:txXfrm>
    </dsp:sp>
    <dsp:sp modelId="{775DB254-E158-4E77-A1D7-9EAF5DA2918D}">
      <dsp:nvSpPr>
        <dsp:cNvPr id="0" name=""/>
        <dsp:cNvSpPr/>
      </dsp:nvSpPr>
      <dsp:spPr>
        <a:xfrm rot="5400000">
          <a:off x="2151513" y="-1583327"/>
          <a:ext cx="527559" cy="369430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kern="1200" dirty="0" smtClean="0">
              <a:latin typeface="Times New Roman" pitchFamily="18" charset="0"/>
              <a:cs typeface="Times New Roman" pitchFamily="18" charset="0"/>
            </a:rPr>
            <a:t>P.S. For the charge sistem in the terminal</a:t>
          </a:r>
          <a:endParaRPr lang="it-IT" sz="1400" kern="1200" dirty="0">
            <a:latin typeface="Times New Roman" pitchFamily="18" charset="0"/>
            <a:cs typeface="Times New Roman" pitchFamily="18" charset="0"/>
          </a:endParaRPr>
        </a:p>
        <a:p>
          <a:pPr marL="114300" lvl="1" indent="-114300" algn="l" defTabSz="622300">
            <a:lnSpc>
              <a:spcPct val="90000"/>
            </a:lnSpc>
            <a:spcBef>
              <a:spcPct val="0"/>
            </a:spcBef>
            <a:spcAft>
              <a:spcPct val="15000"/>
            </a:spcAft>
            <a:buChar char="••"/>
          </a:pPr>
          <a:r>
            <a:rPr lang="it-IT" sz="1400" kern="1200" dirty="0" smtClean="0">
              <a:latin typeface="Times New Roman" pitchFamily="18" charset="0"/>
              <a:cs typeface="Times New Roman" pitchFamily="18" charset="0"/>
            </a:rPr>
            <a:t>P.S. For vacuum pom p sistem in the terminal</a:t>
          </a:r>
          <a:endParaRPr lang="it-IT" sz="1400" kern="1200" dirty="0"/>
        </a:p>
      </dsp:txBody>
      <dsp:txXfrm rot="5400000">
        <a:off x="2151513" y="-1583327"/>
        <a:ext cx="527559" cy="3694304"/>
      </dsp:txXfrm>
    </dsp:sp>
    <dsp:sp modelId="{FFF8388C-8EC6-4866-9368-2C6360999AA4}">
      <dsp:nvSpPr>
        <dsp:cNvPr id="0" name=""/>
        <dsp:cNvSpPr/>
      </dsp:nvSpPr>
      <dsp:spPr>
        <a:xfrm rot="5400000">
          <a:off x="-121744" y="716061"/>
          <a:ext cx="811630" cy="5681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it-IT" sz="1400" kern="1200" dirty="0"/>
        </a:p>
      </dsp:txBody>
      <dsp:txXfrm rot="5400000">
        <a:off x="-121744" y="716061"/>
        <a:ext cx="811630" cy="568141"/>
      </dsp:txXfrm>
    </dsp:sp>
    <dsp:sp modelId="{24911EF4-391C-4538-9447-E856ABB14D69}">
      <dsp:nvSpPr>
        <dsp:cNvPr id="0" name=""/>
        <dsp:cNvSpPr/>
      </dsp:nvSpPr>
      <dsp:spPr>
        <a:xfrm rot="5400000">
          <a:off x="2151513" y="-989055"/>
          <a:ext cx="527559" cy="369430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Air </a:t>
          </a:r>
          <a:r>
            <a:rPr lang="it-IT" sz="1400" b="1" kern="1200" dirty="0" err="1" smtClean="0">
              <a:latin typeface="Times New Roman" pitchFamily="18" charset="0"/>
              <a:cs typeface="Times New Roman" pitchFamily="18" charset="0"/>
            </a:rPr>
            <a:t>compress</a:t>
          </a:r>
          <a:r>
            <a:rPr lang="it-IT" sz="1400" b="1" kern="1200" dirty="0" smtClean="0">
              <a:latin typeface="Times New Roman" pitchFamily="18" charset="0"/>
              <a:cs typeface="Times New Roman" pitchFamily="18" charset="0"/>
            </a:rPr>
            <a:t>….</a:t>
          </a:r>
          <a:endParaRPr lang="it-IT" sz="1400" b="1" kern="1200" dirty="0">
            <a:latin typeface="Times New Roman" pitchFamily="18" charset="0"/>
            <a:cs typeface="Times New Roman" pitchFamily="18" charset="0"/>
          </a:endParaRPr>
        </a:p>
        <a:p>
          <a:pPr marL="114300" lvl="1" indent="-114300" algn="l" defTabSz="622300">
            <a:lnSpc>
              <a:spcPct val="90000"/>
            </a:lnSpc>
            <a:spcBef>
              <a:spcPct val="0"/>
            </a:spcBef>
            <a:spcAft>
              <a:spcPct val="15000"/>
            </a:spcAft>
            <a:buChar char="••"/>
          </a:pPr>
          <a:r>
            <a:rPr lang="it-IT" sz="1400" b="1" kern="1200" dirty="0" smtClean="0">
              <a:latin typeface="Times New Roman" pitchFamily="18" charset="0"/>
              <a:cs typeface="Times New Roman" pitchFamily="18" charset="0"/>
            </a:rPr>
            <a:t>Water </a:t>
          </a:r>
          <a:r>
            <a:rPr lang="it-IT" sz="1400" b="1" kern="1200" dirty="0" err="1" smtClean="0">
              <a:latin typeface="Times New Roman" pitchFamily="18" charset="0"/>
              <a:cs typeface="Times New Roman" pitchFamily="18" charset="0"/>
            </a:rPr>
            <a:t>cooling</a:t>
          </a:r>
          <a:r>
            <a:rPr lang="it-IT" sz="1400" b="1" kern="1200" dirty="0" smtClean="0">
              <a:latin typeface="Times New Roman" pitchFamily="18" charset="0"/>
              <a:cs typeface="Times New Roman" pitchFamily="18" charset="0"/>
            </a:rPr>
            <a:t>….</a:t>
          </a:r>
          <a:endParaRPr lang="it-IT" sz="1400" b="1" kern="1200" dirty="0">
            <a:latin typeface="Times New Roman" pitchFamily="18" charset="0"/>
            <a:cs typeface="Times New Roman" pitchFamily="18" charset="0"/>
          </a:endParaRPr>
        </a:p>
      </dsp:txBody>
      <dsp:txXfrm rot="5400000">
        <a:off x="2151513" y="-989055"/>
        <a:ext cx="527559" cy="3694304"/>
      </dsp:txXfrm>
    </dsp:sp>
    <dsp:sp modelId="{0846C926-2DDC-4CDD-8FC0-D8FA5C72BF85}">
      <dsp:nvSpPr>
        <dsp:cNvPr id="0" name=""/>
        <dsp:cNvSpPr/>
      </dsp:nvSpPr>
      <dsp:spPr>
        <a:xfrm rot="5400000">
          <a:off x="-121744" y="1310333"/>
          <a:ext cx="811630" cy="5681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it-IT" sz="1400" kern="1200" dirty="0"/>
        </a:p>
      </dsp:txBody>
      <dsp:txXfrm rot="5400000">
        <a:off x="-121744" y="1310333"/>
        <a:ext cx="811630" cy="568141"/>
      </dsp:txXfrm>
    </dsp:sp>
    <dsp:sp modelId="{006CF6B9-776C-42A9-AA6E-C8AFF6B19FBE}">
      <dsp:nvSpPr>
        <dsp:cNvPr id="0" name=""/>
        <dsp:cNvSpPr/>
      </dsp:nvSpPr>
      <dsp:spPr>
        <a:xfrm rot="5400000">
          <a:off x="2151513" y="-394783"/>
          <a:ext cx="527559" cy="369430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b="1" kern="1200" dirty="0" smtClean="0">
              <a:latin typeface="Times New Roman" pitchFamily="18" charset="0"/>
              <a:cs typeface="Times New Roman" pitchFamily="18" charset="0"/>
            </a:rPr>
            <a:t>Valve….</a:t>
          </a:r>
          <a:endParaRPr lang="it-IT" sz="1600" b="1" kern="1200" dirty="0">
            <a:latin typeface="Times New Roman" pitchFamily="18" charset="0"/>
            <a:cs typeface="Times New Roman" pitchFamily="18" charset="0"/>
          </a:endParaRPr>
        </a:p>
      </dsp:txBody>
      <dsp:txXfrm rot="5400000">
        <a:off x="2151513" y="-394783"/>
        <a:ext cx="527559" cy="369430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B2A232-DD4E-4AB7-9B27-F86368B657EC}">
      <dsp:nvSpPr>
        <dsp:cNvPr id="0" name=""/>
        <dsp:cNvSpPr/>
      </dsp:nvSpPr>
      <dsp:spPr>
        <a:xfrm>
          <a:off x="1515601" y="3265921"/>
          <a:ext cx="1397952" cy="1498828"/>
        </a:xfrm>
        <a:prstGeom prst="ellipse">
          <a:avLst/>
        </a:prstGeom>
        <a:solidFill>
          <a:srgbClr val="FF0000"/>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kern="1200" dirty="0" smtClean="0">
              <a:latin typeface="Times New Roman" pitchFamily="18" charset="0"/>
              <a:cs typeface="Times New Roman" pitchFamily="18" charset="0"/>
            </a:rPr>
            <a:t>1 </a:t>
          </a:r>
          <a:r>
            <a:rPr lang="it-IT" sz="1800" b="1" kern="1200" dirty="0" err="1" smtClean="0">
              <a:latin typeface="Times New Roman" pitchFamily="18" charset="0"/>
              <a:cs typeface="Times New Roman" pitchFamily="18" charset="0"/>
            </a:rPr>
            <a:t>Day</a:t>
          </a:r>
          <a:r>
            <a:rPr lang="it-IT" sz="1800" b="1" kern="1200" dirty="0" smtClean="0">
              <a:latin typeface="Times New Roman" pitchFamily="18" charset="0"/>
              <a:cs typeface="Times New Roman" pitchFamily="18" charset="0"/>
            </a:rPr>
            <a:t> </a:t>
          </a:r>
          <a:r>
            <a:rPr lang="it-IT" sz="1800" b="1" kern="1200" dirty="0" err="1" smtClean="0">
              <a:latin typeface="Times New Roman" pitchFamily="18" charset="0"/>
              <a:cs typeface="Times New Roman" pitchFamily="18" charset="0"/>
            </a:rPr>
            <a:t>beam</a:t>
          </a:r>
          <a:r>
            <a:rPr lang="it-IT" sz="1800" b="1" kern="1200" dirty="0" smtClean="0">
              <a:latin typeface="Times New Roman" pitchFamily="18" charset="0"/>
              <a:cs typeface="Times New Roman" pitchFamily="18" charset="0"/>
            </a:rPr>
            <a:t> loss cost ~    30 K euro</a:t>
          </a:r>
          <a:endParaRPr lang="it-IT" sz="1800" b="1" kern="1200" dirty="0">
            <a:latin typeface="Times New Roman" pitchFamily="18" charset="0"/>
            <a:cs typeface="Times New Roman" pitchFamily="18" charset="0"/>
          </a:endParaRPr>
        </a:p>
      </dsp:txBody>
      <dsp:txXfrm>
        <a:off x="1515601" y="3265921"/>
        <a:ext cx="1397952" cy="1498828"/>
      </dsp:txXfrm>
    </dsp:sp>
    <dsp:sp modelId="{870D4ED3-4550-4AB9-88AA-792EC5FD440A}">
      <dsp:nvSpPr>
        <dsp:cNvPr id="0" name=""/>
        <dsp:cNvSpPr/>
      </dsp:nvSpPr>
      <dsp:spPr>
        <a:xfrm rot="12900000">
          <a:off x="565108" y="3050390"/>
          <a:ext cx="1111769" cy="398416"/>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475508EA-CA74-4756-AC67-046B4B751DC8}">
      <dsp:nvSpPr>
        <dsp:cNvPr id="0" name=""/>
        <dsp:cNvSpPr/>
      </dsp:nvSpPr>
      <dsp:spPr>
        <a:xfrm>
          <a:off x="1611" y="2399534"/>
          <a:ext cx="1328054" cy="1062443"/>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it-IT" sz="2400" kern="1200" dirty="0" smtClean="0">
              <a:latin typeface="Times New Roman" pitchFamily="18" charset="0"/>
              <a:cs typeface="Times New Roman" pitchFamily="18" charset="0"/>
            </a:rPr>
            <a:t>Electrical power</a:t>
          </a:r>
          <a:endParaRPr lang="it-IT" sz="2400" kern="1200" dirty="0">
            <a:latin typeface="Times New Roman" pitchFamily="18" charset="0"/>
            <a:cs typeface="Times New Roman" pitchFamily="18" charset="0"/>
          </a:endParaRPr>
        </a:p>
      </dsp:txBody>
      <dsp:txXfrm>
        <a:off x="1611" y="2399534"/>
        <a:ext cx="1328054" cy="1062443"/>
      </dsp:txXfrm>
    </dsp:sp>
    <dsp:sp modelId="{17998994-97C2-46EA-AA6B-2692750E60E1}">
      <dsp:nvSpPr>
        <dsp:cNvPr id="0" name=""/>
        <dsp:cNvSpPr/>
      </dsp:nvSpPr>
      <dsp:spPr>
        <a:xfrm rot="16200000">
          <a:off x="1675223" y="2464576"/>
          <a:ext cx="1078708" cy="398416"/>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958C79C8-B173-44D3-A894-97743060118E}">
      <dsp:nvSpPr>
        <dsp:cNvPr id="0" name=""/>
        <dsp:cNvSpPr/>
      </dsp:nvSpPr>
      <dsp:spPr>
        <a:xfrm>
          <a:off x="1550550" y="1593208"/>
          <a:ext cx="1328054" cy="1062443"/>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it-IT" sz="2400" kern="1200" dirty="0" smtClean="0">
              <a:latin typeface="Times New Roman" pitchFamily="18" charset="0"/>
              <a:cs typeface="Times New Roman" pitchFamily="18" charset="0"/>
            </a:rPr>
            <a:t>Staff cost</a:t>
          </a:r>
          <a:endParaRPr lang="it-IT" sz="2400" kern="1200" dirty="0">
            <a:latin typeface="Times New Roman" pitchFamily="18" charset="0"/>
            <a:cs typeface="Times New Roman" pitchFamily="18" charset="0"/>
          </a:endParaRPr>
        </a:p>
      </dsp:txBody>
      <dsp:txXfrm>
        <a:off x="1550550" y="1593208"/>
        <a:ext cx="1328054" cy="1062443"/>
      </dsp:txXfrm>
    </dsp:sp>
    <dsp:sp modelId="{EFC7FE47-6031-47CA-A5B0-3F495BAF2309}">
      <dsp:nvSpPr>
        <dsp:cNvPr id="0" name=""/>
        <dsp:cNvSpPr/>
      </dsp:nvSpPr>
      <dsp:spPr>
        <a:xfrm rot="19500000">
          <a:off x="2752278" y="3050390"/>
          <a:ext cx="1111769" cy="398416"/>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26490763-267F-45E5-853B-C1C033D6895D}">
      <dsp:nvSpPr>
        <dsp:cNvPr id="0" name=""/>
        <dsp:cNvSpPr/>
      </dsp:nvSpPr>
      <dsp:spPr>
        <a:xfrm>
          <a:off x="3099489" y="2399534"/>
          <a:ext cx="1328054" cy="1062443"/>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it-IT" sz="2400" kern="1200" dirty="0" smtClean="0">
              <a:latin typeface="Times New Roman" pitchFamily="18" charset="0"/>
              <a:cs typeface="Times New Roman" pitchFamily="18" charset="0"/>
            </a:rPr>
            <a:t>User cost</a:t>
          </a:r>
          <a:endParaRPr lang="it-IT" sz="2400" kern="1200" dirty="0">
            <a:latin typeface="Times New Roman" pitchFamily="18" charset="0"/>
            <a:cs typeface="Times New Roman" pitchFamily="18" charset="0"/>
          </a:endParaRPr>
        </a:p>
      </dsp:txBody>
      <dsp:txXfrm>
        <a:off x="3099489" y="2399534"/>
        <a:ext cx="1328054" cy="10624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6423" tIns="48212" rIns="96423" bIns="48212" numCol="1" anchor="t" anchorCtr="0" compatLnSpc="1">
            <a:prstTxWarp prst="textNoShape">
              <a:avLst/>
            </a:prstTxWarp>
          </a:bodyPr>
          <a:lstStyle>
            <a:lvl1pPr defTabSz="963613">
              <a:defRPr sz="1300"/>
            </a:lvl1pPr>
          </a:lstStyle>
          <a:p>
            <a:pPr>
              <a:defRPr/>
            </a:pPr>
            <a:endParaRPr lang="it-IT"/>
          </a:p>
        </p:txBody>
      </p:sp>
      <p:sp>
        <p:nvSpPr>
          <p:cNvPr id="45059"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6423" tIns="48212" rIns="96423" bIns="48212" numCol="1" anchor="t" anchorCtr="0" compatLnSpc="1">
            <a:prstTxWarp prst="textNoShape">
              <a:avLst/>
            </a:prstTxWarp>
          </a:bodyPr>
          <a:lstStyle>
            <a:lvl1pPr algn="r" defTabSz="963613">
              <a:defRPr sz="1300"/>
            </a:lvl1pPr>
          </a:lstStyle>
          <a:p>
            <a:pPr>
              <a:defRPr/>
            </a:pPr>
            <a:endParaRPr lang="it-IT"/>
          </a:p>
        </p:txBody>
      </p:sp>
      <p:sp>
        <p:nvSpPr>
          <p:cNvPr id="45060"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6423" tIns="48212" rIns="96423" bIns="48212" numCol="1" anchor="b" anchorCtr="0" compatLnSpc="1">
            <a:prstTxWarp prst="textNoShape">
              <a:avLst/>
            </a:prstTxWarp>
          </a:bodyPr>
          <a:lstStyle>
            <a:lvl1pPr defTabSz="963613">
              <a:defRPr sz="1300"/>
            </a:lvl1pPr>
          </a:lstStyle>
          <a:p>
            <a:pPr>
              <a:defRPr/>
            </a:pPr>
            <a:endParaRPr lang="it-IT"/>
          </a:p>
        </p:txBody>
      </p:sp>
      <p:sp>
        <p:nvSpPr>
          <p:cNvPr id="45061"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6423" tIns="48212" rIns="96423" bIns="48212" numCol="1" anchor="b" anchorCtr="0" compatLnSpc="1">
            <a:prstTxWarp prst="textNoShape">
              <a:avLst/>
            </a:prstTxWarp>
          </a:bodyPr>
          <a:lstStyle>
            <a:lvl1pPr algn="r" defTabSz="963613">
              <a:defRPr sz="1300"/>
            </a:lvl1pPr>
          </a:lstStyle>
          <a:p>
            <a:pPr>
              <a:defRPr/>
            </a:pPr>
            <a:fld id="{8ECDEEC9-E78C-4514-8FDA-66465FEF6902}" type="slidenum">
              <a:rPr lang="it-IT"/>
              <a:pPr>
                <a:defRPr/>
              </a:pPr>
              <a:t>‹#›</a:t>
            </a:fld>
            <a:endParaRPr lang="it-IT"/>
          </a:p>
        </p:txBody>
      </p:sp>
    </p:spTree>
    <p:extLst>
      <p:ext uri="{BB962C8B-B14F-4D97-AF65-F5344CB8AC3E}">
        <p14:creationId xmlns:p14="http://schemas.microsoft.com/office/powerpoint/2010/main" xmlns="" val="429385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11981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3277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11981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1981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11981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5AD16BC-6B2C-4D81-81F4-2F2C1D7D1F93}" type="slidenum">
              <a:rPr lang="it-IT"/>
              <a:pPr>
                <a:defRPr/>
              </a:pPr>
              <a:t>‹#›</a:t>
            </a:fld>
            <a:endParaRPr lang="it-IT"/>
          </a:p>
        </p:txBody>
      </p:sp>
    </p:spTree>
    <p:extLst>
      <p:ext uri="{BB962C8B-B14F-4D97-AF65-F5344CB8AC3E}">
        <p14:creationId xmlns:p14="http://schemas.microsoft.com/office/powerpoint/2010/main" xmlns="" val="3326856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4195BDB-AEBC-4982-A11F-1175262EB918}" type="slidenum">
              <a:rPr lang="it-IT">
                <a:solidFill>
                  <a:prstClr val="black"/>
                </a:solidFill>
              </a:rPr>
              <a:pPr/>
              <a:t>7</a:t>
            </a:fld>
            <a:endParaRPr lang="it-IT">
              <a:solidFill>
                <a:prstClr val="black"/>
              </a:solidFill>
            </a:endParaRPr>
          </a:p>
        </p:txBody>
      </p:sp>
      <p:sp>
        <p:nvSpPr>
          <p:cNvPr id="50179" name="Rectangle 2"/>
          <p:cNvSpPr>
            <a:spLocks noGrp="1" noRot="1" noChangeAspect="1" noChangeArrowheads="1" noTextEdit="1"/>
          </p:cNvSpPr>
          <p:nvPr>
            <p:ph type="sldImg"/>
          </p:nvPr>
        </p:nvSpPr>
        <p:spPr>
          <a:xfrm>
            <a:off x="2332038" y="392113"/>
            <a:ext cx="2519362" cy="1890712"/>
          </a:xfrm>
          <a:ln/>
        </p:spPr>
      </p:sp>
      <p:sp>
        <p:nvSpPr>
          <p:cNvPr id="50180" name="Rectangle 3"/>
          <p:cNvSpPr>
            <a:spLocks noGrp="1" noChangeArrowheads="1"/>
          </p:cNvSpPr>
          <p:nvPr>
            <p:ph type="body" idx="1"/>
          </p:nvPr>
        </p:nvSpPr>
        <p:spPr>
          <a:xfrm>
            <a:off x="1117483" y="2361425"/>
            <a:ext cx="5184790" cy="7636869"/>
          </a:xfrm>
          <a:noFill/>
          <a:ln/>
        </p:spPr>
        <p:txBody>
          <a:bodyPr/>
          <a:lstStyle/>
          <a:p>
            <a:pPr eaLnBrk="1" hangingPunct="1"/>
            <a:r>
              <a:rPr lang="en-GB" sz="1100" dirty="0" smtClean="0"/>
              <a:t>Here is displayed the TANDEM-ALPI complex, the beams being injected by the XTU TANDEM into the superconductive LINAC and then distributed to three experimental halls, two of them are shown. The main limitation of this concept is the use of the TANDEM (the stripping section) as injector, affecting not only the intensities of the accelerated beams but also the number of atomic species which can be accelerated. Such considerations have motivated the construction of the new injector PIAVE (presented later this day). Here You can see the energy per nucleon of the accelerated beams for all possible masses using the TANDEM only, the TANDEM+LINAC and the PIAVE+LINAC compared with the Coulomb barrier for reference systems. You can notice the strong increase in beam intensity (reported in the quoted numbers)  of more then one order of magnitude.</a:t>
            </a:r>
          </a:p>
          <a:p>
            <a:pPr eaLnBrk="1" hangingPunct="1"/>
            <a:r>
              <a:rPr lang="en-GB" sz="1100" dirty="0" smtClean="0"/>
              <a:t>I will now rapidly go through the experimental facilities (grouped arbitrarily by main topic) present at the TANDEM ALPI:</a:t>
            </a:r>
          </a:p>
          <a:p>
            <a:pPr eaLnBrk="1" hangingPunct="1"/>
            <a:r>
              <a:rPr lang="en-GB" sz="1100" dirty="0" smtClean="0"/>
              <a:t>The GASP and EUROBALL arrays, this last one having been hosted here for one and half year and now at Strasbourg. The first is a 3% gamma array using individual Ge detectors with AC shields, the second using composite Ge detectors for recovering to the photopic part of the event which undergo Compton scattering, with a 9% efficiency. Below You can see the observational limit of some of the gamma detector arrays compared with nuclear structure phenomena, just to give an idea where GASP (and EB) are located.</a:t>
            </a:r>
          </a:p>
          <a:p>
            <a:pPr eaLnBrk="1" hangingPunct="1"/>
            <a:r>
              <a:rPr lang="en-GB" sz="1100" dirty="0" smtClean="0"/>
              <a:t>Legnaro is hosting two magnetic spectrometers (RMS and PRISMA) and also a time of flight spectrometer called PISOLO and not shown here. Both have a large acceptance (in solid angle and momentum) the RMS being able to work at zero degree, so for fusion evaporation reactions, used alone or in conjunction with the GASP spectrometer, the PRISMA spectrometer having a much bigger acceptance is dedicated to multinucleon transfer reactions (out of the zero degree). We indeed plan to use a part of the EUROBALL array  coupled to the PRISMA spectrometer to investigate the structure of neutron rich nuclei produced by multinucleon transfer (or deep inelastic) reactions and selected by the spectrometer, one can use very neutron rich stable nuclei (accelerated with PIAVE)  to drive the transfer far from stability and study the gamma decay at relatively low recoiling velocity respect to the one produced by fragmentation (much more suited for doing gamma spectroscopy with a Ge array).</a:t>
            </a:r>
          </a:p>
          <a:p>
            <a:pPr eaLnBrk="1" hangingPunct="1"/>
            <a:r>
              <a:rPr lang="en-GB" sz="1100" dirty="0" smtClean="0"/>
              <a:t>Then we have two charged particle odoscopes, 8plp and GARFIELD, both 4 pi devices, the first dedicated to the detection of light charged particles together with fission fragments or neutrons in specific set-ups, the second to heavy ions at low energy. Compared with other detectors built to study mutifragmentation at MSU, GANIL or CATANIA, GARFIELD has his specificity in  being optimised for the detection of heavy ions produced at low energies compatible with the LNL accelerator complex.</a:t>
            </a:r>
          </a:p>
          <a:p>
            <a:pPr eaLnBrk="1" hangingPunct="1"/>
            <a:r>
              <a:rPr lang="en-GB" sz="1100" dirty="0" smtClean="0"/>
              <a:t>Then we have to array dedicated to the detection of high energy gamma rays, HECTOR and SERPE of the Milano the first and Napoli university the second, mainly dedicated to investigate the Giant Dipole response of hot nuclei and related shape and isospin effects.</a:t>
            </a:r>
          </a:p>
          <a:p>
            <a:pPr eaLnBrk="1" hangingPunct="1"/>
            <a:r>
              <a:rPr lang="en-GB" sz="1100" dirty="0" smtClean="0"/>
              <a:t>Here I have also reported the beam time mean distribution at the TANDEM-ALPI for the different detectors. Generally 40% is used for Nuclear Spectroscopy (GASP), 18% for the time of flight spectrometer, 4 to 6% for the others and about 18% for interdisciplinary researches, basically irradiation for space applications, studies of effects of defects on high temperature superconductivity etc. Below the beam time distribution for the TANDEM only and the TANDEM + ALPI. </a:t>
            </a:r>
            <a:endParaRPr lang="it-IT" sz="11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p:spPr>
        <p:txBody>
          <a:bodyPr/>
          <a:lstStyle/>
          <a:p>
            <a:pPr eaLnBrk="1" hangingPunct="1"/>
            <a:endParaRPr lang="it-IT" dirty="0" smtClean="0"/>
          </a:p>
        </p:txBody>
      </p:sp>
      <p:sp>
        <p:nvSpPr>
          <p:cNvPr id="35844" name="Segnaposto numero diapositiva 3"/>
          <p:cNvSpPr>
            <a:spLocks noGrp="1"/>
          </p:cNvSpPr>
          <p:nvPr>
            <p:ph type="sldNum" sz="quarter" idx="5"/>
          </p:nvPr>
        </p:nvSpPr>
        <p:spPr>
          <a:noFill/>
        </p:spPr>
        <p:txBody>
          <a:bodyPr/>
          <a:lstStyle/>
          <a:p>
            <a:fld id="{E025B9BF-C24A-4F2E-BAD0-555EC5AC97A2}" type="slidenum">
              <a:rPr lang="it-IT" smtClean="0"/>
              <a:pPr/>
              <a:t>8</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0F865756-F9A3-4DDD-A232-9B6D5B6F8489}" type="slidenum">
              <a:rPr lang="en-US">
                <a:solidFill>
                  <a:prstClr val="black"/>
                </a:solidFill>
              </a:rPr>
              <a:pPr>
                <a:defRPr/>
              </a:pPr>
              <a:t>12</a:t>
            </a:fld>
            <a:endParaRPr lang="en-US">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13D8A04-9F3E-4C86-947A-22173AD90111}"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D3460FE-C69C-4092-BFAF-40FC408CBF35}"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5EF35BA-08B7-490C-9E8B-FD6B738E6896}"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27000" y="6496050"/>
            <a:ext cx="3278188" cy="274638"/>
          </a:xfrm>
          <a:prstGeom prst="rect">
            <a:avLst/>
          </a:prstGeom>
          <a:noFill/>
          <a:ln w="9525" algn="ctr">
            <a:noFill/>
            <a:miter lim="800000"/>
            <a:headEnd/>
            <a:tailEnd/>
          </a:ln>
          <a:effectLst/>
        </p:spPr>
        <p:txBody>
          <a:bodyPr/>
          <a:lstStyle/>
          <a:p>
            <a:pPr eaLnBrk="0" hangingPunct="0">
              <a:lnSpc>
                <a:spcPct val="90000"/>
              </a:lnSpc>
              <a:defRPr/>
            </a:pPr>
            <a:r>
              <a:rPr lang="en-US" sz="900" b="1">
                <a:solidFill>
                  <a:srgbClr val="01673E"/>
                </a:solidFill>
                <a:latin typeface="Times New Roman" pitchFamily="18" charset="0"/>
                <a:cs typeface="Times New Roman" pitchFamily="18" charset="0"/>
              </a:rPr>
              <a:t>Managed by UT-Battelle</a:t>
            </a:r>
            <a:br>
              <a:rPr lang="en-US" sz="900" b="1">
                <a:solidFill>
                  <a:srgbClr val="01673E"/>
                </a:solidFill>
                <a:latin typeface="Times New Roman" pitchFamily="18" charset="0"/>
                <a:cs typeface="Times New Roman" pitchFamily="18" charset="0"/>
              </a:rPr>
            </a:br>
            <a:r>
              <a:rPr lang="en-US" sz="900" b="1">
                <a:solidFill>
                  <a:srgbClr val="01673E"/>
                </a:solidFill>
                <a:latin typeface="Times New Roman" pitchFamily="18" charset="0"/>
                <a:cs typeface="Times New Roman" pitchFamily="18" charset="0"/>
              </a:rPr>
              <a:t>for the Department of Energy</a:t>
            </a:r>
          </a:p>
        </p:txBody>
      </p:sp>
      <p:sp>
        <p:nvSpPr>
          <p:cNvPr id="5" name="Freeform 5"/>
          <p:cNvSpPr>
            <a:spLocks/>
          </p:cNvSpPr>
          <p:nvPr/>
        </p:nvSpPr>
        <p:spPr bwMode="auto">
          <a:xfrm>
            <a:off x="7075488" y="3624263"/>
            <a:ext cx="2071687" cy="3251200"/>
          </a:xfrm>
          <a:custGeom>
            <a:avLst/>
            <a:gdLst/>
            <a:ahLst/>
            <a:cxnLst>
              <a:cxn ang="0">
                <a:pos x="0" y="2336"/>
              </a:cxn>
              <a:cxn ang="0">
                <a:pos x="1486" y="2336"/>
              </a:cxn>
              <a:cxn ang="0">
                <a:pos x="1488" y="0"/>
              </a:cxn>
              <a:cxn ang="0">
                <a:pos x="0" y="2336"/>
              </a:cxn>
            </a:cxnLst>
            <a:rect l="0" t="0" r="r" b="b"/>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w="9525">
            <a:noFill/>
            <a:round/>
            <a:headEnd/>
            <a:tailEnd/>
          </a:ln>
          <a:effectLst/>
        </p:spPr>
        <p:txBody>
          <a:bodyPr/>
          <a:lstStyle/>
          <a:p>
            <a:pPr eaLnBrk="0" hangingPunct="0">
              <a:defRPr/>
            </a:pPr>
            <a:endParaRPr lang="en-US">
              <a:solidFill>
                <a:srgbClr val="000000"/>
              </a:solidFill>
              <a:latin typeface="Arial Black" pitchFamily="34" charset="0"/>
              <a:cs typeface="Arial" charset="0"/>
            </a:endParaRPr>
          </a:p>
        </p:txBody>
      </p:sp>
      <p:pic>
        <p:nvPicPr>
          <p:cNvPr id="6" name="Picture 6" descr="ORNL_leaf white"/>
          <p:cNvPicPr>
            <a:picLocks noChangeAspect="1" noChangeArrowheads="1"/>
          </p:cNvPicPr>
          <p:nvPr/>
        </p:nvPicPr>
        <p:blipFill>
          <a:blip r:embed="rId2" cstate="print"/>
          <a:srcRect/>
          <a:stretch>
            <a:fillRect/>
          </a:stretch>
        </p:blipFill>
        <p:spPr bwMode="auto">
          <a:xfrm>
            <a:off x="8037513" y="6264275"/>
            <a:ext cx="1074737" cy="557213"/>
          </a:xfrm>
          <a:prstGeom prst="rect">
            <a:avLst/>
          </a:prstGeom>
          <a:noFill/>
          <a:effectLst>
            <a:outerShdw algn="ctr" rotWithShape="0">
              <a:schemeClr val="bg2"/>
            </a:outerShdw>
          </a:effectLst>
        </p:spPr>
      </p:pic>
      <p:pic>
        <p:nvPicPr>
          <p:cNvPr id="7" name="Picture 7" descr="ORNL cover graphi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47763"/>
            <a:ext cx="4591050" cy="456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2578" name="Rectangle 2"/>
          <p:cNvSpPr>
            <a:spLocks noGrp="1" noChangeArrowheads="1"/>
          </p:cNvSpPr>
          <p:nvPr>
            <p:ph type="subTitle" idx="1"/>
          </p:nvPr>
        </p:nvSpPr>
        <p:spPr>
          <a:xfrm>
            <a:off x="5257800" y="2247900"/>
            <a:ext cx="3733800" cy="1485900"/>
          </a:xfrm>
        </p:spPr>
        <p:txBody>
          <a:bodyPr/>
          <a:lstStyle>
            <a:lvl1pPr marL="0" indent="0" algn="r">
              <a:buFont typeface="Symbol" pitchFamily="18" charset="2"/>
              <a:buNone/>
              <a:defRPr sz="2400"/>
            </a:lvl1pPr>
          </a:lstStyle>
          <a:p>
            <a:r>
              <a:rPr lang="en-US" smtClean="0"/>
              <a:t>Click to edit Master subtitle style</a:t>
            </a:r>
            <a:endParaRPr lang="en-US"/>
          </a:p>
        </p:txBody>
      </p:sp>
      <p:sp>
        <p:nvSpPr>
          <p:cNvPr id="792579" name="Rectangle 3"/>
          <p:cNvSpPr>
            <a:spLocks noGrp="1" noChangeArrowheads="1"/>
          </p:cNvSpPr>
          <p:nvPr>
            <p:ph type="ctrTitle"/>
          </p:nvPr>
        </p:nvSpPr>
        <p:spPr>
          <a:xfrm>
            <a:off x="800100" y="157163"/>
            <a:ext cx="8229600" cy="461962"/>
          </a:xfrm>
        </p:spPr>
        <p:txBody>
          <a:bodyPr/>
          <a:lstStyle>
            <a:lvl1pPr algn="r">
              <a:defRPr/>
            </a:lvl1pPr>
          </a:lstStyle>
          <a:p>
            <a:r>
              <a:rPr lang="en-US" smtClean="0"/>
              <a:t>Click to edit Master title style</a:t>
            </a:r>
            <a:endParaRPr lang="en-US"/>
          </a:p>
        </p:txBody>
      </p:sp>
    </p:spTree>
    <p:extLst>
      <p:ext uri="{BB962C8B-B14F-4D97-AF65-F5344CB8AC3E}">
        <p14:creationId xmlns:p14="http://schemas.microsoft.com/office/powerpoint/2010/main" xmlns="" val="601112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3893264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4275329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650" y="1354138"/>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11650" y="1354138"/>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362646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336901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4029354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1970280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91195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38F8560-B751-4455-8F89-0397DCD5EDFB}" type="slidenum">
              <a:rPr lang="it-IT"/>
              <a:pPr>
                <a:defRPr/>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649902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2911983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153988"/>
            <a:ext cx="2193925" cy="5734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0650" y="153988"/>
            <a:ext cx="6429375" cy="5734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912135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0650" y="153988"/>
            <a:ext cx="8775700" cy="573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1673E"/>
              </a:solidFill>
            </a:endParaRPr>
          </a:p>
        </p:txBody>
      </p:sp>
    </p:spTree>
    <p:extLst>
      <p:ext uri="{BB962C8B-B14F-4D97-AF65-F5344CB8AC3E}">
        <p14:creationId xmlns:p14="http://schemas.microsoft.com/office/powerpoint/2010/main" xmlns="" val="2782738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sz="3600" b="1">
                <a:solidFill>
                  <a:srgbClr val="FF0000"/>
                </a:solidFill>
                <a:latin typeface="Times New Roman" pitchFamily="18" charset="0"/>
                <a:cs typeface="Times New Roman" pitchFamily="18" charset="0"/>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eaLnBrk="0" hangingPunct="0">
              <a:defRPr>
                <a:cs typeface="+mn-cs"/>
              </a:defRPr>
            </a:lvl1pPr>
          </a:lstStyle>
          <a:p>
            <a:pPr>
              <a:defRPr/>
            </a:pPr>
            <a:endParaRPr lang="en-US">
              <a:solidFill>
                <a:srgbClr val="000000"/>
              </a:solidFill>
              <a:latin typeface="Arial Black" pitchFamily="34" charset="0"/>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1673E"/>
              </a:solidFill>
            </a:endParaRP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eaLnBrk="0" hangingPunct="0">
              <a:defRPr>
                <a:cs typeface="+mn-cs"/>
              </a:defRPr>
            </a:lvl1pPr>
          </a:lstStyle>
          <a:p>
            <a:pPr>
              <a:defRPr/>
            </a:pPr>
            <a:fld id="{B2D46EF1-6019-4C08-BCA0-21C8A8EEA35B}" type="slidenum">
              <a:rPr lang="en-US">
                <a:solidFill>
                  <a:srgbClr val="000000"/>
                </a:solidFill>
                <a:latin typeface="Arial Black" pitchFamily="34" charset="0"/>
              </a:rPr>
              <a:pPr>
                <a:defRPr/>
              </a:pPr>
              <a:t>‹#›</a:t>
            </a:fld>
            <a:endParaRPr lang="en-US">
              <a:solidFill>
                <a:srgbClr val="000000"/>
              </a:solidFill>
              <a:latin typeface="Arial Black" pitchFamily="34" charset="0"/>
            </a:endParaRPr>
          </a:p>
        </p:txBody>
      </p:sp>
    </p:spTree>
    <p:extLst>
      <p:ext uri="{BB962C8B-B14F-4D97-AF65-F5344CB8AC3E}">
        <p14:creationId xmlns:p14="http://schemas.microsoft.com/office/powerpoint/2010/main" xmlns="" val="676977999"/>
      </p:ext>
    </p:extLst>
  </p:cSld>
  <p:clrMapOvr>
    <a:masterClrMapping/>
  </p:clrMapOvr>
  <p:transition>
    <p:sndAc>
      <p:stSnd>
        <p:snd r:embed="rId1" name="click.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cs typeface="+mn-cs"/>
              </a:defRPr>
            </a:lvl1pPr>
          </a:lstStyle>
          <a:p>
            <a:pPr>
              <a:defRPr/>
            </a:pPr>
            <a:endParaRPr lang="en-US">
              <a:solidFill>
                <a:srgbClr val="000000"/>
              </a:solidFill>
              <a:latin typeface="Arial Black"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1673E"/>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cs typeface="+mn-cs"/>
              </a:defRPr>
            </a:lvl1pPr>
          </a:lstStyle>
          <a:p>
            <a:pPr>
              <a:defRPr/>
            </a:pPr>
            <a:fld id="{2A8AAB8F-F1CB-449D-AD65-D9C5DB372EC4}" type="slidenum">
              <a:rPr lang="en-US">
                <a:solidFill>
                  <a:srgbClr val="000000"/>
                </a:solidFill>
                <a:latin typeface="Arial Black" pitchFamily="34" charset="0"/>
              </a:rPr>
              <a:pPr>
                <a:defRPr/>
              </a:pPr>
              <a:t>‹#›</a:t>
            </a:fld>
            <a:endParaRPr lang="en-US">
              <a:solidFill>
                <a:srgbClr val="000000"/>
              </a:solidFill>
              <a:latin typeface="Arial Black" pitchFamily="34" charset="0"/>
            </a:endParaRPr>
          </a:p>
        </p:txBody>
      </p:sp>
    </p:spTree>
    <p:extLst>
      <p:ext uri="{BB962C8B-B14F-4D97-AF65-F5344CB8AC3E}">
        <p14:creationId xmlns:p14="http://schemas.microsoft.com/office/powerpoint/2010/main" xmlns="" val="3834079111"/>
      </p:ext>
    </p:extLst>
  </p:cSld>
  <p:clrMapOvr>
    <a:masterClrMapping/>
  </p:clrMapOvr>
  <p:transition>
    <p:sndAc>
      <p:stSnd>
        <p:snd r:embed="rId1" name="click.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1625"/>
            <a:ext cx="7772400" cy="146208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cs typeface="+mn-cs"/>
              </a:defRPr>
            </a:lvl1pPr>
          </a:lstStyle>
          <a:p>
            <a:pPr>
              <a:defRPr/>
            </a:pPr>
            <a:endParaRPr lang="en-US">
              <a:solidFill>
                <a:srgbClr val="000000"/>
              </a:solidFill>
              <a:latin typeface="Arial Black" pitchFamily="34" charset="0"/>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1673E"/>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cs typeface="+mn-cs"/>
              </a:defRPr>
            </a:lvl1pPr>
          </a:lstStyle>
          <a:p>
            <a:pPr>
              <a:defRPr/>
            </a:pPr>
            <a:fld id="{9AF1B4BE-7B99-43E6-ABF6-29A663DC2D23}" type="slidenum">
              <a:rPr lang="en-US">
                <a:solidFill>
                  <a:srgbClr val="000000"/>
                </a:solidFill>
                <a:latin typeface="Arial Black" pitchFamily="34" charset="0"/>
              </a:rPr>
              <a:pPr>
                <a:defRPr/>
              </a:pPr>
              <a:t>‹#›</a:t>
            </a:fld>
            <a:endParaRPr lang="en-US">
              <a:solidFill>
                <a:srgbClr val="000000"/>
              </a:solidFill>
              <a:latin typeface="Arial Black" pitchFamily="34" charset="0"/>
            </a:endParaRPr>
          </a:p>
        </p:txBody>
      </p:sp>
    </p:spTree>
    <p:extLst>
      <p:ext uri="{BB962C8B-B14F-4D97-AF65-F5344CB8AC3E}">
        <p14:creationId xmlns:p14="http://schemas.microsoft.com/office/powerpoint/2010/main" xmlns="" val="1778269452"/>
      </p:ext>
    </p:extLst>
  </p:cSld>
  <p:clrMapOvr>
    <a:masterClrMapping/>
  </p:clrMapOvr>
  <p:transition>
    <p:sndAc>
      <p:stSnd>
        <p:snd r:embed="rId1" name="click.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A1B07-B8F0-4870-8078-44BB33BDC147}"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548429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930120-0A96-484F-AA1A-655F0C013B7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1099632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C4ECD-0CCF-4949-96B0-F4F23FBBAC1A}"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416353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110CF09-797D-44D5-903E-616F54B827CA}" type="slidenum">
              <a:rPr lang="it-IT"/>
              <a:pPr>
                <a:defRPr/>
              </a:pPr>
              <a:t>‹#›</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E4EAF9-22F8-496F-AC82-8C3CDA5EBA0E}"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473013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E6C538-938C-4029-BA8D-8A8A7CB944ED}"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752615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7D08EE-16C2-4B9F-B419-1FF4D990239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128649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AE0495-96E2-449C-8C7F-4A2B54019E7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4142441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5A6B4D-BB7C-4CB5-8D68-C311FF6A2311}"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847761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6F644-CB90-4C0B-9343-485E8A32D47B}"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083567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72E5B4-7E0F-4A7B-93E7-46593F646398}"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11819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B03154-7348-4A0C-9075-9B683F290710}"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147522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A1B07-B8F0-4870-8078-44BB33BDC147}"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431742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930120-0A96-484F-AA1A-655F0C013B7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84723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83D2C03-6E56-4A84-84EB-5B1477FC7BC2}" type="slidenum">
              <a:rPr lang="it-IT"/>
              <a:pPr>
                <a:defRPr/>
              </a:pPr>
              <a:t>‹#›</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C4ECD-0CCF-4949-96B0-F4F23FBBAC1A}"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3387033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E4EAF9-22F8-496F-AC82-8C3CDA5EBA0E}"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1625309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E6C538-938C-4029-BA8D-8A8A7CB944ED}"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3268963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7D08EE-16C2-4B9F-B419-1FF4D990239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1913851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AE0495-96E2-449C-8C7F-4A2B54019E7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3591591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5A6B4D-BB7C-4CB5-8D68-C311FF6A2311}"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2598500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6F644-CB90-4C0B-9343-485E8A32D47B}"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4245062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72E5B4-7E0F-4A7B-93E7-46593F646398}"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1626055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B03154-7348-4A0C-9075-9B683F290710}"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146554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BD52BA3-DE31-4B13-817C-F70932DCBEA4}"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1353668-994F-42D3-BC07-6CB38238E623}"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D171F09B-1008-4099-886B-2D893440D6CF}"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3A25498-A775-43F5-9BBA-C405DC92EF8F}"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41D332A-AA13-4477-A3B2-E1B0CB3F683D}"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F11E241-0C41-4B2D-8EB5-FB5C920F0B90}"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bwMode="auto">
          <a:xfrm>
            <a:off x="120650" y="1354138"/>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59" name="Rectangle 3"/>
          <p:cNvSpPr>
            <a:spLocks noGrp="1" noChangeArrowheads="1"/>
          </p:cNvSpPr>
          <p:nvPr>
            <p:ph type="title"/>
          </p:nvPr>
        </p:nvSpPr>
        <p:spPr bwMode="auto">
          <a:xfrm>
            <a:off x="120650" y="153988"/>
            <a:ext cx="87757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91556" name="Rectangle 4"/>
          <p:cNvSpPr>
            <a:spLocks noChangeArrowheads="1"/>
          </p:cNvSpPr>
          <p:nvPr/>
        </p:nvSpPr>
        <p:spPr bwMode="auto">
          <a:xfrm>
            <a:off x="95250" y="6492875"/>
            <a:ext cx="1754188" cy="274638"/>
          </a:xfrm>
          <a:prstGeom prst="rect">
            <a:avLst/>
          </a:prstGeom>
          <a:noFill/>
          <a:ln w="9525" algn="ctr">
            <a:noFill/>
            <a:miter lim="800000"/>
            <a:headEnd/>
            <a:tailEnd/>
          </a:ln>
          <a:effectLst/>
        </p:spPr>
        <p:txBody>
          <a:bodyPr/>
          <a:lstStyle/>
          <a:p>
            <a:pPr marL="171450" indent="-171450" eaLnBrk="0" hangingPunct="0">
              <a:lnSpc>
                <a:spcPct val="90000"/>
              </a:lnSpc>
              <a:defRPr/>
            </a:pPr>
            <a:fld id="{8C486C40-A954-44F5-BF32-412BF2CFB5B6}" type="slidenum">
              <a:rPr lang="en-US" sz="900">
                <a:solidFill>
                  <a:srgbClr val="01673E"/>
                </a:solidFill>
                <a:latin typeface="Times New Roman" pitchFamily="18" charset="0"/>
                <a:cs typeface="Times New Roman" pitchFamily="18" charset="0"/>
              </a:rPr>
              <a:pPr marL="171450" indent="-171450" eaLnBrk="0" hangingPunct="0">
                <a:lnSpc>
                  <a:spcPct val="90000"/>
                </a:lnSpc>
                <a:defRPr/>
              </a:pPr>
              <a:t>‹#›</a:t>
            </a:fld>
            <a:r>
              <a:rPr lang="en-US" sz="900">
                <a:solidFill>
                  <a:srgbClr val="01673E"/>
                </a:solidFill>
                <a:latin typeface="Times New Roman" pitchFamily="18" charset="0"/>
                <a:cs typeface="Times New Roman" pitchFamily="18" charset="0"/>
              </a:rPr>
              <a:t>	Managed by UT-Battelle</a:t>
            </a:r>
            <a:br>
              <a:rPr lang="en-US" sz="900">
                <a:solidFill>
                  <a:srgbClr val="01673E"/>
                </a:solidFill>
                <a:latin typeface="Times New Roman" pitchFamily="18" charset="0"/>
                <a:cs typeface="Times New Roman" pitchFamily="18" charset="0"/>
              </a:rPr>
            </a:br>
            <a:r>
              <a:rPr lang="en-US" sz="900">
                <a:solidFill>
                  <a:srgbClr val="01673E"/>
                </a:solidFill>
                <a:latin typeface="Times New Roman" pitchFamily="18" charset="0"/>
                <a:cs typeface="Times New Roman" pitchFamily="18" charset="0"/>
              </a:rPr>
              <a:t>for the Department of Energy</a:t>
            </a:r>
          </a:p>
        </p:txBody>
      </p:sp>
      <p:sp>
        <p:nvSpPr>
          <p:cNvPr id="791557" name="Rectangle 5"/>
          <p:cNvSpPr>
            <a:spLocks noGrp="1" noChangeArrowheads="1"/>
          </p:cNvSpPr>
          <p:nvPr>
            <p:ph type="ftr" sz="quarter" idx="3"/>
          </p:nvPr>
        </p:nvSpPr>
        <p:spPr bwMode="auto">
          <a:xfrm>
            <a:off x="3124200" y="6662738"/>
            <a:ext cx="2895600" cy="18256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90000"/>
              </a:lnSpc>
              <a:defRPr sz="500">
                <a:solidFill>
                  <a:schemeClr val="tx2"/>
                </a:solidFill>
                <a:latin typeface="Times New Roman" pitchFamily="18" charset="0"/>
                <a:cs typeface="Times New Roman" pitchFamily="18" charset="0"/>
              </a:defRPr>
            </a:lvl1pPr>
          </a:lstStyle>
          <a:p>
            <a:pPr>
              <a:defRPr/>
            </a:pPr>
            <a:endParaRPr lang="en-US">
              <a:solidFill>
                <a:srgbClr val="01673E"/>
              </a:solidFill>
            </a:endParaRPr>
          </a:p>
        </p:txBody>
      </p:sp>
      <p:sp>
        <p:nvSpPr>
          <p:cNvPr id="791558" name="Freeform 6"/>
          <p:cNvSpPr>
            <a:spLocks/>
          </p:cNvSpPr>
          <p:nvPr/>
        </p:nvSpPr>
        <p:spPr bwMode="auto">
          <a:xfrm>
            <a:off x="7075488" y="3624263"/>
            <a:ext cx="2071687" cy="3251200"/>
          </a:xfrm>
          <a:custGeom>
            <a:avLst/>
            <a:gdLst/>
            <a:ahLst/>
            <a:cxnLst>
              <a:cxn ang="0">
                <a:pos x="0" y="2336"/>
              </a:cxn>
              <a:cxn ang="0">
                <a:pos x="1486" y="2336"/>
              </a:cxn>
              <a:cxn ang="0">
                <a:pos x="1488" y="0"/>
              </a:cxn>
              <a:cxn ang="0">
                <a:pos x="0" y="2336"/>
              </a:cxn>
            </a:cxnLst>
            <a:rect l="0" t="0" r="r" b="b"/>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w="9525">
            <a:noFill/>
            <a:round/>
            <a:headEnd/>
            <a:tailEnd/>
          </a:ln>
          <a:effectLst/>
        </p:spPr>
        <p:txBody>
          <a:bodyPr/>
          <a:lstStyle/>
          <a:p>
            <a:pPr eaLnBrk="0" hangingPunct="0">
              <a:defRPr/>
            </a:pPr>
            <a:endParaRPr lang="en-US">
              <a:solidFill>
                <a:srgbClr val="000000"/>
              </a:solidFill>
              <a:latin typeface="Arial Black" pitchFamily="34" charset="0"/>
              <a:cs typeface="Arial" charset="0"/>
            </a:endParaRPr>
          </a:p>
        </p:txBody>
      </p:sp>
      <p:pic>
        <p:nvPicPr>
          <p:cNvPr id="791559" name="Picture 7" descr="ORNL_leaf white"/>
          <p:cNvPicPr>
            <a:picLocks noChangeAspect="1" noChangeArrowheads="1"/>
          </p:cNvPicPr>
          <p:nvPr/>
        </p:nvPicPr>
        <p:blipFill>
          <a:blip r:embed="rId17" cstate="print"/>
          <a:srcRect/>
          <a:stretch>
            <a:fillRect/>
          </a:stretch>
        </p:blipFill>
        <p:spPr bwMode="auto">
          <a:xfrm>
            <a:off x="8037513" y="6264275"/>
            <a:ext cx="1074737" cy="557213"/>
          </a:xfrm>
          <a:prstGeom prst="rect">
            <a:avLst/>
          </a:prstGeom>
          <a:noFill/>
          <a:effectLst>
            <a:outerShdw algn="ctr" rotWithShape="0">
              <a:schemeClr val="bg2"/>
            </a:outerShdw>
          </a:effectLst>
        </p:spPr>
      </p:pic>
    </p:spTree>
    <p:extLst>
      <p:ext uri="{BB962C8B-B14F-4D97-AF65-F5344CB8AC3E}">
        <p14:creationId xmlns:p14="http://schemas.microsoft.com/office/powerpoint/2010/main" xmlns="" val="13432428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rtl="0" eaLnBrk="0" fontAlgn="base" hangingPunct="0">
        <a:lnSpc>
          <a:spcPct val="85000"/>
        </a:lnSpc>
        <a:spcBef>
          <a:spcPct val="0"/>
        </a:spcBef>
        <a:spcAft>
          <a:spcPct val="0"/>
        </a:spcAft>
        <a:defRPr sz="3000">
          <a:solidFill>
            <a:srgbClr val="00673E"/>
          </a:solidFill>
          <a:latin typeface="+mj-lt"/>
          <a:ea typeface="+mj-ea"/>
          <a:cs typeface="+mj-cs"/>
        </a:defRPr>
      </a:lvl1pPr>
      <a:lvl2pPr algn="l" rtl="0" eaLnBrk="0" fontAlgn="base" hangingPunct="0">
        <a:lnSpc>
          <a:spcPct val="85000"/>
        </a:lnSpc>
        <a:spcBef>
          <a:spcPct val="0"/>
        </a:spcBef>
        <a:spcAft>
          <a:spcPct val="0"/>
        </a:spcAft>
        <a:defRPr sz="3000">
          <a:solidFill>
            <a:srgbClr val="00673E"/>
          </a:solidFill>
          <a:latin typeface="Arial Black" pitchFamily="34" charset="0"/>
        </a:defRPr>
      </a:lvl2pPr>
      <a:lvl3pPr algn="l" rtl="0" eaLnBrk="0" fontAlgn="base" hangingPunct="0">
        <a:lnSpc>
          <a:spcPct val="85000"/>
        </a:lnSpc>
        <a:spcBef>
          <a:spcPct val="0"/>
        </a:spcBef>
        <a:spcAft>
          <a:spcPct val="0"/>
        </a:spcAft>
        <a:defRPr sz="3000">
          <a:solidFill>
            <a:srgbClr val="00673E"/>
          </a:solidFill>
          <a:latin typeface="Arial Black" pitchFamily="34" charset="0"/>
        </a:defRPr>
      </a:lvl3pPr>
      <a:lvl4pPr algn="l" rtl="0" eaLnBrk="0" fontAlgn="base" hangingPunct="0">
        <a:lnSpc>
          <a:spcPct val="85000"/>
        </a:lnSpc>
        <a:spcBef>
          <a:spcPct val="0"/>
        </a:spcBef>
        <a:spcAft>
          <a:spcPct val="0"/>
        </a:spcAft>
        <a:defRPr sz="3000">
          <a:solidFill>
            <a:srgbClr val="00673E"/>
          </a:solidFill>
          <a:latin typeface="Arial Black" pitchFamily="34" charset="0"/>
        </a:defRPr>
      </a:lvl4pPr>
      <a:lvl5pPr algn="l" rtl="0" eaLnBrk="0" fontAlgn="base" hangingPunct="0">
        <a:lnSpc>
          <a:spcPct val="85000"/>
        </a:lnSpc>
        <a:spcBef>
          <a:spcPct val="0"/>
        </a:spcBef>
        <a:spcAft>
          <a:spcPct val="0"/>
        </a:spcAft>
        <a:defRPr sz="3000">
          <a:solidFill>
            <a:srgbClr val="00673E"/>
          </a:solidFill>
          <a:latin typeface="Arial Black" pitchFamily="34" charset="0"/>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mn-ea"/>
          <a:cs typeface="+mn-cs"/>
        </a:defRPr>
      </a:lvl1pPr>
      <a:lvl2pPr marL="742950" indent="-285750" algn="l" rtl="0" eaLnBrk="0" fontAlgn="base" hangingPunct="0">
        <a:lnSpc>
          <a:spcPct val="90000"/>
        </a:lnSpc>
        <a:spcBef>
          <a:spcPct val="35000"/>
        </a:spcBef>
        <a:spcAft>
          <a:spcPct val="0"/>
        </a:spcAft>
        <a:buClr>
          <a:srgbClr val="01673E"/>
        </a:buClr>
        <a:buFont typeface="Arial" charset="0"/>
        <a:buChar char="–"/>
        <a:defRPr sz="2400" b="1">
          <a:solidFill>
            <a:srgbClr val="000000"/>
          </a:solidFill>
          <a:latin typeface="+mn-lt"/>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defRPr>
      </a:lvl3pPr>
      <a:lvl4pPr marL="1600200" indent="-228600" algn="l" rtl="0" eaLnBrk="0" fontAlgn="base" hangingPunct="0">
        <a:lnSpc>
          <a:spcPct val="90000"/>
        </a:lnSpc>
        <a:spcBef>
          <a:spcPct val="20000"/>
        </a:spcBef>
        <a:spcAft>
          <a:spcPct val="0"/>
        </a:spcAft>
        <a:buClr>
          <a:srgbClr val="01673E"/>
        </a:buClr>
        <a:buFont typeface="Arial" charset="0"/>
        <a:buChar char="–"/>
        <a:defRPr b="1">
          <a:solidFill>
            <a:srgbClr val="000000"/>
          </a:solidFill>
          <a:latin typeface="+mn-lt"/>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defRPr>
      </a:lvl5pPr>
      <a:lvl6pPr marL="25146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12E57AF-129B-4F41-9FBA-4D5151DA5DD7}"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33155332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12E57AF-129B-4F41-9FBA-4D5151DA5DD7}"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xmlns="" val="39195292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nl.infn.it/~servdoc/Servizio/archivioFoto/Foto/AN2000/Acceleratore/Foto/F06_25_1.JPG" TargetMode="External"/><Relationship Id="rId2" Type="http://schemas.openxmlformats.org/officeDocument/2006/relationships/hyperlink" Target="mailto:carlucci@lnl.infn.it" TargetMode="Externa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xml"/><Relationship Id="rId7"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wmf"/></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jpeg"/><Relationship Id="rId7" Type="http://schemas.openxmlformats.org/officeDocument/2006/relationships/diagramColors" Target="../diagrams/colors3.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2.png"/><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mailto:carlucci@lnl.infn.i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11.jpe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3.e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95288" y="571500"/>
            <a:ext cx="8209160" cy="2239963"/>
          </a:xfrm>
        </p:spPr>
        <p:txBody>
          <a:bodyPr/>
          <a:lstStyle/>
          <a:p>
            <a:pPr eaLnBrk="1" hangingPunct="1"/>
            <a:r>
              <a:rPr lang="en-US" sz="3600" b="1" dirty="0">
                <a:latin typeface="Times New Roman" pitchFamily="18" charset="0"/>
                <a:cs typeface="Times New Roman" pitchFamily="18" charset="0"/>
              </a:rPr>
              <a:t>Approaches to the maintenance at </a:t>
            </a:r>
            <a:r>
              <a:rPr lang="en-US" sz="3600" b="1" dirty="0" smtClean="0">
                <a:latin typeface="Times New Roman" pitchFamily="18" charset="0"/>
                <a:cs typeface="Times New Roman" pitchFamily="18" charset="0"/>
              </a:rPr>
              <a:t>LNL</a:t>
            </a:r>
            <a:endParaRPr lang="it-IT" sz="3600" b="1" dirty="0" smtClean="0">
              <a:solidFill>
                <a:schemeClr val="tx1"/>
              </a:solidFill>
              <a:latin typeface="Times New Roman" pitchFamily="18" charset="0"/>
              <a:cs typeface="Times New Roman" pitchFamily="18" charset="0"/>
            </a:endParaRPr>
          </a:p>
        </p:txBody>
      </p:sp>
      <p:sp>
        <p:nvSpPr>
          <p:cNvPr id="4099" name="Text Box 4"/>
          <p:cNvSpPr txBox="1">
            <a:spLocks noChangeArrowheads="1"/>
          </p:cNvSpPr>
          <p:nvPr/>
        </p:nvSpPr>
        <p:spPr bwMode="auto">
          <a:xfrm>
            <a:off x="-147301" y="3068958"/>
            <a:ext cx="9003170" cy="2923877"/>
          </a:xfrm>
          <a:prstGeom prst="rect">
            <a:avLst/>
          </a:prstGeom>
          <a:noFill/>
          <a:ln w="9525">
            <a:noFill/>
            <a:miter lim="800000"/>
            <a:headEnd/>
            <a:tailEnd/>
          </a:ln>
        </p:spPr>
        <p:txBody>
          <a:bodyPr wrap="none">
            <a:spAutoFit/>
          </a:bodyPr>
          <a:lstStyle/>
          <a:p>
            <a:pPr marL="800100" lvl="1" indent="-342900" algn="ctr"/>
            <a:r>
              <a:rPr lang="it-IT" sz="2200" b="1" dirty="0">
                <a:solidFill>
                  <a:srgbClr val="000000"/>
                </a:solidFill>
                <a:latin typeface="Times New Roman" pitchFamily="18" charset="0"/>
                <a:cs typeface="Times New Roman" pitchFamily="18" charset="0"/>
              </a:rPr>
              <a:t>Davide CARLUCCI</a:t>
            </a:r>
          </a:p>
          <a:p>
            <a:pPr marL="800100" lvl="1" indent="-342900" algn="ctr"/>
            <a:r>
              <a:rPr lang="it-IT" sz="2200" b="1" i="1" dirty="0" smtClean="0">
                <a:latin typeface="Times New Roman" pitchFamily="18" charset="0"/>
              </a:rPr>
              <a:t>PIAVE -Tandem- ALPI  </a:t>
            </a:r>
            <a:r>
              <a:rPr lang="it-IT" sz="2200" b="1" i="1" dirty="0" err="1">
                <a:latin typeface="Times New Roman" pitchFamily="18" charset="0"/>
              </a:rPr>
              <a:t>Operation</a:t>
            </a:r>
            <a:r>
              <a:rPr lang="it-IT" sz="2200" b="1" i="1" dirty="0">
                <a:latin typeface="Times New Roman" pitchFamily="18" charset="0"/>
              </a:rPr>
              <a:t> </a:t>
            </a:r>
            <a:r>
              <a:rPr lang="it-IT" sz="2200" b="1" i="1" dirty="0" smtClean="0">
                <a:latin typeface="Times New Roman" pitchFamily="18" charset="0"/>
              </a:rPr>
              <a:t>Supervisor and </a:t>
            </a:r>
            <a:r>
              <a:rPr lang="it-IT" sz="2200" b="1" i="1" dirty="0" err="1" smtClean="0">
                <a:latin typeface="Times New Roman" pitchFamily="18" charset="0"/>
              </a:rPr>
              <a:t>Maintenance</a:t>
            </a:r>
            <a:r>
              <a:rPr lang="it-IT" sz="2200" b="1" i="1" dirty="0" smtClean="0">
                <a:latin typeface="Times New Roman" pitchFamily="18" charset="0"/>
              </a:rPr>
              <a:t> Leader</a:t>
            </a:r>
            <a:endParaRPr lang="it-IT" sz="2200" b="1" i="1" dirty="0">
              <a:latin typeface="Times New Roman" pitchFamily="18" charset="0"/>
            </a:endParaRPr>
          </a:p>
          <a:p>
            <a:pPr marL="800100" lvl="1" indent="-342900" algn="ctr"/>
            <a:endParaRPr lang="it-IT" sz="2400" b="1" dirty="0">
              <a:solidFill>
                <a:srgbClr val="000000"/>
              </a:solidFill>
            </a:endParaRPr>
          </a:p>
          <a:p>
            <a:pPr marL="800100" lvl="1" indent="-342900" algn="ctr"/>
            <a:endParaRPr lang="en-GB" sz="2400" b="1" dirty="0">
              <a:solidFill>
                <a:srgbClr val="000000"/>
              </a:solidFill>
            </a:endParaRPr>
          </a:p>
          <a:p>
            <a:pPr marL="1257300" lvl="2" indent="-342900" algn="ctr"/>
            <a:r>
              <a:rPr lang="en-GB" sz="2400" b="1" dirty="0">
                <a:solidFill>
                  <a:srgbClr val="000000"/>
                </a:solidFill>
                <a:latin typeface="Times New Roman" pitchFamily="18" charset="0"/>
                <a:cs typeface="Times New Roman" pitchFamily="18" charset="0"/>
              </a:rPr>
              <a:t>LNL - INFN </a:t>
            </a:r>
          </a:p>
          <a:p>
            <a:pPr marL="1257300" lvl="2" indent="-342900" algn="ctr"/>
            <a:r>
              <a:rPr lang="en-GB" sz="2400" b="1" dirty="0" err="1">
                <a:solidFill>
                  <a:srgbClr val="000000"/>
                </a:solidFill>
                <a:latin typeface="Times New Roman" pitchFamily="18" charset="0"/>
                <a:cs typeface="Times New Roman" pitchFamily="18" charset="0"/>
              </a:rPr>
              <a:t>Viale</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dell'Universita</a:t>
            </a:r>
            <a:r>
              <a:rPr lang="en-GB" sz="2400" b="1" dirty="0">
                <a:solidFill>
                  <a:srgbClr val="000000"/>
                </a:solidFill>
                <a:latin typeface="Times New Roman" pitchFamily="18" charset="0"/>
                <a:cs typeface="Times New Roman" pitchFamily="18" charset="0"/>
              </a:rPr>
              <a:t>' 2, 35020 </a:t>
            </a:r>
            <a:r>
              <a:rPr lang="en-GB" sz="2400" b="1" dirty="0" err="1">
                <a:solidFill>
                  <a:srgbClr val="000000"/>
                </a:solidFill>
                <a:latin typeface="Times New Roman" pitchFamily="18" charset="0"/>
                <a:cs typeface="Times New Roman" pitchFamily="18" charset="0"/>
              </a:rPr>
              <a:t>Legnaro</a:t>
            </a:r>
            <a:r>
              <a:rPr lang="en-GB" sz="2400" b="1" dirty="0">
                <a:solidFill>
                  <a:srgbClr val="000000"/>
                </a:solidFill>
                <a:latin typeface="Times New Roman" pitchFamily="18" charset="0"/>
                <a:cs typeface="Times New Roman" pitchFamily="18" charset="0"/>
              </a:rPr>
              <a:t> (PD) - Italy</a:t>
            </a:r>
          </a:p>
          <a:p>
            <a:pPr marL="1257300" lvl="2" indent="-342900" algn="ctr"/>
            <a:r>
              <a:rPr lang="en-GB" sz="2400" b="1" dirty="0">
                <a:solidFill>
                  <a:srgbClr val="000000"/>
                </a:solidFill>
                <a:latin typeface="Times New Roman" pitchFamily="18" charset="0"/>
                <a:cs typeface="Times New Roman" pitchFamily="18" charset="0"/>
                <a:hlinkClick r:id="rId2"/>
              </a:rPr>
              <a:t>carlucci@lnl.infn.it</a:t>
            </a:r>
            <a:endParaRPr lang="en-GB" sz="2400" b="1" dirty="0">
              <a:solidFill>
                <a:srgbClr val="000000"/>
              </a:solidFill>
              <a:latin typeface="Times New Roman" pitchFamily="18" charset="0"/>
              <a:cs typeface="Times New Roman" pitchFamily="18" charset="0"/>
              <a:hlinkClick r:id="rId3"/>
            </a:endParaRPr>
          </a:p>
          <a:p>
            <a:pPr marL="342900" indent="-342900" algn="ctr"/>
            <a:endParaRPr lang="it-IT" b="1" i="1" dirty="0">
              <a:latin typeface="Times New Roman" pitchFamily="18" charset="0"/>
            </a:endParaRPr>
          </a:p>
        </p:txBody>
      </p:sp>
      <p:sp>
        <p:nvSpPr>
          <p:cNvPr id="4100" name="Line 5"/>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4101" name="Line 6"/>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4102" name="Arc 7"/>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4103" name="Arc 8"/>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4104" name="Arc 9"/>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4105" name="Arc 10"/>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4106" name="Line 11"/>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4107" name="Line 12"/>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4108" name="Picture 13"/>
          <p:cNvPicPr>
            <a:picLocks noChangeAspect="1" noChangeArrowheads="1"/>
          </p:cNvPicPr>
          <p:nvPr/>
        </p:nvPicPr>
        <p:blipFill>
          <a:blip r:embed="rId4" cstate="print"/>
          <a:srcRect/>
          <a:stretch>
            <a:fillRect/>
          </a:stretch>
        </p:blipFill>
        <p:spPr bwMode="auto">
          <a:xfrm>
            <a:off x="757238" y="6381750"/>
            <a:ext cx="503237" cy="487363"/>
          </a:xfrm>
          <a:prstGeom prst="rect">
            <a:avLst/>
          </a:prstGeom>
          <a:noFill/>
          <a:ln w="9525">
            <a:noFill/>
            <a:miter lim="800000"/>
            <a:headEnd/>
            <a:tailEnd/>
          </a:ln>
        </p:spPr>
      </p:pic>
      <p:sp>
        <p:nvSpPr>
          <p:cNvPr id="4109" name="Text Box 14"/>
          <p:cNvSpPr txBox="1">
            <a:spLocks noChangeArrowheads="1"/>
          </p:cNvSpPr>
          <p:nvPr/>
        </p:nvSpPr>
        <p:spPr bwMode="auto">
          <a:xfrm>
            <a:off x="6659563" y="6311900"/>
            <a:ext cx="2244725" cy="274638"/>
          </a:xfrm>
          <a:prstGeom prst="rect">
            <a:avLst/>
          </a:prstGeom>
          <a:noFill/>
          <a:ln w="9525">
            <a:noFill/>
            <a:miter lim="800000"/>
            <a:headEnd/>
            <a:tailEnd/>
          </a:ln>
        </p:spPr>
        <p:txBody>
          <a:bodyPr wrap="none">
            <a:spAutoFit/>
          </a:bodyPr>
          <a:lstStyle/>
          <a:p>
            <a:r>
              <a:rPr lang="it-IT" sz="1200" b="1">
                <a:solidFill>
                  <a:srgbClr val="0000FF"/>
                </a:solidFill>
                <a:latin typeface="Times New Roman" pitchFamily="18" charset="0"/>
              </a:rPr>
              <a:t>LNL – INFN – Legnaro -- Italy </a:t>
            </a:r>
            <a:endParaRPr lang="it-IT">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285720" y="296863"/>
            <a:ext cx="8678893" cy="846122"/>
          </a:xfrm>
          <a:solidFill>
            <a:schemeClr val="accent6">
              <a:lumMod val="40000"/>
              <a:lumOff val="60000"/>
            </a:schemeClr>
          </a:solidFill>
        </p:spPr>
        <p:txBody>
          <a:bodyPr lIns="0" tIns="0" rIns="0" bIns="0"/>
          <a:lstStyle/>
          <a:p>
            <a:r>
              <a:rPr lang="it-IT" sz="3600" b="1" dirty="0" smtClean="0">
                <a:solidFill>
                  <a:srgbClr val="FF0000"/>
                </a:solidFill>
                <a:latin typeface="Times New Roman" pitchFamily="18" charset="0"/>
                <a:cs typeface="Times New Roman" pitchFamily="18" charset="0"/>
              </a:rPr>
              <a:t>PIAVE</a:t>
            </a:r>
            <a:r>
              <a:rPr lang="it-IT" sz="2400" b="1" dirty="0" smtClean="0">
                <a:solidFill>
                  <a:srgbClr val="FF0000"/>
                </a:solidFill>
                <a:latin typeface="Times New Roman" pitchFamily="18" charset="0"/>
                <a:cs typeface="Times New Roman" pitchFamily="18" charset="0"/>
              </a:rPr>
              <a:t> </a:t>
            </a:r>
            <a:r>
              <a:rPr lang="it-IT" sz="2400" b="1" dirty="0" smtClean="0">
                <a:latin typeface="Times New Roman" pitchFamily="18" charset="0"/>
                <a:cs typeface="Times New Roman" pitchFamily="18" charset="0"/>
              </a:rPr>
              <a:t> </a:t>
            </a:r>
            <a:r>
              <a:rPr lang="it-IT" sz="2400" b="1" dirty="0">
                <a:latin typeface="Times New Roman" pitchFamily="18" charset="0"/>
                <a:cs typeface="Times New Roman" pitchFamily="18" charset="0"/>
              </a:rPr>
              <a:t>REPRESENTATIVE BEAMS</a:t>
            </a:r>
            <a:endParaRPr lang="it-IT" sz="2400" dirty="0">
              <a:latin typeface="Times New Roman" pitchFamily="18" charset="0"/>
              <a:cs typeface="Times New Roman" pitchFamily="18" charset="0"/>
            </a:endParaRPr>
          </a:p>
        </p:txBody>
      </p:sp>
      <p:graphicFrame>
        <p:nvGraphicFramePr>
          <p:cNvPr id="14" name="Tabella 13"/>
          <p:cNvGraphicFramePr>
            <a:graphicFrameLocks noGrp="1"/>
          </p:cNvGraphicFramePr>
          <p:nvPr>
            <p:extLst>
              <p:ext uri="{D42A27DB-BD31-4B8C-83A1-F6EECF244321}">
                <p14:modId xmlns:p14="http://schemas.microsoft.com/office/powerpoint/2010/main" xmlns="" val="1787181218"/>
              </p:ext>
            </p:extLst>
          </p:nvPr>
        </p:nvGraphicFramePr>
        <p:xfrm>
          <a:off x="285719" y="980729"/>
          <a:ext cx="8643998" cy="5305792"/>
        </p:xfrm>
        <a:graphic>
          <a:graphicData uri="http://schemas.openxmlformats.org/drawingml/2006/table">
            <a:tbl>
              <a:tblPr/>
              <a:tblGrid>
                <a:gridCol w="2247440"/>
                <a:gridCol w="1728799"/>
                <a:gridCol w="2247440"/>
                <a:gridCol w="2420319"/>
              </a:tblGrid>
              <a:tr h="1025608">
                <a:tc>
                  <a:txBody>
                    <a:bodyPr/>
                    <a:lstStyle/>
                    <a:p>
                      <a:pPr algn="ctr">
                        <a:lnSpc>
                          <a:spcPct val="115000"/>
                        </a:lnSpc>
                        <a:spcAft>
                          <a:spcPts val="0"/>
                        </a:spcAft>
                      </a:pPr>
                      <a:r>
                        <a:rPr lang="it-IT" sz="1800" b="1" dirty="0">
                          <a:solidFill>
                            <a:srgbClr val="FFFFFF"/>
                          </a:solidFill>
                          <a:latin typeface="Arial"/>
                          <a:ea typeface="Times New Roman"/>
                          <a:cs typeface="Times New Roman"/>
                        </a:rPr>
                        <a:t>Beam</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c>
                  <a:txBody>
                    <a:bodyPr/>
                    <a:lstStyle/>
                    <a:p>
                      <a:pPr algn="ctr">
                        <a:lnSpc>
                          <a:spcPct val="115000"/>
                        </a:lnSpc>
                        <a:spcAft>
                          <a:spcPts val="0"/>
                        </a:spcAft>
                      </a:pPr>
                      <a:r>
                        <a:rPr lang="it-IT" sz="1800" b="1" dirty="0">
                          <a:solidFill>
                            <a:srgbClr val="FFFFFF"/>
                          </a:solidFill>
                          <a:latin typeface="Times New Roman"/>
                          <a:ea typeface="Times New Roman"/>
                          <a:cs typeface="Times New Roman"/>
                        </a:rPr>
                        <a:t>  </a:t>
                      </a:r>
                      <a:endParaRPr lang="it-IT" sz="1800" b="1" dirty="0">
                        <a:latin typeface="Calibri"/>
                        <a:ea typeface="Calibri"/>
                        <a:cs typeface="Times New Roman"/>
                      </a:endParaRPr>
                    </a:p>
                    <a:p>
                      <a:pPr algn="ctr">
                        <a:lnSpc>
                          <a:spcPct val="115000"/>
                        </a:lnSpc>
                        <a:spcAft>
                          <a:spcPts val="0"/>
                        </a:spcAft>
                      </a:pPr>
                      <a:r>
                        <a:rPr lang="it-IT" sz="1800" b="1" dirty="0">
                          <a:solidFill>
                            <a:srgbClr val="FFFFFF"/>
                          </a:solidFill>
                          <a:latin typeface="Arial"/>
                          <a:ea typeface="Times New Roman"/>
                          <a:cs typeface="Times New Roman"/>
                        </a:rPr>
                        <a:t>E [MeV]</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c>
                  <a:txBody>
                    <a:bodyPr/>
                    <a:lstStyle/>
                    <a:p>
                      <a:pPr algn="ctr">
                        <a:lnSpc>
                          <a:spcPct val="115000"/>
                        </a:lnSpc>
                        <a:spcAft>
                          <a:spcPts val="0"/>
                        </a:spcAft>
                      </a:pPr>
                      <a:r>
                        <a:rPr lang="it-IT" sz="1800" b="1" dirty="0">
                          <a:solidFill>
                            <a:srgbClr val="FFFFFF"/>
                          </a:solidFill>
                          <a:latin typeface="Arial"/>
                          <a:ea typeface="Times New Roman"/>
                          <a:cs typeface="Times New Roman"/>
                        </a:rPr>
                        <a:t>E/A [MeV/A]</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c>
                  <a:txBody>
                    <a:bodyPr/>
                    <a:lstStyle/>
                    <a:p>
                      <a:pPr algn="ctr">
                        <a:lnSpc>
                          <a:spcPct val="115000"/>
                        </a:lnSpc>
                        <a:spcAft>
                          <a:spcPts val="0"/>
                        </a:spcAft>
                      </a:pPr>
                      <a:r>
                        <a:rPr lang="it-IT" sz="1800" b="1" dirty="0">
                          <a:solidFill>
                            <a:srgbClr val="FFFFFF"/>
                          </a:solidFill>
                          <a:latin typeface="Times New Roman"/>
                          <a:ea typeface="Times New Roman"/>
                          <a:cs typeface="Times New Roman"/>
                        </a:rPr>
                        <a:t>  </a:t>
                      </a:r>
                      <a:endParaRPr lang="it-IT" sz="1800" b="1" dirty="0">
                        <a:latin typeface="Calibri"/>
                        <a:ea typeface="Calibri"/>
                        <a:cs typeface="Times New Roman"/>
                      </a:endParaRPr>
                    </a:p>
                    <a:p>
                      <a:pPr algn="ctr">
                        <a:lnSpc>
                          <a:spcPct val="115000"/>
                        </a:lnSpc>
                        <a:spcAft>
                          <a:spcPts val="0"/>
                        </a:spcAft>
                      </a:pPr>
                      <a:r>
                        <a:rPr lang="it-IT" sz="1800" b="1" dirty="0">
                          <a:solidFill>
                            <a:srgbClr val="FFFFFF"/>
                          </a:solidFill>
                          <a:latin typeface="Arial"/>
                          <a:ea typeface="Times New Roman"/>
                          <a:cs typeface="Times New Roman"/>
                        </a:rPr>
                        <a:t>I target [pnA]</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r>
              <a:tr h="535023">
                <a:tc>
                  <a:txBody>
                    <a:bodyPr/>
                    <a:lstStyle/>
                    <a:p>
                      <a:pPr algn="ctr">
                        <a:lnSpc>
                          <a:spcPct val="115000"/>
                        </a:lnSpc>
                        <a:spcAft>
                          <a:spcPts val="0"/>
                        </a:spcAft>
                      </a:pPr>
                      <a:r>
                        <a:rPr lang="it-IT" sz="1800" b="1" baseline="30000" dirty="0">
                          <a:solidFill>
                            <a:srgbClr val="0000CC"/>
                          </a:solidFill>
                          <a:latin typeface="Times New Roman" pitchFamily="18" charset="0"/>
                          <a:ea typeface="Times New Roman"/>
                          <a:cs typeface="Times New Roman" pitchFamily="18" charset="0"/>
                        </a:rPr>
                        <a:t>22</a:t>
                      </a:r>
                      <a:r>
                        <a:rPr lang="it-IT" sz="1800" b="1" dirty="0">
                          <a:solidFill>
                            <a:srgbClr val="0000CC"/>
                          </a:solidFill>
                          <a:latin typeface="Times New Roman" pitchFamily="18" charset="0"/>
                          <a:ea typeface="Times New Roman"/>
                          <a:cs typeface="Times New Roman" pitchFamily="18" charset="0"/>
                        </a:rPr>
                        <a:t>Ne</a:t>
                      </a:r>
                      <a:r>
                        <a:rPr lang="it-IT" sz="1800" b="1" baseline="30000" dirty="0">
                          <a:solidFill>
                            <a:srgbClr val="0000CC"/>
                          </a:solidFill>
                          <a:latin typeface="Times New Roman" pitchFamily="18" charset="0"/>
                          <a:ea typeface="Times New Roman"/>
                          <a:cs typeface="Times New Roman" pitchFamily="18" charset="0"/>
                        </a:rPr>
                        <a:t>4</a:t>
                      </a:r>
                      <a:r>
                        <a:rPr lang="it-IT" sz="1800" b="1" baseline="30000" dirty="0">
                          <a:solidFill>
                            <a:srgbClr val="0000CC"/>
                          </a:solidFill>
                          <a:latin typeface="Arial"/>
                          <a:ea typeface="Times New Roman"/>
                          <a:cs typeface="Times New Roman"/>
                        </a:rPr>
                        <a:t>+</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r>
                        <a:rPr lang="it-IT" sz="1800" b="1" dirty="0">
                          <a:latin typeface="Times New Roman" pitchFamily="18" charset="0"/>
                          <a:ea typeface="Times New Roman"/>
                          <a:cs typeface="Times New Roman" pitchFamily="18" charset="0"/>
                        </a:rPr>
                        <a:t>243</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r>
                        <a:rPr lang="it-IT" sz="1800" b="1" dirty="0">
                          <a:latin typeface="Times New Roman" pitchFamily="18" charset="0"/>
                          <a:ea typeface="Times New Roman"/>
                          <a:cs typeface="Times New Roman" pitchFamily="18" charset="0"/>
                        </a:rPr>
                        <a:t>11.0</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r>
                        <a:rPr lang="it-IT" sz="1800" b="1" dirty="0" smtClean="0">
                          <a:latin typeface="Times New Roman" pitchFamily="18" charset="0"/>
                          <a:ea typeface="Times New Roman"/>
                          <a:cs typeface="Times New Roman" pitchFamily="18" charset="0"/>
                        </a:rPr>
                        <a:t>2</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r>
              <a:tr h="535023">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r>
              <a:tr h="535023">
                <a:tc>
                  <a:txBody>
                    <a:bodyPr/>
                    <a:lstStyle/>
                    <a:p>
                      <a:pPr algn="ctr">
                        <a:lnSpc>
                          <a:spcPct val="115000"/>
                        </a:lnSpc>
                        <a:spcAft>
                          <a:spcPts val="0"/>
                        </a:spcAft>
                      </a:pPr>
                      <a:r>
                        <a:rPr lang="it-IT" sz="1800" b="1" baseline="30000">
                          <a:solidFill>
                            <a:srgbClr val="0000CC"/>
                          </a:solidFill>
                          <a:latin typeface="Times New Roman" pitchFamily="18" charset="0"/>
                          <a:ea typeface="Times New Roman"/>
                          <a:cs typeface="Times New Roman" pitchFamily="18" charset="0"/>
                        </a:rPr>
                        <a:t>84</a:t>
                      </a:r>
                      <a:r>
                        <a:rPr lang="it-IT" sz="1800" b="1">
                          <a:solidFill>
                            <a:srgbClr val="0000CC"/>
                          </a:solidFill>
                          <a:latin typeface="Times New Roman" pitchFamily="18" charset="0"/>
                          <a:ea typeface="Times New Roman"/>
                          <a:cs typeface="Times New Roman" pitchFamily="18" charset="0"/>
                        </a:rPr>
                        <a:t>Kr</a:t>
                      </a:r>
                      <a:r>
                        <a:rPr lang="it-IT" sz="1800" b="1" baseline="30000">
                          <a:solidFill>
                            <a:srgbClr val="0000CC"/>
                          </a:solidFill>
                          <a:latin typeface="Times New Roman" pitchFamily="18" charset="0"/>
                          <a:ea typeface="Times New Roman"/>
                          <a:cs typeface="Times New Roman" pitchFamily="18" charset="0"/>
                        </a:rPr>
                        <a:t>18+</a:t>
                      </a:r>
                      <a:endParaRPr lang="it-IT" sz="1800" b="1">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r>
                        <a:rPr lang="it-IT" sz="1800" b="1" dirty="0">
                          <a:latin typeface="Times New Roman" pitchFamily="18" charset="0"/>
                          <a:ea typeface="Times New Roman"/>
                          <a:cs typeface="Times New Roman" pitchFamily="18" charset="0"/>
                        </a:rPr>
                        <a:t>800</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r>
                        <a:rPr lang="it-IT" sz="1800" b="1" dirty="0">
                          <a:latin typeface="Times New Roman" pitchFamily="18" charset="0"/>
                          <a:ea typeface="Times New Roman"/>
                          <a:cs typeface="Times New Roman" pitchFamily="18" charset="0"/>
                        </a:rPr>
                        <a:t>9.5</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r>
                        <a:rPr lang="it-IT" sz="1800" b="1">
                          <a:latin typeface="Times New Roman" pitchFamily="18" charset="0"/>
                          <a:ea typeface="Times New Roman"/>
                          <a:cs typeface="Times New Roman" pitchFamily="18" charset="0"/>
                        </a:rPr>
                        <a:t>5÷10</a:t>
                      </a:r>
                      <a:endParaRPr lang="it-IT" sz="1800" b="1">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r>
              <a:tr h="535023">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r>
              <a:tr h="53502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1" baseline="30000" dirty="0" smtClean="0">
                          <a:solidFill>
                            <a:srgbClr val="0000CC"/>
                          </a:solidFill>
                          <a:latin typeface="Times New Roman" pitchFamily="18" charset="0"/>
                          <a:ea typeface="Times New Roman"/>
                          <a:cs typeface="Times New Roman" pitchFamily="18" charset="0"/>
                        </a:rPr>
                        <a:t>120</a:t>
                      </a:r>
                      <a:r>
                        <a:rPr lang="it-IT" sz="1800" b="1" dirty="0" smtClean="0">
                          <a:solidFill>
                            <a:srgbClr val="0000CC"/>
                          </a:solidFill>
                          <a:latin typeface="Times New Roman" pitchFamily="18" charset="0"/>
                          <a:ea typeface="Times New Roman"/>
                          <a:cs typeface="Times New Roman" pitchFamily="18" charset="0"/>
                        </a:rPr>
                        <a:t>Sn</a:t>
                      </a:r>
                      <a:r>
                        <a:rPr lang="it-IT" sz="1800" b="1" baseline="30000" dirty="0" smtClean="0">
                          <a:solidFill>
                            <a:srgbClr val="0000CC"/>
                          </a:solidFill>
                          <a:latin typeface="Times New Roman" pitchFamily="18" charset="0"/>
                          <a:ea typeface="Times New Roman"/>
                          <a:cs typeface="Times New Roman" pitchFamily="18" charset="0"/>
                        </a:rPr>
                        <a:t>21+</a:t>
                      </a:r>
                      <a:endParaRPr lang="it-IT" sz="1800" b="1" dirty="0" smtClean="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1" dirty="0" smtClean="0">
                          <a:latin typeface="Times New Roman" pitchFamily="18" charset="0"/>
                          <a:ea typeface="Times New Roman"/>
                          <a:cs typeface="Times New Roman" pitchFamily="18" charset="0"/>
                        </a:rPr>
                        <a:t>850</a:t>
                      </a:r>
                      <a:endParaRPr lang="it-IT" sz="1800" b="1" dirty="0" smtClean="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1" dirty="0" smtClean="0">
                          <a:latin typeface="Times New Roman" pitchFamily="18" charset="0"/>
                          <a:ea typeface="Times New Roman"/>
                          <a:cs typeface="Times New Roman" pitchFamily="18" charset="0"/>
                        </a:rPr>
                        <a:t>7.1</a:t>
                      </a:r>
                      <a:endParaRPr lang="it-IT" sz="1800" b="1" dirty="0" smtClean="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1" dirty="0" smtClean="0">
                          <a:latin typeface="Times New Roman" pitchFamily="18" charset="0"/>
                          <a:ea typeface="Times New Roman"/>
                          <a:cs typeface="Times New Roman" pitchFamily="18" charset="0"/>
                        </a:rPr>
                        <a:t>1</a:t>
                      </a:r>
                      <a:endParaRPr lang="it-IT" sz="1800" b="1" dirty="0" smtClean="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r>
              <a:tr h="535023">
                <a:tc>
                  <a:txBody>
                    <a:bodyPr/>
                    <a:lstStyle/>
                    <a:p>
                      <a:pPr algn="ctr">
                        <a:lnSpc>
                          <a:spcPct val="115000"/>
                        </a:lnSpc>
                        <a:spcAft>
                          <a:spcPts val="0"/>
                        </a:spcAft>
                      </a:pPr>
                      <a:r>
                        <a:rPr lang="it-IT" sz="1800" b="1" baseline="30000" dirty="0" smtClean="0">
                          <a:solidFill>
                            <a:srgbClr val="0000CC"/>
                          </a:solidFill>
                          <a:latin typeface="Times New Roman" pitchFamily="18" charset="0"/>
                          <a:ea typeface="Times New Roman"/>
                          <a:cs typeface="Times New Roman" pitchFamily="18" charset="0"/>
                        </a:rPr>
                        <a:t>136</a:t>
                      </a:r>
                      <a:r>
                        <a:rPr lang="it-IT" sz="1800" b="1" dirty="0" smtClean="0">
                          <a:solidFill>
                            <a:srgbClr val="0000CC"/>
                          </a:solidFill>
                          <a:latin typeface="Times New Roman" pitchFamily="18" charset="0"/>
                          <a:ea typeface="Times New Roman"/>
                          <a:cs typeface="Times New Roman" pitchFamily="18" charset="0"/>
                        </a:rPr>
                        <a:t>Xe</a:t>
                      </a:r>
                      <a:r>
                        <a:rPr lang="it-IT" sz="1800" b="1" baseline="30000" dirty="0" smtClean="0">
                          <a:solidFill>
                            <a:srgbClr val="0000CC"/>
                          </a:solidFill>
                          <a:latin typeface="Times New Roman" pitchFamily="18" charset="0"/>
                          <a:ea typeface="Times New Roman"/>
                          <a:cs typeface="Times New Roman" pitchFamily="18" charset="0"/>
                        </a:rPr>
                        <a:t>34+</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pitchFamily="18" charset="0"/>
                          <a:ea typeface="Times New Roman"/>
                          <a:cs typeface="Times New Roman" pitchFamily="18" charset="0"/>
                        </a:rPr>
                        <a:t>1240</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pitchFamily="18" charset="0"/>
                          <a:ea typeface="Times New Roman"/>
                          <a:cs typeface="Times New Roman" pitchFamily="18" charset="0"/>
                        </a:rPr>
                        <a:t>9.1</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pitchFamily="18" charset="0"/>
                          <a:ea typeface="Times New Roman"/>
                          <a:cs typeface="Times New Roman" pitchFamily="18" charset="0"/>
                        </a:rPr>
                        <a:t>1</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r>
              <a:tr h="535023">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c>
                  <a:txBody>
                    <a:bodyPr/>
                    <a:lstStyle/>
                    <a:p>
                      <a:pPr algn="ctr">
                        <a:lnSpc>
                          <a:spcPct val="115000"/>
                        </a:lnSpc>
                        <a:spcAft>
                          <a:spcPts val="0"/>
                        </a:spcAft>
                      </a:pP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CFF99"/>
                    </a:solidFill>
                  </a:tcPr>
                </a:tc>
              </a:tr>
              <a:tr h="535023">
                <a:tc>
                  <a:txBody>
                    <a:bodyPr/>
                    <a:lstStyle/>
                    <a:p>
                      <a:pPr algn="ctr">
                        <a:lnSpc>
                          <a:spcPct val="115000"/>
                        </a:lnSpc>
                        <a:spcAft>
                          <a:spcPts val="0"/>
                        </a:spcAft>
                      </a:pPr>
                      <a:r>
                        <a:rPr lang="it-IT" sz="1800" b="1" baseline="30000">
                          <a:solidFill>
                            <a:srgbClr val="0000CC"/>
                          </a:solidFill>
                          <a:latin typeface="Times New Roman" pitchFamily="18" charset="0"/>
                          <a:ea typeface="Times New Roman"/>
                          <a:cs typeface="Times New Roman" pitchFamily="18" charset="0"/>
                        </a:rPr>
                        <a:t>197</a:t>
                      </a:r>
                      <a:r>
                        <a:rPr lang="it-IT" sz="1800" b="1">
                          <a:solidFill>
                            <a:srgbClr val="0000CC"/>
                          </a:solidFill>
                          <a:latin typeface="Times New Roman" pitchFamily="18" charset="0"/>
                          <a:ea typeface="Times New Roman"/>
                          <a:cs typeface="Times New Roman" pitchFamily="18" charset="0"/>
                        </a:rPr>
                        <a:t>Au</a:t>
                      </a:r>
                      <a:r>
                        <a:rPr lang="it-IT" sz="1800" b="1" baseline="30000">
                          <a:solidFill>
                            <a:srgbClr val="0000CC"/>
                          </a:solidFill>
                          <a:latin typeface="Times New Roman" pitchFamily="18" charset="0"/>
                          <a:ea typeface="Times New Roman"/>
                          <a:cs typeface="Times New Roman" pitchFamily="18" charset="0"/>
                        </a:rPr>
                        <a:t>30+</a:t>
                      </a:r>
                      <a:endParaRPr lang="it-IT" sz="1800" b="1">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a:latin typeface="Times New Roman" pitchFamily="18" charset="0"/>
                          <a:ea typeface="Times New Roman"/>
                          <a:cs typeface="Times New Roman" pitchFamily="18" charset="0"/>
                        </a:rPr>
                        <a:t>1200</a:t>
                      </a:r>
                      <a:endParaRPr lang="it-IT" sz="1800" b="1">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a:latin typeface="Times New Roman" pitchFamily="18" charset="0"/>
                          <a:ea typeface="Times New Roman"/>
                          <a:cs typeface="Times New Roman" pitchFamily="18" charset="0"/>
                        </a:rPr>
                        <a:t>6.1</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a:latin typeface="Times New Roman" pitchFamily="18" charset="0"/>
                          <a:ea typeface="Times New Roman"/>
                          <a:cs typeface="Times New Roman" pitchFamily="18" charset="0"/>
                        </a:rPr>
                        <a:t>1</a:t>
                      </a:r>
                      <a:endParaRPr lang="it-IT" sz="1800" b="1" dirty="0">
                        <a:latin typeface="Times New Roman" pitchFamily="18" charset="0"/>
                        <a:ea typeface="Calibri"/>
                        <a:cs typeface="Times New Roman" pitchFamily="18" charset="0"/>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CC"/>
                    </a:solidFill>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2568576"/>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40" y="2556178"/>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2568576"/>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98543" y="2568576"/>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38" y="5229199"/>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37" y="3612359"/>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4" y="3612360"/>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5" y="5229200"/>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3765" y="5229198"/>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5" y="3612361"/>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16870" y="3612361"/>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12398" y="5263040"/>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285720" y="0"/>
            <a:ext cx="8513763" cy="1427141"/>
          </a:xfrm>
        </p:spPr>
        <p:txBody>
          <a:bodyPr lIns="0" tIns="0" rIns="0" bIns="0"/>
          <a:lstStyle/>
          <a:p>
            <a:pPr eaLnBrk="1" hangingPunct="1"/>
            <a:r>
              <a:rPr lang="it-IT" sz="3600" b="1" dirty="0" smtClean="0">
                <a:latin typeface="Times New Roman" pitchFamily="18" charset="0"/>
              </a:rPr>
              <a:t>How to decide the Maintenance </a:t>
            </a:r>
            <a:r>
              <a:rPr lang="it-IT" sz="3600" b="1" dirty="0" smtClean="0">
                <a:latin typeface="Times New Roman" pitchFamily="18" charset="0"/>
                <a:cs typeface="Times New Roman" pitchFamily="18" charset="0"/>
              </a:rPr>
              <a:t>aproach ?</a:t>
            </a:r>
            <a:endParaRPr lang="it-IT" sz="3600" b="1" dirty="0" smtClean="0">
              <a:latin typeface="Times New Roman" pitchFamily="18" charset="0"/>
            </a:endParaRPr>
          </a:p>
        </p:txBody>
      </p:sp>
      <p:graphicFrame>
        <p:nvGraphicFramePr>
          <p:cNvPr id="29" name="Diagramma 28"/>
          <p:cNvGraphicFramePr/>
          <p:nvPr/>
        </p:nvGraphicFramePr>
        <p:xfrm>
          <a:off x="214282" y="2500306"/>
          <a:ext cx="4214842" cy="2000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3" name="Diagramma 32"/>
          <p:cNvGraphicFramePr/>
          <p:nvPr>
            <p:extLst>
              <p:ext uri="{D42A27DB-BD31-4B8C-83A1-F6EECF244321}">
                <p14:modId xmlns:p14="http://schemas.microsoft.com/office/powerpoint/2010/main" xmlns="" val="2547591669"/>
              </p:ext>
            </p:extLst>
          </p:nvPr>
        </p:nvGraphicFramePr>
        <p:xfrm>
          <a:off x="4572000" y="2571744"/>
          <a:ext cx="4262446" cy="2000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6" name="CasellaDiTesto 35"/>
          <p:cNvSpPr txBox="1"/>
          <p:nvPr/>
        </p:nvSpPr>
        <p:spPr>
          <a:xfrm>
            <a:off x="357158" y="1142984"/>
            <a:ext cx="8429684" cy="830997"/>
          </a:xfrm>
          <a:prstGeom prst="rect">
            <a:avLst/>
          </a:prstGeom>
          <a:noFill/>
        </p:spPr>
        <p:txBody>
          <a:bodyPr wrap="square" rtlCol="0">
            <a:spAutoFit/>
          </a:bodyPr>
          <a:lstStyle/>
          <a:p>
            <a:r>
              <a:rPr lang="it-IT" sz="2400" b="1" dirty="0" smtClean="0">
                <a:latin typeface="Times New Roman" pitchFamily="18" charset="0"/>
                <a:cs typeface="Times New Roman" pitchFamily="18" charset="0"/>
              </a:rPr>
              <a:t>Identify all the machine systems, the subsystem of each system......, and after that you can decide the right aproach</a:t>
            </a:r>
            <a:endParaRPr lang="it-IT" sz="2400" b="1" dirty="0">
              <a:latin typeface="Times New Roman" pitchFamily="18" charset="0"/>
              <a:cs typeface="Times New Roman" pitchFamily="18" charset="0"/>
            </a:endParaRPr>
          </a:p>
        </p:txBody>
      </p:sp>
      <p:sp>
        <p:nvSpPr>
          <p:cNvPr id="37" name="CasellaDiTesto 36"/>
          <p:cNvSpPr txBox="1"/>
          <p:nvPr/>
        </p:nvSpPr>
        <p:spPr>
          <a:xfrm>
            <a:off x="785786" y="2000240"/>
            <a:ext cx="2811782" cy="523220"/>
          </a:xfrm>
          <a:prstGeom prst="rect">
            <a:avLst/>
          </a:prstGeom>
          <a:noFill/>
        </p:spPr>
        <p:txBody>
          <a:bodyPr wrap="square" rtlCol="0">
            <a:spAutoFit/>
          </a:bodyPr>
          <a:lstStyle/>
          <a:p>
            <a:pPr algn="ctr"/>
            <a:r>
              <a:rPr lang="it-IT" sz="2800" b="1" dirty="0" err="1" smtClean="0">
                <a:latin typeface="Times New Roman" pitchFamily="18" charset="0"/>
                <a:cs typeface="Times New Roman" pitchFamily="18" charset="0"/>
              </a:rPr>
              <a:t>Static</a:t>
            </a:r>
            <a:r>
              <a:rPr lang="it-IT" sz="2800" b="1" dirty="0" smtClean="0">
                <a:latin typeface="Times New Roman" pitchFamily="18" charset="0"/>
                <a:cs typeface="Times New Roman" pitchFamily="18" charset="0"/>
              </a:rPr>
              <a:t>-Preventive</a:t>
            </a:r>
            <a:endParaRPr lang="it-IT" sz="2800" b="1" dirty="0">
              <a:latin typeface="Times New Roman" pitchFamily="18" charset="0"/>
              <a:cs typeface="Times New Roman" pitchFamily="18" charset="0"/>
            </a:endParaRPr>
          </a:p>
        </p:txBody>
      </p:sp>
      <p:sp>
        <p:nvSpPr>
          <p:cNvPr id="38" name="CasellaDiTesto 37"/>
          <p:cNvSpPr txBox="1"/>
          <p:nvPr/>
        </p:nvSpPr>
        <p:spPr>
          <a:xfrm>
            <a:off x="5148064" y="2000240"/>
            <a:ext cx="3781654" cy="523220"/>
          </a:xfrm>
          <a:prstGeom prst="rect">
            <a:avLst/>
          </a:prstGeom>
          <a:noFill/>
        </p:spPr>
        <p:txBody>
          <a:bodyPr wrap="square" rtlCol="0">
            <a:spAutoFit/>
          </a:bodyPr>
          <a:lstStyle/>
          <a:p>
            <a:pPr algn="ctr"/>
            <a:r>
              <a:rPr lang="it-IT" sz="2800" b="1" dirty="0" err="1" smtClean="0">
                <a:latin typeface="Times New Roman" pitchFamily="18" charset="0"/>
                <a:cs typeface="Times New Roman" pitchFamily="18" charset="0"/>
              </a:rPr>
              <a:t>Dinamic</a:t>
            </a:r>
            <a:r>
              <a:rPr lang="it-IT" sz="2800" b="1" dirty="0" smtClean="0">
                <a:latin typeface="Times New Roman" pitchFamily="18" charset="0"/>
                <a:cs typeface="Times New Roman" pitchFamily="18" charset="0"/>
              </a:rPr>
              <a:t>-Last minute</a:t>
            </a:r>
            <a:endParaRPr lang="it-IT" sz="2800" b="1" dirty="0">
              <a:latin typeface="Times New Roman" pitchFamily="18" charset="0"/>
              <a:cs typeface="Times New Roman" pitchFamily="18" charset="0"/>
            </a:endParaRPr>
          </a:p>
        </p:txBody>
      </p:sp>
      <p:sp>
        <p:nvSpPr>
          <p:cNvPr id="39" name="CasellaDiTesto 38"/>
          <p:cNvSpPr txBox="1"/>
          <p:nvPr/>
        </p:nvSpPr>
        <p:spPr>
          <a:xfrm>
            <a:off x="-251742" y="4630162"/>
            <a:ext cx="9649072" cy="1815882"/>
          </a:xfrm>
          <a:prstGeom prst="rect">
            <a:avLst/>
          </a:prstGeom>
          <a:noFill/>
        </p:spPr>
        <p:txBody>
          <a:bodyPr wrap="square" rtlCol="0">
            <a:spAutoFit/>
          </a:bodyPr>
          <a:lstStyle/>
          <a:p>
            <a:pPr algn="ctr"/>
            <a:r>
              <a:rPr lang="it-IT" sz="2800" b="1" dirty="0" smtClean="0">
                <a:latin typeface="Times New Roman" pitchFamily="18" charset="0"/>
                <a:cs typeface="Times New Roman" pitchFamily="18" charset="0"/>
              </a:rPr>
              <a:t>If the number of </a:t>
            </a:r>
            <a:r>
              <a:rPr lang="it-IT" sz="2800" b="1" dirty="0" err="1">
                <a:latin typeface="Times New Roman" pitchFamily="18" charset="0"/>
                <a:cs typeface="Times New Roman" pitchFamily="18" charset="0"/>
              </a:rPr>
              <a:t>Dinamic</a:t>
            </a:r>
            <a:r>
              <a:rPr lang="it-IT" sz="2800" b="1" dirty="0">
                <a:latin typeface="Times New Roman" pitchFamily="18" charset="0"/>
                <a:cs typeface="Times New Roman" pitchFamily="18" charset="0"/>
              </a:rPr>
              <a:t>-Last minute</a:t>
            </a:r>
          </a:p>
          <a:p>
            <a:pPr algn="ctr"/>
            <a:r>
              <a:rPr lang="it-IT" sz="2800" b="1" dirty="0" err="1" smtClean="0">
                <a:latin typeface="Times New Roman" pitchFamily="18" charset="0"/>
                <a:cs typeface="Times New Roman" pitchFamily="18" charset="0"/>
              </a:rPr>
              <a:t>maintenance</a:t>
            </a:r>
            <a:r>
              <a:rPr lang="it-IT" sz="2800" b="1" dirty="0" smtClean="0">
                <a:latin typeface="Times New Roman" pitchFamily="18" charset="0"/>
                <a:cs typeface="Times New Roman" pitchFamily="18" charset="0"/>
              </a:rPr>
              <a:t> events increases, change approach </a:t>
            </a:r>
            <a:r>
              <a:rPr lang="it-IT" sz="2800" b="1" dirty="0" err="1" smtClean="0">
                <a:latin typeface="Times New Roman" pitchFamily="18" charset="0"/>
                <a:cs typeface="Times New Roman" pitchFamily="18" charset="0"/>
              </a:rPr>
              <a:t>tos</a:t>
            </a:r>
            <a:r>
              <a:rPr lang="it-IT" sz="2800" b="1" dirty="0" smtClean="0">
                <a:latin typeface="Times New Roman" pitchFamily="18" charset="0"/>
                <a:cs typeface="Times New Roman" pitchFamily="18" charset="0"/>
              </a:rPr>
              <a:t> </a:t>
            </a:r>
            <a:r>
              <a:rPr lang="it-IT" sz="2800" b="1" dirty="0" err="1" smtClean="0">
                <a:latin typeface="Times New Roman" pitchFamily="18" charset="0"/>
                <a:cs typeface="Times New Roman" pitchFamily="18" charset="0"/>
              </a:rPr>
              <a:t>Static</a:t>
            </a:r>
            <a:r>
              <a:rPr lang="it-IT" sz="2800" b="1" dirty="0" smtClean="0">
                <a:latin typeface="Times New Roman" pitchFamily="18" charset="0"/>
                <a:cs typeface="Times New Roman" pitchFamily="18" charset="0"/>
              </a:rPr>
              <a:t> Preventive </a:t>
            </a:r>
            <a:r>
              <a:rPr lang="it-IT" sz="2800" b="1" dirty="0" err="1" smtClean="0">
                <a:latin typeface="Times New Roman" pitchFamily="18" charset="0"/>
                <a:cs typeface="Times New Roman" pitchFamily="18" charset="0"/>
              </a:rPr>
              <a:t>maintenance</a:t>
            </a:r>
            <a:r>
              <a:rPr lang="it-IT" sz="2800" b="1" dirty="0" smtClean="0">
                <a:latin typeface="Times New Roman" pitchFamily="18" charset="0"/>
                <a:cs typeface="Times New Roman" pitchFamily="18" charset="0"/>
              </a:rPr>
              <a:t>, </a:t>
            </a:r>
          </a:p>
          <a:p>
            <a:pPr algn="ctr"/>
            <a:r>
              <a:rPr lang="it-IT" sz="2800" b="1" dirty="0" smtClean="0">
                <a:latin typeface="Times New Roman" pitchFamily="18" charset="0"/>
                <a:cs typeface="Times New Roman" pitchFamily="18" charset="0"/>
              </a:rPr>
              <a:t>or  development, or up-</a:t>
            </a:r>
            <a:r>
              <a:rPr lang="it-IT" sz="2800" b="1" dirty="0" err="1" smtClean="0">
                <a:latin typeface="Times New Roman" pitchFamily="18" charset="0"/>
                <a:cs typeface="Times New Roman" pitchFamily="18" charset="0"/>
              </a:rPr>
              <a:t>granding</a:t>
            </a:r>
            <a:endParaRPr lang="it-IT"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2"/>
          <p:cNvSpPr>
            <a:spLocks noGrp="1" noChangeArrowheads="1"/>
          </p:cNvSpPr>
          <p:nvPr>
            <p:ph type="title" sz="quarter"/>
          </p:nvPr>
        </p:nvSpPr>
        <p:spPr>
          <a:xfrm>
            <a:off x="679450" y="1086328"/>
            <a:ext cx="7772400" cy="1462088"/>
          </a:xfrm>
        </p:spPr>
        <p:txBody>
          <a:bodyPr/>
          <a:lstStyle/>
          <a:p>
            <a:pPr eaLnBrk="1" hangingPunct="1"/>
            <a:r>
              <a:rPr lang="en-US" b="1" dirty="0" smtClean="0">
                <a:solidFill>
                  <a:schemeClr val="tx1"/>
                </a:solidFill>
                <a:latin typeface="Times New Roman" pitchFamily="18" charset="0"/>
                <a:cs typeface="Times New Roman" pitchFamily="18" charset="0"/>
              </a:rPr>
              <a:t>Versatility of </a:t>
            </a:r>
            <a:r>
              <a:rPr lang="en-US" b="1" dirty="0" err="1" smtClean="0">
                <a:solidFill>
                  <a:schemeClr val="tx1"/>
                </a:solidFill>
                <a:latin typeface="Times New Roman" pitchFamily="18" charset="0"/>
                <a:cs typeface="Times New Roman" pitchFamily="18" charset="0"/>
              </a:rPr>
              <a:t>Weibull</a:t>
            </a:r>
            <a:r>
              <a:rPr lang="en-US" b="1" dirty="0" smtClean="0">
                <a:solidFill>
                  <a:schemeClr val="tx1"/>
                </a:solidFill>
                <a:latin typeface="Times New Roman" pitchFamily="18" charset="0"/>
                <a:cs typeface="Times New Roman" pitchFamily="18" charset="0"/>
              </a:rPr>
              <a:t> Model</a:t>
            </a:r>
          </a:p>
        </p:txBody>
      </p:sp>
      <p:graphicFrame>
        <p:nvGraphicFramePr>
          <p:cNvPr id="9218" name="Object 29"/>
          <p:cNvGraphicFramePr>
            <a:graphicFrameLocks noGrp="1" noChangeAspect="1"/>
          </p:cNvGraphicFramePr>
          <p:nvPr>
            <p:ph sz="quarter" idx="1"/>
          </p:nvPr>
        </p:nvGraphicFramePr>
        <p:xfrm>
          <a:off x="3200400" y="1676400"/>
          <a:ext cx="3554413" cy="990600"/>
        </p:xfrm>
        <a:graphic>
          <a:graphicData uri="http://schemas.openxmlformats.org/presentationml/2006/ole">
            <p:oleObj spid="_x0000_s1262" name="Equation" r:id="rId5" imgW="1777229" imgH="495085" progId="">
              <p:embed/>
            </p:oleObj>
          </a:graphicData>
        </a:graphic>
      </p:graphicFrame>
      <p:sp>
        <p:nvSpPr>
          <p:cNvPr id="9223" name="Text Box 4"/>
          <p:cNvSpPr txBox="1">
            <a:spLocks noChangeArrowheads="1"/>
          </p:cNvSpPr>
          <p:nvPr/>
        </p:nvSpPr>
        <p:spPr bwMode="auto">
          <a:xfrm>
            <a:off x="609600" y="1981200"/>
            <a:ext cx="2311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r>
              <a:rPr lang="en-US" sz="2800" b="1" dirty="0" smtClean="0">
                <a:solidFill>
                  <a:srgbClr val="000000"/>
                </a:solidFill>
                <a:latin typeface="Times New Roman" pitchFamily="18" charset="0"/>
                <a:cs typeface="Times New Roman" pitchFamily="18" charset="0"/>
              </a:rPr>
              <a:t>Failure Rate: </a:t>
            </a:r>
          </a:p>
        </p:txBody>
      </p:sp>
      <p:sp>
        <p:nvSpPr>
          <p:cNvPr id="9224" name="Line 5"/>
          <p:cNvSpPr>
            <a:spLocks noChangeShapeType="1"/>
          </p:cNvSpPr>
          <p:nvPr/>
        </p:nvSpPr>
        <p:spPr bwMode="auto">
          <a:xfrm>
            <a:off x="1327150" y="6197600"/>
            <a:ext cx="6477000" cy="0"/>
          </a:xfrm>
          <a:prstGeom prst="line">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9225" name="Line 6"/>
          <p:cNvSpPr>
            <a:spLocks noChangeShapeType="1"/>
          </p:cNvSpPr>
          <p:nvPr/>
        </p:nvSpPr>
        <p:spPr bwMode="auto">
          <a:xfrm flipH="1" flipV="1">
            <a:off x="1295400" y="2500313"/>
            <a:ext cx="31750" cy="3697287"/>
          </a:xfrm>
          <a:prstGeom prst="line">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193543" name="Line 7"/>
          <p:cNvSpPr>
            <a:spLocks noChangeShapeType="1"/>
          </p:cNvSpPr>
          <p:nvPr/>
        </p:nvSpPr>
        <p:spPr bwMode="auto">
          <a:xfrm>
            <a:off x="2667000" y="2576513"/>
            <a:ext cx="0" cy="3657600"/>
          </a:xfrm>
          <a:prstGeom prst="line">
            <a:avLst/>
          </a:prstGeom>
          <a:noFill/>
          <a:ln w="19050">
            <a:solidFill>
              <a:srgbClr val="3CCACA"/>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193544" name="Line 8"/>
          <p:cNvSpPr>
            <a:spLocks noChangeShapeType="1"/>
          </p:cNvSpPr>
          <p:nvPr/>
        </p:nvSpPr>
        <p:spPr bwMode="auto">
          <a:xfrm>
            <a:off x="6248400" y="2576513"/>
            <a:ext cx="0" cy="3581400"/>
          </a:xfrm>
          <a:prstGeom prst="line">
            <a:avLst/>
          </a:prstGeom>
          <a:noFill/>
          <a:ln w="19050">
            <a:solidFill>
              <a:srgbClr val="66FF33"/>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9228" name="Text Box 9"/>
          <p:cNvSpPr txBox="1">
            <a:spLocks noChangeArrowheads="1"/>
          </p:cNvSpPr>
          <p:nvPr/>
        </p:nvSpPr>
        <p:spPr bwMode="auto">
          <a:xfrm>
            <a:off x="7254875" y="6310313"/>
            <a:ext cx="1038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r>
              <a:rPr lang="en-US" sz="2400" b="1" smtClean="0">
                <a:solidFill>
                  <a:srgbClr val="000000"/>
                </a:solidFill>
                <a:latin typeface="Times New Roman" pitchFamily="18" charset="0"/>
                <a:cs typeface="Times New Roman" pitchFamily="18" charset="0"/>
              </a:rPr>
              <a:t>Time t</a:t>
            </a:r>
          </a:p>
        </p:txBody>
      </p:sp>
      <p:grpSp>
        <p:nvGrpSpPr>
          <p:cNvPr id="2" name="Group 10"/>
          <p:cNvGrpSpPr>
            <a:grpSpLocks/>
          </p:cNvGrpSpPr>
          <p:nvPr/>
        </p:nvGrpSpPr>
        <p:grpSpPr bwMode="auto">
          <a:xfrm>
            <a:off x="2667000" y="3033713"/>
            <a:ext cx="3581400" cy="2813050"/>
            <a:chOff x="1680" y="1680"/>
            <a:chExt cx="2256" cy="1772"/>
          </a:xfrm>
        </p:grpSpPr>
        <p:graphicFrame>
          <p:nvGraphicFramePr>
            <p:cNvPr id="9221" name="Object 11"/>
            <p:cNvGraphicFramePr>
              <a:graphicFrameLocks noChangeAspect="1"/>
            </p:cNvGraphicFramePr>
            <p:nvPr/>
          </p:nvGraphicFramePr>
          <p:xfrm>
            <a:off x="2577" y="3221"/>
            <a:ext cx="403" cy="231"/>
          </p:xfrm>
          <a:graphic>
            <a:graphicData uri="http://schemas.openxmlformats.org/presentationml/2006/ole">
              <p:oleObj spid="_x0000_s1263" name="Equation" r:id="rId6" imgW="355292" imgH="203024" progId="">
                <p:embed/>
              </p:oleObj>
            </a:graphicData>
          </a:graphic>
        </p:graphicFrame>
        <p:sp>
          <p:nvSpPr>
            <p:cNvPr id="9240" name="Line 12"/>
            <p:cNvSpPr>
              <a:spLocks noChangeShapeType="1"/>
            </p:cNvSpPr>
            <p:nvPr/>
          </p:nvSpPr>
          <p:spPr bwMode="auto">
            <a:xfrm>
              <a:off x="1680" y="2928"/>
              <a:ext cx="2256" cy="0"/>
            </a:xfrm>
            <a:prstGeom prst="line">
              <a:avLst/>
            </a:prstGeom>
            <a:noFill/>
            <a:ln w="28575">
              <a:solidFill>
                <a:srgbClr val="009900"/>
              </a:solidFill>
              <a:round/>
              <a:headEnd/>
              <a:tailEnd/>
            </a:ln>
            <a:extLst>
              <a:ext uri="{909E8E84-426E-40DD-AFC4-6F175D3DCCD1}">
                <a14:hiddenFill xmlns:a14="http://schemas.microsoft.com/office/drawing/2010/main" xmlns="">
                  <a:no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9241" name="Text Box 13"/>
            <p:cNvSpPr txBox="1">
              <a:spLocks noChangeArrowheads="1"/>
            </p:cNvSpPr>
            <p:nvPr/>
          </p:nvSpPr>
          <p:spPr bwMode="auto">
            <a:xfrm>
              <a:off x="1872" y="1680"/>
              <a:ext cx="1872"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r>
                <a:rPr lang="en-US" b="1" smtClean="0">
                  <a:solidFill>
                    <a:srgbClr val="000000"/>
                  </a:solidFill>
                  <a:latin typeface="Times New Roman" pitchFamily="18" charset="0"/>
                  <a:cs typeface="Times New Roman" pitchFamily="18" charset="0"/>
                </a:rPr>
                <a:t>Constant Failure Rate Region</a:t>
              </a:r>
            </a:p>
          </p:txBody>
        </p:sp>
      </p:grpSp>
      <p:sp>
        <p:nvSpPr>
          <p:cNvPr id="9230" name="Text Box 14"/>
          <p:cNvSpPr txBox="1">
            <a:spLocks noChangeArrowheads="1"/>
          </p:cNvSpPr>
          <p:nvPr/>
        </p:nvSpPr>
        <p:spPr bwMode="auto">
          <a:xfrm rot="-5400000">
            <a:off x="136525" y="3935413"/>
            <a:ext cx="18256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r>
              <a:rPr lang="en-US" sz="2400" b="1" smtClean="0">
                <a:solidFill>
                  <a:srgbClr val="000000"/>
                </a:solidFill>
                <a:latin typeface="Times New Roman" pitchFamily="18" charset="0"/>
                <a:cs typeface="Times New Roman" pitchFamily="18" charset="0"/>
              </a:rPr>
              <a:t>Failure Rate</a:t>
            </a:r>
          </a:p>
        </p:txBody>
      </p:sp>
      <p:sp>
        <p:nvSpPr>
          <p:cNvPr id="9231" name="Text Box 15"/>
          <p:cNvSpPr txBox="1">
            <a:spLocks noChangeArrowheads="1"/>
          </p:cNvSpPr>
          <p:nvPr/>
        </p:nvSpPr>
        <p:spPr bwMode="auto">
          <a:xfrm>
            <a:off x="1089025" y="6310313"/>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r>
              <a:rPr lang="en-US" sz="2400" b="1" smtClean="0">
                <a:solidFill>
                  <a:srgbClr val="000000"/>
                </a:solidFill>
                <a:latin typeface="Times New Roman" pitchFamily="18" charset="0"/>
                <a:cs typeface="Times New Roman" pitchFamily="18" charset="0"/>
              </a:rPr>
              <a:t>0</a:t>
            </a:r>
          </a:p>
        </p:txBody>
      </p:sp>
      <p:grpSp>
        <p:nvGrpSpPr>
          <p:cNvPr id="3" name="Group 16"/>
          <p:cNvGrpSpPr>
            <a:grpSpLocks/>
          </p:cNvGrpSpPr>
          <p:nvPr/>
        </p:nvGrpSpPr>
        <p:grpSpPr bwMode="auto">
          <a:xfrm>
            <a:off x="1323975" y="2728913"/>
            <a:ext cx="1376363" cy="2973387"/>
            <a:chOff x="834" y="1488"/>
            <a:chExt cx="867" cy="1873"/>
          </a:xfrm>
        </p:grpSpPr>
        <p:sp>
          <p:nvSpPr>
            <p:cNvPr id="9238" name="Freeform 17"/>
            <p:cNvSpPr>
              <a:spLocks/>
            </p:cNvSpPr>
            <p:nvPr/>
          </p:nvSpPr>
          <p:spPr bwMode="auto">
            <a:xfrm>
              <a:off x="980" y="1488"/>
              <a:ext cx="720" cy="1440"/>
            </a:xfrm>
            <a:custGeom>
              <a:avLst/>
              <a:gdLst>
                <a:gd name="T0" fmla="*/ 0 w 720"/>
                <a:gd name="T1" fmla="*/ 0 h 1440"/>
                <a:gd name="T2" fmla="*/ 288 w 720"/>
                <a:gd name="T3" fmla="*/ 1152 h 1440"/>
                <a:gd name="T4" fmla="*/ 720 w 720"/>
                <a:gd name="T5" fmla="*/ 1440 h 1440"/>
                <a:gd name="T6" fmla="*/ 0 60000 65536"/>
                <a:gd name="T7" fmla="*/ 0 60000 65536"/>
                <a:gd name="T8" fmla="*/ 0 60000 65536"/>
                <a:gd name="T9" fmla="*/ 0 w 720"/>
                <a:gd name="T10" fmla="*/ 0 h 1440"/>
                <a:gd name="T11" fmla="*/ 720 w 720"/>
                <a:gd name="T12" fmla="*/ 1440 h 1440"/>
              </a:gdLst>
              <a:ahLst/>
              <a:cxnLst>
                <a:cxn ang="T6">
                  <a:pos x="T0" y="T1"/>
                </a:cxn>
                <a:cxn ang="T7">
                  <a:pos x="T2" y="T3"/>
                </a:cxn>
                <a:cxn ang="T8">
                  <a:pos x="T4" y="T5"/>
                </a:cxn>
              </a:cxnLst>
              <a:rect l="T9" t="T10" r="T11" b="T12"/>
              <a:pathLst>
                <a:path w="720" h="1440">
                  <a:moveTo>
                    <a:pt x="0" y="0"/>
                  </a:moveTo>
                  <a:cubicBezTo>
                    <a:pt x="84" y="456"/>
                    <a:pt x="168" y="912"/>
                    <a:pt x="288" y="1152"/>
                  </a:cubicBezTo>
                  <a:cubicBezTo>
                    <a:pt x="408" y="1392"/>
                    <a:pt x="564" y="1416"/>
                    <a:pt x="720" y="1440"/>
                  </a:cubicBez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9239" name="Text Box 18"/>
            <p:cNvSpPr txBox="1">
              <a:spLocks noChangeArrowheads="1"/>
            </p:cNvSpPr>
            <p:nvPr/>
          </p:nvSpPr>
          <p:spPr bwMode="auto">
            <a:xfrm>
              <a:off x="834" y="2954"/>
              <a:ext cx="78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r>
                <a:rPr lang="en-US" b="1" smtClean="0">
                  <a:solidFill>
                    <a:srgbClr val="000000"/>
                  </a:solidFill>
                  <a:latin typeface="Times New Roman" pitchFamily="18" charset="0"/>
                  <a:cs typeface="Times New Roman" pitchFamily="18" charset="0"/>
                </a:rPr>
                <a:t>Early Life </a:t>
              </a:r>
            </a:p>
            <a:p>
              <a:pPr algn="ctr"/>
              <a:r>
                <a:rPr lang="en-US" b="1" smtClean="0">
                  <a:solidFill>
                    <a:srgbClr val="000000"/>
                  </a:solidFill>
                  <a:latin typeface="Times New Roman" pitchFamily="18" charset="0"/>
                  <a:cs typeface="Times New Roman" pitchFamily="18" charset="0"/>
                </a:rPr>
                <a:t>Region</a:t>
              </a:r>
            </a:p>
          </p:txBody>
        </p:sp>
        <p:graphicFrame>
          <p:nvGraphicFramePr>
            <p:cNvPr id="9220" name="Object 19"/>
            <p:cNvGraphicFramePr>
              <a:graphicFrameLocks noChangeAspect="1"/>
            </p:cNvGraphicFramePr>
            <p:nvPr/>
          </p:nvGraphicFramePr>
          <p:xfrm>
            <a:off x="1056" y="2400"/>
            <a:ext cx="645" cy="230"/>
          </p:xfrm>
          <a:graphic>
            <a:graphicData uri="http://schemas.openxmlformats.org/presentationml/2006/ole">
              <p:oleObj spid="_x0000_s1264" name="Equation" r:id="rId7" imgW="571252" imgH="203112" progId="">
                <p:embed/>
              </p:oleObj>
            </a:graphicData>
          </a:graphic>
        </p:graphicFrame>
      </p:grpSp>
      <p:grpSp>
        <p:nvGrpSpPr>
          <p:cNvPr id="4" name="Group 20"/>
          <p:cNvGrpSpPr>
            <a:grpSpLocks/>
          </p:cNvGrpSpPr>
          <p:nvPr/>
        </p:nvGrpSpPr>
        <p:grpSpPr bwMode="auto">
          <a:xfrm>
            <a:off x="6172200" y="2438400"/>
            <a:ext cx="1447800" cy="3287713"/>
            <a:chOff x="3936" y="1296"/>
            <a:chExt cx="912" cy="2071"/>
          </a:xfrm>
        </p:grpSpPr>
        <p:grpSp>
          <p:nvGrpSpPr>
            <p:cNvPr id="9234" name="Group 21"/>
            <p:cNvGrpSpPr>
              <a:grpSpLocks/>
            </p:cNvGrpSpPr>
            <p:nvPr/>
          </p:nvGrpSpPr>
          <p:grpSpPr bwMode="auto">
            <a:xfrm>
              <a:off x="3936" y="1296"/>
              <a:ext cx="912" cy="2071"/>
              <a:chOff x="3936" y="1296"/>
              <a:chExt cx="912" cy="2071"/>
            </a:xfrm>
          </p:grpSpPr>
          <p:sp>
            <p:nvSpPr>
              <p:cNvPr id="9236" name="Freeform 22"/>
              <p:cNvSpPr>
                <a:spLocks/>
              </p:cNvSpPr>
              <p:nvPr/>
            </p:nvSpPr>
            <p:spPr bwMode="auto">
              <a:xfrm flipH="1">
                <a:off x="3936" y="1296"/>
                <a:ext cx="912" cy="1632"/>
              </a:xfrm>
              <a:custGeom>
                <a:avLst/>
                <a:gdLst>
                  <a:gd name="T0" fmla="*/ 0 w 720"/>
                  <a:gd name="T1" fmla="*/ 0 h 1440"/>
                  <a:gd name="T2" fmla="*/ 1506 w 720"/>
                  <a:gd name="T3" fmla="*/ 2766 h 1440"/>
                  <a:gd name="T4" fmla="*/ 3766 w 720"/>
                  <a:gd name="T5" fmla="*/ 3460 h 1440"/>
                  <a:gd name="T6" fmla="*/ 0 60000 65536"/>
                  <a:gd name="T7" fmla="*/ 0 60000 65536"/>
                  <a:gd name="T8" fmla="*/ 0 60000 65536"/>
                  <a:gd name="T9" fmla="*/ 0 w 720"/>
                  <a:gd name="T10" fmla="*/ 0 h 1440"/>
                  <a:gd name="T11" fmla="*/ 720 w 720"/>
                  <a:gd name="T12" fmla="*/ 1440 h 1440"/>
                </a:gdLst>
                <a:ahLst/>
                <a:cxnLst>
                  <a:cxn ang="T6">
                    <a:pos x="T0" y="T1"/>
                  </a:cxn>
                  <a:cxn ang="T7">
                    <a:pos x="T2" y="T3"/>
                  </a:cxn>
                  <a:cxn ang="T8">
                    <a:pos x="T4" y="T5"/>
                  </a:cxn>
                </a:cxnLst>
                <a:rect l="T9" t="T10" r="T11" b="T12"/>
                <a:pathLst>
                  <a:path w="720" h="1440">
                    <a:moveTo>
                      <a:pt x="0" y="0"/>
                    </a:moveTo>
                    <a:cubicBezTo>
                      <a:pt x="84" y="456"/>
                      <a:pt x="168" y="912"/>
                      <a:pt x="288" y="1152"/>
                    </a:cubicBezTo>
                    <a:cubicBezTo>
                      <a:pt x="408" y="1392"/>
                      <a:pt x="564" y="1416"/>
                      <a:pt x="720" y="1440"/>
                    </a:cubicBezTo>
                  </a:path>
                </a:pathLst>
              </a:cu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mtClean="0">
                  <a:solidFill>
                    <a:srgbClr val="000000"/>
                  </a:solidFill>
                  <a:latin typeface="Arial Black" pitchFamily="34" charset="0"/>
                  <a:cs typeface="Arial" charset="0"/>
                </a:endParaRPr>
              </a:p>
            </p:txBody>
          </p:sp>
          <p:sp>
            <p:nvSpPr>
              <p:cNvPr id="9237" name="Text Box 23"/>
              <p:cNvSpPr txBox="1">
                <a:spLocks noChangeArrowheads="1"/>
              </p:cNvSpPr>
              <p:nvPr/>
            </p:nvSpPr>
            <p:spPr bwMode="auto">
              <a:xfrm>
                <a:off x="4025" y="2960"/>
                <a:ext cx="77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r>
                  <a:rPr lang="en-US" b="1" smtClean="0">
                    <a:solidFill>
                      <a:srgbClr val="000000"/>
                    </a:solidFill>
                    <a:latin typeface="Times New Roman" pitchFamily="18" charset="0"/>
                    <a:cs typeface="Times New Roman" pitchFamily="18" charset="0"/>
                  </a:rPr>
                  <a:t>Wear-Out </a:t>
                </a:r>
              </a:p>
              <a:p>
                <a:pPr algn="ctr"/>
                <a:r>
                  <a:rPr lang="en-US" b="1" smtClean="0">
                    <a:solidFill>
                      <a:srgbClr val="000000"/>
                    </a:solidFill>
                    <a:latin typeface="Times New Roman" pitchFamily="18" charset="0"/>
                    <a:cs typeface="Times New Roman" pitchFamily="18" charset="0"/>
                  </a:rPr>
                  <a:t>Region</a:t>
                </a:r>
              </a:p>
            </p:txBody>
          </p:sp>
        </p:grpSp>
        <p:sp>
          <p:nvSpPr>
            <p:cNvPr id="9235" name="AutoShape 25"/>
            <p:cNvSpPr>
              <a:spLocks noChangeAspect="1" noChangeArrowheads="1" noTextEdit="1"/>
            </p:cNvSpPr>
            <p:nvPr/>
          </p:nvSpPr>
          <p:spPr bwMode="auto">
            <a:xfrm>
              <a:off x="4272" y="1786"/>
              <a:ext cx="403" cy="230"/>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smtClean="0">
                <a:solidFill>
                  <a:srgbClr val="000000"/>
                </a:solidFill>
                <a:latin typeface="Arial Black" pitchFamily="34" charset="0"/>
                <a:cs typeface="Arial" charset="0"/>
              </a:endParaRPr>
            </a:p>
          </p:txBody>
        </p:sp>
      </p:grpSp>
      <p:graphicFrame>
        <p:nvGraphicFramePr>
          <p:cNvPr id="9219" name="Object 30"/>
          <p:cNvGraphicFramePr>
            <a:graphicFrameLocks noChangeAspect="1"/>
          </p:cNvGraphicFramePr>
          <p:nvPr/>
        </p:nvGraphicFramePr>
        <p:xfrm>
          <a:off x="6629400" y="2590800"/>
          <a:ext cx="639763" cy="366713"/>
        </p:xfrm>
        <a:graphic>
          <a:graphicData uri="http://schemas.openxmlformats.org/presentationml/2006/ole">
            <p:oleObj spid="_x0000_s1265" name="Equation" r:id="rId8" imgW="355292" imgH="203024" progId="">
              <p:embed/>
            </p:oleObj>
          </a:graphicData>
        </a:graphic>
      </p:graphicFrame>
      <p:sp>
        <p:nvSpPr>
          <p:cNvPr id="5" name="CasellaDiTesto 4"/>
          <p:cNvSpPr txBox="1"/>
          <p:nvPr/>
        </p:nvSpPr>
        <p:spPr>
          <a:xfrm>
            <a:off x="2246197" y="6202218"/>
            <a:ext cx="4423006" cy="800219"/>
          </a:xfrm>
          <a:prstGeom prst="rect">
            <a:avLst/>
          </a:prstGeom>
          <a:noFill/>
        </p:spPr>
        <p:txBody>
          <a:bodyPr wrap="none" rtlCol="0">
            <a:spAutoFit/>
          </a:bodyPr>
          <a:lstStyle/>
          <a:p>
            <a:r>
              <a:rPr lang="it-IT" sz="2800" b="1" dirty="0" err="1" smtClean="0">
                <a:solidFill>
                  <a:srgbClr val="FF0000"/>
                </a:solidFill>
                <a:latin typeface="Times New Roman" pitchFamily="18" charset="0"/>
                <a:cs typeface="Times New Roman" pitchFamily="18" charset="0"/>
              </a:rPr>
              <a:t>Courtesy</a:t>
            </a:r>
            <a:r>
              <a:rPr lang="it-IT" sz="2800" b="1" dirty="0" smtClean="0">
                <a:solidFill>
                  <a:srgbClr val="FF0000"/>
                </a:solidFill>
                <a:latin typeface="Times New Roman" pitchFamily="18" charset="0"/>
                <a:cs typeface="Times New Roman" pitchFamily="18" charset="0"/>
              </a:rPr>
              <a:t> of </a:t>
            </a:r>
            <a:r>
              <a:rPr lang="en-US" sz="2800" b="1" dirty="0">
                <a:solidFill>
                  <a:srgbClr val="FF0000"/>
                </a:solidFill>
                <a:latin typeface="Times New Roman" pitchFamily="18" charset="0"/>
                <a:cs typeface="Times New Roman" pitchFamily="18" charset="0"/>
              </a:rPr>
              <a:t>George Dodson</a:t>
            </a:r>
          </a:p>
          <a:p>
            <a:r>
              <a:rPr lang="it-IT" dirty="0" smtClean="0"/>
              <a:t> </a:t>
            </a:r>
            <a:endParaRPr lang="it-IT" dirty="0"/>
          </a:p>
        </p:txBody>
      </p:sp>
    </p:spTree>
    <p:extLst>
      <p:ext uri="{BB962C8B-B14F-4D97-AF65-F5344CB8AC3E}">
        <p14:creationId xmlns:p14="http://schemas.microsoft.com/office/powerpoint/2010/main" xmlns="" val="3640072757"/>
      </p:ext>
    </p:extLst>
  </p:cSld>
  <p:clrMapOvr>
    <a:masterClrMapping/>
  </p:clrMapOvr>
  <p:transition advClick="0">
    <p:sndAc>
      <p:stSnd>
        <p:snd r:embed="rId4" name="click.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0" y="438439"/>
            <a:ext cx="9144000" cy="1141413"/>
          </a:xfrm>
        </p:spPr>
        <p:txBody>
          <a:bodyPr lIns="0" tIns="0" rIns="0" bIns="0"/>
          <a:lstStyle/>
          <a:p>
            <a:pPr eaLnBrk="1" hangingPunct="1"/>
            <a:r>
              <a:rPr lang="it-IT" sz="3200" b="1" dirty="0" smtClean="0">
                <a:latin typeface="Times New Roman" pitchFamily="18" charset="0"/>
              </a:rPr>
              <a:t>Reliability </a:t>
            </a:r>
            <a:r>
              <a:rPr lang="it-IT" sz="3200" b="1" dirty="0" err="1" smtClean="0">
                <a:latin typeface="Times New Roman" pitchFamily="18" charset="0"/>
              </a:rPr>
              <a:t>Modeling</a:t>
            </a:r>
            <a:r>
              <a:rPr lang="it-IT" sz="3200" b="1" dirty="0" smtClean="0">
                <a:latin typeface="Times New Roman" pitchFamily="18" charset="0"/>
              </a:rPr>
              <a:t> </a:t>
            </a:r>
            <a:r>
              <a:rPr lang="it-IT" sz="3200" b="1" dirty="0" err="1" smtClean="0">
                <a:latin typeface="Times New Roman" pitchFamily="18" charset="0"/>
              </a:rPr>
              <a:t>is</a:t>
            </a:r>
            <a:r>
              <a:rPr lang="it-IT" sz="3200" b="1" dirty="0" smtClean="0">
                <a:latin typeface="Times New Roman" pitchFamily="18" charset="0"/>
              </a:rPr>
              <a:t> the </a:t>
            </a:r>
            <a:r>
              <a:rPr lang="it-IT" sz="3200" b="1" dirty="0" err="1" smtClean="0">
                <a:latin typeface="Times New Roman" pitchFamily="18" charset="0"/>
              </a:rPr>
              <a:t>correct</a:t>
            </a:r>
            <a:r>
              <a:rPr lang="it-IT" sz="3200" b="1" dirty="0" smtClean="0">
                <a:latin typeface="Times New Roman" pitchFamily="18" charset="0"/>
              </a:rPr>
              <a:t> </a:t>
            </a:r>
            <a:r>
              <a:rPr lang="it-IT" sz="3200" b="1" dirty="0" err="1" smtClean="0">
                <a:latin typeface="Times New Roman" pitchFamily="18" charset="0"/>
              </a:rPr>
              <a:t>approch</a:t>
            </a:r>
            <a:r>
              <a:rPr lang="it-IT" sz="3200" b="1" dirty="0" smtClean="0">
                <a:latin typeface="Times New Roman" pitchFamily="18" charset="0"/>
              </a:rPr>
              <a:t>, </a:t>
            </a:r>
            <a:r>
              <a:rPr lang="it-IT" sz="3200" b="1" dirty="0" err="1" smtClean="0">
                <a:latin typeface="Times New Roman" pitchFamily="18" charset="0"/>
              </a:rPr>
              <a:t>but</a:t>
            </a:r>
            <a:r>
              <a:rPr lang="it-IT" sz="3200" b="1" dirty="0" smtClean="0">
                <a:latin typeface="Times New Roman" pitchFamily="18" charset="0"/>
              </a:rPr>
              <a:t>:</a:t>
            </a:r>
            <a:r>
              <a:rPr lang="it-IT" sz="3200" b="1" u="sng" dirty="0" smtClean="0">
                <a:latin typeface="Times New Roman" pitchFamily="18" charset="0"/>
              </a:rPr>
              <a:t> </a:t>
            </a:r>
          </a:p>
        </p:txBody>
      </p:sp>
      <p:sp>
        <p:nvSpPr>
          <p:cNvPr id="2" name="CasellaDiTesto 1"/>
          <p:cNvSpPr txBox="1"/>
          <p:nvPr/>
        </p:nvSpPr>
        <p:spPr>
          <a:xfrm>
            <a:off x="899467" y="1694233"/>
            <a:ext cx="7633097" cy="3970318"/>
          </a:xfrm>
          <a:prstGeom prst="rect">
            <a:avLst/>
          </a:prstGeom>
          <a:noFill/>
        </p:spPr>
        <p:txBody>
          <a:bodyPr wrap="square" rtlCol="0">
            <a:spAutoFit/>
          </a:bodyPr>
          <a:lstStyle/>
          <a:p>
            <a:r>
              <a:rPr lang="it-IT" sz="2800" b="1" dirty="0">
                <a:latin typeface="Times New Roman" pitchFamily="18" charset="0"/>
                <a:cs typeface="Times New Roman" pitchFamily="18" charset="0"/>
              </a:rPr>
              <a:t>i</a:t>
            </a:r>
            <a:r>
              <a:rPr lang="it-IT" sz="2800" b="1" dirty="0" smtClean="0">
                <a:latin typeface="Times New Roman" pitchFamily="18" charset="0"/>
                <a:cs typeface="Times New Roman" pitchFamily="18" charset="0"/>
              </a:rPr>
              <a:t>n the </a:t>
            </a:r>
            <a:r>
              <a:rPr lang="it-IT" sz="2800" b="1" dirty="0" err="1" smtClean="0">
                <a:latin typeface="Times New Roman" pitchFamily="18" charset="0"/>
                <a:cs typeface="Times New Roman" pitchFamily="18" charset="0"/>
              </a:rPr>
              <a:t>real</a:t>
            </a:r>
            <a:r>
              <a:rPr lang="it-IT" sz="2800" b="1" dirty="0" smtClean="0">
                <a:latin typeface="Times New Roman" pitchFamily="18" charset="0"/>
                <a:cs typeface="Times New Roman" pitchFamily="18" charset="0"/>
              </a:rPr>
              <a:t> life of </a:t>
            </a:r>
            <a:r>
              <a:rPr lang="it-IT" sz="2800" b="1" dirty="0" err="1" smtClean="0">
                <a:latin typeface="Times New Roman" pitchFamily="18" charset="0"/>
                <a:cs typeface="Times New Roman" pitchFamily="18" charset="0"/>
              </a:rPr>
              <a:t>our</a:t>
            </a:r>
            <a:r>
              <a:rPr lang="it-IT" sz="2800" b="1" dirty="0" smtClean="0">
                <a:latin typeface="Times New Roman" pitchFamily="18" charset="0"/>
                <a:cs typeface="Times New Roman" pitchFamily="18" charset="0"/>
              </a:rPr>
              <a:t> </a:t>
            </a:r>
            <a:r>
              <a:rPr lang="it-IT" sz="2800" b="1" dirty="0" err="1">
                <a:latin typeface="Times New Roman" pitchFamily="18" charset="0"/>
                <a:cs typeface="Times New Roman" pitchFamily="18" charset="0"/>
              </a:rPr>
              <a:t>Laboratory</a:t>
            </a:r>
            <a:r>
              <a:rPr lang="it-IT" sz="2800" b="1" dirty="0" smtClean="0">
                <a:latin typeface="Times New Roman" pitchFamily="18" charset="0"/>
                <a:cs typeface="Times New Roman" pitchFamily="18" charset="0"/>
              </a:rPr>
              <a:t>, </a:t>
            </a:r>
          </a:p>
          <a:p>
            <a:r>
              <a:rPr lang="it-IT" sz="2800" b="1" dirty="0" err="1" smtClean="0">
                <a:latin typeface="Times New Roman" pitchFamily="18" charset="0"/>
                <a:cs typeface="Times New Roman" pitchFamily="18" charset="0"/>
              </a:rPr>
              <a:t>there</a:t>
            </a:r>
            <a:r>
              <a:rPr lang="it-IT" sz="2800" b="1" dirty="0" smtClean="0">
                <a:latin typeface="Times New Roman" pitchFamily="18" charset="0"/>
                <a:cs typeface="Times New Roman" pitchFamily="18" charset="0"/>
              </a:rPr>
              <a:t> </a:t>
            </a:r>
            <a:r>
              <a:rPr lang="it-IT" sz="2800" b="1" dirty="0" err="1">
                <a:latin typeface="Times New Roman" pitchFamily="18" charset="0"/>
                <a:cs typeface="Times New Roman" pitchFamily="18" charset="0"/>
              </a:rPr>
              <a:t>is</a:t>
            </a:r>
            <a:r>
              <a:rPr lang="it-IT" sz="2800" b="1" dirty="0">
                <a:latin typeface="Times New Roman" pitchFamily="18" charset="0"/>
                <a:cs typeface="Times New Roman" pitchFamily="18" charset="0"/>
              </a:rPr>
              <a:t> a </a:t>
            </a:r>
            <a:r>
              <a:rPr lang="it-IT" sz="2800" b="1" dirty="0">
                <a:solidFill>
                  <a:srgbClr val="FF0000"/>
                </a:solidFill>
                <a:latin typeface="Times New Roman" pitchFamily="18" charset="0"/>
                <a:cs typeface="Times New Roman" pitchFamily="18" charset="0"/>
              </a:rPr>
              <a:t>new </a:t>
            </a:r>
            <a:r>
              <a:rPr lang="it-IT" sz="2800" b="1" dirty="0" err="1" smtClean="0">
                <a:solidFill>
                  <a:srgbClr val="FF0000"/>
                </a:solidFill>
                <a:latin typeface="Times New Roman" pitchFamily="18" charset="0"/>
                <a:cs typeface="Times New Roman" pitchFamily="18" charset="0"/>
              </a:rPr>
              <a:t>constraint</a:t>
            </a:r>
            <a:r>
              <a:rPr lang="it-IT" sz="2800" b="1" dirty="0" smtClean="0">
                <a:latin typeface="Times New Roman" pitchFamily="18" charset="0"/>
                <a:cs typeface="Times New Roman" pitchFamily="18" charset="0"/>
              </a:rPr>
              <a:t>, and </a:t>
            </a:r>
            <a:r>
              <a:rPr lang="it-IT" sz="2800" b="1" dirty="0" err="1" smtClean="0">
                <a:latin typeface="Times New Roman" pitchFamily="18" charset="0"/>
                <a:cs typeface="Times New Roman" pitchFamily="18" charset="0"/>
              </a:rPr>
              <a:t>maybe</a:t>
            </a:r>
            <a:r>
              <a:rPr lang="it-IT" sz="2800" b="1" dirty="0" smtClean="0">
                <a:latin typeface="Times New Roman" pitchFamily="18" charset="0"/>
                <a:cs typeface="Times New Roman" pitchFamily="18" charset="0"/>
              </a:rPr>
              <a:t> in </a:t>
            </a:r>
            <a:r>
              <a:rPr lang="it-IT" sz="2800" b="1" dirty="0" err="1" smtClean="0">
                <a:latin typeface="Times New Roman" pitchFamily="18" charset="0"/>
                <a:cs typeface="Times New Roman" pitchFamily="18" charset="0"/>
              </a:rPr>
              <a:t>many</a:t>
            </a:r>
            <a:r>
              <a:rPr lang="it-IT" sz="2800" b="1" dirty="0" smtClean="0">
                <a:latin typeface="Times New Roman" pitchFamily="18" charset="0"/>
                <a:cs typeface="Times New Roman" pitchFamily="18" charset="0"/>
              </a:rPr>
              <a:t> </a:t>
            </a:r>
            <a:r>
              <a:rPr lang="it-IT" sz="2800" b="1" dirty="0" err="1" smtClean="0">
                <a:latin typeface="Times New Roman" pitchFamily="18" charset="0"/>
                <a:cs typeface="Times New Roman" pitchFamily="18" charset="0"/>
              </a:rPr>
              <a:t>Laboratories</a:t>
            </a:r>
            <a:r>
              <a:rPr lang="it-IT" sz="2800" b="1" dirty="0" smtClean="0">
                <a:latin typeface="Times New Roman" pitchFamily="18" charset="0"/>
                <a:cs typeface="Times New Roman" pitchFamily="18" charset="0"/>
              </a:rPr>
              <a:t> </a:t>
            </a:r>
            <a:r>
              <a:rPr lang="it-IT" sz="2800" b="1" dirty="0" err="1" smtClean="0">
                <a:latin typeface="Times New Roman" pitchFamily="18" charset="0"/>
                <a:cs typeface="Times New Roman" pitchFamily="18" charset="0"/>
              </a:rPr>
              <a:t>as</a:t>
            </a:r>
            <a:r>
              <a:rPr lang="it-IT" sz="2800" b="1" dirty="0" smtClean="0">
                <a:latin typeface="Times New Roman" pitchFamily="18" charset="0"/>
                <a:cs typeface="Times New Roman" pitchFamily="18" charset="0"/>
              </a:rPr>
              <a:t> </a:t>
            </a:r>
            <a:r>
              <a:rPr lang="it-IT" sz="2800" b="1" dirty="0" err="1" smtClean="0">
                <a:latin typeface="Times New Roman" pitchFamily="18" charset="0"/>
                <a:cs typeface="Times New Roman" pitchFamily="18" charset="0"/>
              </a:rPr>
              <a:t>well</a:t>
            </a:r>
            <a:r>
              <a:rPr lang="it-IT" sz="2800" b="1" dirty="0" smtClean="0">
                <a:latin typeface="Times New Roman" pitchFamily="18" charset="0"/>
                <a:cs typeface="Times New Roman" pitchFamily="18" charset="0"/>
              </a:rPr>
              <a:t>.</a:t>
            </a:r>
          </a:p>
          <a:p>
            <a:r>
              <a:rPr lang="it-IT" sz="2800" b="1" dirty="0" err="1" smtClean="0">
                <a:latin typeface="Times New Roman" pitchFamily="18" charset="0"/>
                <a:cs typeface="Times New Roman" pitchFamily="18" charset="0"/>
              </a:rPr>
              <a:t>Which</a:t>
            </a:r>
            <a:r>
              <a:rPr lang="it-IT" sz="2800" b="1" dirty="0" smtClean="0">
                <a:latin typeface="Times New Roman" pitchFamily="18" charset="0"/>
                <a:cs typeface="Times New Roman" pitchFamily="18" charset="0"/>
              </a:rPr>
              <a:t> </a:t>
            </a:r>
            <a:r>
              <a:rPr lang="it-IT" sz="2800" b="1" dirty="0" err="1" smtClean="0">
                <a:latin typeface="Times New Roman" pitchFamily="18" charset="0"/>
                <a:cs typeface="Times New Roman" pitchFamily="18" charset="0"/>
              </a:rPr>
              <a:t>is</a:t>
            </a:r>
            <a:r>
              <a:rPr lang="it-IT" sz="2800" b="1" dirty="0" smtClean="0">
                <a:latin typeface="Times New Roman" pitchFamily="18" charset="0"/>
                <a:cs typeface="Times New Roman" pitchFamily="18" charset="0"/>
              </a:rPr>
              <a:t> ?</a:t>
            </a:r>
          </a:p>
          <a:p>
            <a:endParaRPr lang="it-IT" sz="2800" b="1" dirty="0" smtClean="0">
              <a:latin typeface="Times New Roman" pitchFamily="18" charset="0"/>
              <a:cs typeface="Times New Roman" pitchFamily="18" charset="0"/>
            </a:endParaRPr>
          </a:p>
          <a:p>
            <a:endParaRPr lang="it-IT" sz="2800" b="1" dirty="0" smtClean="0">
              <a:latin typeface="Times New Roman" pitchFamily="18" charset="0"/>
              <a:cs typeface="Times New Roman" pitchFamily="18" charset="0"/>
            </a:endParaRPr>
          </a:p>
          <a:p>
            <a:endParaRPr lang="it-IT" sz="2800" b="1" dirty="0" smtClean="0">
              <a:latin typeface="Times New Roman" pitchFamily="18" charset="0"/>
              <a:cs typeface="Times New Roman" pitchFamily="18" charset="0"/>
            </a:endParaRPr>
          </a:p>
          <a:p>
            <a:endParaRPr lang="it-IT" sz="2800" b="1" dirty="0" smtClean="0">
              <a:latin typeface="Times New Roman" pitchFamily="18" charset="0"/>
              <a:cs typeface="Times New Roman" pitchFamily="18" charset="0"/>
            </a:endParaRPr>
          </a:p>
          <a:p>
            <a:endParaRPr lang="it-IT" sz="2800" dirty="0"/>
          </a:p>
        </p:txBody>
      </p:sp>
      <p:pic>
        <p:nvPicPr>
          <p:cNvPr id="2050" name="Picture 2" descr="C:\Program Files (x86)\Microsoft Office\MEDIA\CAGCAT10\j0222015.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44458" y="3546818"/>
            <a:ext cx="928336" cy="93167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Program Files (x86)\Microsoft Office\MEDIA\CAGCAT10\j0222017.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52319" y="3602449"/>
            <a:ext cx="867883" cy="87100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Program Files (x86)\Microsoft Office\MEDIA\CAGCAT10\j0222019.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36096" y="2775554"/>
            <a:ext cx="890626" cy="8938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4716015" y="3602449"/>
            <a:ext cx="2894231" cy="584775"/>
          </a:xfrm>
          <a:prstGeom prst="rect">
            <a:avLst/>
          </a:prstGeom>
          <a:noFill/>
        </p:spPr>
        <p:txBody>
          <a:bodyPr wrap="square" rtlCol="0">
            <a:spAutoFit/>
          </a:bodyPr>
          <a:lstStyle/>
          <a:p>
            <a:r>
              <a:rPr lang="it-IT" sz="2800" b="1" dirty="0" smtClean="0">
                <a:latin typeface="Times New Roman" pitchFamily="18" charset="0"/>
                <a:cs typeface="Times New Roman" pitchFamily="18" charset="0"/>
              </a:rPr>
              <a:t>Or RAND,</a:t>
            </a:r>
            <a:r>
              <a:rPr lang="it-IT" sz="3200" b="1" dirty="0" smtClean="0">
                <a:latin typeface="Times New Roman" pitchFamily="18" charset="0"/>
                <a:cs typeface="Times New Roman" pitchFamily="18" charset="0"/>
              </a:rPr>
              <a:t> </a:t>
            </a:r>
            <a:r>
              <a:rPr lang="it-IT" sz="2800" b="1" dirty="0" smtClean="0">
                <a:latin typeface="Times New Roman" pitchFamily="18" charset="0"/>
                <a:cs typeface="Times New Roman" pitchFamily="18" charset="0"/>
              </a:rPr>
              <a:t>or….</a:t>
            </a:r>
            <a:endParaRPr lang="it-IT" b="1"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61535" y="4374674"/>
            <a:ext cx="865187" cy="865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757238" y="5013176"/>
            <a:ext cx="5328717" cy="1138773"/>
          </a:xfrm>
          <a:prstGeom prst="rect">
            <a:avLst/>
          </a:prstGeom>
          <a:noFill/>
        </p:spPr>
        <p:txBody>
          <a:bodyPr wrap="square" rtlCol="0">
            <a:spAutoFit/>
          </a:bodyPr>
          <a:lstStyle/>
          <a:p>
            <a:endParaRPr lang="it-IT" b="1" dirty="0">
              <a:latin typeface="Times New Roman" pitchFamily="18" charset="0"/>
              <a:cs typeface="Times New Roman" pitchFamily="18" charset="0"/>
            </a:endParaRPr>
          </a:p>
          <a:p>
            <a:r>
              <a:rPr lang="it-IT" sz="3200" b="1" dirty="0">
                <a:latin typeface="Times New Roman" pitchFamily="18" charset="0"/>
                <a:cs typeface="Times New Roman" pitchFamily="18" charset="0"/>
              </a:rPr>
              <a:t>The </a:t>
            </a:r>
            <a:r>
              <a:rPr lang="it-IT" sz="3200" b="1" dirty="0" err="1">
                <a:latin typeface="Times New Roman" pitchFamily="18" charset="0"/>
                <a:cs typeface="Times New Roman" pitchFamily="18" charset="0"/>
              </a:rPr>
              <a:t>famous</a:t>
            </a:r>
            <a:r>
              <a:rPr lang="it-IT" sz="3200" b="1" dirty="0">
                <a:latin typeface="Times New Roman" pitchFamily="18" charset="0"/>
                <a:cs typeface="Times New Roman" pitchFamily="18" charset="0"/>
              </a:rPr>
              <a:t> </a:t>
            </a:r>
            <a:r>
              <a:rPr lang="en-GB" sz="3200" b="1" dirty="0" err="1">
                <a:latin typeface="Times New Roman" pitchFamily="18" charset="0"/>
              </a:rPr>
              <a:t>Mr.</a:t>
            </a:r>
            <a:r>
              <a:rPr lang="en-GB" sz="3200" b="1" dirty="0">
                <a:latin typeface="Times New Roman" pitchFamily="18" charset="0"/>
              </a:rPr>
              <a:t> </a:t>
            </a:r>
            <a:r>
              <a:rPr lang="it-IT" sz="3200" b="1" dirty="0" smtClean="0">
                <a:latin typeface="Times New Roman" pitchFamily="18" charset="0"/>
                <a:cs typeface="Times New Roman" pitchFamily="18" charset="0"/>
              </a:rPr>
              <a:t>BUDGET</a:t>
            </a:r>
            <a:r>
              <a:rPr lang="it-IT" sz="3200" b="1" dirty="0">
                <a:latin typeface="Times New Roman" pitchFamily="18" charset="0"/>
                <a:cs typeface="Times New Roman" pitchFamily="18" charset="0"/>
              </a:rPr>
              <a:t>.</a:t>
            </a:r>
          </a:p>
          <a:p>
            <a:endParaRPr lang="it-IT" dirty="0"/>
          </a:p>
        </p:txBody>
      </p:sp>
    </p:spTree>
    <p:extLst>
      <p:ext uri="{BB962C8B-B14F-4D97-AF65-F5344CB8AC3E}">
        <p14:creationId xmlns:p14="http://schemas.microsoft.com/office/powerpoint/2010/main" xmlns="" val="273783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circle(in)">
                                      <p:cBhvr>
                                        <p:cTn id="18" dur="2000"/>
                                        <p:tgtEl>
                                          <p:spTgt spid="2051"/>
                                        </p:tgtEl>
                                      </p:cBhvr>
                                    </p:animEffect>
                                  </p:childTnLst>
                                </p:cTn>
                              </p:par>
                              <p:par>
                                <p:cTn id="19" presetID="6" presetClass="entr" presetSubtype="16"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circle(in)">
                                      <p:cBhvr>
                                        <p:cTn id="21" dur="2000"/>
                                        <p:tgtEl>
                                          <p:spTgt spid="205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par>
                          <p:cTn id="25" fill="hold">
                            <p:stCondLst>
                              <p:cond delay="2000"/>
                            </p:stCondLst>
                            <p:childTnLst>
                              <p:par>
                                <p:cTn id="26" presetID="42" presetClass="entr" presetSubtype="0" fill="hold" grpId="0" nodeType="afterEffect">
                                  <p:stCondLst>
                                    <p:cond delay="2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819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819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819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819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819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820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820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820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820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8204" name="Rectangle 13"/>
          <p:cNvSpPr>
            <a:spLocks noGrp="1" noChangeArrowheads="1"/>
          </p:cNvSpPr>
          <p:nvPr>
            <p:ph type="title"/>
          </p:nvPr>
        </p:nvSpPr>
        <p:spPr>
          <a:xfrm>
            <a:off x="285720" y="285728"/>
            <a:ext cx="8513763" cy="1141412"/>
          </a:xfrm>
        </p:spPr>
        <p:txBody>
          <a:bodyPr lIns="0" tIns="0" rIns="0" bIns="0"/>
          <a:lstStyle/>
          <a:p>
            <a:pPr eaLnBrk="1" hangingPunct="1"/>
            <a:r>
              <a:rPr lang="it-IT" sz="4000" b="1" dirty="0" smtClean="0">
                <a:latin typeface="Times New Roman" pitchFamily="18" charset="0"/>
              </a:rPr>
              <a:t>Why maintenance ?</a:t>
            </a:r>
          </a:p>
        </p:txBody>
      </p:sp>
      <p:sp>
        <p:nvSpPr>
          <p:cNvPr id="14" name="Rectangle 13"/>
          <p:cNvSpPr txBox="1">
            <a:spLocks noChangeArrowheads="1"/>
          </p:cNvSpPr>
          <p:nvPr/>
        </p:nvSpPr>
        <p:spPr bwMode="auto">
          <a:xfrm>
            <a:off x="1000100" y="1071546"/>
            <a:ext cx="2714644" cy="928694"/>
          </a:xfrm>
          <a:prstGeom prst="rect">
            <a:avLst/>
          </a:prstGeom>
          <a:noFill/>
          <a:ln w="9525">
            <a:noFill/>
            <a:miter lim="800000"/>
            <a:headEnd/>
            <a:tailEnd/>
          </a:ln>
          <a:effectLst/>
        </p:spPr>
        <p:txBody>
          <a:bodyPr lIns="0" tIns="0" rIns="0" bIns="0" anchor="ctr"/>
          <a:lstStyle/>
          <a:p>
            <a:pPr>
              <a:defRPr/>
            </a:pPr>
            <a:r>
              <a:rPr lang="it-IT" sz="3200" b="1" kern="0" dirty="0">
                <a:solidFill>
                  <a:schemeClr val="tx2"/>
                </a:solidFill>
                <a:latin typeface="Times New Roman" pitchFamily="18" charset="0"/>
                <a:ea typeface="+mj-ea"/>
                <a:cs typeface="+mj-cs"/>
              </a:rPr>
              <a:t>   </a:t>
            </a:r>
            <a:r>
              <a:rPr lang="it-IT" sz="3200" b="1" kern="0" dirty="0" smtClean="0">
                <a:solidFill>
                  <a:schemeClr val="tx2"/>
                </a:solidFill>
                <a:latin typeface="Times New Roman" pitchFamily="18" charset="0"/>
                <a:ea typeface="+mj-ea"/>
                <a:cs typeface="+mj-cs"/>
              </a:rPr>
              <a:t>Safety reason</a:t>
            </a:r>
            <a:endParaRPr lang="it-IT" sz="3200" b="1" kern="0" dirty="0">
              <a:solidFill>
                <a:schemeClr val="tx2"/>
              </a:solidFill>
              <a:latin typeface="Times New Roman" pitchFamily="18" charset="0"/>
              <a:ea typeface="+mj-ea"/>
              <a:cs typeface="+mj-cs"/>
            </a:endParaRPr>
          </a:p>
        </p:txBody>
      </p:sp>
      <p:sp>
        <p:nvSpPr>
          <p:cNvPr id="16" name="Rettangolo 15"/>
          <p:cNvSpPr/>
          <p:nvPr/>
        </p:nvSpPr>
        <p:spPr>
          <a:xfrm>
            <a:off x="6072198" y="1285860"/>
            <a:ext cx="1857388" cy="584775"/>
          </a:xfrm>
          <a:prstGeom prst="rect">
            <a:avLst/>
          </a:prstGeom>
        </p:spPr>
        <p:txBody>
          <a:bodyPr wrap="square">
            <a:spAutoFit/>
          </a:bodyPr>
          <a:lstStyle/>
          <a:p>
            <a:r>
              <a:rPr lang="it-IT" sz="3200" b="1" kern="0" dirty="0" smtClean="0">
                <a:solidFill>
                  <a:schemeClr val="tx2"/>
                </a:solidFill>
                <a:latin typeface="Times New Roman" pitchFamily="18" charset="0"/>
              </a:rPr>
              <a:t> Cost </a:t>
            </a:r>
            <a:endParaRPr lang="it-IT" sz="3200" dirty="0"/>
          </a:p>
        </p:txBody>
      </p:sp>
      <p:pic>
        <p:nvPicPr>
          <p:cNvPr id="1026" name="Picture 2" descr="D:\Documenti\Foto\Foto sala compressori\IMG_0020.JPG"/>
          <p:cNvPicPr>
            <a:picLocks noChangeAspect="1" noChangeArrowheads="1"/>
          </p:cNvPicPr>
          <p:nvPr/>
        </p:nvPicPr>
        <p:blipFill>
          <a:blip r:embed="rId3" cstate="print"/>
          <a:srcRect/>
          <a:stretch>
            <a:fillRect/>
          </a:stretch>
        </p:blipFill>
        <p:spPr bwMode="auto">
          <a:xfrm>
            <a:off x="357158" y="1928802"/>
            <a:ext cx="4143404" cy="4357718"/>
          </a:xfrm>
          <a:prstGeom prst="rect">
            <a:avLst/>
          </a:prstGeom>
          <a:noFill/>
        </p:spPr>
      </p:pic>
      <p:graphicFrame>
        <p:nvGraphicFramePr>
          <p:cNvPr id="18" name="Diagramma 17"/>
          <p:cNvGraphicFramePr/>
          <p:nvPr>
            <p:extLst>
              <p:ext uri="{D42A27DB-BD31-4B8C-83A1-F6EECF244321}">
                <p14:modId xmlns:p14="http://schemas.microsoft.com/office/powerpoint/2010/main" xmlns="" val="1027238550"/>
              </p:ext>
            </p:extLst>
          </p:nvPr>
        </p:nvGraphicFramePr>
        <p:xfrm>
          <a:off x="4500562" y="500042"/>
          <a:ext cx="4429156" cy="6357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5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5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2355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2355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2355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2356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6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2356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356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solidFill>
                <a:srgbClr val="000000"/>
              </a:solidFill>
            </a:endParaRPr>
          </a:p>
        </p:txBody>
      </p:sp>
      <p:sp>
        <p:nvSpPr>
          <p:cNvPr id="23564" name="Rectangle 13"/>
          <p:cNvSpPr>
            <a:spLocks noGrp="1" noChangeArrowheads="1"/>
          </p:cNvSpPr>
          <p:nvPr>
            <p:ph type="title"/>
          </p:nvPr>
        </p:nvSpPr>
        <p:spPr>
          <a:xfrm>
            <a:off x="0" y="50864"/>
            <a:ext cx="9143999" cy="894368"/>
          </a:xfrm>
        </p:spPr>
        <p:txBody>
          <a:bodyPr lIns="0" tIns="0" rIns="0" bIns="0"/>
          <a:lstStyle/>
          <a:p>
            <a:pPr eaLnBrk="1" hangingPunct="1"/>
            <a:r>
              <a:rPr lang="it-IT" sz="4000" b="1" dirty="0">
                <a:latin typeface="Times New Roman" pitchFamily="18" charset="0"/>
              </a:rPr>
              <a:t> </a:t>
            </a:r>
            <a:r>
              <a:rPr lang="it-IT" sz="3600" b="1" dirty="0">
                <a:latin typeface="Times New Roman" pitchFamily="18" charset="0"/>
              </a:rPr>
              <a:t>LNL –</a:t>
            </a:r>
            <a:r>
              <a:rPr lang="en-US" sz="3600" b="1" dirty="0">
                <a:latin typeface="Times New Roman" pitchFamily="18" charset="0"/>
              </a:rPr>
              <a:t>PIAVE-Tandem-ALPI- </a:t>
            </a:r>
            <a:r>
              <a:rPr lang="en-US" sz="3600" b="1" dirty="0" smtClean="0">
                <a:latin typeface="Times New Roman" pitchFamily="18" charset="0"/>
              </a:rPr>
              <a:t>COMPLEX</a:t>
            </a:r>
            <a:endParaRPr lang="it-IT" sz="3600" b="1" dirty="0" smtClean="0">
              <a:latin typeface="Times New Roman" pitchFamily="18" charset="0"/>
            </a:endParaRPr>
          </a:p>
        </p:txBody>
      </p:sp>
      <p:sp>
        <p:nvSpPr>
          <p:cNvPr id="2" name="CasellaDiTesto 1"/>
          <p:cNvSpPr txBox="1"/>
          <p:nvPr/>
        </p:nvSpPr>
        <p:spPr>
          <a:xfrm>
            <a:off x="408708" y="764704"/>
            <a:ext cx="4320727" cy="6093976"/>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 </a:t>
            </a:r>
            <a:r>
              <a:rPr lang="it-IT" sz="2400" b="1" dirty="0" err="1" smtClean="0">
                <a:solidFill>
                  <a:srgbClr val="FF0000"/>
                </a:solidFill>
                <a:latin typeface="Times New Roman" pitchFamily="18" charset="0"/>
                <a:cs typeface="Times New Roman" pitchFamily="18" charset="0"/>
              </a:rPr>
              <a:t>Main</a:t>
            </a:r>
            <a:r>
              <a:rPr lang="it-IT" sz="2400" b="1" dirty="0" smtClean="0">
                <a:solidFill>
                  <a:srgbClr val="FF0000"/>
                </a:solidFill>
                <a:latin typeface="Times New Roman" pitchFamily="18" charset="0"/>
                <a:cs typeface="Times New Roman" pitchFamily="18" charset="0"/>
              </a:rPr>
              <a:t> </a:t>
            </a:r>
            <a:r>
              <a:rPr lang="it-IT" sz="2400" b="1" dirty="0" err="1" smtClean="0">
                <a:solidFill>
                  <a:srgbClr val="FF0000"/>
                </a:solidFill>
                <a:latin typeface="Times New Roman" pitchFamily="18" charset="0"/>
                <a:cs typeface="Times New Roman" pitchFamily="18" charset="0"/>
              </a:rPr>
              <a:t>device</a:t>
            </a:r>
            <a:r>
              <a:rPr lang="it-IT" sz="2400" b="1" dirty="0" smtClean="0">
                <a:solidFill>
                  <a:srgbClr val="FF0000"/>
                </a:solidFill>
                <a:latin typeface="Times New Roman" pitchFamily="18" charset="0"/>
                <a:cs typeface="Times New Roman" pitchFamily="18" charset="0"/>
              </a:rPr>
              <a:t> in ALPI _ PIAVE</a:t>
            </a:r>
          </a:p>
          <a:p>
            <a:pPr marL="342900" indent="-342900">
              <a:buFont typeface="Arial" pitchFamily="34" charset="0"/>
              <a:buChar char="•"/>
            </a:pPr>
            <a:r>
              <a:rPr lang="it-IT" b="1" dirty="0" smtClean="0">
                <a:latin typeface="Times New Roman" pitchFamily="18" charset="0"/>
                <a:cs typeface="Times New Roman" pitchFamily="18" charset="0"/>
              </a:rPr>
              <a:t>77 QWR s (</a:t>
            </a:r>
            <a:r>
              <a:rPr lang="it-IT" b="1" dirty="0" err="1" smtClean="0">
                <a:latin typeface="Times New Roman" pitchFamily="18" charset="0"/>
                <a:cs typeface="Times New Roman" pitchFamily="18" charset="0"/>
              </a:rPr>
              <a:t>coupler</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tuning</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system</a:t>
            </a:r>
            <a:r>
              <a:rPr lang="it-IT" b="1" dirty="0" smtClean="0">
                <a:latin typeface="Times New Roman" pitchFamily="18" charset="0"/>
                <a:cs typeface="Times New Roman" pitchFamily="18" charset="0"/>
              </a:rPr>
              <a:t>, pick-up </a:t>
            </a:r>
            <a:r>
              <a:rPr lang="it-IT" b="1" dirty="0" err="1" smtClean="0">
                <a:latin typeface="Times New Roman" pitchFamily="18" charset="0"/>
                <a:cs typeface="Times New Roman" pitchFamily="18" charset="0"/>
              </a:rPr>
              <a:t>ecc</a:t>
            </a:r>
            <a:r>
              <a:rPr lang="it-IT" b="1" dirty="0" smtClean="0">
                <a:latin typeface="Times New Roman" pitchFamily="18" charset="0"/>
                <a:cs typeface="Times New Roman" pitchFamily="18" charset="0"/>
              </a:rPr>
              <a:t>)</a:t>
            </a:r>
          </a:p>
          <a:p>
            <a:pPr marL="342900" indent="-342900">
              <a:buFont typeface="Arial" pitchFamily="34" charset="0"/>
              <a:buChar char="•"/>
            </a:pPr>
            <a:r>
              <a:rPr lang="it-IT" b="1" dirty="0">
                <a:latin typeface="Times New Roman" pitchFamily="18" charset="0"/>
                <a:cs typeface="Times New Roman" pitchFamily="18" charset="0"/>
              </a:rPr>
              <a:t>2 </a:t>
            </a:r>
            <a:r>
              <a:rPr lang="it-IT" b="1" dirty="0" err="1">
                <a:latin typeface="Times New Roman" pitchFamily="18" charset="0"/>
                <a:cs typeface="Times New Roman" pitchFamily="18" charset="0"/>
              </a:rPr>
              <a:t>Criogenic</a:t>
            </a:r>
            <a:r>
              <a:rPr lang="it-IT" b="1" dirty="0">
                <a:latin typeface="Times New Roman" pitchFamily="18" charset="0"/>
                <a:cs typeface="Times New Roman" pitchFamily="18" charset="0"/>
              </a:rPr>
              <a:t> </a:t>
            </a:r>
            <a:r>
              <a:rPr lang="it-IT" b="1" dirty="0" err="1" smtClean="0">
                <a:latin typeface="Times New Roman" pitchFamily="18" charset="0"/>
                <a:cs typeface="Times New Roman" pitchFamily="18" charset="0"/>
              </a:rPr>
              <a:t>Plant</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1 ECR Source</a:t>
            </a:r>
          </a:p>
          <a:p>
            <a:pPr marL="342900" indent="-342900">
              <a:buFont typeface="Arial" pitchFamily="34" charset="0"/>
              <a:buChar char="•"/>
            </a:pPr>
            <a:r>
              <a:rPr lang="it-IT" b="1" dirty="0" smtClean="0">
                <a:latin typeface="Times New Roman" pitchFamily="18" charset="0"/>
                <a:cs typeface="Times New Roman" pitchFamily="18" charset="0"/>
              </a:rPr>
              <a:t>2 </a:t>
            </a:r>
            <a:r>
              <a:rPr lang="it-IT" b="1" dirty="0" err="1" smtClean="0">
                <a:latin typeface="Times New Roman" pitchFamily="18" charset="0"/>
                <a:cs typeface="Times New Roman" pitchFamily="18" charset="0"/>
              </a:rPr>
              <a:t>SRFQs</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120 </a:t>
            </a:r>
            <a:r>
              <a:rPr lang="it-IT" b="1" dirty="0" err="1" smtClean="0">
                <a:latin typeface="Times New Roman" pitchFamily="18" charset="0"/>
                <a:cs typeface="Times New Roman" pitchFamily="18" charset="0"/>
              </a:rPr>
              <a:t>Step</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motor</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140 </a:t>
            </a:r>
            <a:r>
              <a:rPr lang="it-IT" b="1" dirty="0" err="1" smtClean="0">
                <a:latin typeface="Times New Roman" pitchFamily="18" charset="0"/>
                <a:cs typeface="Times New Roman" pitchFamily="18" charset="0"/>
              </a:rPr>
              <a:t>Power</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supply</a:t>
            </a:r>
            <a:r>
              <a:rPr lang="it-IT" b="1" dirty="0" smtClean="0">
                <a:latin typeface="Times New Roman" pitchFamily="18" charset="0"/>
                <a:cs typeface="Times New Roman" pitchFamily="18" charset="0"/>
              </a:rPr>
              <a:t> for quadrupole</a:t>
            </a:r>
          </a:p>
          <a:p>
            <a:r>
              <a:rPr lang="it-IT" b="1" dirty="0">
                <a:latin typeface="Times New Roman" pitchFamily="18" charset="0"/>
                <a:cs typeface="Times New Roman" pitchFamily="18" charset="0"/>
              </a:rPr>
              <a:t> </a:t>
            </a:r>
            <a:r>
              <a:rPr lang="it-IT" b="1" dirty="0" smtClean="0">
                <a:latin typeface="Times New Roman" pitchFamily="18" charset="0"/>
                <a:cs typeface="Times New Roman" pitchFamily="18" charset="0"/>
              </a:rPr>
              <a:t>     and </a:t>
            </a:r>
            <a:r>
              <a:rPr lang="it-IT" b="1" dirty="0" err="1" smtClean="0">
                <a:latin typeface="Times New Roman" pitchFamily="18" charset="0"/>
                <a:cs typeface="Times New Roman" pitchFamily="18" charset="0"/>
              </a:rPr>
              <a:t>Dipole</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40 </a:t>
            </a:r>
            <a:r>
              <a:rPr lang="it-IT" b="1" dirty="0" err="1" smtClean="0">
                <a:latin typeface="Times New Roman" pitchFamily="18" charset="0"/>
                <a:cs typeface="Times New Roman" pitchFamily="18" charset="0"/>
              </a:rPr>
              <a:t>Corrector</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a:latin typeface="Times New Roman" pitchFamily="18" charset="0"/>
                <a:cs typeface="Times New Roman" pitchFamily="18" charset="0"/>
              </a:rPr>
              <a:t>3</a:t>
            </a:r>
            <a:r>
              <a:rPr lang="it-IT" b="1" dirty="0" smtClean="0">
                <a:latin typeface="Times New Roman" pitchFamily="18" charset="0"/>
                <a:cs typeface="Times New Roman" pitchFamily="18" charset="0"/>
              </a:rPr>
              <a:t>0 </a:t>
            </a:r>
            <a:r>
              <a:rPr lang="it-IT" b="1" dirty="0" err="1">
                <a:latin typeface="Times New Roman" pitchFamily="18" charset="0"/>
                <a:cs typeface="Times New Roman" pitchFamily="18" charset="0"/>
              </a:rPr>
              <a:t>Power</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supply</a:t>
            </a:r>
            <a:r>
              <a:rPr lang="it-IT" b="1" dirty="0">
                <a:latin typeface="Times New Roman" pitchFamily="18" charset="0"/>
                <a:cs typeface="Times New Roman" pitchFamily="18" charset="0"/>
              </a:rPr>
              <a:t> </a:t>
            </a:r>
            <a:r>
              <a:rPr lang="it-IT" b="1" dirty="0" smtClean="0">
                <a:latin typeface="Times New Roman" pitchFamily="18" charset="0"/>
                <a:cs typeface="Times New Roman" pitchFamily="18" charset="0"/>
              </a:rPr>
              <a:t>for </a:t>
            </a:r>
            <a:r>
              <a:rPr lang="it-IT" b="1" dirty="0" err="1" smtClean="0">
                <a:latin typeface="Times New Roman" pitchFamily="18" charset="0"/>
                <a:cs typeface="Times New Roman" pitchFamily="18" charset="0"/>
              </a:rPr>
              <a:t>steerer</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120 </a:t>
            </a:r>
            <a:r>
              <a:rPr lang="it-IT" b="1" dirty="0" err="1" smtClean="0">
                <a:latin typeface="Times New Roman" pitchFamily="18" charset="0"/>
                <a:cs typeface="Times New Roman" pitchFamily="18" charset="0"/>
              </a:rPr>
              <a:t>Rf</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Amplifier</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120 </a:t>
            </a:r>
            <a:r>
              <a:rPr lang="it-IT" b="1" dirty="0" err="1" smtClean="0">
                <a:latin typeface="Times New Roman" pitchFamily="18" charset="0"/>
                <a:cs typeface="Times New Roman" pitchFamily="18" charset="0"/>
              </a:rPr>
              <a:t>Rf</a:t>
            </a:r>
            <a:r>
              <a:rPr lang="it-IT" b="1" dirty="0" smtClean="0">
                <a:latin typeface="Times New Roman" pitchFamily="18" charset="0"/>
                <a:cs typeface="Times New Roman" pitchFamily="18" charset="0"/>
              </a:rPr>
              <a:t> controller</a:t>
            </a:r>
          </a:p>
          <a:p>
            <a:pPr marL="342900" indent="-342900">
              <a:buFont typeface="Arial" pitchFamily="34" charset="0"/>
              <a:buChar char="•"/>
            </a:pPr>
            <a:r>
              <a:rPr lang="it-IT" b="1" dirty="0">
                <a:latin typeface="Times New Roman" pitchFamily="18" charset="0"/>
                <a:cs typeface="Times New Roman" pitchFamily="18" charset="0"/>
              </a:rPr>
              <a:t>3</a:t>
            </a:r>
            <a:r>
              <a:rPr lang="it-IT" b="1" dirty="0" smtClean="0">
                <a:latin typeface="Times New Roman" pitchFamily="18" charset="0"/>
                <a:cs typeface="Times New Roman" pitchFamily="18" charset="0"/>
              </a:rPr>
              <a:t>0 Motor controller</a:t>
            </a:r>
          </a:p>
          <a:p>
            <a:pPr marL="342900" indent="-342900">
              <a:buFont typeface="Arial" pitchFamily="34" charset="0"/>
              <a:buChar char="•"/>
            </a:pPr>
            <a:r>
              <a:rPr lang="it-IT" b="1" dirty="0" smtClean="0">
                <a:latin typeface="Times New Roman" pitchFamily="18" charset="0"/>
                <a:cs typeface="Times New Roman" pitchFamily="18" charset="0"/>
              </a:rPr>
              <a:t>40 BMP</a:t>
            </a:r>
          </a:p>
          <a:p>
            <a:pPr marL="342900" indent="-342900">
              <a:buFont typeface="Arial" pitchFamily="34" charset="0"/>
              <a:buChar char="•"/>
            </a:pPr>
            <a:r>
              <a:rPr lang="it-IT" b="1" dirty="0">
                <a:latin typeface="Times New Roman" pitchFamily="18" charset="0"/>
                <a:cs typeface="Times New Roman" pitchFamily="18" charset="0"/>
              </a:rPr>
              <a:t>4</a:t>
            </a:r>
            <a:r>
              <a:rPr lang="it-IT" b="1" dirty="0" smtClean="0">
                <a:latin typeface="Times New Roman" pitchFamily="18" charset="0"/>
                <a:cs typeface="Times New Roman" pitchFamily="18" charset="0"/>
              </a:rPr>
              <a:t>0 FC</a:t>
            </a:r>
          </a:p>
          <a:p>
            <a:pPr marL="342900" indent="-342900">
              <a:buFont typeface="Arial" pitchFamily="34" charset="0"/>
              <a:buChar char="•"/>
            </a:pPr>
            <a:r>
              <a:rPr lang="it-IT" b="1" dirty="0" smtClean="0">
                <a:latin typeface="Times New Roman" pitchFamily="18" charset="0"/>
                <a:cs typeface="Times New Roman" pitchFamily="18" charset="0"/>
              </a:rPr>
              <a:t>90 Air </a:t>
            </a:r>
            <a:r>
              <a:rPr lang="it-IT" b="1" dirty="0" err="1" smtClean="0">
                <a:latin typeface="Times New Roman" pitchFamily="18" charset="0"/>
                <a:cs typeface="Times New Roman" pitchFamily="18" charset="0"/>
              </a:rPr>
              <a:t>compressor</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distribution</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smtClean="0">
                <a:latin typeface="Times New Roman" pitchFamily="18" charset="0"/>
                <a:cs typeface="Times New Roman" pitchFamily="18" charset="0"/>
              </a:rPr>
              <a:t>170 Valve</a:t>
            </a:r>
          </a:p>
          <a:p>
            <a:pPr marL="342900" indent="-342900">
              <a:buFont typeface="Arial" pitchFamily="34" charset="0"/>
              <a:buChar char="•"/>
            </a:pPr>
            <a:r>
              <a:rPr lang="it-IT" b="1" dirty="0" smtClean="0">
                <a:latin typeface="Times New Roman" pitchFamily="18" charset="0"/>
                <a:cs typeface="Times New Roman" pitchFamily="18" charset="0"/>
              </a:rPr>
              <a:t>120 </a:t>
            </a:r>
            <a:r>
              <a:rPr lang="it-IT" b="1" dirty="0" err="1" smtClean="0">
                <a:latin typeface="Times New Roman" pitchFamily="18" charset="0"/>
                <a:cs typeface="Times New Roman" pitchFamily="18" charset="0"/>
              </a:rPr>
              <a:t>Vacuum</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pump</a:t>
            </a:r>
            <a:endParaRPr lang="it-IT" b="1" dirty="0" smtClean="0">
              <a:latin typeface="Times New Roman" pitchFamily="18" charset="0"/>
              <a:cs typeface="Times New Roman" pitchFamily="18" charset="0"/>
            </a:endParaRPr>
          </a:p>
          <a:p>
            <a:pPr marL="342900" indent="-342900">
              <a:buFont typeface="Arial" pitchFamily="34" charset="0"/>
              <a:buChar char="•"/>
            </a:pPr>
            <a:r>
              <a:rPr lang="it-IT" b="1" dirty="0" err="1" smtClean="0">
                <a:latin typeface="Times New Roman" pitchFamily="18" charset="0"/>
                <a:cs typeface="Times New Roman" pitchFamily="18" charset="0"/>
              </a:rPr>
              <a:t>Ecc</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ecc</a:t>
            </a:r>
            <a:endParaRPr lang="it-IT" b="1" dirty="0" smtClean="0">
              <a:latin typeface="Times New Roman" pitchFamily="18" charset="0"/>
              <a:cs typeface="Times New Roman" pitchFamily="18" charset="0"/>
            </a:endParaRPr>
          </a:p>
          <a:p>
            <a:pPr marL="342900" indent="-342900">
              <a:buFont typeface="Arial" pitchFamily="34" charset="0"/>
              <a:buChar char="•"/>
            </a:pPr>
            <a:endParaRPr lang="it-IT" sz="2400" b="1" dirty="0">
              <a:latin typeface="Times New Roman" pitchFamily="18" charset="0"/>
              <a:cs typeface="Times New Roman" pitchFamily="18" charset="0"/>
            </a:endParaRPr>
          </a:p>
        </p:txBody>
      </p:sp>
      <p:sp>
        <p:nvSpPr>
          <p:cNvPr id="3" name="CasellaDiTesto 2"/>
          <p:cNvSpPr txBox="1"/>
          <p:nvPr/>
        </p:nvSpPr>
        <p:spPr>
          <a:xfrm>
            <a:off x="4499992" y="764704"/>
            <a:ext cx="4644008" cy="9171742"/>
          </a:xfrm>
          <a:prstGeom prst="rect">
            <a:avLst/>
          </a:prstGeom>
          <a:noFill/>
        </p:spPr>
        <p:txBody>
          <a:bodyPr wrap="square" rtlCol="0">
            <a:spAutoFit/>
          </a:bodyPr>
          <a:lstStyle/>
          <a:p>
            <a:r>
              <a:rPr lang="it-IT" sz="2400" b="1" dirty="0" err="1">
                <a:solidFill>
                  <a:srgbClr val="FF0000"/>
                </a:solidFill>
                <a:latin typeface="Times New Roman" pitchFamily="18" charset="0"/>
                <a:cs typeface="Times New Roman" pitchFamily="18" charset="0"/>
              </a:rPr>
              <a:t>Main</a:t>
            </a:r>
            <a:r>
              <a:rPr lang="it-IT" sz="2400" b="1" dirty="0">
                <a:solidFill>
                  <a:srgbClr val="FF0000"/>
                </a:solidFill>
                <a:latin typeface="Times New Roman" pitchFamily="18" charset="0"/>
                <a:cs typeface="Times New Roman" pitchFamily="18" charset="0"/>
              </a:rPr>
              <a:t> </a:t>
            </a:r>
            <a:r>
              <a:rPr lang="it-IT" sz="2400" b="1" dirty="0" err="1">
                <a:solidFill>
                  <a:srgbClr val="FF0000"/>
                </a:solidFill>
                <a:latin typeface="Times New Roman" pitchFamily="18" charset="0"/>
                <a:cs typeface="Times New Roman" pitchFamily="18" charset="0"/>
              </a:rPr>
              <a:t>device</a:t>
            </a:r>
            <a:r>
              <a:rPr lang="it-IT" sz="2400" b="1" dirty="0">
                <a:solidFill>
                  <a:srgbClr val="FF0000"/>
                </a:solidFill>
                <a:latin typeface="Times New Roman" pitchFamily="18" charset="0"/>
                <a:cs typeface="Times New Roman" pitchFamily="18" charset="0"/>
              </a:rPr>
              <a:t> in </a:t>
            </a:r>
            <a:r>
              <a:rPr lang="it-IT" sz="2400" b="1" dirty="0" smtClean="0">
                <a:solidFill>
                  <a:srgbClr val="FF0000"/>
                </a:solidFill>
                <a:latin typeface="Times New Roman" pitchFamily="18" charset="0"/>
                <a:cs typeface="Times New Roman" pitchFamily="18" charset="0"/>
              </a:rPr>
              <a:t>the Tandem</a:t>
            </a:r>
          </a:p>
          <a:p>
            <a:pPr marL="285750" indent="-285750">
              <a:buFont typeface="Arial" pitchFamily="34" charset="0"/>
              <a:buChar char="•"/>
            </a:pPr>
            <a:r>
              <a:rPr lang="it-IT" sz="2000" b="1" dirty="0" smtClean="0">
                <a:latin typeface="Times New Roman" pitchFamily="18" charset="0"/>
                <a:cs typeface="Times New Roman" pitchFamily="18" charset="0"/>
              </a:rPr>
              <a:t>2500 </a:t>
            </a:r>
            <a:r>
              <a:rPr lang="it-IT" sz="2000" b="1" dirty="0" err="1" smtClean="0">
                <a:latin typeface="Times New Roman" pitchFamily="18" charset="0"/>
                <a:cs typeface="Times New Roman" pitchFamily="18" charset="0"/>
              </a:rPr>
              <a:t>Resistors</a:t>
            </a:r>
            <a:endParaRPr lang="it-IT" sz="2000" b="1" dirty="0" smtClean="0">
              <a:latin typeface="Times New Roman" pitchFamily="18" charset="0"/>
              <a:cs typeface="Times New Roman" pitchFamily="18" charset="0"/>
            </a:endParaRPr>
          </a:p>
          <a:p>
            <a:pPr marL="285750" indent="-285750">
              <a:buFont typeface="Arial" pitchFamily="34" charset="0"/>
              <a:buChar char="•"/>
            </a:pPr>
            <a:r>
              <a:rPr lang="it-IT" sz="2000" b="1" dirty="0" smtClean="0">
                <a:latin typeface="Times New Roman" pitchFamily="18" charset="0"/>
                <a:cs typeface="Times New Roman" pitchFamily="18" charset="0"/>
              </a:rPr>
              <a:t>1 </a:t>
            </a:r>
            <a:r>
              <a:rPr lang="it-IT" sz="2000" b="1" dirty="0" err="1" smtClean="0">
                <a:latin typeface="Times New Roman" pitchFamily="18" charset="0"/>
                <a:cs typeface="Times New Roman" pitchFamily="18" charset="0"/>
              </a:rPr>
              <a:t>Laddertron</a:t>
            </a:r>
            <a:r>
              <a:rPr lang="it-IT" sz="2000" b="1" dirty="0" smtClean="0">
                <a:latin typeface="Times New Roman" pitchFamily="18" charset="0"/>
                <a:cs typeface="Times New Roman" pitchFamily="18" charset="0"/>
              </a:rPr>
              <a:t> (</a:t>
            </a:r>
            <a:r>
              <a:rPr lang="it-IT" sz="2000" b="1" dirty="0">
                <a:latin typeface="Times New Roman" pitchFamily="18" charset="0"/>
                <a:cs typeface="Times New Roman" pitchFamily="18" charset="0"/>
              </a:rPr>
              <a:t>1300 </a:t>
            </a:r>
            <a:r>
              <a:rPr lang="it-IT" sz="2000" b="1" dirty="0" smtClean="0">
                <a:latin typeface="Times New Roman" pitchFamily="18" charset="0"/>
                <a:cs typeface="Times New Roman" pitchFamily="18" charset="0"/>
              </a:rPr>
              <a:t>Link, </a:t>
            </a:r>
            <a:r>
              <a:rPr lang="it-IT" sz="2000" b="1" dirty="0" err="1" smtClean="0">
                <a:latin typeface="Times New Roman" pitchFamily="18" charset="0"/>
                <a:cs typeface="Times New Roman" pitchFamily="18" charset="0"/>
              </a:rPr>
              <a:t>ecc</a:t>
            </a:r>
            <a:r>
              <a:rPr lang="it-IT" sz="2000" b="1" dirty="0" smtClean="0">
                <a:latin typeface="Times New Roman" pitchFamily="18" charset="0"/>
                <a:cs typeface="Times New Roman" pitchFamily="18" charset="0"/>
              </a:rPr>
              <a:t>)</a:t>
            </a:r>
          </a:p>
          <a:p>
            <a:pPr marL="285750" indent="-285750">
              <a:buFont typeface="Arial" pitchFamily="34" charset="0"/>
              <a:buChar char="•"/>
            </a:pPr>
            <a:r>
              <a:rPr lang="it-IT" sz="2000" b="1" dirty="0" smtClean="0">
                <a:latin typeface="Times New Roman" pitchFamily="18" charset="0"/>
                <a:cs typeface="Times New Roman" pitchFamily="18" charset="0"/>
              </a:rPr>
              <a:t>765 m³ of SF6 </a:t>
            </a:r>
            <a:r>
              <a:rPr lang="it-IT" sz="2000" b="1" dirty="0" err="1" smtClean="0">
                <a:latin typeface="Times New Roman" pitchFamily="18" charset="0"/>
                <a:cs typeface="Times New Roman" pitchFamily="18" charset="0"/>
              </a:rPr>
              <a:t>at</a:t>
            </a:r>
            <a:r>
              <a:rPr lang="it-IT" sz="2000" b="1" dirty="0" smtClean="0">
                <a:latin typeface="Times New Roman" pitchFamily="18" charset="0"/>
                <a:cs typeface="Times New Roman" pitchFamily="18" charset="0"/>
              </a:rPr>
              <a:t> 7 Bar</a:t>
            </a:r>
          </a:p>
          <a:p>
            <a:pPr marL="285750" indent="-285750">
              <a:buFont typeface="Arial" pitchFamily="34" charset="0"/>
              <a:buChar char="•"/>
            </a:pPr>
            <a:r>
              <a:rPr lang="it-IT" sz="2000" b="1" dirty="0" smtClean="0">
                <a:latin typeface="Times New Roman" pitchFamily="18" charset="0"/>
                <a:cs typeface="Times New Roman" pitchFamily="18" charset="0"/>
              </a:rPr>
              <a:t>2 </a:t>
            </a:r>
            <a:r>
              <a:rPr lang="it-IT" sz="2000" b="1" dirty="0" err="1" smtClean="0">
                <a:latin typeface="Times New Roman" pitchFamily="18" charset="0"/>
                <a:cs typeface="Times New Roman" pitchFamily="18" charset="0"/>
              </a:rPr>
              <a:t>Compressor</a:t>
            </a:r>
            <a:r>
              <a:rPr lang="it-IT" sz="2000" b="1" dirty="0" smtClean="0">
                <a:latin typeface="Times New Roman" pitchFamily="18" charset="0"/>
                <a:cs typeface="Times New Roman" pitchFamily="18" charset="0"/>
              </a:rPr>
              <a:t>  and the </a:t>
            </a:r>
            <a:r>
              <a:rPr lang="it-IT" sz="2000" b="1" dirty="0" err="1" smtClean="0">
                <a:latin typeface="Times New Roman" pitchFamily="18" charset="0"/>
                <a:cs typeface="Times New Roman" pitchFamily="18" charset="0"/>
              </a:rPr>
              <a:t>regeneration</a:t>
            </a:r>
            <a:r>
              <a:rPr lang="it-IT" sz="2000" b="1" dirty="0" smtClean="0">
                <a:latin typeface="Times New Roman" pitchFamily="18" charset="0"/>
                <a:cs typeface="Times New Roman" pitchFamily="18" charset="0"/>
              </a:rPr>
              <a:t> </a:t>
            </a:r>
            <a:r>
              <a:rPr lang="it-IT" sz="2000" b="1" dirty="0" err="1" smtClean="0">
                <a:latin typeface="Times New Roman" pitchFamily="18" charset="0"/>
                <a:cs typeface="Times New Roman" pitchFamily="18" charset="0"/>
              </a:rPr>
              <a:t>system</a:t>
            </a:r>
            <a:r>
              <a:rPr lang="it-IT" sz="2000" b="1" dirty="0" smtClean="0">
                <a:latin typeface="Times New Roman" pitchFamily="18" charset="0"/>
                <a:cs typeface="Times New Roman" pitchFamily="18" charset="0"/>
              </a:rPr>
              <a:t> for the transfer of the SF6</a:t>
            </a:r>
          </a:p>
          <a:p>
            <a:pPr marL="285750" indent="-285750">
              <a:buFont typeface="Arial" pitchFamily="34" charset="0"/>
              <a:buChar char="•"/>
            </a:pPr>
            <a:r>
              <a:rPr lang="it-IT" sz="2000" b="1" dirty="0">
                <a:latin typeface="Times New Roman" pitchFamily="18" charset="0"/>
                <a:cs typeface="Times New Roman" pitchFamily="18" charset="0"/>
              </a:rPr>
              <a:t>20000 </a:t>
            </a:r>
            <a:r>
              <a:rPr lang="it-IT" sz="2000" b="1" dirty="0" err="1">
                <a:latin typeface="Times New Roman" pitchFamily="18" charset="0"/>
                <a:cs typeface="Times New Roman" pitchFamily="18" charset="0"/>
              </a:rPr>
              <a:t>Spark</a:t>
            </a:r>
            <a:r>
              <a:rPr lang="it-IT" sz="2000" b="1" dirty="0">
                <a:latin typeface="Times New Roman" pitchFamily="18" charset="0"/>
                <a:cs typeface="Times New Roman" pitchFamily="18" charset="0"/>
              </a:rPr>
              <a:t> </a:t>
            </a:r>
            <a:r>
              <a:rPr lang="it-IT" sz="2000" b="1" dirty="0" smtClean="0">
                <a:latin typeface="Times New Roman" pitchFamily="18" charset="0"/>
                <a:cs typeface="Times New Roman" pitchFamily="18" charset="0"/>
              </a:rPr>
              <a:t>gap</a:t>
            </a:r>
          </a:p>
          <a:p>
            <a:pPr marL="285750" indent="-285750">
              <a:buFont typeface="Arial" pitchFamily="34" charset="0"/>
              <a:buChar char="•"/>
            </a:pPr>
            <a:r>
              <a:rPr lang="it-IT" sz="2000" b="1" dirty="0" smtClean="0">
                <a:latin typeface="Times New Roman" pitchFamily="18" charset="0"/>
                <a:cs typeface="Times New Roman" pitchFamily="18" charset="0"/>
              </a:rPr>
              <a:t>1 Negative </a:t>
            </a:r>
            <a:r>
              <a:rPr lang="it-IT" sz="2000" b="1" dirty="0" err="1" smtClean="0">
                <a:latin typeface="Times New Roman" pitchFamily="18" charset="0"/>
                <a:cs typeface="Times New Roman" pitchFamily="18" charset="0"/>
              </a:rPr>
              <a:t>ion</a:t>
            </a:r>
            <a:r>
              <a:rPr lang="it-IT" sz="2000" b="1" dirty="0" smtClean="0">
                <a:latin typeface="Times New Roman" pitchFamily="18" charset="0"/>
                <a:cs typeface="Times New Roman" pitchFamily="18" charset="0"/>
              </a:rPr>
              <a:t> source</a:t>
            </a:r>
          </a:p>
          <a:p>
            <a:pPr marL="285750" indent="-285750">
              <a:buFont typeface="Arial" pitchFamily="34" charset="0"/>
              <a:buChar char="•"/>
            </a:pPr>
            <a:r>
              <a:rPr lang="it-IT" sz="2000" b="1" dirty="0" smtClean="0">
                <a:latin typeface="Times New Roman" pitchFamily="18" charset="0"/>
                <a:cs typeface="Times New Roman" pitchFamily="18" charset="0"/>
              </a:rPr>
              <a:t>3 </a:t>
            </a:r>
            <a:r>
              <a:rPr lang="it-IT" sz="2000" b="1" dirty="0" err="1" smtClean="0">
                <a:latin typeface="Times New Roman" pitchFamily="18" charset="0"/>
                <a:cs typeface="Times New Roman" pitchFamily="18" charset="0"/>
              </a:rPr>
              <a:t>Ion</a:t>
            </a:r>
            <a:r>
              <a:rPr lang="it-IT" sz="2000" b="1" dirty="0" smtClean="0">
                <a:latin typeface="Times New Roman" pitchFamily="18" charset="0"/>
                <a:cs typeface="Times New Roman" pitchFamily="18" charset="0"/>
              </a:rPr>
              <a:t> </a:t>
            </a:r>
            <a:r>
              <a:rPr lang="it-IT" sz="2000" b="1" dirty="0" err="1" smtClean="0">
                <a:latin typeface="Times New Roman" pitchFamily="18" charset="0"/>
                <a:cs typeface="Times New Roman" pitchFamily="18" charset="0"/>
              </a:rPr>
              <a:t>pump</a:t>
            </a:r>
            <a:r>
              <a:rPr lang="it-IT" sz="2000" b="1" dirty="0" smtClean="0">
                <a:latin typeface="Times New Roman" pitchFamily="18" charset="0"/>
                <a:cs typeface="Times New Roman" pitchFamily="18" charset="0"/>
              </a:rPr>
              <a:t> ( in the HV terminal )</a:t>
            </a:r>
          </a:p>
          <a:p>
            <a:pPr marL="285750" indent="-285750">
              <a:buFont typeface="Arial" pitchFamily="34" charset="0"/>
              <a:buChar char="•"/>
            </a:pPr>
            <a:r>
              <a:rPr lang="it-IT" sz="2000" b="1" dirty="0" smtClean="0">
                <a:latin typeface="Times New Roman" pitchFamily="18" charset="0"/>
                <a:cs typeface="Times New Roman" pitchFamily="18" charset="0"/>
              </a:rPr>
              <a:t>9 </a:t>
            </a:r>
            <a:r>
              <a:rPr lang="it-IT" sz="2000" b="1" dirty="0" err="1">
                <a:latin typeface="Times New Roman" pitchFamily="18" charset="0"/>
                <a:cs typeface="Times New Roman" pitchFamily="18" charset="0"/>
              </a:rPr>
              <a:t>Power</a:t>
            </a:r>
            <a:r>
              <a:rPr lang="it-IT" sz="2000" b="1" dirty="0">
                <a:latin typeface="Times New Roman" pitchFamily="18" charset="0"/>
                <a:cs typeface="Times New Roman" pitchFamily="18" charset="0"/>
              </a:rPr>
              <a:t> </a:t>
            </a:r>
            <a:r>
              <a:rPr lang="it-IT" sz="2000" b="1" dirty="0" err="1">
                <a:latin typeface="Times New Roman" pitchFamily="18" charset="0"/>
                <a:cs typeface="Times New Roman" pitchFamily="18" charset="0"/>
              </a:rPr>
              <a:t>supply</a:t>
            </a:r>
            <a:r>
              <a:rPr lang="it-IT" sz="2000" b="1" dirty="0">
                <a:latin typeface="Times New Roman" pitchFamily="18" charset="0"/>
                <a:cs typeface="Times New Roman" pitchFamily="18" charset="0"/>
              </a:rPr>
              <a:t> ( in the </a:t>
            </a:r>
            <a:r>
              <a:rPr lang="it-IT" sz="2000" b="1" dirty="0" err="1" smtClean="0">
                <a:latin typeface="Times New Roman" pitchFamily="18" charset="0"/>
                <a:cs typeface="Times New Roman" pitchFamily="18" charset="0"/>
              </a:rPr>
              <a:t>HVterminal</a:t>
            </a:r>
            <a:r>
              <a:rPr lang="it-IT" sz="2000" b="1" dirty="0" smtClean="0">
                <a:latin typeface="Times New Roman" pitchFamily="18" charset="0"/>
                <a:cs typeface="Times New Roman" pitchFamily="18" charset="0"/>
              </a:rPr>
              <a:t> )</a:t>
            </a:r>
          </a:p>
          <a:p>
            <a:pPr marL="285750" indent="-285750">
              <a:buFont typeface="Arial" pitchFamily="34" charset="0"/>
              <a:buChar char="•"/>
            </a:pPr>
            <a:r>
              <a:rPr lang="it-IT" sz="2000" b="1" dirty="0" smtClean="0">
                <a:latin typeface="Times New Roman" pitchFamily="18" charset="0"/>
                <a:cs typeface="Times New Roman" pitchFamily="18" charset="0"/>
              </a:rPr>
              <a:t>10 </a:t>
            </a:r>
            <a:r>
              <a:rPr lang="it-IT" sz="2000" b="1" dirty="0" err="1" smtClean="0">
                <a:latin typeface="Times New Roman" pitchFamily="18" charset="0"/>
                <a:cs typeface="Times New Roman" pitchFamily="18" charset="0"/>
              </a:rPr>
              <a:t>Variac</a:t>
            </a:r>
            <a:r>
              <a:rPr lang="it-IT" sz="2000" b="1" dirty="0" smtClean="0">
                <a:latin typeface="Times New Roman" pitchFamily="18" charset="0"/>
                <a:cs typeface="Times New Roman" pitchFamily="18" charset="0"/>
              </a:rPr>
              <a:t> ( </a:t>
            </a:r>
            <a:r>
              <a:rPr lang="it-IT" sz="2000" b="1" dirty="0">
                <a:latin typeface="Times New Roman" pitchFamily="18" charset="0"/>
                <a:cs typeface="Times New Roman" pitchFamily="18" charset="0"/>
              </a:rPr>
              <a:t>in the HV terminal )</a:t>
            </a:r>
          </a:p>
          <a:p>
            <a:pPr marL="285750" indent="-285750">
              <a:buFont typeface="Arial" pitchFamily="34" charset="0"/>
              <a:buChar char="•"/>
            </a:pPr>
            <a:r>
              <a:rPr lang="it-IT" sz="2000" b="1" dirty="0" smtClean="0">
                <a:latin typeface="Times New Roman" pitchFamily="18" charset="0"/>
                <a:cs typeface="Times New Roman" pitchFamily="18" charset="0"/>
              </a:rPr>
              <a:t>1 </a:t>
            </a:r>
            <a:r>
              <a:rPr lang="it-IT" sz="2000" b="1" dirty="0" err="1" smtClean="0">
                <a:latin typeface="Times New Roman" pitchFamily="18" charset="0"/>
                <a:cs typeface="Times New Roman" pitchFamily="18" charset="0"/>
              </a:rPr>
              <a:t>Electostatic</a:t>
            </a:r>
            <a:r>
              <a:rPr lang="it-IT" sz="2000" b="1" dirty="0" smtClean="0">
                <a:latin typeface="Times New Roman" pitchFamily="18" charset="0"/>
                <a:cs typeface="Times New Roman" pitchFamily="18" charset="0"/>
              </a:rPr>
              <a:t> Lens( </a:t>
            </a:r>
            <a:r>
              <a:rPr lang="it-IT" sz="2000" b="1" dirty="0">
                <a:latin typeface="Times New Roman" pitchFamily="18" charset="0"/>
                <a:cs typeface="Times New Roman" pitchFamily="18" charset="0"/>
              </a:rPr>
              <a:t>in the HV terminal </a:t>
            </a:r>
            <a:r>
              <a:rPr lang="it-IT" sz="2000" b="1" dirty="0" smtClean="0">
                <a:latin typeface="Times New Roman" pitchFamily="18" charset="0"/>
                <a:cs typeface="Times New Roman" pitchFamily="18" charset="0"/>
              </a:rPr>
              <a:t>)</a:t>
            </a:r>
          </a:p>
          <a:p>
            <a:pPr marL="285750" indent="-285750">
              <a:buFont typeface="Arial" pitchFamily="34" charset="0"/>
              <a:buChar char="•"/>
            </a:pPr>
            <a:r>
              <a:rPr lang="it-IT" sz="2000" b="1" dirty="0" smtClean="0">
                <a:latin typeface="Times New Roman" pitchFamily="18" charset="0"/>
                <a:cs typeface="Times New Roman" pitchFamily="18" charset="0"/>
              </a:rPr>
              <a:t>1200 </a:t>
            </a:r>
            <a:r>
              <a:rPr lang="it-IT" sz="2000" b="1" dirty="0" err="1" smtClean="0">
                <a:latin typeface="Times New Roman" pitchFamily="18" charset="0"/>
              </a:rPr>
              <a:t>Resistors</a:t>
            </a:r>
            <a:r>
              <a:rPr lang="it-IT" sz="2000" b="1" dirty="0" smtClean="0">
                <a:latin typeface="Times New Roman" pitchFamily="18" charset="0"/>
              </a:rPr>
              <a:t> </a:t>
            </a:r>
            <a:r>
              <a:rPr lang="it-IT" sz="2000" b="1" dirty="0" err="1" smtClean="0">
                <a:latin typeface="Times New Roman" pitchFamily="18" charset="0"/>
              </a:rPr>
              <a:t>support</a:t>
            </a:r>
            <a:endParaRPr lang="it-IT" sz="2000" b="1" dirty="0" smtClean="0">
              <a:latin typeface="Times New Roman" pitchFamily="18" charset="0"/>
            </a:endParaRPr>
          </a:p>
          <a:p>
            <a:pPr marL="285750" indent="-285750">
              <a:buFont typeface="Arial" pitchFamily="34" charset="0"/>
              <a:buChar char="•"/>
            </a:pPr>
            <a:r>
              <a:rPr lang="it-IT" sz="2000" b="1" dirty="0" smtClean="0">
                <a:latin typeface="Times New Roman" pitchFamily="18" charset="0"/>
              </a:rPr>
              <a:t>1 </a:t>
            </a:r>
            <a:r>
              <a:rPr lang="it-IT" sz="2000" b="1" dirty="0" err="1" smtClean="0">
                <a:latin typeface="Times New Roman" pitchFamily="18" charset="0"/>
              </a:rPr>
              <a:t>Dillon</a:t>
            </a:r>
            <a:r>
              <a:rPr lang="it-IT" sz="2000" b="1" dirty="0" smtClean="0">
                <a:latin typeface="Times New Roman" pitchFamily="18" charset="0"/>
              </a:rPr>
              <a:t> Cell</a:t>
            </a:r>
          </a:p>
          <a:p>
            <a:pPr marL="285750" indent="-285750">
              <a:buFont typeface="Arial" pitchFamily="34" charset="0"/>
              <a:buChar char="•"/>
            </a:pPr>
            <a:r>
              <a:rPr lang="it-IT" sz="2000" b="1" dirty="0" smtClean="0">
                <a:latin typeface="Times New Roman" pitchFamily="18" charset="0"/>
              </a:rPr>
              <a:t>4 </a:t>
            </a:r>
            <a:r>
              <a:rPr lang="it-IT" sz="2000" b="1" dirty="0" err="1" smtClean="0">
                <a:latin typeface="Times New Roman" pitchFamily="18" charset="0"/>
              </a:rPr>
              <a:t>Gauge</a:t>
            </a:r>
            <a:r>
              <a:rPr lang="it-IT" sz="2000" b="1" dirty="0" smtClean="0">
                <a:latin typeface="Times New Roman" pitchFamily="18" charset="0"/>
              </a:rPr>
              <a:t> for </a:t>
            </a:r>
            <a:r>
              <a:rPr lang="it-IT" sz="2000" b="1" dirty="0" err="1" smtClean="0">
                <a:latin typeface="Times New Roman" pitchFamily="18" charset="0"/>
              </a:rPr>
              <a:t>Dew</a:t>
            </a:r>
            <a:r>
              <a:rPr lang="it-IT" sz="2000" b="1" dirty="0" smtClean="0">
                <a:latin typeface="Times New Roman" pitchFamily="18" charset="0"/>
              </a:rPr>
              <a:t> </a:t>
            </a:r>
            <a:r>
              <a:rPr lang="it-IT" sz="2000" b="1" dirty="0">
                <a:latin typeface="Times New Roman" pitchFamily="18" charset="0"/>
              </a:rPr>
              <a:t>P</a:t>
            </a:r>
            <a:r>
              <a:rPr lang="it-IT" sz="2000" b="1" dirty="0" smtClean="0">
                <a:latin typeface="Times New Roman" pitchFamily="18" charset="0"/>
              </a:rPr>
              <a:t>oint </a:t>
            </a:r>
            <a:r>
              <a:rPr lang="it-IT" sz="2000" b="1" dirty="0" err="1" smtClean="0">
                <a:latin typeface="Times New Roman" pitchFamily="18" charset="0"/>
              </a:rPr>
              <a:t>meter</a:t>
            </a:r>
            <a:r>
              <a:rPr lang="it-IT" sz="2000" b="1" dirty="0" smtClean="0">
                <a:latin typeface="Times New Roman" pitchFamily="18" charset="0"/>
              </a:rPr>
              <a:t> </a:t>
            </a:r>
            <a:r>
              <a:rPr lang="it-IT" sz="2000" b="1" dirty="0" err="1" smtClean="0">
                <a:latin typeface="Times New Roman" pitchFamily="18" charset="0"/>
              </a:rPr>
              <a:t>system</a:t>
            </a:r>
            <a:endParaRPr lang="it-IT" sz="2000" b="1" dirty="0" smtClean="0">
              <a:latin typeface="Times New Roman" pitchFamily="18" charset="0"/>
            </a:endParaRPr>
          </a:p>
          <a:p>
            <a:pPr marL="285750" indent="-285750">
              <a:buFont typeface="Arial" pitchFamily="34" charset="0"/>
              <a:buChar char="•"/>
            </a:pPr>
            <a:r>
              <a:rPr lang="it-IT" sz="2000" b="1" dirty="0" smtClean="0">
                <a:latin typeface="Times New Roman" pitchFamily="18" charset="0"/>
              </a:rPr>
              <a:t>8 </a:t>
            </a:r>
            <a:r>
              <a:rPr lang="it-IT" sz="2000" b="1" dirty="0">
                <a:latin typeface="Times New Roman" pitchFamily="18" charset="0"/>
              </a:rPr>
              <a:t>C</a:t>
            </a:r>
            <a:r>
              <a:rPr lang="it-IT" sz="2000" b="1" dirty="0" smtClean="0">
                <a:latin typeface="Times New Roman" pitchFamily="18" charset="0"/>
              </a:rPr>
              <a:t>able for the CC ( in HV) for </a:t>
            </a:r>
            <a:r>
              <a:rPr lang="it-IT" sz="2000" b="1" dirty="0" err="1" smtClean="0">
                <a:latin typeface="Times New Roman" pitchFamily="18" charset="0"/>
              </a:rPr>
              <a:t>each</a:t>
            </a:r>
            <a:r>
              <a:rPr lang="it-IT" sz="2000" b="1" dirty="0" smtClean="0">
                <a:latin typeface="Times New Roman" pitchFamily="18" charset="0"/>
              </a:rPr>
              <a:t> of 8 </a:t>
            </a:r>
            <a:r>
              <a:rPr lang="it-IT" sz="2000" b="1" dirty="0" err="1" smtClean="0">
                <a:latin typeface="Times New Roman" pitchFamily="18" charset="0"/>
              </a:rPr>
              <a:t>section</a:t>
            </a:r>
            <a:r>
              <a:rPr lang="it-IT" sz="2000" b="1" dirty="0" smtClean="0">
                <a:latin typeface="Times New Roman" pitchFamily="18" charset="0"/>
              </a:rPr>
              <a:t> </a:t>
            </a:r>
            <a:r>
              <a:rPr lang="it-IT" sz="2000" b="1" dirty="0" err="1" smtClean="0">
                <a:latin typeface="Times New Roman" pitchFamily="18" charset="0"/>
              </a:rPr>
              <a:t>ecc</a:t>
            </a:r>
            <a:r>
              <a:rPr lang="it-IT" sz="2000" b="1" dirty="0" smtClean="0">
                <a:latin typeface="Times New Roman" pitchFamily="18" charset="0"/>
              </a:rPr>
              <a:t> ecc.</a:t>
            </a: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000" b="1" dirty="0">
              <a:latin typeface="Times New Roman" pitchFamily="18" charset="0"/>
              <a:cs typeface="Times New Roman" pitchFamily="18" charset="0"/>
            </a:endParaRP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000" b="1" dirty="0" smtClean="0">
              <a:latin typeface="Times New Roman" pitchFamily="18" charset="0"/>
              <a:cs typeface="Times New Roman" pitchFamily="18" charset="0"/>
            </a:endParaRPr>
          </a:p>
          <a:p>
            <a:pPr marL="285750" indent="-285750">
              <a:buFont typeface="Arial" pitchFamily="34" charset="0"/>
              <a:buChar char="•"/>
            </a:pPr>
            <a:endParaRPr lang="it-IT" sz="2400" b="1" dirty="0">
              <a:latin typeface="Times New Roman" pitchFamily="18" charset="0"/>
              <a:cs typeface="Times New Roman" pitchFamily="18" charset="0"/>
            </a:endParaRPr>
          </a:p>
          <a:p>
            <a:endParaRPr lang="it-IT" sz="2400" b="1" dirty="0">
              <a:latin typeface="Times New Roman" pitchFamily="18" charset="0"/>
              <a:cs typeface="Times New Roman" pitchFamily="18" charset="0"/>
            </a:endParaRPr>
          </a:p>
          <a:p>
            <a:endParaRPr lang="it-IT" dirty="0"/>
          </a:p>
        </p:txBody>
      </p:sp>
    </p:spTree>
    <p:extLst>
      <p:ext uri="{BB962C8B-B14F-4D97-AF65-F5344CB8AC3E}">
        <p14:creationId xmlns:p14="http://schemas.microsoft.com/office/powerpoint/2010/main" xmlns="" val="3761648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solidFill>
                <a:srgbClr val="000000"/>
              </a:solidFill>
            </a:endParaRPr>
          </a:p>
        </p:txBody>
      </p:sp>
      <p:sp>
        <p:nvSpPr>
          <p:cNvPr id="27660" name="Rectangle 13"/>
          <p:cNvSpPr>
            <a:spLocks noGrp="1" noChangeArrowheads="1"/>
          </p:cNvSpPr>
          <p:nvPr>
            <p:ph type="title"/>
          </p:nvPr>
        </p:nvSpPr>
        <p:spPr>
          <a:xfrm>
            <a:off x="287337" y="436458"/>
            <a:ext cx="8513763" cy="1141413"/>
          </a:xfrm>
        </p:spPr>
        <p:txBody>
          <a:bodyPr lIns="0" tIns="0" rIns="0" bIns="0"/>
          <a:lstStyle/>
          <a:p>
            <a:pPr marL="285750" indent="-285750"/>
            <a:r>
              <a:rPr lang="en-US" sz="3600" b="1" dirty="0">
                <a:latin typeface="Times New Roman" pitchFamily="18" charset="0"/>
                <a:cs typeface="Times New Roman" pitchFamily="18" charset="0"/>
              </a:rPr>
              <a:t>Approaches to the maintenance at LNL</a:t>
            </a:r>
            <a:r>
              <a:rPr lang="it-IT" sz="3600" b="1" dirty="0">
                <a:latin typeface="Times New Roman" pitchFamily="18" charset="0"/>
                <a:cs typeface="Times New Roman" pitchFamily="18" charset="0"/>
              </a:rPr>
              <a:t> </a:t>
            </a:r>
            <a:r>
              <a:rPr lang="it-IT" sz="3600" dirty="0">
                <a:latin typeface="Times New Roman" pitchFamily="18" charset="0"/>
                <a:cs typeface="Times New Roman" pitchFamily="18" charset="0"/>
              </a:rPr>
              <a:t/>
            </a:r>
            <a:br>
              <a:rPr lang="it-IT" sz="3600" dirty="0">
                <a:latin typeface="Times New Roman" pitchFamily="18" charset="0"/>
                <a:cs typeface="Times New Roman" pitchFamily="18" charset="0"/>
              </a:rPr>
            </a:br>
            <a:endParaRPr lang="it-IT" sz="3600" dirty="0">
              <a:latin typeface="Times New Roman" pitchFamily="18" charset="0"/>
              <a:cs typeface="Times New Roman" pitchFamily="18" charset="0"/>
            </a:endParaRPr>
          </a:p>
        </p:txBody>
      </p:sp>
      <p:sp>
        <p:nvSpPr>
          <p:cNvPr id="2" name="CasellaDiTesto 1"/>
          <p:cNvSpPr txBox="1"/>
          <p:nvPr/>
        </p:nvSpPr>
        <p:spPr>
          <a:xfrm>
            <a:off x="523283" y="1012954"/>
            <a:ext cx="8099021" cy="4832092"/>
          </a:xfrm>
          <a:prstGeom prst="rect">
            <a:avLst/>
          </a:prstGeom>
          <a:noFill/>
        </p:spPr>
        <p:txBody>
          <a:bodyPr wrap="square" rtlCol="0">
            <a:spAutoFit/>
          </a:bodyPr>
          <a:lstStyle/>
          <a:p>
            <a:pPr marL="457200" indent="-457200">
              <a:buFont typeface="Arial" pitchFamily="34" charset="0"/>
              <a:buChar char="•"/>
            </a:pPr>
            <a:endParaRPr lang="it-IT" sz="2800" b="1" dirty="0" smtClean="0">
              <a:latin typeface="Times New Roman" pitchFamily="18" charset="0"/>
            </a:endParaRPr>
          </a:p>
          <a:p>
            <a:pPr marL="342900" indent="-342900">
              <a:buFont typeface="Arial" pitchFamily="34" charset="0"/>
              <a:buChar char="•"/>
            </a:pPr>
            <a:r>
              <a:rPr lang="it-IT" sz="2800" dirty="0" smtClean="0">
                <a:latin typeface="Times New Roman" pitchFamily="18" charset="0"/>
              </a:rPr>
              <a:t>The </a:t>
            </a:r>
            <a:r>
              <a:rPr lang="en-US" sz="2800" dirty="0">
                <a:latin typeface="Times New Roman" pitchFamily="18" charset="0"/>
                <a:cs typeface="Times New Roman" pitchFamily="18" charset="0"/>
              </a:rPr>
              <a:t>spares parts for each </a:t>
            </a:r>
            <a:r>
              <a:rPr lang="en-US" sz="2800" dirty="0" smtClean="0">
                <a:latin typeface="Times New Roman" pitchFamily="18" charset="0"/>
                <a:cs typeface="Times New Roman" pitchFamily="18" charset="0"/>
              </a:rPr>
              <a:t>systems will </a:t>
            </a:r>
            <a:r>
              <a:rPr lang="en-US" sz="2800" dirty="0">
                <a:latin typeface="Times New Roman" pitchFamily="18" charset="0"/>
                <a:cs typeface="Times New Roman" pitchFamily="18" charset="0"/>
              </a:rPr>
              <a:t>cost &gt;&gt; our budget (+30</a:t>
            </a:r>
            <a:r>
              <a:rPr lang="en-US" sz="2800" dirty="0" smtClean="0">
                <a:latin typeface="Times New Roman" pitchFamily="18" charset="0"/>
                <a:cs typeface="Times New Roman" pitchFamily="18" charset="0"/>
              </a:rPr>
              <a:t>%);</a:t>
            </a:r>
          </a:p>
          <a:p>
            <a:pPr marL="342900" indent="-342900">
              <a:buFont typeface="Arial" pitchFamily="34" charset="0"/>
              <a:buChar char="•"/>
            </a:pPr>
            <a:endParaRPr lang="en-US" sz="2800" dirty="0">
              <a:latin typeface="Times New Roman" pitchFamily="18" charset="0"/>
              <a:cs typeface="Times New Roman" pitchFamily="18" charset="0"/>
            </a:endParaRPr>
          </a:p>
          <a:p>
            <a:pPr marL="342900" indent="-342900">
              <a:buFont typeface="Arial" pitchFamily="34" charset="0"/>
              <a:buChar char="•"/>
            </a:pPr>
            <a:r>
              <a:rPr lang="it-IT" sz="2800" dirty="0" err="1">
                <a:latin typeface="Times New Roman" pitchFamily="18" charset="0"/>
              </a:rPr>
              <a:t>It</a:t>
            </a:r>
            <a:r>
              <a:rPr lang="it-IT" sz="2800" dirty="0">
                <a:latin typeface="Times New Roman" pitchFamily="18" charset="0"/>
              </a:rPr>
              <a:t> </a:t>
            </a:r>
            <a:r>
              <a:rPr lang="it-IT" sz="2800" dirty="0" err="1">
                <a:latin typeface="Times New Roman" pitchFamily="18" charset="0"/>
                <a:cs typeface="Times New Roman" pitchFamily="18" charset="0"/>
              </a:rPr>
              <a:t>is</a:t>
            </a:r>
            <a:r>
              <a:rPr lang="it-IT" sz="2800" dirty="0">
                <a:latin typeface="Times New Roman" pitchFamily="18" charset="0"/>
                <a:cs typeface="Times New Roman" pitchFamily="18" charset="0"/>
              </a:rPr>
              <a:t> </a:t>
            </a:r>
            <a:r>
              <a:rPr lang="it-IT" sz="2800" dirty="0" err="1">
                <a:latin typeface="Times New Roman" pitchFamily="18" charset="0"/>
                <a:cs typeface="Times New Roman" pitchFamily="18" charset="0"/>
              </a:rPr>
              <a:t>very</a:t>
            </a:r>
            <a:r>
              <a:rPr lang="it-IT" sz="2800" dirty="0">
                <a:latin typeface="Times New Roman" pitchFamily="18" charset="0"/>
                <a:cs typeface="Times New Roman" pitchFamily="18" charset="0"/>
              </a:rPr>
              <a:t> </a:t>
            </a:r>
            <a:r>
              <a:rPr lang="it-IT" sz="2800" dirty="0" err="1">
                <a:latin typeface="Times New Roman" pitchFamily="18" charset="0"/>
                <a:cs typeface="Times New Roman" pitchFamily="18" charset="0"/>
              </a:rPr>
              <a:t>important</a:t>
            </a:r>
            <a:r>
              <a:rPr lang="it-IT" sz="2800" dirty="0">
                <a:latin typeface="Times New Roman" pitchFamily="18" charset="0"/>
                <a:cs typeface="Times New Roman" pitchFamily="18" charset="0"/>
              </a:rPr>
              <a:t> to </a:t>
            </a:r>
            <a:r>
              <a:rPr lang="it-IT" sz="2800" dirty="0" err="1" smtClean="0">
                <a:latin typeface="Times New Roman" pitchFamily="18" charset="0"/>
                <a:cs typeface="Times New Roman" pitchFamily="18" charset="0"/>
              </a:rPr>
              <a:t>find</a:t>
            </a:r>
            <a:r>
              <a:rPr lang="it-IT" sz="2800" dirty="0" smtClean="0">
                <a:latin typeface="Times New Roman" pitchFamily="18" charset="0"/>
                <a:cs typeface="Times New Roman" pitchFamily="18" charset="0"/>
              </a:rPr>
              <a:t> </a:t>
            </a:r>
            <a:r>
              <a:rPr lang="it-IT" sz="2800" dirty="0">
                <a:latin typeface="Times New Roman" pitchFamily="18" charset="0"/>
                <a:cs typeface="Times New Roman" pitchFamily="18" charset="0"/>
              </a:rPr>
              <a:t>the </a:t>
            </a:r>
            <a:r>
              <a:rPr lang="it-IT" sz="2800" dirty="0" smtClean="0">
                <a:latin typeface="Times New Roman" pitchFamily="18" charset="0"/>
                <a:cs typeface="Times New Roman" pitchFamily="18" charset="0"/>
              </a:rPr>
              <a:t>major </a:t>
            </a:r>
            <a:r>
              <a:rPr lang="it-IT" sz="2800" dirty="0" err="1">
                <a:latin typeface="Times New Roman" pitchFamily="18" charset="0"/>
                <a:cs typeface="Times New Roman" pitchFamily="18" charset="0"/>
              </a:rPr>
              <a:t>criticality</a:t>
            </a:r>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marL="342900" indent="-342900">
              <a:buFont typeface="Arial" pitchFamily="34" charset="0"/>
              <a:buChar char="•"/>
            </a:pPr>
            <a:r>
              <a:rPr lang="en-US" sz="2800" dirty="0">
                <a:latin typeface="Times New Roman" pitchFamily="18" charset="0"/>
                <a:cs typeface="Times New Roman" pitchFamily="18" charset="0"/>
              </a:rPr>
              <a:t>Find out the critical </a:t>
            </a:r>
            <a:r>
              <a:rPr lang="en-US" sz="2800" dirty="0" smtClean="0">
                <a:latin typeface="Times New Roman" pitchFamily="18" charset="0"/>
                <a:cs typeface="Times New Roman" pitchFamily="18" charset="0"/>
              </a:rPr>
              <a:t>ageing </a:t>
            </a:r>
            <a:r>
              <a:rPr lang="en-US" sz="2800" dirty="0">
                <a:latin typeface="Times New Roman" pitchFamily="18" charset="0"/>
                <a:cs typeface="Times New Roman" pitchFamily="18" charset="0"/>
              </a:rPr>
              <a:t>equipment to be replaced in the Tandem </a:t>
            </a:r>
            <a:r>
              <a:rPr lang="en-US" sz="2800" dirty="0" smtClean="0">
                <a:latin typeface="Times New Roman" pitchFamily="18" charset="0"/>
                <a:cs typeface="Times New Roman" pitchFamily="18" charset="0"/>
              </a:rPr>
              <a:t>accelerator;</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dirty="0" smtClean="0">
              <a:latin typeface="Times New Roman" pitchFamily="18" charset="0"/>
              <a:cs typeface="Times New Roman" pitchFamily="18" charset="0"/>
            </a:endParaRPr>
          </a:p>
          <a:p>
            <a:pPr marL="342900" indent="-342900">
              <a:buFont typeface="Arial" pitchFamily="34" charset="0"/>
              <a:buChar char="•"/>
            </a:pPr>
            <a:r>
              <a:rPr lang="en-US" sz="2800" dirty="0" smtClean="0">
                <a:latin typeface="Times New Roman" pitchFamily="18" charset="0"/>
                <a:cs typeface="Times New Roman" pitchFamily="18" charset="0"/>
              </a:rPr>
              <a:t>On </a:t>
            </a:r>
            <a:r>
              <a:rPr lang="en-US" sz="2800" dirty="0">
                <a:latin typeface="Times New Roman" pitchFamily="18" charset="0"/>
                <a:cs typeface="Times New Roman" pitchFamily="18" charset="0"/>
              </a:rPr>
              <a:t>PIAVE-ALPI we concentrate on the strictly  high reliable element.</a:t>
            </a:r>
            <a:endParaRPr lang="it-IT" sz="2800" dirty="0"/>
          </a:p>
        </p:txBody>
      </p:sp>
    </p:spTree>
    <p:extLst>
      <p:ext uri="{BB962C8B-B14F-4D97-AF65-F5344CB8AC3E}">
        <p14:creationId xmlns:p14="http://schemas.microsoft.com/office/powerpoint/2010/main" xmlns="" val="717677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0483"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0484"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0485"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0486"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0487"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0488"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0489"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0490"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0491"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grpSp>
        <p:nvGrpSpPr>
          <p:cNvPr id="13" name="Group 8"/>
          <p:cNvGrpSpPr>
            <a:grpSpLocks/>
          </p:cNvGrpSpPr>
          <p:nvPr/>
        </p:nvGrpSpPr>
        <p:grpSpPr bwMode="auto">
          <a:xfrm>
            <a:off x="285720" y="1643050"/>
            <a:ext cx="8572560" cy="4954601"/>
            <a:chOff x="1824" y="633"/>
            <a:chExt cx="2834" cy="2849"/>
          </a:xfrm>
        </p:grpSpPr>
        <p:sp>
          <p:nvSpPr>
            <p:cNvPr id="14"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50800">
              <a:solidFill>
                <a:srgbClr val="000000"/>
              </a:solidFill>
              <a:miter lim="800000"/>
              <a:headEnd/>
              <a:tailEnd/>
            </a:ln>
          </p:spPr>
          <p:txBody>
            <a:bodyPr/>
            <a:lstStyle/>
            <a:p>
              <a:endParaRPr lang="it-IT"/>
            </a:p>
          </p:txBody>
        </p:sp>
        <p:sp>
          <p:nvSpPr>
            <p:cNvPr id="15"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99CC00"/>
            </a:solidFill>
            <a:ln w="53975">
              <a:solidFill>
                <a:srgbClr val="000000"/>
              </a:solidFill>
              <a:miter lim="800000"/>
              <a:headEnd/>
              <a:tailEnd/>
            </a:ln>
          </p:spPr>
          <p:txBody>
            <a:bodyPr/>
            <a:lstStyle/>
            <a:p>
              <a:endParaRPr lang="it-IT"/>
            </a:p>
          </p:txBody>
        </p:sp>
        <p:sp>
          <p:nvSpPr>
            <p:cNvPr id="16"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50800">
              <a:solidFill>
                <a:srgbClr val="000000"/>
              </a:solidFill>
              <a:miter lim="800000"/>
              <a:headEnd/>
              <a:tailEnd/>
            </a:ln>
          </p:spPr>
          <p:txBody>
            <a:bodyPr/>
            <a:lstStyle/>
            <a:p>
              <a:endParaRPr lang="it-IT"/>
            </a:p>
          </p:txBody>
        </p:sp>
        <p:sp>
          <p:nvSpPr>
            <p:cNvPr id="17"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50800">
              <a:solidFill>
                <a:srgbClr val="000000"/>
              </a:solidFill>
              <a:miter lim="800000"/>
              <a:headEnd/>
              <a:tailEnd/>
            </a:ln>
          </p:spPr>
          <p:txBody>
            <a:bodyPr/>
            <a:lstStyle/>
            <a:p>
              <a:endParaRPr lang="it-IT" dirty="0"/>
            </a:p>
          </p:txBody>
        </p:sp>
      </p:grpSp>
      <p:sp>
        <p:nvSpPr>
          <p:cNvPr id="18" name="Titolo 17"/>
          <p:cNvSpPr>
            <a:spLocks noGrp="1"/>
          </p:cNvSpPr>
          <p:nvPr>
            <p:ph type="title"/>
          </p:nvPr>
        </p:nvSpPr>
        <p:spPr>
          <a:xfrm>
            <a:off x="428596" y="0"/>
            <a:ext cx="8229600" cy="939784"/>
          </a:xfrm>
        </p:spPr>
        <p:txBody>
          <a:bodyPr/>
          <a:lstStyle/>
          <a:p>
            <a:r>
              <a:rPr lang="it-IT" sz="3600" b="1" dirty="0" smtClean="0">
                <a:latin typeface="Times New Roman" pitchFamily="18" charset="0"/>
                <a:cs typeface="Times New Roman" pitchFamily="18" charset="0"/>
              </a:rPr>
              <a:t>Not Maintenance alone</a:t>
            </a:r>
            <a:endParaRPr lang="it-IT" sz="3600" b="1" dirty="0">
              <a:latin typeface="Times New Roman" pitchFamily="18" charset="0"/>
              <a:cs typeface="Times New Roman" pitchFamily="18" charset="0"/>
            </a:endParaRPr>
          </a:p>
        </p:txBody>
      </p:sp>
      <p:sp>
        <p:nvSpPr>
          <p:cNvPr id="19" name="Rettangolo 18"/>
          <p:cNvSpPr/>
          <p:nvPr/>
        </p:nvSpPr>
        <p:spPr>
          <a:xfrm>
            <a:off x="1000100" y="3071810"/>
            <a:ext cx="4174820" cy="523220"/>
          </a:xfrm>
          <a:prstGeom prst="rect">
            <a:avLst/>
          </a:prstGeom>
          <a:noFill/>
        </p:spPr>
        <p:txBody>
          <a:bodyPr wrap="square" lIns="91440" tIns="45720" rIns="91440" bIns="45720">
            <a:spAutoFit/>
          </a:bodyPr>
          <a:lstStyle/>
          <a:p>
            <a:pPr algn="ctr"/>
            <a:r>
              <a:rPr lang="it-IT" sz="2800" b="1" dirty="0" smtClean="0">
                <a:ln w="1905"/>
                <a:effectLst>
                  <a:innerShdw blurRad="69850" dist="43180" dir="5400000">
                    <a:srgbClr val="000000">
                      <a:alpha val="65000"/>
                    </a:srgbClr>
                  </a:innerShdw>
                </a:effectLst>
                <a:latin typeface="Times New Roman" pitchFamily="18" charset="0"/>
                <a:cs typeface="Times New Roman" pitchFamily="18" charset="0"/>
              </a:rPr>
              <a:t>Preventive</a:t>
            </a:r>
            <a:endParaRPr lang="it-IT" sz="28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20" name="Rettangolo 19"/>
          <p:cNvSpPr/>
          <p:nvPr/>
        </p:nvSpPr>
        <p:spPr>
          <a:xfrm>
            <a:off x="4071934" y="4357694"/>
            <a:ext cx="4174820" cy="523220"/>
          </a:xfrm>
          <a:prstGeom prst="rect">
            <a:avLst/>
          </a:prstGeom>
          <a:noFill/>
        </p:spPr>
        <p:txBody>
          <a:bodyPr wrap="square" lIns="91440" tIns="45720" rIns="91440" bIns="45720">
            <a:spAutoFit/>
          </a:bodyPr>
          <a:lstStyle/>
          <a:p>
            <a:pPr algn="ctr"/>
            <a:r>
              <a:rPr lang="it-IT" sz="2800" b="1" dirty="0" smtClean="0">
                <a:ln w="1905"/>
                <a:effectLst>
                  <a:innerShdw blurRad="69850" dist="43180" dir="5400000">
                    <a:srgbClr val="000000">
                      <a:alpha val="65000"/>
                    </a:srgbClr>
                  </a:innerShdw>
                </a:effectLst>
                <a:latin typeface="Times New Roman" pitchFamily="18" charset="0"/>
                <a:cs typeface="Times New Roman" pitchFamily="18" charset="0"/>
              </a:rPr>
              <a:t>Last minute</a:t>
            </a:r>
            <a:endParaRPr lang="it-IT" sz="28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21" name="Rettangolo 20"/>
          <p:cNvSpPr/>
          <p:nvPr/>
        </p:nvSpPr>
        <p:spPr>
          <a:xfrm>
            <a:off x="4143372" y="2500306"/>
            <a:ext cx="4174820" cy="523220"/>
          </a:xfrm>
          <a:prstGeom prst="rect">
            <a:avLst/>
          </a:prstGeom>
          <a:noFill/>
        </p:spPr>
        <p:txBody>
          <a:bodyPr wrap="square" lIns="91440" tIns="45720" rIns="91440" bIns="45720">
            <a:spAutoFit/>
          </a:bodyPr>
          <a:lstStyle/>
          <a:p>
            <a:pPr algn="ctr"/>
            <a:r>
              <a:rPr lang="it-IT" sz="2800" b="1" dirty="0" smtClean="0">
                <a:ln w="1905"/>
                <a:effectLst>
                  <a:innerShdw blurRad="69850" dist="43180" dir="5400000">
                    <a:srgbClr val="000000">
                      <a:alpha val="65000"/>
                    </a:srgbClr>
                  </a:innerShdw>
                </a:effectLst>
                <a:latin typeface="Times New Roman" pitchFamily="18" charset="0"/>
                <a:cs typeface="Times New Roman" pitchFamily="18" charset="0"/>
              </a:rPr>
              <a:t>Up-grading</a:t>
            </a:r>
            <a:endParaRPr lang="it-IT" sz="28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22" name="Rettangolo 21"/>
          <p:cNvSpPr/>
          <p:nvPr/>
        </p:nvSpPr>
        <p:spPr>
          <a:xfrm>
            <a:off x="928662" y="4214818"/>
            <a:ext cx="4174820" cy="523220"/>
          </a:xfrm>
          <a:prstGeom prst="rect">
            <a:avLst/>
          </a:prstGeom>
          <a:noFill/>
        </p:spPr>
        <p:txBody>
          <a:bodyPr wrap="square" lIns="91440" tIns="45720" rIns="91440" bIns="45720">
            <a:spAutoFit/>
          </a:bodyPr>
          <a:lstStyle/>
          <a:p>
            <a:pPr algn="ctr"/>
            <a:r>
              <a:rPr lang="en-US" sz="2800" b="1" dirty="0" smtClean="0">
                <a:latin typeface="Times New Roman" pitchFamily="18" charset="0"/>
                <a:cs typeface="Times New Roman" pitchFamily="18" charset="0"/>
              </a:rPr>
              <a:t>Development</a:t>
            </a:r>
            <a:endParaRPr lang="it-IT" sz="28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23" name="Rectangle 13"/>
          <p:cNvSpPr txBox="1">
            <a:spLocks noChangeArrowheads="1"/>
          </p:cNvSpPr>
          <p:nvPr/>
        </p:nvSpPr>
        <p:spPr bwMode="auto">
          <a:xfrm>
            <a:off x="527021" y="1138994"/>
            <a:ext cx="8329642" cy="1008112"/>
          </a:xfrm>
          <a:prstGeom prst="rect">
            <a:avLst/>
          </a:prstGeom>
          <a:noFill/>
          <a:ln w="9525">
            <a:noFill/>
            <a:miter lim="800000"/>
            <a:headEnd/>
            <a:tailEnd/>
          </a:ln>
          <a:effectLst/>
        </p:spPr>
        <p:txBody>
          <a:bodyPr lIns="0" tIns="0" rIns="0" bIns="0" anchor="ctr"/>
          <a:lstStyle/>
          <a:p>
            <a:pPr>
              <a:defRPr/>
            </a:pPr>
            <a:r>
              <a:rPr lang="it-IT" sz="2400" kern="0" dirty="0" smtClean="0">
                <a:solidFill>
                  <a:schemeClr val="tx2"/>
                </a:solidFill>
                <a:latin typeface="Times New Roman" pitchFamily="18" charset="0"/>
                <a:ea typeface="+mj-ea"/>
                <a:cs typeface="+mj-cs"/>
              </a:rPr>
              <a:t>In any case the maintenace, preventive, Last minute, </a:t>
            </a:r>
            <a:r>
              <a:rPr lang="it-IT" sz="2400" dirty="0" smtClean="0">
                <a:ln w="1905"/>
                <a:effectLst>
                  <a:innerShdw blurRad="69850" dist="43180" dir="5400000">
                    <a:srgbClr val="000000">
                      <a:alpha val="65000"/>
                    </a:srgbClr>
                  </a:innerShdw>
                </a:effectLst>
                <a:latin typeface="Times New Roman" pitchFamily="18" charset="0"/>
                <a:cs typeface="Times New Roman" pitchFamily="18" charset="0"/>
              </a:rPr>
              <a:t>predictive, </a:t>
            </a:r>
            <a:r>
              <a:rPr lang="it-IT" sz="2400" kern="0" dirty="0" smtClean="0">
                <a:solidFill>
                  <a:schemeClr val="tx2"/>
                </a:solidFill>
                <a:latin typeface="Times New Roman" pitchFamily="18" charset="0"/>
                <a:ea typeface="+mj-ea"/>
                <a:cs typeface="+mj-cs"/>
              </a:rPr>
              <a:t>Development and the Up-grading, they must complete the necessary  puzzle for high </a:t>
            </a:r>
            <a:r>
              <a:rPr lang="it-IT" sz="2400" kern="0" dirty="0" err="1" smtClean="0">
                <a:solidFill>
                  <a:schemeClr val="tx2"/>
                </a:solidFill>
                <a:latin typeface="Times New Roman" pitchFamily="18" charset="0"/>
                <a:ea typeface="+mj-ea"/>
                <a:cs typeface="+mj-cs"/>
              </a:rPr>
              <a:t>Relaiability</a:t>
            </a:r>
            <a:endParaRPr lang="it-IT" sz="2400" b="1" kern="0" dirty="0" smtClean="0">
              <a:solidFill>
                <a:schemeClr val="tx2"/>
              </a:solidFill>
              <a:latin typeface="Times New Roman" pitchFamily="18" charset="0"/>
              <a:ea typeface="+mj-ea"/>
              <a:cs typeface="+mj-cs"/>
            </a:endParaRPr>
          </a:p>
          <a:p>
            <a:pPr>
              <a:defRPr/>
            </a:pPr>
            <a:endParaRPr lang="it-IT" sz="2400" b="1" kern="0" dirty="0">
              <a:solidFill>
                <a:schemeClr val="tx2"/>
              </a:solidFill>
              <a:latin typeface="Times New Roman"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355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355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355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355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355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356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356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356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356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3564" name="Rectangle 13"/>
          <p:cNvSpPr>
            <a:spLocks noGrp="1" noChangeArrowheads="1"/>
          </p:cNvSpPr>
          <p:nvPr>
            <p:ph type="title"/>
          </p:nvPr>
        </p:nvSpPr>
        <p:spPr>
          <a:xfrm>
            <a:off x="285720" y="0"/>
            <a:ext cx="8643998" cy="1141413"/>
          </a:xfrm>
        </p:spPr>
        <p:txBody>
          <a:bodyPr lIns="0" tIns="0" rIns="0" bIns="0"/>
          <a:lstStyle/>
          <a:p>
            <a:pPr eaLnBrk="1" hangingPunct="1"/>
            <a:r>
              <a:rPr lang="it-IT" sz="2600" b="1" dirty="0" err="1" smtClean="0">
                <a:latin typeface="Times New Roman" pitchFamily="18" charset="0"/>
              </a:rPr>
              <a:t>What</a:t>
            </a:r>
            <a:r>
              <a:rPr lang="it-IT" sz="2600" b="1" dirty="0" smtClean="0">
                <a:latin typeface="Times New Roman" pitchFamily="18" charset="0"/>
              </a:rPr>
              <a:t> </a:t>
            </a:r>
            <a:r>
              <a:rPr lang="it-IT" sz="2600" b="1" dirty="0" err="1" smtClean="0">
                <a:latin typeface="Times New Roman" pitchFamily="18" charset="0"/>
              </a:rPr>
              <a:t>could</a:t>
            </a:r>
            <a:r>
              <a:rPr lang="it-IT" sz="2600" b="1" dirty="0" smtClean="0">
                <a:latin typeface="Times New Roman" pitchFamily="18" charset="0"/>
              </a:rPr>
              <a:t> happen...Started as Development ended as Maintenance </a:t>
            </a:r>
            <a:r>
              <a:rPr lang="it-IT" sz="2600" b="1" dirty="0" smtClean="0">
                <a:latin typeface="Times New Roman" pitchFamily="18" charset="0"/>
                <a:cs typeface="Times New Roman" pitchFamily="18" charset="0"/>
              </a:rPr>
              <a:t>of all </a:t>
            </a:r>
            <a:r>
              <a:rPr lang="en-US" sz="2600" b="1" dirty="0" smtClean="0">
                <a:latin typeface="Times New Roman" pitchFamily="18" charset="0"/>
                <a:cs typeface="Times New Roman" pitchFamily="18" charset="0"/>
              </a:rPr>
              <a:t>cryostats</a:t>
            </a:r>
            <a:endParaRPr lang="it-IT" sz="2600" b="1" dirty="0" smtClean="0">
              <a:latin typeface="Times New Roman" pitchFamily="18" charset="0"/>
              <a:cs typeface="Times New Roman" pitchFamily="18" charset="0"/>
            </a:endParaRPr>
          </a:p>
        </p:txBody>
      </p:sp>
      <p:sp>
        <p:nvSpPr>
          <p:cNvPr id="13" name="Rettangolo 12"/>
          <p:cNvSpPr/>
          <p:nvPr/>
        </p:nvSpPr>
        <p:spPr>
          <a:xfrm>
            <a:off x="285720" y="1000108"/>
            <a:ext cx="8572560" cy="1837426"/>
          </a:xfrm>
          <a:prstGeom prst="rect">
            <a:avLst/>
          </a:prstGeom>
        </p:spPr>
        <p:txBody>
          <a:bodyPr wrap="square">
            <a:spAutoFit/>
          </a:bodyPr>
          <a:lstStyle/>
          <a:p>
            <a:pPr>
              <a:lnSpc>
                <a:spcPct val="90000"/>
              </a:lnSpc>
              <a:buClr>
                <a:schemeClr val="bg2"/>
              </a:buClr>
              <a:buFont typeface="Wingdings" pitchFamily="2" charset="2"/>
              <a:buChar char="q"/>
            </a:pPr>
            <a:r>
              <a:rPr lang="en-US" sz="2100" dirty="0" smtClean="0">
                <a:latin typeface="Times New Roman" pitchFamily="18" charset="0"/>
                <a:cs typeface="Times New Roman" pitchFamily="18" charset="0"/>
              </a:rPr>
              <a:t>LNL started to think about ALPI, a heavy ion SC linac equipped with QW, Pb on Cu resonators, less expensive and </a:t>
            </a:r>
            <a:r>
              <a:rPr lang="en-US" sz="2100" i="1" dirty="0" smtClean="0">
                <a:latin typeface="Times New Roman" pitchFamily="18" charset="0"/>
                <a:cs typeface="Times New Roman" pitchFamily="18" charset="0"/>
              </a:rPr>
              <a:t>easier</a:t>
            </a:r>
            <a:r>
              <a:rPr lang="en-US" sz="2100" dirty="0" smtClean="0">
                <a:latin typeface="Times New Roman" pitchFamily="18" charset="0"/>
                <a:cs typeface="Times New Roman" pitchFamily="18" charset="0"/>
              </a:rPr>
              <a:t> to build than Nb QWR. </a:t>
            </a:r>
          </a:p>
          <a:p>
            <a:pPr>
              <a:lnSpc>
                <a:spcPct val="90000"/>
              </a:lnSpc>
              <a:buClr>
                <a:schemeClr val="bg2"/>
              </a:buClr>
              <a:buFont typeface="Wingdings" pitchFamily="2" charset="2"/>
              <a:buChar char="q"/>
            </a:pPr>
            <a:r>
              <a:rPr lang="en-US" sz="2100" dirty="0" smtClean="0">
                <a:latin typeface="Times New Roman" pitchFamily="18" charset="0"/>
                <a:cs typeface="Times New Roman" pitchFamily="18" charset="0"/>
              </a:rPr>
              <a:t>Since the beginning we investigated the possibility to substitute in the future Pb with Nb.</a:t>
            </a:r>
          </a:p>
          <a:p>
            <a:pPr>
              <a:lnSpc>
                <a:spcPct val="90000"/>
              </a:lnSpc>
              <a:buClr>
                <a:schemeClr val="bg2"/>
              </a:buClr>
              <a:buFont typeface="Wingdings" pitchFamily="2" charset="2"/>
              <a:buChar char="q"/>
            </a:pPr>
            <a:r>
              <a:rPr lang="en-US" sz="2100" dirty="0" smtClean="0">
                <a:latin typeface="Times New Roman" pitchFamily="18" charset="0"/>
                <a:cs typeface="Times New Roman" pitchFamily="18" charset="0"/>
              </a:rPr>
              <a:t>A laboratory for Nb QWR sputtering was set up and a devoted research project was funded in 1987.</a:t>
            </a:r>
            <a:endParaRPr lang="en-US" sz="2100" dirty="0">
              <a:latin typeface="Times New Roman" pitchFamily="18" charset="0"/>
              <a:cs typeface="Times New Roman" pitchFamily="18" charset="0"/>
            </a:endParaRPr>
          </a:p>
        </p:txBody>
      </p:sp>
      <p:sp>
        <p:nvSpPr>
          <p:cNvPr id="14" name="Rectangle 4"/>
          <p:cNvSpPr>
            <a:spLocks noChangeArrowheads="1"/>
          </p:cNvSpPr>
          <p:nvPr/>
        </p:nvSpPr>
        <p:spPr bwMode="auto">
          <a:xfrm>
            <a:off x="357158" y="3143248"/>
            <a:ext cx="8496300" cy="3163892"/>
          </a:xfrm>
          <a:prstGeom prst="rect">
            <a:avLst/>
          </a:prstGeom>
          <a:solidFill>
            <a:schemeClr val="bg1"/>
          </a:solidFill>
          <a:ln w="9525">
            <a:noFill/>
            <a:miter lim="800000"/>
            <a:headEnd/>
            <a:tailEnd/>
          </a:ln>
          <a:effectLst/>
        </p:spPr>
        <p:txBody>
          <a:bodyPr lIns="92075" tIns="46038" rIns="92075" bIns="46038"/>
          <a:lstStyle/>
          <a:p>
            <a:pPr marL="342900" indent="-342900" eaLnBrk="1" hangingPunct="1">
              <a:spcBef>
                <a:spcPct val="20000"/>
              </a:spcBef>
              <a:buClr>
                <a:schemeClr val="tx1"/>
              </a:buClr>
              <a:buSzPct val="80000"/>
              <a:buFont typeface="Wingdings" pitchFamily="2" charset="2"/>
              <a:buChar char="q"/>
            </a:pPr>
            <a:r>
              <a:rPr lang="en-US" sz="2100" dirty="0">
                <a:latin typeface="Times New Roman" pitchFamily="18" charset="0"/>
                <a:cs typeface="Times New Roman" pitchFamily="18" charset="0"/>
              </a:rPr>
              <a:t>1987: Funding a </a:t>
            </a:r>
            <a:r>
              <a:rPr lang="en-US" sz="2100" dirty="0" smtClean="0">
                <a:latin typeface="Times New Roman" pitchFamily="18" charset="0"/>
                <a:cs typeface="Times New Roman" pitchFamily="18" charset="0"/>
              </a:rPr>
              <a:t>Development on </a:t>
            </a:r>
            <a:r>
              <a:rPr lang="en-US" sz="2100" dirty="0">
                <a:latin typeface="Times New Roman" pitchFamily="18" charset="0"/>
                <a:cs typeface="Times New Roman" pitchFamily="18" charset="0"/>
              </a:rPr>
              <a:t>QWR Nb sputtering</a:t>
            </a:r>
          </a:p>
          <a:p>
            <a:pPr marL="342900" indent="-342900" eaLnBrk="1" hangingPunct="1">
              <a:spcBef>
                <a:spcPct val="20000"/>
              </a:spcBef>
              <a:buClr>
                <a:schemeClr val="tx1"/>
              </a:buClr>
              <a:buSzPct val="80000"/>
              <a:buFont typeface="Wingdings" pitchFamily="2" charset="2"/>
              <a:buChar char="q"/>
            </a:pPr>
            <a:r>
              <a:rPr lang="en-US" sz="2100" dirty="0">
                <a:latin typeface="Times New Roman" pitchFamily="18" charset="0"/>
                <a:cs typeface="Times New Roman" pitchFamily="18" charset="0"/>
              </a:rPr>
              <a:t>1988-1999: B</a:t>
            </a:r>
            <a:r>
              <a:rPr lang="en-US" sz="2100" dirty="0" smtClean="0">
                <a:latin typeface="Times New Roman" pitchFamily="18" charset="0"/>
                <a:cs typeface="Times New Roman" pitchFamily="18" charset="0"/>
              </a:rPr>
              <a:t>iased </a:t>
            </a:r>
            <a:r>
              <a:rPr lang="en-US" sz="2100" dirty="0">
                <a:latin typeface="Times New Roman" pitchFamily="18" charset="0"/>
                <a:cs typeface="Times New Roman" pitchFamily="18" charset="0"/>
              </a:rPr>
              <a:t>sputtering choice and system set-up</a:t>
            </a:r>
          </a:p>
          <a:p>
            <a:pPr marL="342900" indent="-342900" eaLnBrk="1" hangingPunct="1">
              <a:spcBef>
                <a:spcPct val="20000"/>
              </a:spcBef>
              <a:buClr>
                <a:schemeClr val="tx1"/>
              </a:buClr>
              <a:buSzPct val="80000"/>
              <a:buFont typeface="Wingdings" pitchFamily="2" charset="2"/>
              <a:buChar char="q"/>
            </a:pPr>
            <a:r>
              <a:rPr lang="en-US" sz="2100" dirty="0">
                <a:latin typeface="Times New Roman" pitchFamily="18" charset="0"/>
                <a:cs typeface="Times New Roman" pitchFamily="18" charset="0"/>
              </a:rPr>
              <a:t>1990: Obtaining good SC performance on samples </a:t>
            </a:r>
          </a:p>
          <a:p>
            <a:pPr marL="342900" indent="-342900" eaLnBrk="1" hangingPunct="1">
              <a:spcBef>
                <a:spcPct val="20000"/>
              </a:spcBef>
              <a:buClr>
                <a:schemeClr val="tx1"/>
              </a:buClr>
              <a:buSzPct val="80000"/>
              <a:buFont typeface="Wingdings" pitchFamily="2" charset="2"/>
              <a:buChar char="q"/>
            </a:pPr>
            <a:r>
              <a:rPr lang="en-US" sz="2100" dirty="0">
                <a:latin typeface="Times New Roman" pitchFamily="18" charset="0"/>
                <a:cs typeface="Times New Roman" pitchFamily="18" charset="0"/>
              </a:rPr>
              <a:t>1991: Sputtering on a simplified prototype </a:t>
            </a:r>
          </a:p>
          <a:p>
            <a:pPr marL="342900" indent="-342900" eaLnBrk="1" hangingPunct="1">
              <a:spcBef>
                <a:spcPct val="20000"/>
              </a:spcBef>
              <a:buClr>
                <a:schemeClr val="tx1"/>
              </a:buClr>
              <a:buSzPct val="80000"/>
              <a:buFont typeface="Wingdings" pitchFamily="2" charset="2"/>
              <a:buChar char="q"/>
            </a:pPr>
            <a:r>
              <a:rPr lang="en-US" sz="2100" dirty="0">
                <a:latin typeface="Times New Roman" pitchFamily="18" charset="0"/>
                <a:cs typeface="Times New Roman" pitchFamily="18" charset="0"/>
              </a:rPr>
              <a:t>1994: Design of a ALPI high </a:t>
            </a:r>
            <a:r>
              <a:rPr lang="el-GR" sz="2100" dirty="0" smtClean="0">
                <a:latin typeface="Times New Roman" pitchFamily="18" charset="0"/>
                <a:cs typeface="Times New Roman" pitchFamily="18" charset="0"/>
              </a:rPr>
              <a:t>β</a:t>
            </a:r>
            <a:r>
              <a:rPr lang="en-US" sz="2100" dirty="0" smtClean="0">
                <a:latin typeface="Times New Roman" pitchFamily="18" charset="0"/>
                <a:cs typeface="Times New Roman" pitchFamily="18" charset="0"/>
              </a:rPr>
              <a:t> </a:t>
            </a:r>
            <a:r>
              <a:rPr lang="en-US" sz="2100" dirty="0">
                <a:latin typeface="Times New Roman" pitchFamily="18" charset="0"/>
                <a:cs typeface="Times New Roman" pitchFamily="18" charset="0"/>
              </a:rPr>
              <a:t>resonator suitable for sputtering production and compatible with existing  cryostats </a:t>
            </a:r>
          </a:p>
          <a:p>
            <a:pPr marL="342900" indent="-342900" eaLnBrk="1" hangingPunct="1">
              <a:spcBef>
                <a:spcPct val="20000"/>
              </a:spcBef>
              <a:buClr>
                <a:schemeClr val="tx1"/>
              </a:buClr>
              <a:buSzPct val="80000"/>
              <a:buFont typeface="Wingdings" pitchFamily="2" charset="2"/>
              <a:buChar char="q"/>
            </a:pPr>
            <a:r>
              <a:rPr lang="en-US" sz="2100" dirty="0">
                <a:latin typeface="Times New Roman" pitchFamily="18" charset="0"/>
                <a:cs typeface="Times New Roman" pitchFamily="18" charset="0"/>
              </a:rPr>
              <a:t>1995/1998 Production and installation  of 4 high b cavities in </a:t>
            </a:r>
            <a:r>
              <a:rPr lang="en-US" sz="2100" dirty="0" smtClean="0">
                <a:latin typeface="Times New Roman" pitchFamily="18" charset="0"/>
                <a:cs typeface="Times New Roman" pitchFamily="18" charset="0"/>
              </a:rPr>
              <a:t>ALPI</a:t>
            </a:r>
          </a:p>
          <a:p>
            <a:pPr>
              <a:buClr>
                <a:schemeClr val="tx1"/>
              </a:buClr>
              <a:buFont typeface="Wingdings" pitchFamily="2" charset="2"/>
              <a:buChar char="q"/>
            </a:pPr>
            <a:r>
              <a:rPr lang="en-US" sz="2100" dirty="0" smtClean="0">
                <a:latin typeface="Times New Roman" pitchFamily="18" charset="0"/>
                <a:cs typeface="Times New Roman" pitchFamily="18" charset="0"/>
              </a:rPr>
              <a:t>  1998  Sputtering of a standard medium </a:t>
            </a:r>
            <a:r>
              <a:rPr lang="el-GR" sz="2100" dirty="0" smtClean="0">
                <a:latin typeface="Times New Roman" pitchFamily="18" charset="0"/>
                <a:cs typeface="Times New Roman" pitchFamily="18" charset="0"/>
              </a:rPr>
              <a:t>β</a:t>
            </a:r>
            <a:r>
              <a:rPr lang="en-US" sz="2100" dirty="0" smtClean="0">
                <a:latin typeface="Times New Roman" pitchFamily="18" charset="0"/>
                <a:cs typeface="Times New Roman" pitchFamily="18" charset="0"/>
              </a:rPr>
              <a:t> ALPI resonator </a:t>
            </a:r>
          </a:p>
          <a:p>
            <a:pPr>
              <a:buClr>
                <a:schemeClr val="tx1"/>
              </a:buClr>
              <a:buFont typeface="Wingdings" pitchFamily="2" charset="2"/>
              <a:buChar char="q"/>
            </a:pPr>
            <a:r>
              <a:rPr lang="en-US" sz="2100" dirty="0" smtClean="0">
                <a:latin typeface="Times New Roman" pitchFamily="18" charset="0"/>
                <a:cs typeface="Times New Roman" pitchFamily="18" charset="0"/>
              </a:rPr>
              <a:t>   2003 Maintenance and Upgrading of the medium b ALPI resonators</a:t>
            </a:r>
            <a:endParaRPr lang="en-US" sz="2100" i="1" dirty="0" smtClean="0">
              <a:latin typeface="Times New Roman" pitchFamily="18" charset="0"/>
              <a:cs typeface="Times New Roman" pitchFamily="18" charset="0"/>
            </a:endParaRPr>
          </a:p>
          <a:p>
            <a:pPr marL="342900" indent="-342900" eaLnBrk="1" hangingPunct="1">
              <a:spcBef>
                <a:spcPct val="20000"/>
              </a:spcBef>
              <a:buClr>
                <a:schemeClr val="tx1"/>
              </a:buClr>
              <a:buSzPct val="80000"/>
              <a:buFont typeface="Wingdings" pitchFamily="2" charset="2"/>
              <a:buChar char="q"/>
            </a:pPr>
            <a:endParaRPr lang="en-US" sz="2000" b="1" dirty="0">
              <a:latin typeface="Times New Roman" pitchFamily="18" charset="0"/>
              <a:cs typeface="Times New Roman" pitchFamily="18" charset="0"/>
            </a:endParaRPr>
          </a:p>
        </p:txBody>
      </p:sp>
      <p:sp>
        <p:nvSpPr>
          <p:cNvPr id="16" name="Freccia in giù 15"/>
          <p:cNvSpPr/>
          <p:nvPr/>
        </p:nvSpPr>
        <p:spPr>
          <a:xfrm>
            <a:off x="4286248" y="2564904"/>
            <a:ext cx="484632" cy="578344"/>
          </a:xfrm>
          <a:prstGeom prst="downArrow">
            <a:avLst>
              <a:gd name="adj1" fmla="val 50000"/>
              <a:gd name="adj2" fmla="val 671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60363" y="1125538"/>
            <a:ext cx="8388350" cy="5299075"/>
          </a:xfrm>
          <a:prstGeom prst="rect">
            <a:avLst/>
          </a:prstGeom>
          <a:noFill/>
          <a:ln w="9525">
            <a:noFill/>
            <a:miter lim="800000"/>
            <a:headEnd/>
            <a:tailEnd/>
          </a:ln>
        </p:spPr>
      </p:pic>
      <p:sp>
        <p:nvSpPr>
          <p:cNvPr id="28675" name="Text Box 3"/>
          <p:cNvSpPr txBox="1">
            <a:spLocks noChangeArrowheads="1"/>
          </p:cNvSpPr>
          <p:nvPr/>
        </p:nvSpPr>
        <p:spPr bwMode="auto">
          <a:xfrm rot="-5400000">
            <a:off x="-1115429" y="3358327"/>
            <a:ext cx="3129383" cy="400110"/>
          </a:xfrm>
          <a:prstGeom prst="rect">
            <a:avLst/>
          </a:prstGeom>
          <a:noFill/>
          <a:ln w="9525">
            <a:noFill/>
            <a:miter lim="800000"/>
            <a:headEnd/>
            <a:tailEnd/>
          </a:ln>
        </p:spPr>
        <p:txBody>
          <a:bodyPr wrap="none">
            <a:spAutoFit/>
          </a:bodyPr>
          <a:lstStyle/>
          <a:p>
            <a:r>
              <a:rPr lang="it-IT" sz="2000" b="1" dirty="0">
                <a:latin typeface="Times New Roman" pitchFamily="18" charset="0"/>
                <a:cs typeface="Times New Roman" pitchFamily="18" charset="0"/>
              </a:rPr>
              <a:t>Accelerating Field [MV/m]</a:t>
            </a:r>
          </a:p>
        </p:txBody>
      </p:sp>
      <p:sp>
        <p:nvSpPr>
          <p:cNvPr id="71684" name="Line 4"/>
          <p:cNvSpPr>
            <a:spLocks noChangeShapeType="1"/>
          </p:cNvSpPr>
          <p:nvPr/>
        </p:nvSpPr>
        <p:spPr bwMode="auto">
          <a:xfrm>
            <a:off x="1042988" y="3860800"/>
            <a:ext cx="7200900" cy="0"/>
          </a:xfrm>
          <a:prstGeom prst="line">
            <a:avLst/>
          </a:prstGeom>
          <a:noFill/>
          <a:ln w="57150">
            <a:solidFill>
              <a:srgbClr val="FF0000"/>
            </a:solidFill>
            <a:prstDash val="dash"/>
            <a:round/>
            <a:headEnd/>
            <a:tailEnd/>
          </a:ln>
        </p:spPr>
        <p:txBody>
          <a:bodyPr/>
          <a:lstStyle/>
          <a:p>
            <a:endParaRPr lang="it-IT"/>
          </a:p>
        </p:txBody>
      </p:sp>
      <p:sp>
        <p:nvSpPr>
          <p:cNvPr id="71685" name="Line 5"/>
          <p:cNvSpPr>
            <a:spLocks noChangeShapeType="1"/>
          </p:cNvSpPr>
          <p:nvPr/>
        </p:nvSpPr>
        <p:spPr bwMode="auto">
          <a:xfrm>
            <a:off x="1116013" y="2708275"/>
            <a:ext cx="7200900" cy="0"/>
          </a:xfrm>
          <a:prstGeom prst="line">
            <a:avLst/>
          </a:prstGeom>
          <a:noFill/>
          <a:ln w="57150">
            <a:solidFill>
              <a:srgbClr val="FF0000"/>
            </a:solidFill>
            <a:prstDash val="dash"/>
            <a:round/>
            <a:headEnd/>
            <a:tailEnd/>
          </a:ln>
        </p:spPr>
        <p:txBody>
          <a:bodyPr/>
          <a:lstStyle/>
          <a:p>
            <a:endParaRPr lang="it-IT"/>
          </a:p>
        </p:txBody>
      </p:sp>
      <p:sp>
        <p:nvSpPr>
          <p:cNvPr id="71686" name="AutoShape 6"/>
          <p:cNvSpPr>
            <a:spLocks noChangeArrowheads="1"/>
          </p:cNvSpPr>
          <p:nvPr/>
        </p:nvSpPr>
        <p:spPr bwMode="auto">
          <a:xfrm>
            <a:off x="3346450" y="2781300"/>
            <a:ext cx="2520950" cy="935038"/>
          </a:xfrm>
          <a:prstGeom prst="upArrow">
            <a:avLst>
              <a:gd name="adj1" fmla="val 50000"/>
              <a:gd name="adj2" fmla="val 25000"/>
            </a:avLst>
          </a:prstGeom>
          <a:noFill/>
          <a:ln w="57150">
            <a:solidFill>
              <a:srgbClr val="FF0000"/>
            </a:solidFill>
            <a:miter lim="800000"/>
            <a:headEnd/>
            <a:tailEnd/>
          </a:ln>
        </p:spPr>
        <p:txBody>
          <a:bodyPr wrap="none" anchor="ctr"/>
          <a:lstStyle/>
          <a:p>
            <a:endParaRPr lang="it-IT"/>
          </a:p>
        </p:txBody>
      </p:sp>
      <p:sp>
        <p:nvSpPr>
          <p:cNvPr id="28679" name="Line 7"/>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8680" name="Line 8"/>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8681" name="Arc 9"/>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8682" name="Arc 10"/>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8683" name="Arc 11"/>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8684" name="Arc 12"/>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8685" name="Line 13"/>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8686" name="Line 14"/>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8687" name="Picture 15"/>
          <p:cNvPicPr>
            <a:picLocks noChangeAspect="1" noChangeArrowheads="1"/>
          </p:cNvPicPr>
          <p:nvPr/>
        </p:nvPicPr>
        <p:blipFill>
          <a:blip r:embed="rId3" cstate="print"/>
          <a:srcRect/>
          <a:stretch>
            <a:fillRect/>
          </a:stretch>
        </p:blipFill>
        <p:spPr bwMode="auto">
          <a:xfrm>
            <a:off x="757238" y="6381750"/>
            <a:ext cx="503237" cy="487363"/>
          </a:xfrm>
          <a:prstGeom prst="rect">
            <a:avLst/>
          </a:prstGeom>
          <a:noFill/>
          <a:ln w="9525">
            <a:noFill/>
            <a:miter lim="800000"/>
            <a:headEnd/>
            <a:tailEnd/>
          </a:ln>
        </p:spPr>
      </p:pic>
      <p:sp>
        <p:nvSpPr>
          <p:cNvPr id="28688" name="AutoShape 16"/>
          <p:cNvSpPr>
            <a:spLocks noChangeArrowheads="1"/>
          </p:cNvSpPr>
          <p:nvPr/>
        </p:nvSpPr>
        <p:spPr bwMode="auto">
          <a:xfrm>
            <a:off x="1476375" y="115888"/>
            <a:ext cx="6119813" cy="1008062"/>
          </a:xfrm>
          <a:prstGeom prst="roundRect">
            <a:avLst>
              <a:gd name="adj" fmla="val 16667"/>
            </a:avLst>
          </a:prstGeom>
          <a:solidFill>
            <a:schemeClr val="bg1"/>
          </a:solidFill>
          <a:ln w="9525">
            <a:solidFill>
              <a:schemeClr val="tx1"/>
            </a:solidFill>
            <a:round/>
            <a:headEnd/>
            <a:tailEnd/>
          </a:ln>
        </p:spPr>
        <p:txBody>
          <a:bodyPr wrap="none" anchor="ctr"/>
          <a:lstStyle/>
          <a:p>
            <a:pPr algn="ctr"/>
            <a:r>
              <a:rPr lang="it-IT" sz="2400" dirty="0" smtClean="0">
                <a:solidFill>
                  <a:srgbClr val="0000FF"/>
                </a:solidFill>
                <a:latin typeface="Times New Roman" pitchFamily="18" charset="0"/>
                <a:cs typeface="Times New Roman" pitchFamily="18" charset="0"/>
              </a:rPr>
              <a:t>2003 Medium </a:t>
            </a:r>
            <a:r>
              <a:rPr lang="el-GR" sz="2400" dirty="0" smtClean="0">
                <a:solidFill>
                  <a:srgbClr val="0000FF"/>
                </a:solidFill>
                <a:latin typeface="Times New Roman" pitchFamily="18" charset="0"/>
                <a:cs typeface="Times New Roman" pitchFamily="18" charset="0"/>
              </a:rPr>
              <a:t>β</a:t>
            </a:r>
            <a:r>
              <a:rPr lang="it-IT" sz="2400" dirty="0" smtClean="0">
                <a:solidFill>
                  <a:srgbClr val="0000FF"/>
                </a:solidFill>
                <a:latin typeface="Times New Roman" pitchFamily="18" charset="0"/>
                <a:cs typeface="Times New Roman" pitchFamily="18" charset="0"/>
              </a:rPr>
              <a:t> </a:t>
            </a:r>
            <a:r>
              <a:rPr lang="it-IT" sz="2400" dirty="0">
                <a:solidFill>
                  <a:srgbClr val="0000FF"/>
                </a:solidFill>
                <a:latin typeface="Times New Roman" pitchFamily="18" charset="0"/>
                <a:cs typeface="Times New Roman" pitchFamily="18" charset="0"/>
              </a:rPr>
              <a:t>ALPI cavities from </a:t>
            </a:r>
            <a:r>
              <a:rPr lang="it-IT" sz="2400" dirty="0">
                <a:latin typeface="Times New Roman" pitchFamily="18" charset="0"/>
                <a:cs typeface="Times New Roman" pitchFamily="18" charset="0"/>
              </a:rPr>
              <a:t>Pb</a:t>
            </a:r>
            <a:r>
              <a:rPr lang="it-IT" sz="2400" dirty="0">
                <a:solidFill>
                  <a:srgbClr val="0000FF"/>
                </a:solidFill>
                <a:latin typeface="Times New Roman" pitchFamily="18" charset="0"/>
                <a:cs typeface="Times New Roman" pitchFamily="18" charset="0"/>
              </a:rPr>
              <a:t> to </a:t>
            </a:r>
            <a:r>
              <a:rPr lang="it-IT" sz="2400" dirty="0">
                <a:solidFill>
                  <a:schemeClr val="accent2"/>
                </a:solidFill>
                <a:latin typeface="Times New Roman" pitchFamily="18" charset="0"/>
                <a:cs typeface="Times New Roman" pitchFamily="18" charset="0"/>
              </a:rPr>
              <a:t>Nb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box(in)">
                                      <p:cBhvr>
                                        <p:cTn id="7" dur="500"/>
                                        <p:tgtEl>
                                          <p:spTgt spid="7168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1686"/>
                                        </p:tgtEl>
                                        <p:attrNameLst>
                                          <p:attrName>style.visibility</p:attrName>
                                        </p:attrNameLst>
                                      </p:cBhvr>
                                      <p:to>
                                        <p:strVal val="visible"/>
                                      </p:to>
                                    </p:set>
                                    <p:animEffect transition="in" filter="box(in)">
                                      <p:cBhvr>
                                        <p:cTn id="10" dur="500"/>
                                        <p:tgtEl>
                                          <p:spTgt spid="7168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1684"/>
                                        </p:tgtEl>
                                        <p:attrNameLst>
                                          <p:attrName>style.visibility</p:attrName>
                                        </p:attrNameLst>
                                      </p:cBhvr>
                                      <p:to>
                                        <p:strVal val="visible"/>
                                      </p:to>
                                    </p:set>
                                    <p:animEffect transition="in" filter="box(in)">
                                      <p:cBhvr>
                                        <p:cTn id="13"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nimBg="1"/>
      <p:bldP spid="71685" grpId="0" animBg="1"/>
      <p:bldP spid="716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5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5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2355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2355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2355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2356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6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2356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356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solidFill>
                <a:srgbClr val="000000"/>
              </a:solidFill>
            </a:endParaRPr>
          </a:p>
        </p:txBody>
      </p:sp>
      <p:sp>
        <p:nvSpPr>
          <p:cNvPr id="23564" name="Rectangle 13"/>
          <p:cNvSpPr>
            <a:spLocks noGrp="1" noChangeArrowheads="1"/>
          </p:cNvSpPr>
          <p:nvPr>
            <p:ph type="title"/>
          </p:nvPr>
        </p:nvSpPr>
        <p:spPr>
          <a:xfrm>
            <a:off x="342106" y="296863"/>
            <a:ext cx="8513763" cy="1141413"/>
          </a:xfrm>
        </p:spPr>
        <p:txBody>
          <a:bodyPr lIns="0" tIns="0" rIns="0" bIns="0"/>
          <a:lstStyle/>
          <a:p>
            <a:pPr eaLnBrk="1" hangingPunct="1"/>
            <a:r>
              <a:rPr lang="it-IT" sz="4000" b="1" dirty="0" smtClean="0">
                <a:latin typeface="Times New Roman" pitchFamily="18" charset="0"/>
              </a:rPr>
              <a:t>OUTLINE</a:t>
            </a:r>
          </a:p>
        </p:txBody>
      </p:sp>
      <p:sp>
        <p:nvSpPr>
          <p:cNvPr id="2" name="CasellaDiTesto 1"/>
          <p:cNvSpPr txBox="1"/>
          <p:nvPr/>
        </p:nvSpPr>
        <p:spPr>
          <a:xfrm>
            <a:off x="899592" y="1628800"/>
            <a:ext cx="7920880" cy="4524315"/>
          </a:xfrm>
          <a:prstGeom prst="rect">
            <a:avLst/>
          </a:prstGeom>
          <a:noFill/>
        </p:spPr>
        <p:txBody>
          <a:bodyPr wrap="square" rtlCol="0">
            <a:spAutoFit/>
          </a:bodyPr>
          <a:lstStyle/>
          <a:p>
            <a:pPr marL="285750" indent="-285750">
              <a:buFont typeface="Arial" pitchFamily="34" charset="0"/>
              <a:buChar char="•"/>
            </a:pPr>
            <a:r>
              <a:rPr lang="it-IT" sz="3200" dirty="0" err="1" smtClean="0">
                <a:latin typeface="Times New Roman" pitchFamily="18" charset="0"/>
                <a:cs typeface="Times New Roman" pitchFamily="18" charset="0"/>
              </a:rPr>
              <a:t>Introduction</a:t>
            </a:r>
            <a:r>
              <a:rPr lang="it-IT" sz="3200" dirty="0" smtClean="0">
                <a:latin typeface="Times New Roman" pitchFamily="18" charset="0"/>
                <a:cs typeface="Times New Roman" pitchFamily="18" charset="0"/>
              </a:rPr>
              <a:t> to LNL</a:t>
            </a:r>
          </a:p>
          <a:p>
            <a:pPr marL="285750" indent="-285750">
              <a:buFont typeface="Arial" pitchFamily="34" charset="0"/>
              <a:buChar char="•"/>
            </a:pPr>
            <a:r>
              <a:rPr lang="it-IT" sz="3200" dirty="0">
                <a:latin typeface="Times New Roman" pitchFamily="18" charset="0"/>
              </a:rPr>
              <a:t>Reliability </a:t>
            </a:r>
            <a:r>
              <a:rPr lang="it-IT" sz="3200" dirty="0" err="1">
                <a:latin typeface="Times New Roman" pitchFamily="18" charset="0"/>
              </a:rPr>
              <a:t>Modeling</a:t>
            </a:r>
            <a:r>
              <a:rPr lang="it-IT" sz="3200" dirty="0">
                <a:latin typeface="Times New Roman" pitchFamily="18" charset="0"/>
              </a:rPr>
              <a:t> </a:t>
            </a:r>
            <a:r>
              <a:rPr lang="it-IT" sz="3200" dirty="0" err="1">
                <a:latin typeface="Times New Roman" pitchFamily="18" charset="0"/>
              </a:rPr>
              <a:t>is</a:t>
            </a:r>
            <a:r>
              <a:rPr lang="it-IT" sz="3200" dirty="0">
                <a:latin typeface="Times New Roman" pitchFamily="18" charset="0"/>
              </a:rPr>
              <a:t> the </a:t>
            </a:r>
            <a:r>
              <a:rPr lang="it-IT" sz="3200" dirty="0" err="1">
                <a:latin typeface="Times New Roman" pitchFamily="18" charset="0"/>
              </a:rPr>
              <a:t>correct</a:t>
            </a:r>
            <a:r>
              <a:rPr lang="it-IT" sz="3200" dirty="0">
                <a:latin typeface="Times New Roman" pitchFamily="18" charset="0"/>
              </a:rPr>
              <a:t> </a:t>
            </a:r>
            <a:r>
              <a:rPr lang="it-IT" sz="3200" dirty="0" err="1">
                <a:latin typeface="Times New Roman" pitchFamily="18" charset="0"/>
              </a:rPr>
              <a:t>approch</a:t>
            </a:r>
            <a:r>
              <a:rPr lang="it-IT" sz="3200" dirty="0">
                <a:latin typeface="Times New Roman" pitchFamily="18" charset="0"/>
              </a:rPr>
              <a:t>, </a:t>
            </a:r>
            <a:r>
              <a:rPr lang="it-IT" sz="3200" dirty="0" err="1" smtClean="0">
                <a:latin typeface="Times New Roman" pitchFamily="18" charset="0"/>
              </a:rPr>
              <a:t>but</a:t>
            </a:r>
            <a:r>
              <a:rPr lang="it-IT" sz="3200" dirty="0" smtClean="0">
                <a:latin typeface="Times New Roman" pitchFamily="18" charset="0"/>
              </a:rPr>
              <a:t> …</a:t>
            </a:r>
          </a:p>
          <a:p>
            <a:pPr marL="285750" indent="-285750">
              <a:buFont typeface="Arial" pitchFamily="34" charset="0"/>
              <a:buChar char="•"/>
            </a:pPr>
            <a:r>
              <a:rPr lang="it-IT" sz="3200" dirty="0" smtClean="0">
                <a:latin typeface="Times New Roman" pitchFamily="18" charset="0"/>
                <a:cs typeface="Times New Roman" pitchFamily="18" charset="0"/>
              </a:rPr>
              <a:t>New </a:t>
            </a:r>
            <a:r>
              <a:rPr lang="it-IT" sz="3200" dirty="0" err="1" smtClean="0">
                <a:latin typeface="Times New Roman" pitchFamily="18" charset="0"/>
                <a:cs typeface="Times New Roman" pitchFamily="18" charset="0"/>
              </a:rPr>
              <a:t>constraint</a:t>
            </a:r>
            <a:r>
              <a:rPr lang="it-IT" sz="3200" dirty="0" smtClean="0">
                <a:latin typeface="Times New Roman" pitchFamily="18" charset="0"/>
                <a:cs typeface="Times New Roman" pitchFamily="18" charset="0"/>
              </a:rPr>
              <a:t> in LNL</a:t>
            </a:r>
          </a:p>
          <a:p>
            <a:pPr marL="285750" indent="-285750">
              <a:buFont typeface="Arial" pitchFamily="34" charset="0"/>
              <a:buChar char="•"/>
            </a:pPr>
            <a:r>
              <a:rPr lang="en-US" sz="3200" dirty="0">
                <a:latin typeface="Times New Roman" pitchFamily="18" charset="0"/>
                <a:cs typeface="Times New Roman" pitchFamily="18" charset="0"/>
              </a:rPr>
              <a:t>Approaches to the maintenance at </a:t>
            </a:r>
            <a:r>
              <a:rPr lang="en-US" sz="3200" dirty="0" smtClean="0">
                <a:latin typeface="Times New Roman" pitchFamily="18" charset="0"/>
                <a:cs typeface="Times New Roman" pitchFamily="18" charset="0"/>
              </a:rPr>
              <a:t>LNL</a:t>
            </a:r>
          </a:p>
          <a:p>
            <a:pPr marL="285750" indent="-285750">
              <a:buFont typeface="Arial" pitchFamily="34" charset="0"/>
              <a:buChar char="•"/>
            </a:pPr>
            <a:r>
              <a:rPr lang="en-US" sz="3200" dirty="0" smtClean="0">
                <a:latin typeface="Times New Roman" pitchFamily="18" charset="0"/>
                <a:cs typeface="Times New Roman" pitchFamily="18" charset="0"/>
              </a:rPr>
              <a:t>Some </a:t>
            </a:r>
            <a:r>
              <a:rPr lang="it-IT" sz="3200" dirty="0" err="1" smtClean="0">
                <a:latin typeface="Times New Roman" pitchFamily="18" charset="0"/>
              </a:rPr>
              <a:t>example</a:t>
            </a:r>
            <a:r>
              <a:rPr lang="en-US" sz="3200" dirty="0" smtClean="0">
                <a:latin typeface="Times New Roman" pitchFamily="18" charset="0"/>
                <a:cs typeface="Times New Roman" pitchFamily="18" charset="0"/>
              </a:rPr>
              <a:t> </a:t>
            </a:r>
            <a:r>
              <a:rPr lang="it-IT" sz="3200" dirty="0" smtClean="0">
                <a:latin typeface="Times New Roman" pitchFamily="18" charset="0"/>
                <a:cs typeface="Times New Roman" pitchFamily="18" charset="0"/>
              </a:rPr>
              <a:t>of </a:t>
            </a:r>
            <a:r>
              <a:rPr lang="it-IT" sz="3200" dirty="0" err="1" smtClean="0">
                <a:latin typeface="Times New Roman" pitchFamily="18" charset="0"/>
                <a:cs typeface="Times New Roman" pitchFamily="18" charset="0"/>
              </a:rPr>
              <a:t>maintenance</a:t>
            </a:r>
            <a:endParaRPr lang="it-IT" sz="3200" dirty="0">
              <a:latin typeface="Times New Roman" pitchFamily="18" charset="0"/>
              <a:cs typeface="Times New Roman" pitchFamily="18" charset="0"/>
            </a:endParaRPr>
          </a:p>
          <a:p>
            <a:pPr marL="285750" indent="-285750">
              <a:buFont typeface="Arial" pitchFamily="34" charset="0"/>
              <a:buChar char="•"/>
            </a:pPr>
            <a:r>
              <a:rPr lang="it-IT" sz="3200" dirty="0" err="1" smtClean="0">
                <a:latin typeface="Times New Roman" pitchFamily="18" charset="0"/>
                <a:cs typeface="Times New Roman" pitchFamily="18" charset="0"/>
              </a:rPr>
              <a:t>Summary</a:t>
            </a:r>
            <a:endParaRPr lang="it-IT" sz="3200" dirty="0" smtClean="0">
              <a:latin typeface="Times New Roman" pitchFamily="18" charset="0"/>
              <a:cs typeface="Times New Roman" pitchFamily="18" charset="0"/>
            </a:endParaRPr>
          </a:p>
          <a:p>
            <a:pPr marL="285750" indent="-285750">
              <a:buFont typeface="Arial" pitchFamily="34" charset="0"/>
              <a:buChar char="•"/>
            </a:pPr>
            <a:endParaRPr lang="it-IT" sz="3200" dirty="0" smtClean="0">
              <a:latin typeface="Times New Roman" pitchFamily="18" charset="0"/>
              <a:cs typeface="Times New Roman" pitchFamily="18" charset="0"/>
            </a:endParaRPr>
          </a:p>
          <a:p>
            <a:pPr marL="285750" indent="-285750">
              <a:buFont typeface="Arial" pitchFamily="34" charset="0"/>
              <a:buChar char="•"/>
            </a:pPr>
            <a:endParaRPr lang="it-IT"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1771323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179388" y="404813"/>
            <a:ext cx="0" cy="6048375"/>
          </a:xfrm>
          <a:prstGeom prst="line">
            <a:avLst/>
          </a:prstGeom>
          <a:noFill/>
          <a:ln w="38100">
            <a:solidFill>
              <a:srgbClr val="0000FF"/>
            </a:solidFill>
            <a:round/>
            <a:headEnd/>
            <a:tailEnd/>
          </a:ln>
          <a:effectLst/>
        </p:spPr>
        <p:txBody>
          <a:bodyPr/>
          <a:lstStyle/>
          <a:p>
            <a:endParaRPr lang="it-IT"/>
          </a:p>
        </p:txBody>
      </p:sp>
      <p:sp>
        <p:nvSpPr>
          <p:cNvPr id="40963" name="Line 3"/>
          <p:cNvSpPr>
            <a:spLocks noChangeShapeType="1"/>
          </p:cNvSpPr>
          <p:nvPr/>
        </p:nvSpPr>
        <p:spPr bwMode="auto">
          <a:xfrm>
            <a:off x="396875" y="188913"/>
            <a:ext cx="8351838" cy="0"/>
          </a:xfrm>
          <a:prstGeom prst="line">
            <a:avLst/>
          </a:prstGeom>
          <a:noFill/>
          <a:ln w="38100">
            <a:solidFill>
              <a:srgbClr val="0000FF"/>
            </a:solidFill>
            <a:round/>
            <a:headEnd/>
            <a:tailEnd/>
          </a:ln>
          <a:effectLst/>
        </p:spPr>
        <p:txBody>
          <a:bodyPr/>
          <a:lstStyle/>
          <a:p>
            <a:endParaRPr lang="it-IT"/>
          </a:p>
        </p:txBody>
      </p:sp>
      <p:sp>
        <p:nvSpPr>
          <p:cNvPr id="40964" name="Arc 4"/>
          <p:cNvSpPr>
            <a:spLocks/>
          </p:cNvSpPr>
          <p:nvPr/>
        </p:nvSpPr>
        <p:spPr bwMode="auto">
          <a:xfrm rot="5400000" flipV="1">
            <a:off x="180182" y="6452394"/>
            <a:ext cx="215900" cy="2174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vert="eaVert" wrap="none" anchor="ctr"/>
          <a:lstStyle/>
          <a:p>
            <a:pPr algn="r"/>
            <a:endParaRPr lang="en-GB"/>
          </a:p>
        </p:txBody>
      </p:sp>
      <p:sp>
        <p:nvSpPr>
          <p:cNvPr id="40965" name="Arc 5"/>
          <p:cNvSpPr>
            <a:spLocks/>
          </p:cNvSpPr>
          <p:nvPr/>
        </p:nvSpPr>
        <p:spPr bwMode="auto">
          <a:xfrm rot="10800000" flipV="1">
            <a:off x="179388" y="188913"/>
            <a:ext cx="215900" cy="2174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wrap="none" anchor="ctr"/>
          <a:lstStyle/>
          <a:p>
            <a:pPr algn="r"/>
            <a:endParaRPr lang="en-GB"/>
          </a:p>
        </p:txBody>
      </p:sp>
      <p:sp>
        <p:nvSpPr>
          <p:cNvPr id="40966" name="Arc 6"/>
          <p:cNvSpPr>
            <a:spLocks/>
          </p:cNvSpPr>
          <p:nvPr/>
        </p:nvSpPr>
        <p:spPr bwMode="auto">
          <a:xfrm rot="16200000" flipV="1">
            <a:off x="8747919" y="188119"/>
            <a:ext cx="215900" cy="217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rot="10800000" vert="eaVert" wrap="none" anchor="ctr"/>
          <a:lstStyle/>
          <a:p>
            <a:pPr algn="r"/>
            <a:endParaRPr lang="en-GB"/>
          </a:p>
        </p:txBody>
      </p:sp>
      <p:sp>
        <p:nvSpPr>
          <p:cNvPr id="40967" name="Arc 7"/>
          <p:cNvSpPr>
            <a:spLocks/>
          </p:cNvSpPr>
          <p:nvPr/>
        </p:nvSpPr>
        <p:spPr bwMode="auto">
          <a:xfrm flipV="1">
            <a:off x="8748713" y="6451600"/>
            <a:ext cx="215900" cy="217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rot="10800000" wrap="none" anchor="ctr"/>
          <a:lstStyle/>
          <a:p>
            <a:pPr algn="r"/>
            <a:endParaRPr lang="en-GB"/>
          </a:p>
        </p:txBody>
      </p:sp>
      <p:sp>
        <p:nvSpPr>
          <p:cNvPr id="40968" name="Line 8"/>
          <p:cNvSpPr>
            <a:spLocks noChangeShapeType="1"/>
          </p:cNvSpPr>
          <p:nvPr/>
        </p:nvSpPr>
        <p:spPr bwMode="auto">
          <a:xfrm>
            <a:off x="8964613" y="404813"/>
            <a:ext cx="0" cy="6048375"/>
          </a:xfrm>
          <a:prstGeom prst="line">
            <a:avLst/>
          </a:prstGeom>
          <a:noFill/>
          <a:ln w="38100">
            <a:solidFill>
              <a:srgbClr val="0000FF"/>
            </a:solidFill>
            <a:round/>
            <a:headEnd/>
            <a:tailEnd/>
          </a:ln>
          <a:effectLst/>
        </p:spPr>
        <p:txBody>
          <a:bodyPr/>
          <a:lstStyle/>
          <a:p>
            <a:endParaRPr lang="it-IT"/>
          </a:p>
        </p:txBody>
      </p:sp>
      <p:sp>
        <p:nvSpPr>
          <p:cNvPr id="40969" name="Line 9"/>
          <p:cNvSpPr>
            <a:spLocks noChangeShapeType="1"/>
          </p:cNvSpPr>
          <p:nvPr/>
        </p:nvSpPr>
        <p:spPr bwMode="auto">
          <a:xfrm>
            <a:off x="396875" y="6669088"/>
            <a:ext cx="8351838" cy="0"/>
          </a:xfrm>
          <a:prstGeom prst="line">
            <a:avLst/>
          </a:prstGeom>
          <a:noFill/>
          <a:ln w="38100">
            <a:solidFill>
              <a:srgbClr val="0000FF"/>
            </a:solidFill>
            <a:round/>
            <a:headEnd/>
            <a:tailEnd/>
          </a:ln>
          <a:effectLst/>
        </p:spPr>
        <p:txBody>
          <a:bodyPr/>
          <a:lstStyle/>
          <a:p>
            <a:endParaRPr lang="it-IT"/>
          </a:p>
        </p:txBody>
      </p:sp>
      <p:pic>
        <p:nvPicPr>
          <p:cNvPr id="40970" name="Picture 10"/>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a:effectLst/>
        </p:spPr>
      </p:pic>
      <p:sp>
        <p:nvSpPr>
          <p:cNvPr id="40971" name="Text Box 11"/>
          <p:cNvSpPr txBox="1">
            <a:spLocks noChangeArrowheads="1"/>
          </p:cNvSpPr>
          <p:nvPr/>
        </p:nvSpPr>
        <p:spPr bwMode="auto">
          <a:xfrm>
            <a:off x="6516688" y="6311900"/>
            <a:ext cx="2244725" cy="274638"/>
          </a:xfrm>
          <a:prstGeom prst="rect">
            <a:avLst/>
          </a:prstGeom>
          <a:noFill/>
          <a:ln w="9525">
            <a:noFill/>
            <a:miter lim="800000"/>
            <a:headEnd/>
            <a:tailEnd/>
          </a:ln>
          <a:effectLst/>
        </p:spPr>
        <p:txBody>
          <a:bodyPr wrap="none">
            <a:spAutoFit/>
          </a:bodyPr>
          <a:lstStyle/>
          <a:p>
            <a:r>
              <a:rPr lang="it-IT" sz="1200" b="1">
                <a:solidFill>
                  <a:srgbClr val="0000FF"/>
                </a:solidFill>
                <a:latin typeface="Times New Roman" pitchFamily="18" charset="0"/>
              </a:rPr>
              <a:t>LNL – INFN – Legnaro -- Italy </a:t>
            </a:r>
            <a:endParaRPr lang="it-IT">
              <a:latin typeface="Times New Roman" pitchFamily="18" charset="0"/>
            </a:endParaRPr>
          </a:p>
        </p:txBody>
      </p:sp>
      <p:sp>
        <p:nvSpPr>
          <p:cNvPr id="40972" name="Rectangle 12"/>
          <p:cNvSpPr>
            <a:spLocks noChangeArrowheads="1"/>
          </p:cNvSpPr>
          <p:nvPr/>
        </p:nvSpPr>
        <p:spPr bwMode="auto">
          <a:xfrm>
            <a:off x="396876" y="908720"/>
            <a:ext cx="8229600" cy="208915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it-IT" sz="2400" b="1" dirty="0" err="1" smtClean="0">
                <a:solidFill>
                  <a:srgbClr val="FF0000"/>
                </a:solidFill>
                <a:latin typeface="Times New Roman" pitchFamily="18" charset="0"/>
              </a:rPr>
              <a:t>Ocober-December</a:t>
            </a:r>
            <a:r>
              <a:rPr lang="it-IT" sz="2400" b="1" dirty="0" smtClean="0">
                <a:solidFill>
                  <a:srgbClr val="FF0000"/>
                </a:solidFill>
                <a:latin typeface="Times New Roman" pitchFamily="18" charset="0"/>
              </a:rPr>
              <a:t> </a:t>
            </a:r>
            <a:r>
              <a:rPr lang="it-IT" sz="2400" b="1" dirty="0">
                <a:solidFill>
                  <a:srgbClr val="FF0000"/>
                </a:solidFill>
                <a:latin typeface="Times New Roman" pitchFamily="18" charset="0"/>
              </a:rPr>
              <a:t>2005</a:t>
            </a:r>
            <a:r>
              <a:rPr lang="it-IT" sz="2400" dirty="0" smtClean="0">
                <a:latin typeface="Times New Roman" pitchFamily="18" charset="0"/>
              </a:rPr>
              <a:t>:</a:t>
            </a:r>
            <a:endParaRPr lang="it-IT" sz="2400" dirty="0">
              <a:latin typeface="Times New Roman" pitchFamily="18" charset="0"/>
            </a:endParaRPr>
          </a:p>
          <a:p>
            <a:pPr marL="342900" indent="-342900">
              <a:lnSpc>
                <a:spcPct val="80000"/>
              </a:lnSpc>
              <a:spcBef>
                <a:spcPct val="20000"/>
              </a:spcBef>
            </a:pPr>
            <a:r>
              <a:rPr lang="it-IT" sz="2400" dirty="0">
                <a:latin typeface="Times New Roman" pitchFamily="18" charset="0"/>
              </a:rPr>
              <a:t>    10 unscheduled opening: 9 for broken resistor support  and 1 for vacuum problem</a:t>
            </a:r>
            <a:endParaRPr lang="it-IT" sz="2400" dirty="0">
              <a:solidFill>
                <a:srgbClr val="990000"/>
              </a:solidFill>
              <a:latin typeface="Times New Roman" pitchFamily="18" charset="0"/>
            </a:endParaRPr>
          </a:p>
        </p:txBody>
      </p:sp>
      <p:sp>
        <p:nvSpPr>
          <p:cNvPr id="40974" name="Rectangle 14"/>
          <p:cNvSpPr>
            <a:spLocks noGrp="1" noChangeArrowheads="1"/>
          </p:cNvSpPr>
          <p:nvPr>
            <p:ph type="title"/>
          </p:nvPr>
        </p:nvSpPr>
        <p:spPr>
          <a:xfrm>
            <a:off x="-396875" y="0"/>
            <a:ext cx="10009188" cy="1143000"/>
          </a:xfrm>
          <a:noFill/>
          <a:ln/>
        </p:spPr>
        <p:txBody>
          <a:bodyPr/>
          <a:lstStyle/>
          <a:p>
            <a:r>
              <a:rPr lang="it-IT" sz="2800" b="1" dirty="0" err="1" smtClean="0">
                <a:latin typeface="Times New Roman" pitchFamily="18" charset="0"/>
              </a:rPr>
              <a:t>Example</a:t>
            </a:r>
            <a:r>
              <a:rPr lang="en-US" sz="2800" b="1" dirty="0" smtClean="0">
                <a:latin typeface="Times New Roman" pitchFamily="18" charset="0"/>
                <a:cs typeface="Times New Roman" pitchFamily="18" charset="0"/>
              </a:rPr>
              <a:t> </a:t>
            </a:r>
            <a:r>
              <a:rPr lang="it-IT" sz="2800" b="1" dirty="0">
                <a:latin typeface="Times New Roman" pitchFamily="18" charset="0"/>
                <a:cs typeface="Times New Roman" pitchFamily="18" charset="0"/>
              </a:rPr>
              <a:t>of </a:t>
            </a:r>
            <a:r>
              <a:rPr lang="it-IT" sz="2800" b="1" dirty="0" err="1">
                <a:latin typeface="Times New Roman" pitchFamily="18" charset="0"/>
                <a:cs typeface="Times New Roman" pitchFamily="18" charset="0"/>
              </a:rPr>
              <a:t>maintenance</a:t>
            </a:r>
            <a:endParaRPr lang="it-IT" sz="2600" b="1" dirty="0">
              <a:solidFill>
                <a:schemeClr val="tx1"/>
              </a:solidFill>
              <a:latin typeface="Times New Roman" pitchFamily="18" charset="0"/>
            </a:endParaRPr>
          </a:p>
        </p:txBody>
      </p:sp>
      <p:pic>
        <p:nvPicPr>
          <p:cNvPr id="40975" name="Picture 15" descr="Tandem-resistenze-archetti-130306- 008"/>
          <p:cNvPicPr>
            <a:picLocks noChangeAspect="1" noChangeArrowheads="1"/>
          </p:cNvPicPr>
          <p:nvPr/>
        </p:nvPicPr>
        <p:blipFill>
          <a:blip r:embed="rId3" cstate="print"/>
          <a:srcRect/>
          <a:stretch>
            <a:fillRect/>
          </a:stretch>
        </p:blipFill>
        <p:spPr bwMode="auto">
          <a:xfrm>
            <a:off x="4929190" y="2112315"/>
            <a:ext cx="3643338" cy="4031329"/>
          </a:xfrm>
          <a:prstGeom prst="rect">
            <a:avLst/>
          </a:prstGeom>
          <a:noFill/>
        </p:spPr>
      </p:pic>
      <p:sp>
        <p:nvSpPr>
          <p:cNvPr id="40976" name="Oval 16"/>
          <p:cNvSpPr>
            <a:spLocks noChangeArrowheads="1"/>
          </p:cNvSpPr>
          <p:nvPr/>
        </p:nvSpPr>
        <p:spPr bwMode="auto">
          <a:xfrm>
            <a:off x="5940425" y="3213100"/>
            <a:ext cx="1584325" cy="1584325"/>
          </a:xfrm>
          <a:prstGeom prst="ellipse">
            <a:avLst/>
          </a:prstGeom>
          <a:noFill/>
          <a:ln w="76200">
            <a:solidFill>
              <a:srgbClr val="FF0000"/>
            </a:solidFill>
            <a:round/>
            <a:headEnd/>
            <a:tailEnd/>
          </a:ln>
          <a:effectLst/>
        </p:spPr>
        <p:txBody>
          <a:bodyPr wrap="none" anchor="ctr"/>
          <a:lstStyle/>
          <a:p>
            <a:endParaRPr lang="it-IT"/>
          </a:p>
        </p:txBody>
      </p:sp>
      <p:pic>
        <p:nvPicPr>
          <p:cNvPr id="40977" name="Picture 17" descr="HIAT05-Immagini- 004"/>
          <p:cNvPicPr>
            <a:picLocks noChangeAspect="1" noChangeArrowheads="1"/>
          </p:cNvPicPr>
          <p:nvPr/>
        </p:nvPicPr>
        <p:blipFill>
          <a:blip r:embed="rId4" cstate="print"/>
          <a:srcRect/>
          <a:stretch>
            <a:fillRect/>
          </a:stretch>
        </p:blipFill>
        <p:spPr bwMode="auto">
          <a:xfrm>
            <a:off x="539750" y="2112315"/>
            <a:ext cx="4032250" cy="4031329"/>
          </a:xfrm>
          <a:prstGeom prst="rect">
            <a:avLst/>
          </a:prstGeom>
          <a:noFill/>
          <a:ln w="9525">
            <a:noFill/>
            <a:miter lim="800000"/>
            <a:headEnd/>
            <a:tailEnd/>
          </a:ln>
        </p:spPr>
      </p:pic>
      <p:sp>
        <p:nvSpPr>
          <p:cNvPr id="40978" name="Oval 18"/>
          <p:cNvSpPr>
            <a:spLocks noChangeArrowheads="1"/>
          </p:cNvSpPr>
          <p:nvPr/>
        </p:nvSpPr>
        <p:spPr bwMode="auto">
          <a:xfrm>
            <a:off x="755650" y="3213100"/>
            <a:ext cx="2303463" cy="1295400"/>
          </a:xfrm>
          <a:prstGeom prst="ellipse">
            <a:avLst/>
          </a:prstGeom>
          <a:noFill/>
          <a:ln w="76200">
            <a:solidFill>
              <a:srgbClr val="FF0000"/>
            </a:solidFill>
            <a:round/>
            <a:headEnd/>
            <a:tailEnd/>
          </a:ln>
          <a:effectLst/>
        </p:spPr>
        <p:txBody>
          <a:bodyPr wrap="none" anchor="ctr"/>
          <a:lstStyle/>
          <a:p>
            <a:endParaRPr lang="it-IT"/>
          </a:p>
        </p:txBody>
      </p:sp>
      <p:sp>
        <p:nvSpPr>
          <p:cNvPr id="40979" name="AutoShape 19"/>
          <p:cNvSpPr>
            <a:spLocks noChangeArrowheads="1"/>
          </p:cNvSpPr>
          <p:nvPr/>
        </p:nvSpPr>
        <p:spPr bwMode="auto">
          <a:xfrm rot="-38051016">
            <a:off x="1334294" y="2559844"/>
            <a:ext cx="793750" cy="512762"/>
          </a:xfrm>
          <a:prstGeom prst="notchedRightArrow">
            <a:avLst>
              <a:gd name="adj1" fmla="val 37481"/>
              <a:gd name="adj2" fmla="val 31297"/>
            </a:avLst>
          </a:prstGeom>
          <a:noFill/>
          <a:ln w="38100">
            <a:solidFill>
              <a:srgbClr val="FF0000"/>
            </a:solidFill>
            <a:miter lim="800000"/>
            <a:headEnd/>
            <a:tailEnd/>
          </a:ln>
          <a:effectLst/>
        </p:spPr>
        <p:txBody>
          <a:bodyPr wrap="none" anchor="ctr"/>
          <a:lstStyle/>
          <a:p>
            <a:endParaRPr lang="it-IT"/>
          </a:p>
        </p:txBody>
      </p:sp>
      <p:sp>
        <p:nvSpPr>
          <p:cNvPr id="40980" name="AutoShape 20"/>
          <p:cNvSpPr>
            <a:spLocks noChangeArrowheads="1"/>
          </p:cNvSpPr>
          <p:nvPr/>
        </p:nvSpPr>
        <p:spPr bwMode="auto">
          <a:xfrm rot="-38051016">
            <a:off x="5909469" y="2382044"/>
            <a:ext cx="1079500" cy="579438"/>
          </a:xfrm>
          <a:prstGeom prst="notchedRightArrow">
            <a:avLst>
              <a:gd name="adj1" fmla="val 37481"/>
              <a:gd name="adj2" fmla="val 37666"/>
            </a:avLst>
          </a:prstGeom>
          <a:noFill/>
          <a:ln w="38100">
            <a:solidFill>
              <a:srgbClr val="FF0000"/>
            </a:solidFill>
            <a:miter lim="800000"/>
            <a:headEnd/>
            <a:tailEnd/>
          </a:ln>
          <a:effectLst/>
        </p:spPr>
        <p:txBody>
          <a:bodyPr wrap="none" anchor="ctr"/>
          <a:lstStyle/>
          <a:p>
            <a:endParaRPr lang="it-IT"/>
          </a:p>
        </p:txBody>
      </p:sp>
      <p:sp>
        <p:nvSpPr>
          <p:cNvPr id="21" name="CasellaDiTesto 20"/>
          <p:cNvSpPr txBox="1"/>
          <p:nvPr/>
        </p:nvSpPr>
        <p:spPr>
          <a:xfrm>
            <a:off x="6500826" y="3429000"/>
            <a:ext cx="530915" cy="923330"/>
          </a:xfrm>
          <a:prstGeom prst="rect">
            <a:avLst/>
          </a:prstGeom>
          <a:noFill/>
        </p:spPr>
        <p:txBody>
          <a:bodyPr wrap="none" rtlCol="0">
            <a:spAutoFit/>
          </a:bodyPr>
          <a:lstStyle/>
          <a:p>
            <a:r>
              <a:rPr lang="it-IT" sz="5400" b="1" dirty="0" smtClean="0">
                <a:solidFill>
                  <a:srgbClr val="C00000"/>
                </a:solidFill>
                <a:latin typeface="Times New Roman" pitchFamily="18" charset="0"/>
                <a:cs typeface="Times New Roman" pitchFamily="18" charset="0"/>
              </a:rPr>
              <a:t>9</a:t>
            </a:r>
            <a:endParaRPr lang="it-IT" sz="4000" b="1" dirty="0">
              <a:solidFill>
                <a:srgbClr val="C00000"/>
              </a:solidFill>
              <a:latin typeface="Times New Roman" pitchFamily="18" charset="0"/>
              <a:cs typeface="Times New Roman" pitchFamily="18" charset="0"/>
            </a:endParaRPr>
          </a:p>
        </p:txBody>
      </p:sp>
      <p:sp>
        <p:nvSpPr>
          <p:cNvPr id="22" name="CasellaDiTesto 21"/>
          <p:cNvSpPr txBox="1"/>
          <p:nvPr/>
        </p:nvSpPr>
        <p:spPr>
          <a:xfrm>
            <a:off x="1571604" y="3500438"/>
            <a:ext cx="512584" cy="923330"/>
          </a:xfrm>
          <a:prstGeom prst="rect">
            <a:avLst/>
          </a:prstGeom>
          <a:noFill/>
        </p:spPr>
        <p:txBody>
          <a:bodyPr wrap="square" rtlCol="0">
            <a:spAutoFit/>
          </a:bodyPr>
          <a:lstStyle/>
          <a:p>
            <a:r>
              <a:rPr lang="it-IT" sz="5400" b="1" dirty="0" smtClean="0">
                <a:solidFill>
                  <a:srgbClr val="C00000"/>
                </a:solidFill>
                <a:latin typeface="Times New Roman" pitchFamily="18" charset="0"/>
                <a:cs typeface="Times New Roman" pitchFamily="18" charset="0"/>
              </a:rPr>
              <a:t>1</a:t>
            </a:r>
            <a:endParaRPr lang="it-IT" sz="5400"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Line 3"/>
          <p:cNvSpPr>
            <a:spLocks noChangeShapeType="1"/>
          </p:cNvSpPr>
          <p:nvPr/>
        </p:nvSpPr>
        <p:spPr bwMode="auto">
          <a:xfrm>
            <a:off x="179388" y="404813"/>
            <a:ext cx="0" cy="6048375"/>
          </a:xfrm>
          <a:prstGeom prst="line">
            <a:avLst/>
          </a:prstGeom>
          <a:noFill/>
          <a:ln w="38100">
            <a:solidFill>
              <a:srgbClr val="0000FF"/>
            </a:solidFill>
            <a:round/>
            <a:headEnd/>
            <a:tailEnd/>
          </a:ln>
          <a:effectLst/>
        </p:spPr>
        <p:txBody>
          <a:bodyPr/>
          <a:lstStyle/>
          <a:p>
            <a:endParaRPr lang="it-IT"/>
          </a:p>
        </p:txBody>
      </p:sp>
      <p:sp>
        <p:nvSpPr>
          <p:cNvPr id="21508" name="Line 4"/>
          <p:cNvSpPr>
            <a:spLocks noChangeShapeType="1"/>
          </p:cNvSpPr>
          <p:nvPr/>
        </p:nvSpPr>
        <p:spPr bwMode="auto">
          <a:xfrm>
            <a:off x="396875" y="188913"/>
            <a:ext cx="8351838" cy="0"/>
          </a:xfrm>
          <a:prstGeom prst="line">
            <a:avLst/>
          </a:prstGeom>
          <a:noFill/>
          <a:ln w="38100">
            <a:solidFill>
              <a:srgbClr val="0000FF"/>
            </a:solidFill>
            <a:round/>
            <a:headEnd/>
            <a:tailEnd/>
          </a:ln>
          <a:effectLst/>
        </p:spPr>
        <p:txBody>
          <a:bodyPr/>
          <a:lstStyle/>
          <a:p>
            <a:endParaRPr lang="it-IT"/>
          </a:p>
        </p:txBody>
      </p:sp>
      <p:sp>
        <p:nvSpPr>
          <p:cNvPr id="21509" name="Arc 5"/>
          <p:cNvSpPr>
            <a:spLocks/>
          </p:cNvSpPr>
          <p:nvPr/>
        </p:nvSpPr>
        <p:spPr bwMode="auto">
          <a:xfrm rot="5400000" flipV="1">
            <a:off x="180182" y="6452394"/>
            <a:ext cx="215900" cy="2174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vert="eaVert" wrap="none" anchor="ctr"/>
          <a:lstStyle/>
          <a:p>
            <a:pPr algn="r"/>
            <a:endParaRPr lang="en-GB"/>
          </a:p>
        </p:txBody>
      </p:sp>
      <p:sp>
        <p:nvSpPr>
          <p:cNvPr id="21510" name="Arc 6"/>
          <p:cNvSpPr>
            <a:spLocks/>
          </p:cNvSpPr>
          <p:nvPr/>
        </p:nvSpPr>
        <p:spPr bwMode="auto">
          <a:xfrm rot="10800000" flipV="1">
            <a:off x="179388" y="188913"/>
            <a:ext cx="215900" cy="2174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wrap="none" anchor="ctr"/>
          <a:lstStyle/>
          <a:p>
            <a:pPr algn="r"/>
            <a:endParaRPr lang="en-GB"/>
          </a:p>
        </p:txBody>
      </p:sp>
      <p:sp>
        <p:nvSpPr>
          <p:cNvPr id="21511" name="Arc 7"/>
          <p:cNvSpPr>
            <a:spLocks/>
          </p:cNvSpPr>
          <p:nvPr/>
        </p:nvSpPr>
        <p:spPr bwMode="auto">
          <a:xfrm rot="16200000" flipV="1">
            <a:off x="8747919" y="188119"/>
            <a:ext cx="215900" cy="217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rot="10800000" vert="eaVert" wrap="none" anchor="ctr"/>
          <a:lstStyle/>
          <a:p>
            <a:pPr algn="r"/>
            <a:endParaRPr lang="en-GB"/>
          </a:p>
        </p:txBody>
      </p:sp>
      <p:sp>
        <p:nvSpPr>
          <p:cNvPr id="21512" name="Arc 8"/>
          <p:cNvSpPr>
            <a:spLocks/>
          </p:cNvSpPr>
          <p:nvPr/>
        </p:nvSpPr>
        <p:spPr bwMode="auto">
          <a:xfrm flipV="1">
            <a:off x="8748713" y="6451600"/>
            <a:ext cx="215900" cy="217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rot="10800000" wrap="none" anchor="ctr"/>
          <a:lstStyle/>
          <a:p>
            <a:pPr algn="r"/>
            <a:endParaRPr lang="en-GB"/>
          </a:p>
        </p:txBody>
      </p:sp>
      <p:sp>
        <p:nvSpPr>
          <p:cNvPr id="21513" name="Line 9"/>
          <p:cNvSpPr>
            <a:spLocks noChangeShapeType="1"/>
          </p:cNvSpPr>
          <p:nvPr/>
        </p:nvSpPr>
        <p:spPr bwMode="auto">
          <a:xfrm>
            <a:off x="8964613" y="404813"/>
            <a:ext cx="0" cy="6048375"/>
          </a:xfrm>
          <a:prstGeom prst="line">
            <a:avLst/>
          </a:prstGeom>
          <a:noFill/>
          <a:ln w="38100">
            <a:solidFill>
              <a:srgbClr val="0000FF"/>
            </a:solidFill>
            <a:round/>
            <a:headEnd/>
            <a:tailEnd/>
          </a:ln>
          <a:effectLst/>
        </p:spPr>
        <p:txBody>
          <a:bodyPr/>
          <a:lstStyle/>
          <a:p>
            <a:endParaRPr lang="it-IT"/>
          </a:p>
        </p:txBody>
      </p:sp>
      <p:sp>
        <p:nvSpPr>
          <p:cNvPr id="21514" name="Line 10"/>
          <p:cNvSpPr>
            <a:spLocks noChangeShapeType="1"/>
          </p:cNvSpPr>
          <p:nvPr/>
        </p:nvSpPr>
        <p:spPr bwMode="auto">
          <a:xfrm>
            <a:off x="396875" y="6669088"/>
            <a:ext cx="8351838" cy="0"/>
          </a:xfrm>
          <a:prstGeom prst="line">
            <a:avLst/>
          </a:prstGeom>
          <a:noFill/>
          <a:ln w="38100">
            <a:solidFill>
              <a:srgbClr val="0000FF"/>
            </a:solidFill>
            <a:round/>
            <a:headEnd/>
            <a:tailEnd/>
          </a:ln>
          <a:effectLst/>
        </p:spPr>
        <p:txBody>
          <a:bodyPr/>
          <a:lstStyle/>
          <a:p>
            <a:endParaRPr lang="it-IT"/>
          </a:p>
        </p:txBody>
      </p:sp>
      <p:pic>
        <p:nvPicPr>
          <p:cNvPr id="21515"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a:effectLst/>
        </p:spPr>
      </p:pic>
      <p:sp>
        <p:nvSpPr>
          <p:cNvPr id="21516" name="Text Box 12"/>
          <p:cNvSpPr txBox="1">
            <a:spLocks noChangeArrowheads="1"/>
          </p:cNvSpPr>
          <p:nvPr/>
        </p:nvSpPr>
        <p:spPr bwMode="auto">
          <a:xfrm>
            <a:off x="6516688" y="6311900"/>
            <a:ext cx="2244725" cy="274638"/>
          </a:xfrm>
          <a:prstGeom prst="rect">
            <a:avLst/>
          </a:prstGeom>
          <a:noFill/>
          <a:ln w="9525">
            <a:noFill/>
            <a:miter lim="800000"/>
            <a:headEnd/>
            <a:tailEnd/>
          </a:ln>
          <a:effectLst/>
        </p:spPr>
        <p:txBody>
          <a:bodyPr wrap="none">
            <a:spAutoFit/>
          </a:bodyPr>
          <a:lstStyle/>
          <a:p>
            <a:r>
              <a:rPr lang="it-IT" sz="1200" b="1">
                <a:solidFill>
                  <a:srgbClr val="0000FF"/>
                </a:solidFill>
                <a:latin typeface="Times New Roman" pitchFamily="18" charset="0"/>
              </a:rPr>
              <a:t>LNL – INFN – Legnaro -- Italy </a:t>
            </a:r>
            <a:endParaRPr lang="it-IT">
              <a:latin typeface="Times New Roman" pitchFamily="18" charset="0"/>
            </a:endParaRPr>
          </a:p>
        </p:txBody>
      </p:sp>
      <p:pic>
        <p:nvPicPr>
          <p:cNvPr id="21522" name="Picture 18"/>
          <p:cNvPicPr>
            <a:picLocks noChangeAspect="1" noChangeArrowheads="1"/>
          </p:cNvPicPr>
          <p:nvPr/>
        </p:nvPicPr>
        <p:blipFill>
          <a:blip r:embed="rId3" cstate="print"/>
          <a:srcRect/>
          <a:stretch>
            <a:fillRect/>
          </a:stretch>
        </p:blipFill>
        <p:spPr bwMode="auto">
          <a:xfrm>
            <a:off x="304800" y="857232"/>
            <a:ext cx="8458200" cy="5362593"/>
          </a:xfrm>
          <a:prstGeom prst="rect">
            <a:avLst/>
          </a:prstGeom>
          <a:noFill/>
          <a:ln w="9525">
            <a:noFill/>
            <a:miter lim="800000"/>
            <a:headEnd/>
            <a:tailEnd/>
          </a:ln>
        </p:spPr>
      </p:pic>
      <p:grpSp>
        <p:nvGrpSpPr>
          <p:cNvPr id="2" name="Group 21"/>
          <p:cNvGrpSpPr>
            <a:grpSpLocks/>
          </p:cNvGrpSpPr>
          <p:nvPr/>
        </p:nvGrpSpPr>
        <p:grpSpPr bwMode="auto">
          <a:xfrm>
            <a:off x="3357554" y="2071678"/>
            <a:ext cx="1828800" cy="2743200"/>
            <a:chOff x="1440" y="1728"/>
            <a:chExt cx="1462" cy="2256"/>
          </a:xfrm>
        </p:grpSpPr>
        <p:pic>
          <p:nvPicPr>
            <p:cNvPr id="21526" name="Picture 22" descr="HIAT05-Immagini- 012"/>
            <p:cNvPicPr>
              <a:picLocks noChangeAspect="1" noChangeArrowheads="1"/>
            </p:cNvPicPr>
            <p:nvPr/>
          </p:nvPicPr>
          <p:blipFill>
            <a:blip r:embed="rId4" cstate="print"/>
            <a:srcRect l="29913" t="32887" b="-90"/>
            <a:stretch>
              <a:fillRect/>
            </a:stretch>
          </p:blipFill>
          <p:spPr bwMode="auto">
            <a:xfrm>
              <a:off x="1440" y="1728"/>
              <a:ext cx="1462" cy="2256"/>
            </a:xfrm>
            <a:prstGeom prst="rect">
              <a:avLst/>
            </a:prstGeom>
            <a:noFill/>
            <a:ln w="9525">
              <a:noFill/>
              <a:miter lim="800000"/>
              <a:headEnd/>
              <a:tailEnd/>
            </a:ln>
            <a:effectLst/>
          </p:spPr>
        </p:pic>
        <p:grpSp>
          <p:nvGrpSpPr>
            <p:cNvPr id="3" name="Group 23"/>
            <p:cNvGrpSpPr>
              <a:grpSpLocks/>
            </p:cNvGrpSpPr>
            <p:nvPr/>
          </p:nvGrpSpPr>
          <p:grpSpPr bwMode="auto">
            <a:xfrm>
              <a:off x="1440" y="1920"/>
              <a:ext cx="1440" cy="1104"/>
              <a:chOff x="1440" y="1920"/>
              <a:chExt cx="1440" cy="1104"/>
            </a:xfrm>
          </p:grpSpPr>
          <p:sp>
            <p:nvSpPr>
              <p:cNvPr id="21528" name="Oval 24"/>
              <p:cNvSpPr>
                <a:spLocks noChangeArrowheads="1"/>
              </p:cNvSpPr>
              <p:nvPr/>
            </p:nvSpPr>
            <p:spPr bwMode="auto">
              <a:xfrm>
                <a:off x="1440" y="1920"/>
                <a:ext cx="624" cy="624"/>
              </a:xfrm>
              <a:prstGeom prst="ellipse">
                <a:avLst/>
              </a:prstGeom>
              <a:noFill/>
              <a:ln w="38100">
                <a:solidFill>
                  <a:srgbClr val="FF0000"/>
                </a:solidFill>
                <a:round/>
                <a:headEnd/>
                <a:tailEnd/>
              </a:ln>
              <a:effectLst/>
            </p:spPr>
            <p:txBody>
              <a:bodyPr wrap="none" anchor="ctr"/>
              <a:lstStyle/>
              <a:p>
                <a:endParaRPr lang="it-IT"/>
              </a:p>
            </p:txBody>
          </p:sp>
          <p:sp>
            <p:nvSpPr>
              <p:cNvPr id="21529" name="Oval 25"/>
              <p:cNvSpPr>
                <a:spLocks noChangeArrowheads="1"/>
              </p:cNvSpPr>
              <p:nvPr/>
            </p:nvSpPr>
            <p:spPr bwMode="auto">
              <a:xfrm>
                <a:off x="2256" y="2400"/>
                <a:ext cx="624" cy="624"/>
              </a:xfrm>
              <a:prstGeom prst="ellipse">
                <a:avLst/>
              </a:prstGeom>
              <a:noFill/>
              <a:ln w="38100">
                <a:solidFill>
                  <a:srgbClr val="FF0000"/>
                </a:solidFill>
                <a:round/>
                <a:headEnd/>
                <a:tailEnd/>
              </a:ln>
              <a:effectLst/>
            </p:spPr>
            <p:txBody>
              <a:bodyPr wrap="none" anchor="ctr"/>
              <a:lstStyle/>
              <a:p>
                <a:endParaRPr lang="it-IT"/>
              </a:p>
            </p:txBody>
          </p:sp>
          <p:sp>
            <p:nvSpPr>
              <p:cNvPr id="21530" name="AutoShape 26"/>
              <p:cNvSpPr>
                <a:spLocks noChangeArrowheads="1"/>
              </p:cNvSpPr>
              <p:nvPr/>
            </p:nvSpPr>
            <p:spPr bwMode="auto">
              <a:xfrm rot="10800000">
                <a:off x="1776" y="2448"/>
                <a:ext cx="816" cy="528"/>
              </a:xfrm>
              <a:custGeom>
                <a:avLst/>
                <a:gdLst>
                  <a:gd name="G0" fmla="+- 0 0 0"/>
                  <a:gd name="G1" fmla="+- -5698912 0 0"/>
                  <a:gd name="G2" fmla="+- 0 0 -5698912"/>
                  <a:gd name="G3" fmla="+- 10800 0 0"/>
                  <a:gd name="G4" fmla="+- 0 0 0"/>
                  <a:gd name="T0" fmla="*/ 360 256 1"/>
                  <a:gd name="T1" fmla="*/ 0 256 1"/>
                  <a:gd name="G5" fmla="+- G2 T0 T1"/>
                  <a:gd name="G6" fmla="?: G2 G2 G5"/>
                  <a:gd name="G7" fmla="+- 0 0 G6"/>
                  <a:gd name="G8" fmla="+- 5400 0 0"/>
                  <a:gd name="G9" fmla="+- 0 0 -5698912"/>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5698912"/>
                  <a:gd name="G36" fmla="sin G34 -5698912"/>
                  <a:gd name="G37" fmla="+/ -5698912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8636 w 21600"/>
                  <a:gd name="T5" fmla="*/ 3368 h 21600"/>
                  <a:gd name="T6" fmla="*/ 11229 w 21600"/>
                  <a:gd name="T7" fmla="*/ 2711 h 21600"/>
                  <a:gd name="T8" fmla="*/ 14718 w 21600"/>
                  <a:gd name="T9" fmla="*/ 708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929"/>
                      <a:pt x="13953" y="5559"/>
                      <a:pt x="11086" y="5407"/>
                    </a:cubicBezTo>
                    <a:lnTo>
                      <a:pt x="11373" y="15"/>
                    </a:lnTo>
                    <a:cubicBezTo>
                      <a:pt x="17106" y="319"/>
                      <a:pt x="21599" y="5058"/>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a:effectLst/>
            </p:spPr>
            <p:txBody>
              <a:bodyPr wrap="none" anchor="ctr"/>
              <a:lstStyle/>
              <a:p>
                <a:endParaRPr lang="it-IT"/>
              </a:p>
            </p:txBody>
          </p:sp>
        </p:grpSp>
      </p:grpSp>
      <p:grpSp>
        <p:nvGrpSpPr>
          <p:cNvPr id="4" name="Group 27"/>
          <p:cNvGrpSpPr>
            <a:grpSpLocks/>
          </p:cNvGrpSpPr>
          <p:nvPr/>
        </p:nvGrpSpPr>
        <p:grpSpPr bwMode="auto">
          <a:xfrm>
            <a:off x="1295400" y="3352800"/>
            <a:ext cx="1731963" cy="1863725"/>
            <a:chOff x="877" y="2016"/>
            <a:chExt cx="1091" cy="1174"/>
          </a:xfrm>
        </p:grpSpPr>
        <p:sp>
          <p:nvSpPr>
            <p:cNvPr id="21532" name="Text Box 28"/>
            <p:cNvSpPr txBox="1">
              <a:spLocks noChangeArrowheads="1"/>
            </p:cNvSpPr>
            <p:nvPr/>
          </p:nvSpPr>
          <p:spPr bwMode="auto">
            <a:xfrm>
              <a:off x="960" y="2016"/>
              <a:ext cx="1008" cy="583"/>
            </a:xfrm>
            <a:prstGeom prst="rect">
              <a:avLst/>
            </a:prstGeom>
            <a:solidFill>
              <a:schemeClr val="bg1"/>
            </a:solidFill>
            <a:ln w="9525">
              <a:solidFill>
                <a:srgbClr val="FF0000"/>
              </a:solidFill>
              <a:miter lim="800000"/>
              <a:headEnd/>
              <a:tailEnd/>
            </a:ln>
            <a:effectLst/>
          </p:spPr>
          <p:txBody>
            <a:bodyPr>
              <a:spAutoFit/>
            </a:bodyPr>
            <a:lstStyle/>
            <a:p>
              <a:pPr>
                <a:spcBef>
                  <a:spcPct val="50000"/>
                </a:spcBef>
              </a:pPr>
              <a:r>
                <a:rPr lang="en-US" b="1"/>
                <a:t>Tandem installation at LNL</a:t>
              </a:r>
            </a:p>
          </p:txBody>
        </p:sp>
        <p:sp>
          <p:nvSpPr>
            <p:cNvPr id="21533" name="AutoShape 29"/>
            <p:cNvSpPr>
              <a:spLocks noChangeArrowheads="1"/>
            </p:cNvSpPr>
            <p:nvPr/>
          </p:nvSpPr>
          <p:spPr bwMode="auto">
            <a:xfrm rot="-3002547">
              <a:off x="613" y="2830"/>
              <a:ext cx="624" cy="96"/>
            </a:xfrm>
            <a:prstGeom prst="leftArrow">
              <a:avLst>
                <a:gd name="adj1" fmla="val 50000"/>
                <a:gd name="adj2" fmla="val 162500"/>
              </a:avLst>
            </a:prstGeom>
            <a:solidFill>
              <a:srgbClr val="FF0000"/>
            </a:solidFill>
            <a:ln w="9525">
              <a:solidFill>
                <a:schemeClr val="tx1"/>
              </a:solidFill>
              <a:miter lim="800000"/>
              <a:headEnd/>
              <a:tailEnd/>
            </a:ln>
            <a:effectLst/>
          </p:spPr>
          <p:txBody>
            <a:bodyPr wrap="none" anchor="ctr"/>
            <a:lstStyle/>
            <a:p>
              <a:endParaRPr lang="it-IT"/>
            </a:p>
          </p:txBody>
        </p:sp>
      </p:grpSp>
      <p:grpSp>
        <p:nvGrpSpPr>
          <p:cNvPr id="5" name="Group 33"/>
          <p:cNvGrpSpPr>
            <a:grpSpLocks/>
          </p:cNvGrpSpPr>
          <p:nvPr/>
        </p:nvGrpSpPr>
        <p:grpSpPr bwMode="auto">
          <a:xfrm>
            <a:off x="5410200" y="3048000"/>
            <a:ext cx="2438400" cy="1200150"/>
            <a:chOff x="3456" y="1824"/>
            <a:chExt cx="1536" cy="756"/>
          </a:xfrm>
        </p:grpSpPr>
        <p:sp>
          <p:nvSpPr>
            <p:cNvPr id="21535" name="Text Box 31"/>
            <p:cNvSpPr txBox="1">
              <a:spLocks noChangeArrowheads="1"/>
            </p:cNvSpPr>
            <p:nvPr/>
          </p:nvSpPr>
          <p:spPr bwMode="auto">
            <a:xfrm>
              <a:off x="3456" y="1824"/>
              <a:ext cx="1008" cy="756"/>
            </a:xfrm>
            <a:prstGeom prst="rect">
              <a:avLst/>
            </a:prstGeom>
            <a:solidFill>
              <a:schemeClr val="bg1"/>
            </a:solidFill>
            <a:ln w="9525">
              <a:solidFill>
                <a:srgbClr val="FF0000"/>
              </a:solidFill>
              <a:miter lim="800000"/>
              <a:headEnd/>
              <a:tailEnd/>
            </a:ln>
            <a:effectLst/>
          </p:spPr>
          <p:txBody>
            <a:bodyPr>
              <a:spAutoFit/>
            </a:bodyPr>
            <a:lstStyle/>
            <a:p>
              <a:pPr>
                <a:spcBef>
                  <a:spcPct val="50000"/>
                </a:spcBef>
              </a:pPr>
              <a:r>
                <a:rPr lang="en-US" b="1" dirty="0"/>
                <a:t>April: Nylatron bars mounted</a:t>
              </a:r>
            </a:p>
          </p:txBody>
        </p:sp>
        <p:sp>
          <p:nvSpPr>
            <p:cNvPr id="21536" name="AutoShape 32"/>
            <p:cNvSpPr>
              <a:spLocks noChangeArrowheads="1"/>
            </p:cNvSpPr>
            <p:nvPr/>
          </p:nvSpPr>
          <p:spPr bwMode="auto">
            <a:xfrm rot="-9899182">
              <a:off x="4512" y="2064"/>
              <a:ext cx="480" cy="96"/>
            </a:xfrm>
            <a:prstGeom prst="leftArrow">
              <a:avLst>
                <a:gd name="adj1" fmla="val 50000"/>
                <a:gd name="adj2" fmla="val 125000"/>
              </a:avLst>
            </a:prstGeom>
            <a:solidFill>
              <a:srgbClr val="FF0000"/>
            </a:solidFill>
            <a:ln w="9525">
              <a:solidFill>
                <a:schemeClr val="tx1"/>
              </a:solidFill>
              <a:miter lim="800000"/>
              <a:headEnd/>
              <a:tailEnd/>
            </a:ln>
            <a:effectLst/>
          </p:spPr>
          <p:txBody>
            <a:bodyPr wrap="none" anchor="ctr"/>
            <a:lstStyle/>
            <a:p>
              <a:endParaRPr lang="it-IT"/>
            </a:p>
          </p:txBody>
        </p:sp>
      </p:grpSp>
      <p:sp>
        <p:nvSpPr>
          <p:cNvPr id="25" name="CasellaDiTesto 24"/>
          <p:cNvSpPr txBox="1"/>
          <p:nvPr/>
        </p:nvSpPr>
        <p:spPr>
          <a:xfrm>
            <a:off x="428596" y="428604"/>
            <a:ext cx="8215370" cy="523220"/>
          </a:xfrm>
          <a:prstGeom prst="rect">
            <a:avLst/>
          </a:prstGeom>
          <a:noFill/>
        </p:spPr>
        <p:txBody>
          <a:bodyPr wrap="square" rtlCol="0">
            <a:spAutoFit/>
          </a:bodyPr>
          <a:lstStyle/>
          <a:p>
            <a:pPr algn="ctr"/>
            <a:r>
              <a:rPr lang="it-IT" sz="2800" b="1" dirty="0" smtClean="0">
                <a:latin typeface="Times New Roman" pitchFamily="18" charset="0"/>
              </a:rPr>
              <a:t>Analysis of  the statistic problems</a:t>
            </a:r>
            <a:endParaRPr lang="it-IT" sz="2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p:txBody>
          <a:bodyPr/>
          <a:lstStyle/>
          <a:p>
            <a:endParaRPr lang="it-IT"/>
          </a:p>
        </p:txBody>
      </p:sp>
      <p:sp>
        <p:nvSpPr>
          <p:cNvPr id="43011" name="Line 3"/>
          <p:cNvSpPr>
            <a:spLocks noChangeShapeType="1"/>
          </p:cNvSpPr>
          <p:nvPr/>
        </p:nvSpPr>
        <p:spPr bwMode="auto">
          <a:xfrm>
            <a:off x="179388" y="404813"/>
            <a:ext cx="0" cy="6048375"/>
          </a:xfrm>
          <a:prstGeom prst="line">
            <a:avLst/>
          </a:prstGeom>
          <a:noFill/>
          <a:ln w="38100">
            <a:solidFill>
              <a:srgbClr val="0000FF"/>
            </a:solidFill>
            <a:round/>
            <a:headEnd/>
            <a:tailEnd/>
          </a:ln>
          <a:effectLst/>
        </p:spPr>
        <p:txBody>
          <a:bodyPr/>
          <a:lstStyle/>
          <a:p>
            <a:endParaRPr lang="it-IT"/>
          </a:p>
        </p:txBody>
      </p:sp>
      <p:sp>
        <p:nvSpPr>
          <p:cNvPr id="43012" name="Line 4"/>
          <p:cNvSpPr>
            <a:spLocks noChangeShapeType="1"/>
          </p:cNvSpPr>
          <p:nvPr/>
        </p:nvSpPr>
        <p:spPr bwMode="auto">
          <a:xfrm>
            <a:off x="288132" y="188913"/>
            <a:ext cx="8351838" cy="0"/>
          </a:xfrm>
          <a:prstGeom prst="line">
            <a:avLst/>
          </a:prstGeom>
          <a:noFill/>
          <a:ln w="38100">
            <a:solidFill>
              <a:srgbClr val="0000FF"/>
            </a:solidFill>
            <a:round/>
            <a:headEnd/>
            <a:tailEnd/>
          </a:ln>
          <a:effectLst/>
        </p:spPr>
        <p:txBody>
          <a:bodyPr/>
          <a:lstStyle/>
          <a:p>
            <a:endParaRPr lang="it-IT"/>
          </a:p>
        </p:txBody>
      </p:sp>
      <p:sp>
        <p:nvSpPr>
          <p:cNvPr id="43013" name="Arc 5"/>
          <p:cNvSpPr>
            <a:spLocks/>
          </p:cNvSpPr>
          <p:nvPr/>
        </p:nvSpPr>
        <p:spPr bwMode="auto">
          <a:xfrm rot="5400000" flipV="1">
            <a:off x="180182" y="6452394"/>
            <a:ext cx="215900" cy="2174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vert="eaVert" wrap="none" anchor="ctr"/>
          <a:lstStyle/>
          <a:p>
            <a:pPr algn="r"/>
            <a:endParaRPr lang="en-GB"/>
          </a:p>
        </p:txBody>
      </p:sp>
      <p:sp>
        <p:nvSpPr>
          <p:cNvPr id="43014" name="Arc 6"/>
          <p:cNvSpPr>
            <a:spLocks/>
          </p:cNvSpPr>
          <p:nvPr/>
        </p:nvSpPr>
        <p:spPr bwMode="auto">
          <a:xfrm rot="10800000" flipV="1">
            <a:off x="179388" y="188913"/>
            <a:ext cx="215900" cy="2174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wrap="none" anchor="ctr"/>
          <a:lstStyle/>
          <a:p>
            <a:pPr algn="r"/>
            <a:endParaRPr lang="en-GB"/>
          </a:p>
        </p:txBody>
      </p:sp>
      <p:sp>
        <p:nvSpPr>
          <p:cNvPr id="43015" name="Arc 7"/>
          <p:cNvSpPr>
            <a:spLocks/>
          </p:cNvSpPr>
          <p:nvPr/>
        </p:nvSpPr>
        <p:spPr bwMode="auto">
          <a:xfrm rot="16200000" flipV="1">
            <a:off x="8747919" y="188119"/>
            <a:ext cx="215900" cy="217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rot="10800000" vert="eaVert" wrap="none" anchor="ctr"/>
          <a:lstStyle/>
          <a:p>
            <a:pPr algn="r"/>
            <a:endParaRPr lang="en-GB"/>
          </a:p>
        </p:txBody>
      </p:sp>
      <p:sp>
        <p:nvSpPr>
          <p:cNvPr id="43016" name="Arc 8"/>
          <p:cNvSpPr>
            <a:spLocks/>
          </p:cNvSpPr>
          <p:nvPr/>
        </p:nvSpPr>
        <p:spPr bwMode="auto">
          <a:xfrm flipV="1">
            <a:off x="8748713" y="6451600"/>
            <a:ext cx="215900" cy="2174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a:effectLst/>
        </p:spPr>
        <p:txBody>
          <a:bodyPr rot="10800000" wrap="none" anchor="ctr"/>
          <a:lstStyle/>
          <a:p>
            <a:pPr algn="r"/>
            <a:endParaRPr lang="en-GB"/>
          </a:p>
        </p:txBody>
      </p:sp>
      <p:sp>
        <p:nvSpPr>
          <p:cNvPr id="43017" name="Line 9"/>
          <p:cNvSpPr>
            <a:spLocks noChangeShapeType="1"/>
          </p:cNvSpPr>
          <p:nvPr/>
        </p:nvSpPr>
        <p:spPr bwMode="auto">
          <a:xfrm>
            <a:off x="8964613" y="404813"/>
            <a:ext cx="0" cy="6048375"/>
          </a:xfrm>
          <a:prstGeom prst="line">
            <a:avLst/>
          </a:prstGeom>
          <a:noFill/>
          <a:ln w="38100">
            <a:solidFill>
              <a:srgbClr val="0000FF"/>
            </a:solidFill>
            <a:round/>
            <a:headEnd/>
            <a:tailEnd/>
          </a:ln>
          <a:effectLst/>
        </p:spPr>
        <p:txBody>
          <a:bodyPr/>
          <a:lstStyle/>
          <a:p>
            <a:endParaRPr lang="it-IT"/>
          </a:p>
        </p:txBody>
      </p:sp>
      <p:sp>
        <p:nvSpPr>
          <p:cNvPr id="43018" name="Line 10"/>
          <p:cNvSpPr>
            <a:spLocks noChangeShapeType="1"/>
          </p:cNvSpPr>
          <p:nvPr/>
        </p:nvSpPr>
        <p:spPr bwMode="auto">
          <a:xfrm>
            <a:off x="396875" y="6669088"/>
            <a:ext cx="8351838" cy="0"/>
          </a:xfrm>
          <a:prstGeom prst="line">
            <a:avLst/>
          </a:prstGeom>
          <a:noFill/>
          <a:ln w="38100">
            <a:solidFill>
              <a:srgbClr val="0000FF"/>
            </a:solidFill>
            <a:round/>
            <a:headEnd/>
            <a:tailEnd/>
          </a:ln>
          <a:effectLst/>
        </p:spPr>
        <p:txBody>
          <a:bodyPr/>
          <a:lstStyle/>
          <a:p>
            <a:endParaRPr lang="it-IT"/>
          </a:p>
        </p:txBody>
      </p:sp>
      <p:pic>
        <p:nvPicPr>
          <p:cNvPr id="43019"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a:effectLst/>
        </p:spPr>
      </p:pic>
      <p:sp>
        <p:nvSpPr>
          <p:cNvPr id="43020" name="Text Box 12"/>
          <p:cNvSpPr txBox="1">
            <a:spLocks noChangeArrowheads="1"/>
          </p:cNvSpPr>
          <p:nvPr/>
        </p:nvSpPr>
        <p:spPr bwMode="auto">
          <a:xfrm>
            <a:off x="6516688" y="6311900"/>
            <a:ext cx="2244725" cy="274638"/>
          </a:xfrm>
          <a:prstGeom prst="rect">
            <a:avLst/>
          </a:prstGeom>
          <a:noFill/>
          <a:ln w="9525">
            <a:noFill/>
            <a:miter lim="800000"/>
            <a:headEnd/>
            <a:tailEnd/>
          </a:ln>
          <a:effectLst/>
        </p:spPr>
        <p:txBody>
          <a:bodyPr wrap="none">
            <a:spAutoFit/>
          </a:bodyPr>
          <a:lstStyle/>
          <a:p>
            <a:r>
              <a:rPr lang="it-IT" sz="1200" b="1">
                <a:solidFill>
                  <a:srgbClr val="0000FF"/>
                </a:solidFill>
                <a:latin typeface="Times New Roman" pitchFamily="18" charset="0"/>
              </a:rPr>
              <a:t>LNL – INFN – Legnaro -- Italy </a:t>
            </a:r>
            <a:endParaRPr lang="it-IT">
              <a:latin typeface="Times New Roman" pitchFamily="18" charset="0"/>
            </a:endParaRPr>
          </a:p>
        </p:txBody>
      </p:sp>
      <p:pic>
        <p:nvPicPr>
          <p:cNvPr id="43021" name="Picture 13" descr="IMG_0107"/>
          <p:cNvPicPr>
            <a:picLocks noChangeAspect="1" noChangeArrowheads="1"/>
          </p:cNvPicPr>
          <p:nvPr/>
        </p:nvPicPr>
        <p:blipFill>
          <a:blip r:embed="rId3" cstate="print"/>
          <a:srcRect/>
          <a:stretch>
            <a:fillRect/>
          </a:stretch>
        </p:blipFill>
        <p:spPr bwMode="auto">
          <a:xfrm>
            <a:off x="250825" y="260350"/>
            <a:ext cx="8642350" cy="6048375"/>
          </a:xfrm>
          <a:prstGeom prst="rect">
            <a:avLst/>
          </a:prstGeom>
          <a:noFill/>
        </p:spPr>
      </p:pic>
      <p:sp>
        <p:nvSpPr>
          <p:cNvPr id="43022" name="Rectangle 14"/>
          <p:cNvSpPr>
            <a:spLocks noChangeArrowheads="1"/>
          </p:cNvSpPr>
          <p:nvPr/>
        </p:nvSpPr>
        <p:spPr bwMode="auto">
          <a:xfrm>
            <a:off x="234253" y="4643446"/>
            <a:ext cx="7695333" cy="1077218"/>
          </a:xfrm>
          <a:prstGeom prst="rect">
            <a:avLst/>
          </a:prstGeom>
          <a:noFill/>
          <a:ln w="9525">
            <a:noFill/>
            <a:miter lim="800000"/>
            <a:headEnd/>
            <a:tailEnd/>
          </a:ln>
          <a:effectLst/>
        </p:spPr>
        <p:txBody>
          <a:bodyPr wrap="square">
            <a:spAutoFit/>
          </a:bodyPr>
          <a:lstStyle/>
          <a:p>
            <a:r>
              <a:rPr lang="it-IT" sz="2800" b="1" dirty="0" smtClean="0">
                <a:solidFill>
                  <a:schemeClr val="bg1"/>
                </a:solidFill>
                <a:latin typeface="Times New Roman" pitchFamily="18" charset="0"/>
              </a:rPr>
              <a:t>Fixed spacer </a:t>
            </a:r>
            <a:r>
              <a:rPr lang="it-IT" sz="2800" b="1" dirty="0">
                <a:solidFill>
                  <a:schemeClr val="bg1"/>
                </a:solidFill>
                <a:latin typeface="Times New Roman" pitchFamily="18" charset="0"/>
              </a:rPr>
              <a:t>bar among Rs holders </a:t>
            </a:r>
          </a:p>
          <a:p>
            <a:r>
              <a:rPr lang="it-IT" sz="2800" b="1" dirty="0">
                <a:solidFill>
                  <a:schemeClr val="bg1"/>
                </a:solidFill>
                <a:latin typeface="Times New Roman" pitchFamily="18" charset="0"/>
              </a:rPr>
              <a:t>(</a:t>
            </a:r>
            <a:r>
              <a:rPr lang="it-IT" sz="2800" b="1" dirty="0" err="1" smtClean="0">
                <a:solidFill>
                  <a:schemeClr val="bg1"/>
                </a:solidFill>
                <a:latin typeface="Times New Roman" pitchFamily="18" charset="0"/>
              </a:rPr>
              <a:t>matirial</a:t>
            </a:r>
            <a:r>
              <a:rPr lang="it-IT" sz="2800" b="1" dirty="0" smtClean="0">
                <a:solidFill>
                  <a:schemeClr val="bg1"/>
                </a:solidFill>
                <a:latin typeface="Times New Roman" pitchFamily="18" charset="0"/>
              </a:rPr>
              <a:t>:  </a:t>
            </a:r>
            <a:r>
              <a:rPr lang="it-IT" sz="2800" b="1" dirty="0">
                <a:solidFill>
                  <a:schemeClr val="bg1"/>
                </a:solidFill>
                <a:latin typeface="Times New Roman" pitchFamily="18" charset="0"/>
              </a:rPr>
              <a:t>nylatron mc </a:t>
            </a:r>
            <a:r>
              <a:rPr lang="it-IT" sz="2800" b="1" dirty="0" smtClean="0">
                <a:solidFill>
                  <a:schemeClr val="bg1"/>
                </a:solidFill>
                <a:latin typeface="Times New Roman" pitchFamily="18" charset="0"/>
              </a:rPr>
              <a:t>901</a:t>
            </a:r>
            <a:r>
              <a:rPr lang="it-IT" sz="3600" b="1" dirty="0" smtClean="0">
                <a:solidFill>
                  <a:srgbClr val="FFC000"/>
                </a:solidFill>
                <a:latin typeface="Times New Roman" pitchFamily="18" charset="0"/>
              </a:rPr>
              <a:t>.</a:t>
            </a:r>
            <a:r>
              <a:rPr lang="it-IT" sz="2800" b="1" dirty="0" smtClean="0">
                <a:solidFill>
                  <a:schemeClr val="bg1"/>
                </a:solidFill>
                <a:latin typeface="Times New Roman" pitchFamily="18" charset="0"/>
              </a:rPr>
              <a:t>)</a:t>
            </a:r>
            <a:endParaRPr lang="it-IT" sz="2800" b="1" dirty="0">
              <a:solidFill>
                <a:schemeClr val="bg1"/>
              </a:solidFill>
              <a:latin typeface="Times New Roman" pitchFamily="18" charset="0"/>
            </a:endParaRPr>
          </a:p>
        </p:txBody>
      </p:sp>
      <p:sp>
        <p:nvSpPr>
          <p:cNvPr id="43023" name="AutoShape 15"/>
          <p:cNvSpPr>
            <a:spLocks noChangeArrowheads="1"/>
          </p:cNvSpPr>
          <p:nvPr/>
        </p:nvSpPr>
        <p:spPr bwMode="auto">
          <a:xfrm rot="16200000">
            <a:off x="3519487" y="3427413"/>
            <a:ext cx="1871663" cy="579438"/>
          </a:xfrm>
          <a:prstGeom prst="notchedRightArrow">
            <a:avLst>
              <a:gd name="adj1" fmla="val 37481"/>
              <a:gd name="adj2" fmla="val 65306"/>
            </a:avLst>
          </a:prstGeom>
          <a:noFill/>
          <a:ln w="38100">
            <a:solidFill>
              <a:srgbClr val="FF0000"/>
            </a:solidFill>
            <a:miter lim="800000"/>
            <a:headEnd/>
            <a:tailEnd/>
          </a:ln>
          <a:effectLst/>
        </p:spPr>
        <p:txBody>
          <a:bodyPr wrap="none" anchor="ctr"/>
          <a:lstStyle/>
          <a:p>
            <a:endParaRPr lang="it-IT"/>
          </a:p>
        </p:txBody>
      </p:sp>
      <p:sp>
        <p:nvSpPr>
          <p:cNvPr id="43025" name="Rectangle 17"/>
          <p:cNvSpPr>
            <a:spLocks noChangeArrowheads="1"/>
          </p:cNvSpPr>
          <p:nvPr/>
        </p:nvSpPr>
        <p:spPr bwMode="auto">
          <a:xfrm>
            <a:off x="-431923" y="315768"/>
            <a:ext cx="9396536" cy="646331"/>
          </a:xfrm>
          <a:prstGeom prst="rect">
            <a:avLst/>
          </a:prstGeom>
          <a:noFill/>
          <a:ln w="9525">
            <a:noFill/>
            <a:miter lim="800000"/>
            <a:headEnd/>
            <a:tailEnd/>
          </a:ln>
          <a:effectLst/>
        </p:spPr>
        <p:txBody>
          <a:bodyPr wrap="square">
            <a:spAutoFit/>
          </a:bodyPr>
          <a:lstStyle/>
          <a:p>
            <a:pPr algn="ctr"/>
            <a:r>
              <a:rPr lang="it-IT" sz="3600" b="1" dirty="0" smtClean="0">
                <a:solidFill>
                  <a:schemeClr val="bg1"/>
                </a:solidFill>
                <a:latin typeface="Times New Roman" pitchFamily="18" charset="0"/>
              </a:rPr>
              <a:t>After the </a:t>
            </a:r>
            <a:r>
              <a:rPr lang="it-IT" sz="3600" b="1" dirty="0" err="1" smtClean="0">
                <a:solidFill>
                  <a:schemeClr val="bg1"/>
                </a:solidFill>
                <a:latin typeface="Times New Roman" pitchFamily="18" charset="0"/>
              </a:rPr>
              <a:t>statistic</a:t>
            </a:r>
            <a:r>
              <a:rPr lang="it-IT" sz="3600" b="1" dirty="0" smtClean="0">
                <a:solidFill>
                  <a:schemeClr val="bg1"/>
                </a:solidFill>
                <a:latin typeface="Times New Roman" pitchFamily="18" charset="0"/>
              </a:rPr>
              <a:t> </a:t>
            </a:r>
            <a:r>
              <a:rPr lang="it-IT" sz="3600" b="1" dirty="0" err="1" smtClean="0">
                <a:solidFill>
                  <a:schemeClr val="bg1"/>
                </a:solidFill>
                <a:latin typeface="Times New Roman" pitchFamily="18" charset="0"/>
              </a:rPr>
              <a:t>analysis</a:t>
            </a:r>
            <a:endParaRPr lang="it-IT" sz="3600" b="1" dirty="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1331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1331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1331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1331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1331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1332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1332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1332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1332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13324" name="Rectangle 13"/>
          <p:cNvSpPr>
            <a:spLocks noGrp="1" noChangeArrowheads="1"/>
          </p:cNvSpPr>
          <p:nvPr>
            <p:ph type="title"/>
          </p:nvPr>
        </p:nvSpPr>
        <p:spPr>
          <a:xfrm>
            <a:off x="0" y="2928934"/>
            <a:ext cx="8513763" cy="642942"/>
          </a:xfrm>
        </p:spPr>
        <p:txBody>
          <a:bodyPr lIns="0" tIns="0" rIns="0" bIns="0"/>
          <a:lstStyle/>
          <a:p>
            <a:pPr algn="l" eaLnBrk="1" hangingPunct="1"/>
            <a:r>
              <a:rPr lang="it-IT" sz="2000" b="1" dirty="0" smtClean="0">
                <a:solidFill>
                  <a:srgbClr val="FF0000"/>
                </a:solidFill>
                <a:latin typeface="Times New Roman" pitchFamily="18" charset="0"/>
                <a:cs typeface="Times New Roman" pitchFamily="18" charset="0"/>
              </a:rPr>
              <a:t>         </a:t>
            </a:r>
            <a:r>
              <a:rPr lang="el-GR" sz="2000" b="1" dirty="0" smtClean="0">
                <a:solidFill>
                  <a:srgbClr val="FF0000"/>
                </a:solidFill>
                <a:latin typeface="Times New Roman" pitchFamily="18" charset="0"/>
                <a:cs typeface="Times New Roman" pitchFamily="18" charset="0"/>
              </a:rPr>
              <a:t>Δ</a:t>
            </a:r>
            <a:r>
              <a:rPr lang="it-IT" sz="2000" b="1" dirty="0" smtClean="0">
                <a:solidFill>
                  <a:srgbClr val="FF0000"/>
                </a:solidFill>
                <a:latin typeface="Times New Roman" pitchFamily="18" charset="0"/>
                <a:cs typeface="Times New Roman" pitchFamily="18" charset="0"/>
              </a:rPr>
              <a:t>P in the Cold-box meaning </a:t>
            </a:r>
            <a:r>
              <a:rPr lang="el-GR" sz="2000" b="1" dirty="0" smtClean="0">
                <a:solidFill>
                  <a:srgbClr val="FF0000"/>
                </a:solidFill>
                <a:latin typeface="Times New Roman" pitchFamily="18" charset="0"/>
                <a:cs typeface="Times New Roman" pitchFamily="18" charset="0"/>
              </a:rPr>
              <a:t>Δ</a:t>
            </a:r>
            <a:r>
              <a:rPr lang="it-IT" sz="2000" b="1" dirty="0" smtClean="0">
                <a:solidFill>
                  <a:srgbClr val="FF0000"/>
                </a:solidFill>
                <a:latin typeface="Times New Roman" pitchFamily="18" charset="0"/>
                <a:cs typeface="Times New Roman" pitchFamily="18" charset="0"/>
              </a:rPr>
              <a:t>f in the cavity</a:t>
            </a:r>
          </a:p>
        </p:txBody>
      </p:sp>
      <p:pic>
        <p:nvPicPr>
          <p:cNvPr id="13325" name="Picture 2"/>
          <p:cNvPicPr>
            <a:picLocks noGrp="1" noChangeAspect="1" noChangeArrowheads="1"/>
          </p:cNvPicPr>
          <p:nvPr>
            <p:ph idx="1"/>
          </p:nvPr>
        </p:nvPicPr>
        <p:blipFill>
          <a:blip r:embed="rId3" cstate="print"/>
          <a:srcRect/>
          <a:stretch>
            <a:fillRect/>
          </a:stretch>
        </p:blipFill>
        <p:spPr>
          <a:xfrm>
            <a:off x="5715008" y="1928802"/>
            <a:ext cx="3005138" cy="3286123"/>
          </a:xfrm>
        </p:spPr>
      </p:pic>
      <p:sp>
        <p:nvSpPr>
          <p:cNvPr id="13326" name="Rettangolo 15"/>
          <p:cNvSpPr>
            <a:spLocks noChangeArrowheads="1"/>
          </p:cNvSpPr>
          <p:nvPr/>
        </p:nvSpPr>
        <p:spPr bwMode="auto">
          <a:xfrm>
            <a:off x="428597" y="1428750"/>
            <a:ext cx="5357842" cy="1754326"/>
          </a:xfrm>
          <a:prstGeom prst="rect">
            <a:avLst/>
          </a:prstGeom>
          <a:noFill/>
          <a:ln w="9525">
            <a:noFill/>
            <a:miter lim="800000"/>
            <a:headEnd/>
            <a:tailEnd/>
          </a:ln>
        </p:spPr>
        <p:txBody>
          <a:bodyPr wrap="square">
            <a:spAutoFit/>
          </a:bodyPr>
          <a:lstStyle/>
          <a:p>
            <a:r>
              <a:rPr lang="it-IT" dirty="0">
                <a:latin typeface="Times New Roman" pitchFamily="18" charset="0"/>
                <a:cs typeface="Times New Roman" pitchFamily="18" charset="0"/>
              </a:rPr>
              <a:t>The </a:t>
            </a:r>
            <a:r>
              <a:rPr lang="en-US" dirty="0">
                <a:latin typeface="Times New Roman" pitchFamily="18" charset="0"/>
                <a:cs typeface="Times New Roman" pitchFamily="18" charset="0"/>
              </a:rPr>
              <a:t>main source of detuning, in these cavities, is the change of pressure of the helium bath. The standard ALPI mechanical tuner, although sufficient for slow corrections, is not well suited for frequency tracking in the presence of fast pressure fluctuations, due to large mechanical backlash </a:t>
            </a:r>
            <a:r>
              <a:rPr lang="it-IT" dirty="0">
                <a:latin typeface="Times New Roman" pitchFamily="18" charset="0"/>
                <a:cs typeface="Times New Roman" pitchFamily="18" charset="0"/>
              </a:rPr>
              <a:t>and poor reproducibility.</a:t>
            </a:r>
          </a:p>
        </p:txBody>
      </p:sp>
      <p:sp>
        <p:nvSpPr>
          <p:cNvPr id="17" name="Freccia in su 16"/>
          <p:cNvSpPr/>
          <p:nvPr/>
        </p:nvSpPr>
        <p:spPr>
          <a:xfrm>
            <a:off x="7072330" y="4643446"/>
            <a:ext cx="484187" cy="142876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rgbClr val="FF0000"/>
              </a:solidFill>
            </a:endParaRPr>
          </a:p>
        </p:txBody>
      </p:sp>
      <p:sp>
        <p:nvSpPr>
          <p:cNvPr id="13328" name="CasellaDiTesto 17"/>
          <p:cNvSpPr txBox="1">
            <a:spLocks noChangeArrowheads="1"/>
          </p:cNvSpPr>
          <p:nvPr/>
        </p:nvSpPr>
        <p:spPr bwMode="auto">
          <a:xfrm>
            <a:off x="6572264" y="6000768"/>
            <a:ext cx="1562100" cy="461962"/>
          </a:xfrm>
          <a:prstGeom prst="rect">
            <a:avLst/>
          </a:prstGeom>
          <a:noFill/>
          <a:ln w="9525">
            <a:noFill/>
            <a:miter lim="800000"/>
            <a:headEnd/>
            <a:tailEnd/>
          </a:ln>
        </p:spPr>
        <p:txBody>
          <a:bodyPr wrap="none">
            <a:spAutoFit/>
          </a:bodyPr>
          <a:lstStyle/>
          <a:p>
            <a:r>
              <a:rPr lang="it-IT" sz="2400" b="1" dirty="0">
                <a:latin typeface="Times New Roman" pitchFamily="18" charset="0"/>
                <a:cs typeface="Times New Roman" pitchFamily="18" charset="0"/>
              </a:rPr>
              <a:t>New tuner</a:t>
            </a:r>
          </a:p>
        </p:txBody>
      </p:sp>
      <p:sp>
        <p:nvSpPr>
          <p:cNvPr id="13329" name="CasellaDiTesto 18"/>
          <p:cNvSpPr txBox="1">
            <a:spLocks noChangeArrowheads="1"/>
          </p:cNvSpPr>
          <p:nvPr/>
        </p:nvSpPr>
        <p:spPr bwMode="auto">
          <a:xfrm>
            <a:off x="357188" y="3143250"/>
            <a:ext cx="5399235" cy="3139321"/>
          </a:xfrm>
          <a:prstGeom prst="rect">
            <a:avLst/>
          </a:prstGeom>
          <a:noFill/>
          <a:ln w="9525">
            <a:noFill/>
            <a:miter lim="800000"/>
            <a:headEnd/>
            <a:tailEnd/>
          </a:ln>
        </p:spPr>
        <p:txBody>
          <a:bodyPr wrap="none">
            <a:spAutoFit/>
          </a:bodyPr>
          <a:lstStyle/>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1. Resolution ∼0.33 μm or better; this corresponds to</a:t>
            </a:r>
          </a:p>
          <a:p>
            <a:r>
              <a:rPr lang="en-US" dirty="0">
                <a:latin typeface="Times New Roman" pitchFamily="18" charset="0"/>
                <a:cs typeface="Times New Roman" pitchFamily="18" charset="0"/>
              </a:rPr>
              <a:t>frequency resolution below 1 Hz.</a:t>
            </a:r>
          </a:p>
          <a:p>
            <a:r>
              <a:rPr lang="en-US" dirty="0">
                <a:latin typeface="Times New Roman" pitchFamily="18" charset="0"/>
                <a:cs typeface="Times New Roman" pitchFamily="18" charset="0"/>
              </a:rPr>
              <a:t>2. Very small and reproducible backlash in order to</a:t>
            </a:r>
          </a:p>
          <a:p>
            <a:r>
              <a:rPr lang="en-US" dirty="0">
                <a:latin typeface="Times New Roman" pitchFamily="18" charset="0"/>
                <a:cs typeface="Times New Roman" pitchFamily="18" charset="0"/>
              </a:rPr>
              <a:t>allow a fast tuner recovery </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We used the lever design of the TRIUMF QWR tuner </a:t>
            </a:r>
          </a:p>
          <a:p>
            <a:r>
              <a:rPr lang="en-US" dirty="0">
                <a:latin typeface="Times New Roman" pitchFamily="18" charset="0"/>
                <a:cs typeface="Times New Roman" pitchFamily="18" charset="0"/>
              </a:rPr>
              <a:t>with commercial backlash-free “C-FLEX” joints.</a:t>
            </a:r>
          </a:p>
          <a:p>
            <a:r>
              <a:rPr lang="en-US" dirty="0">
                <a:latin typeface="Times New Roman" pitchFamily="18" charset="0"/>
                <a:cs typeface="Times New Roman" pitchFamily="18" charset="0"/>
              </a:rPr>
              <a:t>The system is linear and its theoretical resolution of on</a:t>
            </a:r>
          </a:p>
          <a:p>
            <a:r>
              <a:rPr lang="en-US" dirty="0">
                <a:latin typeface="Times New Roman" pitchFamily="18" charset="0"/>
                <a:cs typeface="Times New Roman" pitchFamily="18" charset="0"/>
              </a:rPr>
              <a:t>the tuning plate is 0.1 μm. This results in about 0.3 Hz</a:t>
            </a:r>
          </a:p>
          <a:p>
            <a:r>
              <a:rPr lang="en-US" dirty="0">
                <a:latin typeface="Times New Roman" pitchFamily="18" charset="0"/>
                <a:cs typeface="Times New Roman" pitchFamily="18" charset="0"/>
              </a:rPr>
              <a:t>tuning resolution for low-β quarter wave resonators; this</a:t>
            </a:r>
          </a:p>
          <a:p>
            <a:r>
              <a:rPr lang="en-US" dirty="0">
                <a:latin typeface="Times New Roman" pitchFamily="18" charset="0"/>
                <a:cs typeface="Times New Roman" pitchFamily="18" charset="0"/>
              </a:rPr>
              <a:t>value is well suited for our application.</a:t>
            </a:r>
            <a:endParaRPr lang="it-IT" dirty="0">
              <a:latin typeface="Times New Roman" pitchFamily="18" charset="0"/>
              <a:cs typeface="Times New Roman" pitchFamily="18" charset="0"/>
            </a:endParaRPr>
          </a:p>
        </p:txBody>
      </p:sp>
      <p:sp>
        <p:nvSpPr>
          <p:cNvPr id="13330" name="CasellaDiTesto 19"/>
          <p:cNvSpPr txBox="1">
            <a:spLocks noChangeArrowheads="1"/>
          </p:cNvSpPr>
          <p:nvPr/>
        </p:nvSpPr>
        <p:spPr bwMode="auto">
          <a:xfrm>
            <a:off x="6286512" y="1428736"/>
            <a:ext cx="2125662" cy="461962"/>
          </a:xfrm>
          <a:prstGeom prst="rect">
            <a:avLst/>
          </a:prstGeom>
          <a:noFill/>
          <a:ln w="9525">
            <a:noFill/>
            <a:miter lim="800000"/>
            <a:headEnd/>
            <a:tailEnd/>
          </a:ln>
        </p:spPr>
        <p:txBody>
          <a:bodyPr wrap="none">
            <a:spAutoFit/>
          </a:bodyPr>
          <a:lstStyle/>
          <a:p>
            <a:r>
              <a:rPr lang="it-IT" sz="2400" b="1" dirty="0">
                <a:solidFill>
                  <a:srgbClr val="FF0000"/>
                </a:solidFill>
                <a:latin typeface="Times New Roman" pitchFamily="18" charset="0"/>
                <a:cs typeface="Times New Roman" pitchFamily="18" charset="0"/>
              </a:rPr>
              <a:t>1 mbar ~ 1 Hz </a:t>
            </a:r>
          </a:p>
        </p:txBody>
      </p:sp>
      <p:sp>
        <p:nvSpPr>
          <p:cNvPr id="19" name="Rectangle 13"/>
          <p:cNvSpPr txBox="1">
            <a:spLocks noChangeArrowheads="1"/>
          </p:cNvSpPr>
          <p:nvPr/>
        </p:nvSpPr>
        <p:spPr bwMode="auto">
          <a:xfrm>
            <a:off x="90487" y="735985"/>
            <a:ext cx="8964613" cy="57150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lgn="ctr">
              <a:defRPr/>
            </a:pPr>
            <a:r>
              <a:rPr lang="it-IT" sz="3200" dirty="0" smtClean="0">
                <a:latin typeface="Times New Roman" pitchFamily="18" charset="0"/>
                <a:cs typeface="Times New Roman" pitchFamily="18" charset="0"/>
              </a:rPr>
              <a:t>Could happen</a:t>
            </a:r>
            <a:r>
              <a:rPr lang="it-IT" sz="3200" b="1" dirty="0" smtClean="0">
                <a:latin typeface="Times New Roman" pitchFamily="18" charset="0"/>
                <a:cs typeface="Times New Roman" pitchFamily="18" charset="0"/>
              </a:rPr>
              <a:t>... </a:t>
            </a:r>
            <a:r>
              <a:rPr kumimoji="0" lang="it-IT" sz="32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Started </a:t>
            </a:r>
            <a:r>
              <a:rPr kumimoji="0" lang="it-IT" sz="3200" b="0" i="0" u="none" strike="noStrike" kern="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as</a:t>
            </a:r>
            <a:r>
              <a:rPr kumimoji="0" lang="it-IT" sz="32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lang="it-IT" sz="3200" kern="0" noProof="0" dirty="0" err="1" smtClean="0">
                <a:latin typeface="Times New Roman" pitchFamily="18" charset="0"/>
                <a:cs typeface="Times New Roman" pitchFamily="18" charset="0"/>
              </a:rPr>
              <a:t>maintenance</a:t>
            </a:r>
            <a:r>
              <a:rPr lang="it-IT" sz="3200" kern="0" dirty="0" smtClean="0">
                <a:latin typeface="Times New Roman" pitchFamily="18" charset="0"/>
                <a:ea typeface="+mj-ea"/>
                <a:cs typeface="Times New Roman" pitchFamily="18" charset="0"/>
              </a:rPr>
              <a:t>...</a:t>
            </a:r>
            <a:r>
              <a:rPr lang="it-IT" sz="3200" kern="0" dirty="0">
                <a:latin typeface="Times New Roman" pitchFamily="18" charset="0"/>
                <a:ea typeface="+mj-ea"/>
                <a:cs typeface="Times New Roman" pitchFamily="18" charset="0"/>
              </a:rPr>
              <a:t>l</a:t>
            </a:r>
            <a:r>
              <a:rPr kumimoji="0" lang="it-IT" sz="3200" b="0" i="0" u="none" strike="noStrike" kern="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ow</a:t>
            </a:r>
            <a:r>
              <a:rPr kumimoji="0" lang="it-IT" sz="32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l-GR" sz="32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β</a:t>
            </a:r>
            <a:r>
              <a:rPr kumimoji="0" lang="it-IT" sz="32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 tuning device ended</a:t>
            </a:r>
            <a:r>
              <a:rPr kumimoji="0" lang="it-IT" sz="3200" b="0" i="0" u="none" strike="noStrike" kern="0" cap="none" spc="0" normalizeH="0" noProof="0" dirty="0" smtClean="0">
                <a:ln>
                  <a:noFill/>
                </a:ln>
                <a:solidFill>
                  <a:schemeClr val="tx1"/>
                </a:solidFill>
                <a:effectLst/>
                <a:uLnTx/>
                <a:uFillTx/>
                <a:latin typeface="Times New Roman" pitchFamily="18" charset="0"/>
                <a:ea typeface="+mj-ea"/>
                <a:cs typeface="Times New Roman" pitchFamily="18" charset="0"/>
              </a:rPr>
              <a:t> as an upgrade</a:t>
            </a:r>
            <a:r>
              <a:rPr kumimoji="0" lang="en-US" sz="36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n-US" sz="3600" b="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it-IT" sz="36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355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355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355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355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355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356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356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356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356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3564" name="Rectangle 13"/>
          <p:cNvSpPr>
            <a:spLocks noGrp="1" noChangeArrowheads="1"/>
          </p:cNvSpPr>
          <p:nvPr>
            <p:ph type="title"/>
          </p:nvPr>
        </p:nvSpPr>
        <p:spPr>
          <a:xfrm>
            <a:off x="343078" y="404813"/>
            <a:ext cx="8513763" cy="927099"/>
          </a:xfrm>
        </p:spPr>
        <p:txBody>
          <a:bodyPr lIns="0" tIns="0" rIns="0" bIns="0"/>
          <a:lstStyle/>
          <a:p>
            <a:pPr eaLnBrk="1" hangingPunct="1"/>
            <a:r>
              <a:rPr lang="it-IT" sz="3600" dirty="0" smtClean="0">
                <a:solidFill>
                  <a:schemeClr val="tx1"/>
                </a:solidFill>
                <a:latin typeface="Times New Roman" pitchFamily="18" charset="0"/>
                <a:cs typeface="Times New Roman" pitchFamily="18" charset="0"/>
              </a:rPr>
              <a:t>Low-</a:t>
            </a:r>
            <a:r>
              <a:rPr lang="el-GR" sz="3600" dirty="0" smtClean="0">
                <a:solidFill>
                  <a:schemeClr val="tx1"/>
                </a:solidFill>
                <a:latin typeface="Times New Roman" pitchFamily="18" charset="0"/>
                <a:cs typeface="Times New Roman" pitchFamily="18" charset="0"/>
              </a:rPr>
              <a:t>β</a:t>
            </a:r>
            <a:r>
              <a:rPr lang="it-IT" sz="3600" dirty="0" smtClean="0">
                <a:solidFill>
                  <a:schemeClr val="tx1"/>
                </a:solidFill>
                <a:latin typeface="Times New Roman" pitchFamily="18" charset="0"/>
                <a:cs typeface="Times New Roman" pitchFamily="18" charset="0"/>
              </a:rPr>
              <a:t> tuning device upgrading</a:t>
            </a:r>
            <a:r>
              <a:rPr lang="en-US" sz="3600" dirty="0" smtClean="0">
                <a:solidFill>
                  <a:schemeClr val="tx1"/>
                </a:solidFill>
                <a:latin typeface="Times New Roman" pitchFamily="18" charset="0"/>
                <a:cs typeface="Times New Roman" pitchFamily="18" charset="0"/>
              </a:rPr>
              <a:t/>
            </a:r>
            <a:br>
              <a:rPr lang="en-US" sz="3600" dirty="0" smtClean="0">
                <a:solidFill>
                  <a:schemeClr val="tx1"/>
                </a:solidFill>
                <a:latin typeface="Times New Roman" pitchFamily="18" charset="0"/>
                <a:cs typeface="Times New Roman" pitchFamily="18" charset="0"/>
              </a:rPr>
            </a:br>
            <a:endParaRPr lang="it-IT" sz="3600" b="1" dirty="0" smtClean="0">
              <a:solidFill>
                <a:schemeClr val="tx1"/>
              </a:solidFill>
              <a:latin typeface="Times New Roman" pitchFamily="18" charset="0"/>
              <a:cs typeface="Times New Roman" pitchFamily="18" charset="0"/>
            </a:endParaRPr>
          </a:p>
        </p:txBody>
      </p:sp>
      <p:sp>
        <p:nvSpPr>
          <p:cNvPr id="13" name="Text Box 2053"/>
          <p:cNvSpPr txBox="1">
            <a:spLocks noChangeArrowheads="1"/>
          </p:cNvSpPr>
          <p:nvPr/>
        </p:nvSpPr>
        <p:spPr bwMode="auto">
          <a:xfrm>
            <a:off x="785786" y="5143512"/>
            <a:ext cx="7772400" cy="1006475"/>
          </a:xfrm>
          <a:prstGeom prst="rect">
            <a:avLst/>
          </a:prstGeom>
          <a:solidFill>
            <a:schemeClr val="bg1"/>
          </a:solidFill>
          <a:ln w="9525">
            <a:noFill/>
            <a:miter lim="800000"/>
            <a:headEnd/>
            <a:tailEnd/>
          </a:ln>
          <a:effectLst/>
        </p:spPr>
        <p:txBody>
          <a:bodyPr>
            <a:spAutoFit/>
          </a:bodyPr>
          <a:lstStyle/>
          <a:p>
            <a:pPr>
              <a:buFontTx/>
              <a:buChar char="•"/>
            </a:pPr>
            <a:r>
              <a:rPr lang="it-IT" sz="2000" b="1" dirty="0">
                <a:latin typeface="Times New Roman" pitchFamily="18" charset="0"/>
                <a:cs typeface="Times New Roman" pitchFamily="18" charset="0"/>
              </a:rPr>
              <a:t> C-flex joints do not deteriorate the Q (&gt; </a:t>
            </a:r>
            <a:r>
              <a:rPr lang="it-IT" sz="2000" b="1" dirty="0" smtClean="0">
                <a:latin typeface="Times New Roman" pitchFamily="18" charset="0"/>
                <a:cs typeface="Times New Roman" pitchFamily="18" charset="0"/>
              </a:rPr>
              <a:t>10</a:t>
            </a:r>
            <a:r>
              <a:rPr lang="it-IT" sz="2000" b="1" baseline="30000" dirty="0" smtClean="0">
                <a:latin typeface="Times New Roman" pitchFamily="18" charset="0"/>
                <a:cs typeface="Times New Roman" pitchFamily="18" charset="0"/>
              </a:rPr>
              <a:t>9</a:t>
            </a:r>
            <a:r>
              <a:rPr lang="it-IT" sz="2000" b="1" dirty="0" smtClean="0">
                <a:latin typeface="Times New Roman" pitchFamily="18" charset="0"/>
                <a:cs typeface="Times New Roman" pitchFamily="18" charset="0"/>
              </a:rPr>
              <a:t>)of </a:t>
            </a:r>
            <a:r>
              <a:rPr lang="it-IT" sz="2000" b="1" dirty="0">
                <a:latin typeface="Times New Roman" pitchFamily="18" charset="0"/>
                <a:cs typeface="Times New Roman" pitchFamily="18" charset="0"/>
              </a:rPr>
              <a:t>the QWR</a:t>
            </a:r>
            <a:endParaRPr lang="it-IT" sz="2000" b="1" baseline="30000" dirty="0">
              <a:latin typeface="Times New Roman" pitchFamily="18" charset="0"/>
              <a:cs typeface="Times New Roman" pitchFamily="18" charset="0"/>
            </a:endParaRPr>
          </a:p>
          <a:p>
            <a:pPr>
              <a:buFontTx/>
              <a:buChar char="•"/>
            </a:pPr>
            <a:r>
              <a:rPr lang="it-IT" sz="2000" b="1" dirty="0">
                <a:latin typeface="Times New Roman" pitchFamily="18" charset="0"/>
                <a:cs typeface="Times New Roman" pitchFamily="18" charset="0"/>
              </a:rPr>
              <a:t> good linearity, resolution and reliability</a:t>
            </a:r>
          </a:p>
          <a:p>
            <a:pPr>
              <a:buFontTx/>
              <a:buChar char="•"/>
            </a:pPr>
            <a:r>
              <a:rPr lang="it-IT" sz="2000" b="1" dirty="0">
                <a:latin typeface="Times New Roman" pitchFamily="18" charset="0"/>
                <a:cs typeface="Times New Roman" pitchFamily="18" charset="0"/>
              </a:rPr>
              <a:t> tuning range &gt; 10 kHz</a:t>
            </a:r>
          </a:p>
        </p:txBody>
      </p:sp>
      <p:pic>
        <p:nvPicPr>
          <p:cNvPr id="14" name="Picture 2051"/>
          <p:cNvPicPr>
            <a:picLocks noChangeAspect="1" noChangeArrowheads="1"/>
          </p:cNvPicPr>
          <p:nvPr/>
        </p:nvPicPr>
        <p:blipFill>
          <a:blip r:embed="rId3" cstate="print"/>
          <a:srcRect/>
          <a:stretch>
            <a:fillRect/>
          </a:stretch>
        </p:blipFill>
        <p:spPr bwMode="auto">
          <a:xfrm>
            <a:off x="0" y="928670"/>
            <a:ext cx="4643438" cy="3987808"/>
          </a:xfrm>
          <a:prstGeom prst="rect">
            <a:avLst/>
          </a:prstGeom>
          <a:noFill/>
          <a:ln w="9525">
            <a:noFill/>
            <a:miter lim="800000"/>
            <a:headEnd/>
            <a:tailEnd/>
          </a:ln>
          <a:effectLst/>
        </p:spPr>
      </p:pic>
      <p:pic>
        <p:nvPicPr>
          <p:cNvPr id="15" name="Picture 2054"/>
          <p:cNvPicPr>
            <a:picLocks noChangeAspect="1" noChangeArrowheads="1"/>
          </p:cNvPicPr>
          <p:nvPr/>
        </p:nvPicPr>
        <p:blipFill>
          <a:blip r:embed="rId4" cstate="print"/>
          <a:srcRect/>
          <a:stretch>
            <a:fillRect/>
          </a:stretch>
        </p:blipFill>
        <p:spPr bwMode="auto">
          <a:xfrm>
            <a:off x="4500562" y="1071546"/>
            <a:ext cx="4214842" cy="3643338"/>
          </a:xfrm>
          <a:prstGeom prst="rect">
            <a:avLst/>
          </a:prstGeom>
          <a:noFill/>
          <a:ln w="9525">
            <a:noFill/>
            <a:miter lim="800000"/>
            <a:headEnd/>
            <a:tailEnd/>
          </a:ln>
          <a:effectLst/>
        </p:spPr>
      </p:pic>
      <p:sp>
        <p:nvSpPr>
          <p:cNvPr id="16" name="CasellaDiTesto 15"/>
          <p:cNvSpPr txBox="1"/>
          <p:nvPr/>
        </p:nvSpPr>
        <p:spPr>
          <a:xfrm>
            <a:off x="285720" y="4071942"/>
            <a:ext cx="407196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latin typeface="Times New Roman" pitchFamily="18" charset="0"/>
                <a:cs typeface="Times New Roman" pitchFamily="18" charset="0"/>
              </a:rPr>
              <a:t>Resolution ∼0.33 μm or better; this corresponds to</a:t>
            </a:r>
          </a:p>
          <a:p>
            <a:r>
              <a:rPr lang="en-US" b="1" dirty="0" smtClean="0">
                <a:latin typeface="Times New Roman" pitchFamily="18" charset="0"/>
                <a:cs typeface="Times New Roman" pitchFamily="18" charset="0"/>
              </a:rPr>
              <a:t>frequency resolution below 1 Hz.</a:t>
            </a:r>
            <a:endParaRPr lang="it-IT"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1741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1741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1741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1741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1741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1741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1741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1741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1741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17420" name="Rectangle 13"/>
          <p:cNvSpPr>
            <a:spLocks noGrp="1" noChangeArrowheads="1"/>
          </p:cNvSpPr>
          <p:nvPr>
            <p:ph type="title"/>
          </p:nvPr>
        </p:nvSpPr>
        <p:spPr>
          <a:xfrm>
            <a:off x="142844" y="428604"/>
            <a:ext cx="8728077" cy="1071569"/>
          </a:xfrm>
        </p:spPr>
        <p:txBody>
          <a:bodyPr lIns="0" tIns="0" rIns="0" bIns="0"/>
          <a:lstStyle/>
          <a:p>
            <a:pPr eaLnBrk="1" hangingPunct="1"/>
            <a:r>
              <a:rPr lang="it-IT" sz="2800" dirty="0" smtClean="0">
                <a:latin typeface="Times New Roman" pitchFamily="18" charset="0"/>
                <a:cs typeface="Times New Roman" pitchFamily="18" charset="0"/>
              </a:rPr>
              <a:t>The same problem (</a:t>
            </a:r>
            <a:r>
              <a:rPr lang="el-GR" sz="2800" dirty="0" smtClean="0">
                <a:latin typeface="Times New Roman" pitchFamily="18" charset="0"/>
                <a:cs typeface="Times New Roman" pitchFamily="18" charset="0"/>
              </a:rPr>
              <a:t>Δ</a:t>
            </a:r>
            <a:r>
              <a:rPr lang="it-IT" sz="2800" dirty="0" smtClean="0">
                <a:latin typeface="Times New Roman" pitchFamily="18" charset="0"/>
                <a:cs typeface="Times New Roman" pitchFamily="18" charset="0"/>
              </a:rPr>
              <a:t>P in the cold-box) trigger the start for an Upgrade of RF coupler for the Low </a:t>
            </a:r>
            <a:r>
              <a:rPr lang="el-GR" sz="2800" dirty="0" smtClean="0">
                <a:latin typeface="Times New Roman" pitchFamily="18" charset="0"/>
                <a:cs typeface="Times New Roman" pitchFamily="18" charset="0"/>
              </a:rPr>
              <a:t>β</a:t>
            </a:r>
            <a:r>
              <a:rPr lang="it-IT" sz="2800" dirty="0" smtClean="0">
                <a:latin typeface="Times New Roman" pitchFamily="18" charset="0"/>
                <a:cs typeface="Times New Roman" pitchFamily="18" charset="0"/>
              </a:rPr>
              <a:t> QWR</a:t>
            </a:r>
            <a:endParaRPr lang="it-IT" sz="2800" dirty="0" smtClean="0">
              <a:latin typeface="Times New Roman" pitchFamily="18" charset="0"/>
            </a:endParaRPr>
          </a:p>
        </p:txBody>
      </p:sp>
      <p:sp>
        <p:nvSpPr>
          <p:cNvPr id="17421" name="Rettangolo 14"/>
          <p:cNvSpPr>
            <a:spLocks noChangeArrowheads="1"/>
          </p:cNvSpPr>
          <p:nvPr/>
        </p:nvSpPr>
        <p:spPr bwMode="auto">
          <a:xfrm>
            <a:off x="357158" y="1643050"/>
            <a:ext cx="4572032" cy="4708981"/>
          </a:xfrm>
          <a:prstGeom prst="rect">
            <a:avLst/>
          </a:prstGeom>
          <a:noFill/>
          <a:ln w="9525">
            <a:noFill/>
            <a:miter lim="800000"/>
            <a:headEnd/>
            <a:tailEnd/>
          </a:ln>
        </p:spPr>
        <p:txBody>
          <a:bodyPr wrap="square">
            <a:spAutoFit/>
          </a:bodyPr>
          <a:lstStyle/>
          <a:p>
            <a:r>
              <a:rPr lang="en-US" sz="2000" dirty="0" smtClean="0">
                <a:latin typeface="Times New Roman" pitchFamily="18" charset="0"/>
                <a:cs typeface="Times New Roman" pitchFamily="18" charset="0"/>
              </a:rPr>
              <a:t>A </a:t>
            </a:r>
            <a:r>
              <a:rPr lang="en-US" sz="2000" dirty="0">
                <a:latin typeface="Times New Roman" pitchFamily="18" charset="0"/>
                <a:cs typeface="Times New Roman" pitchFamily="18" charset="0"/>
              </a:rPr>
              <a:t>new, liquid nitrogen cooled RF coupler, inspired </a:t>
            </a:r>
            <a:r>
              <a:rPr lang="en-US" sz="2000" dirty="0" smtClean="0">
                <a:latin typeface="Times New Roman" pitchFamily="18" charset="0"/>
                <a:cs typeface="Times New Roman" pitchFamily="18" charset="0"/>
              </a:rPr>
              <a:t>by the </a:t>
            </a:r>
            <a:r>
              <a:rPr lang="en-US" sz="2000" dirty="0">
                <a:latin typeface="Times New Roman" pitchFamily="18" charset="0"/>
                <a:cs typeface="Times New Roman" pitchFamily="18" charset="0"/>
              </a:rPr>
              <a:t>ISAC_2 </a:t>
            </a:r>
            <a:r>
              <a:rPr lang="en-US" sz="2000" dirty="0" smtClean="0">
                <a:latin typeface="Times New Roman" pitchFamily="18" charset="0"/>
                <a:cs typeface="Times New Roman" pitchFamily="18" charset="0"/>
              </a:rPr>
              <a:t>one, </a:t>
            </a:r>
            <a:r>
              <a:rPr lang="en-US" sz="2000" dirty="0">
                <a:latin typeface="Times New Roman" pitchFamily="18" charset="0"/>
                <a:cs typeface="Times New Roman" pitchFamily="18" charset="0"/>
              </a:rPr>
              <a:t>has been designed in order to </a:t>
            </a:r>
            <a:r>
              <a:rPr lang="en-US" sz="2000" dirty="0" smtClean="0">
                <a:latin typeface="Times New Roman" pitchFamily="18" charset="0"/>
                <a:cs typeface="Times New Roman" pitchFamily="18" charset="0"/>
              </a:rPr>
              <a:t>maintain stable </a:t>
            </a:r>
            <a:r>
              <a:rPr lang="en-US" sz="2000" dirty="0">
                <a:latin typeface="Times New Roman" pitchFamily="18" charset="0"/>
                <a:cs typeface="Times New Roman" pitchFamily="18" charset="0"/>
              </a:rPr>
              <a:t>temperature with a forward power up to </a:t>
            </a:r>
            <a:r>
              <a:rPr lang="en-US" sz="2000" dirty="0" smtClean="0">
                <a:latin typeface="Times New Roman" pitchFamily="18" charset="0"/>
                <a:cs typeface="Times New Roman" pitchFamily="18" charset="0"/>
              </a:rPr>
              <a:t>500W, while </a:t>
            </a:r>
            <a:r>
              <a:rPr lang="en-US" sz="2000" dirty="0">
                <a:latin typeface="Times New Roman" pitchFamily="18" charset="0"/>
                <a:cs typeface="Times New Roman" pitchFamily="18" charset="0"/>
              </a:rPr>
              <a:t>limiting the thermal load to the liquid helium </a:t>
            </a:r>
            <a:r>
              <a:rPr lang="en-US" sz="2000" dirty="0" smtClean="0">
                <a:latin typeface="Times New Roman" pitchFamily="18" charset="0"/>
                <a:cs typeface="Times New Roman" pitchFamily="18" charset="0"/>
              </a:rPr>
              <a:t>system within </a:t>
            </a:r>
            <a:r>
              <a:rPr lang="en-US" sz="2000" dirty="0">
                <a:latin typeface="Times New Roman" pitchFamily="18" charset="0"/>
                <a:cs typeface="Times New Roman" pitchFamily="18" charset="0"/>
              </a:rPr>
              <a:t>1W. The main difference from the TRIUMF </a:t>
            </a:r>
            <a:r>
              <a:rPr lang="en-US" sz="2000" dirty="0" smtClean="0">
                <a:latin typeface="Times New Roman" pitchFamily="18" charset="0"/>
                <a:cs typeface="Times New Roman" pitchFamily="18" charset="0"/>
              </a:rPr>
              <a:t>model is </a:t>
            </a:r>
            <a:r>
              <a:rPr lang="en-US" sz="2000" dirty="0">
                <a:latin typeface="Times New Roman" pitchFamily="18" charset="0"/>
                <a:cs typeface="Times New Roman" pitchFamily="18" charset="0"/>
              </a:rPr>
              <a:t>the 90 degrees corner near the connector, that allows</a:t>
            </a:r>
          </a:p>
          <a:p>
            <a:r>
              <a:rPr lang="en-US" sz="2000" dirty="0">
                <a:latin typeface="Times New Roman" pitchFamily="18" charset="0"/>
                <a:cs typeface="Times New Roman" pitchFamily="18" charset="0"/>
              </a:rPr>
              <a:t>keeping the overall length within 160 mm (the </a:t>
            </a:r>
            <a:r>
              <a:rPr lang="en-US" sz="2000" dirty="0" smtClean="0">
                <a:latin typeface="Times New Roman" pitchFamily="18" charset="0"/>
                <a:cs typeface="Times New Roman" pitchFamily="18" charset="0"/>
              </a:rPr>
              <a:t>maximum available </a:t>
            </a:r>
            <a:r>
              <a:rPr lang="en-US" sz="2000" dirty="0">
                <a:latin typeface="Times New Roman" pitchFamily="18" charset="0"/>
                <a:cs typeface="Times New Roman" pitchFamily="18" charset="0"/>
              </a:rPr>
              <a:t>space in our cryostats) while leaving an </a:t>
            </a:r>
            <a:r>
              <a:rPr lang="en-US" sz="2000" dirty="0" smtClean="0">
                <a:latin typeface="Times New Roman" pitchFamily="18" charset="0"/>
                <a:cs typeface="Times New Roman" pitchFamily="18" charset="0"/>
              </a:rPr>
              <a:t>effective stroke </a:t>
            </a:r>
            <a:r>
              <a:rPr lang="en-US" sz="2000" dirty="0">
                <a:latin typeface="Times New Roman" pitchFamily="18" charset="0"/>
                <a:cs typeface="Times New Roman" pitchFamily="18" charset="0"/>
              </a:rPr>
              <a:t>of 80 mm; this results in a larger tuning range. </a:t>
            </a:r>
            <a:r>
              <a:rPr lang="en-US" sz="2000" dirty="0" smtClean="0">
                <a:latin typeface="Times New Roman" pitchFamily="18" charset="0"/>
                <a:cs typeface="Times New Roman" pitchFamily="18" charset="0"/>
              </a:rPr>
              <a:t>The calculated </a:t>
            </a:r>
            <a:r>
              <a:rPr lang="en-US" sz="2000" dirty="0">
                <a:latin typeface="Times New Roman" pitchFamily="18" charset="0"/>
                <a:cs typeface="Times New Roman" pitchFamily="18" charset="0"/>
              </a:rPr>
              <a:t>heat load towards the liquid He circuit is </a:t>
            </a:r>
            <a:r>
              <a:rPr lang="en-US" sz="2000" dirty="0" smtClean="0">
                <a:latin typeface="Times New Roman" pitchFamily="18" charset="0"/>
                <a:cs typeface="Times New Roman" pitchFamily="18" charset="0"/>
              </a:rPr>
              <a:t>around</a:t>
            </a:r>
            <a:r>
              <a:rPr lang="it-IT" sz="2000" dirty="0" smtClean="0">
                <a:latin typeface="Times New Roman" pitchFamily="18" charset="0"/>
                <a:cs typeface="Times New Roman" pitchFamily="18" charset="0"/>
              </a:rPr>
              <a:t>1 </a:t>
            </a:r>
            <a:r>
              <a:rPr lang="it-IT" sz="2000" dirty="0">
                <a:latin typeface="Times New Roman" pitchFamily="18" charset="0"/>
                <a:cs typeface="Times New Roman" pitchFamily="18" charset="0"/>
              </a:rPr>
              <a:t>W.</a:t>
            </a:r>
          </a:p>
        </p:txBody>
      </p:sp>
      <p:pic>
        <p:nvPicPr>
          <p:cNvPr id="14" name="Picture 2"/>
          <p:cNvPicPr>
            <a:picLocks noChangeAspect="1" noChangeArrowheads="1"/>
          </p:cNvPicPr>
          <p:nvPr/>
        </p:nvPicPr>
        <p:blipFill>
          <a:blip r:embed="rId3" cstate="print"/>
          <a:srcRect/>
          <a:stretch>
            <a:fillRect/>
          </a:stretch>
        </p:blipFill>
        <p:spPr bwMode="auto">
          <a:xfrm>
            <a:off x="4714876" y="1571612"/>
            <a:ext cx="4133849" cy="4572032"/>
          </a:xfrm>
          <a:prstGeom prst="rect">
            <a:avLst/>
          </a:prstGeom>
          <a:noFill/>
          <a:ln w="9525">
            <a:noFill/>
            <a:miter lim="800000"/>
            <a:headEnd/>
            <a:tailEnd/>
          </a:ln>
        </p:spPr>
      </p:pic>
      <p:sp>
        <p:nvSpPr>
          <p:cNvPr id="15" name="CasellaDiTesto 14"/>
          <p:cNvSpPr txBox="1"/>
          <p:nvPr/>
        </p:nvSpPr>
        <p:spPr>
          <a:xfrm>
            <a:off x="4786314" y="5715016"/>
            <a:ext cx="4000528"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FIG 1: </a:t>
            </a:r>
            <a:r>
              <a:rPr lang="en-US" b="1" i="1" dirty="0" smtClean="0">
                <a:latin typeface="Times New Roman" pitchFamily="18" charset="0"/>
                <a:cs typeface="Times New Roman" pitchFamily="18" charset="0"/>
              </a:rPr>
              <a:t>Cut view of the new cooled coupler prototype </a:t>
            </a:r>
            <a:endParaRPr lang="it-IT"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323138" y="567513"/>
            <a:ext cx="8567737" cy="720303"/>
          </a:xfrm>
        </p:spPr>
        <p:txBody>
          <a:bodyPr/>
          <a:lstStyle/>
          <a:p>
            <a:pPr eaLnBrk="1" hangingPunct="1">
              <a:defRPr/>
            </a:pPr>
            <a:r>
              <a:rPr lang="it-IT" sz="3600" b="1" dirty="0" err="1" smtClean="0">
                <a:solidFill>
                  <a:schemeClr val="accent2"/>
                </a:solidFill>
                <a:effectLst>
                  <a:outerShdw blurRad="38100" dist="38100" dir="2700000" algn="tl">
                    <a:srgbClr val="C0C0C0"/>
                  </a:outerShdw>
                </a:effectLst>
                <a:latin typeface="Times New Roman" pitchFamily="18" charset="0"/>
                <a:cs typeface="Times New Roman" pitchFamily="18" charset="0"/>
              </a:rPr>
              <a:t>Charge</a:t>
            </a:r>
            <a:r>
              <a:rPr lang="it-IT" sz="3600" b="1" dirty="0" smtClean="0">
                <a:solidFill>
                  <a:schemeClr val="accent2"/>
                </a:solidFill>
                <a:effectLst>
                  <a:outerShdw blurRad="38100" dist="38100" dir="2700000" algn="tl">
                    <a:srgbClr val="C0C0C0"/>
                  </a:outerShdw>
                </a:effectLst>
                <a:latin typeface="Times New Roman" pitchFamily="18" charset="0"/>
                <a:cs typeface="Times New Roman" pitchFamily="18" charset="0"/>
              </a:rPr>
              <a:t> </a:t>
            </a:r>
            <a:r>
              <a:rPr lang="it-IT" sz="3600" b="1" dirty="0" err="1" smtClean="0">
                <a:solidFill>
                  <a:schemeClr val="accent2"/>
                </a:solidFill>
                <a:effectLst>
                  <a:outerShdw blurRad="38100" dist="38100" dir="2700000" algn="tl">
                    <a:srgbClr val="C0C0C0"/>
                  </a:outerShdw>
                </a:effectLst>
                <a:latin typeface="Times New Roman" pitchFamily="18" charset="0"/>
                <a:cs typeface="Times New Roman" pitchFamily="18" charset="0"/>
              </a:rPr>
              <a:t>system</a:t>
            </a:r>
            <a:r>
              <a:rPr lang="it-IT" sz="3600" b="1" dirty="0" smtClean="0">
                <a:solidFill>
                  <a:schemeClr val="accent2"/>
                </a:solidFill>
                <a:effectLst>
                  <a:outerShdw blurRad="38100" dist="38100" dir="2700000" algn="tl">
                    <a:srgbClr val="C0C0C0"/>
                  </a:outerShdw>
                </a:effectLst>
                <a:latin typeface="Times New Roman" pitchFamily="18" charset="0"/>
                <a:cs typeface="Times New Roman" pitchFamily="18" charset="0"/>
              </a:rPr>
              <a:t> of Tandem Accelerator </a:t>
            </a:r>
            <a:r>
              <a:rPr lang="it-IT" sz="3600" b="1" dirty="0" smtClean="0">
                <a:solidFill>
                  <a:schemeClr val="accent2"/>
                </a:solidFill>
                <a:effectLst>
                  <a:outerShdw blurRad="38100" dist="38100" dir="2700000" algn="tl">
                    <a:srgbClr val="C0C0C0"/>
                  </a:outerShdw>
                </a:effectLst>
              </a:rPr>
              <a:t/>
            </a:r>
            <a:br>
              <a:rPr lang="it-IT" sz="3600" b="1" dirty="0" smtClean="0">
                <a:solidFill>
                  <a:schemeClr val="accent2"/>
                </a:solidFill>
                <a:effectLst>
                  <a:outerShdw blurRad="38100" dist="38100" dir="2700000" algn="tl">
                    <a:srgbClr val="C0C0C0"/>
                  </a:outerShdw>
                </a:effectLst>
              </a:rPr>
            </a:br>
            <a:r>
              <a:rPr lang="it-IT" sz="3600" b="1" dirty="0" smtClean="0">
                <a:solidFill>
                  <a:schemeClr val="accent2"/>
                </a:solidFill>
                <a:effectLst>
                  <a:outerShdw blurRad="38100" dist="38100" dir="2700000" algn="tl">
                    <a:srgbClr val="C0C0C0"/>
                  </a:outerShdw>
                </a:effectLst>
              </a:rPr>
              <a:t> </a:t>
            </a:r>
          </a:p>
        </p:txBody>
      </p:sp>
      <p:sp>
        <p:nvSpPr>
          <p:cNvPr id="78853" name="Line 5"/>
          <p:cNvSpPr>
            <a:spLocks noChangeShapeType="1"/>
          </p:cNvSpPr>
          <p:nvPr/>
        </p:nvSpPr>
        <p:spPr bwMode="auto">
          <a:xfrm>
            <a:off x="2051050" y="1412875"/>
            <a:ext cx="6840538" cy="0"/>
          </a:xfrm>
          <a:prstGeom prst="line">
            <a:avLst/>
          </a:prstGeom>
          <a:noFill/>
          <a:ln w="31750">
            <a:solidFill>
              <a:schemeClr val="accent2"/>
            </a:solidFill>
            <a:round/>
            <a:headEnd/>
            <a:tailEnd/>
          </a:ln>
          <a:effectLst>
            <a:outerShdw dist="80322" dir="20493903" algn="ctr" rotWithShape="0">
              <a:schemeClr val="accent2">
                <a:alpha val="50000"/>
              </a:schemeClr>
            </a:outerShdw>
          </a:effectLst>
        </p:spPr>
        <p:txBody>
          <a:bodyPr/>
          <a:lstStyle/>
          <a:p>
            <a:pPr>
              <a:defRPr/>
            </a:pPr>
            <a:endParaRPr lang="en-US">
              <a:solidFill>
                <a:srgbClr val="000000"/>
              </a:solidFill>
              <a:latin typeface="Arial" pitchFamily="34" charset="0"/>
            </a:endParaRPr>
          </a:p>
        </p:txBody>
      </p:sp>
      <p:pic>
        <p:nvPicPr>
          <p:cNvPr id="20484" name="Picture 6"/>
          <p:cNvPicPr>
            <a:picLocks noChangeAspect="1" noChangeArrowheads="1"/>
          </p:cNvPicPr>
          <p:nvPr/>
        </p:nvPicPr>
        <p:blipFill>
          <a:blip r:embed="rId2" cstate="print">
            <a:lum bright="12000"/>
          </a:blip>
          <a:srcRect/>
          <a:stretch>
            <a:fillRect/>
          </a:stretch>
        </p:blipFill>
        <p:spPr bwMode="auto">
          <a:xfrm>
            <a:off x="250825" y="1773238"/>
            <a:ext cx="8027988" cy="3197225"/>
          </a:xfrm>
          <a:prstGeom prst="rect">
            <a:avLst/>
          </a:prstGeom>
          <a:noFill/>
          <a:ln w="19050">
            <a:noFill/>
            <a:miter lim="800000"/>
            <a:headEnd/>
            <a:tailEnd/>
          </a:ln>
        </p:spPr>
      </p:pic>
      <p:grpSp>
        <p:nvGrpSpPr>
          <p:cNvPr id="6" name="Group 11"/>
          <p:cNvGrpSpPr>
            <a:grpSpLocks/>
          </p:cNvGrpSpPr>
          <p:nvPr/>
        </p:nvGrpSpPr>
        <p:grpSpPr bwMode="auto">
          <a:xfrm rot="-2696812">
            <a:off x="1979613" y="2162175"/>
            <a:ext cx="142875" cy="142875"/>
            <a:chOff x="4105" y="2024"/>
            <a:chExt cx="635" cy="635"/>
          </a:xfrm>
        </p:grpSpPr>
        <p:sp>
          <p:nvSpPr>
            <p:cNvPr id="20543" name="Line 12"/>
            <p:cNvSpPr>
              <a:spLocks noChangeShapeType="1"/>
            </p:cNvSpPr>
            <p:nvPr/>
          </p:nvSpPr>
          <p:spPr bwMode="auto">
            <a:xfrm>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sp>
          <p:nvSpPr>
            <p:cNvPr id="20544" name="Line 13"/>
            <p:cNvSpPr>
              <a:spLocks noChangeShapeType="1"/>
            </p:cNvSpPr>
            <p:nvPr/>
          </p:nvSpPr>
          <p:spPr bwMode="auto">
            <a:xfrm flipH="1">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grpSp>
      <p:grpSp>
        <p:nvGrpSpPr>
          <p:cNvPr id="7" name="Group 14"/>
          <p:cNvGrpSpPr>
            <a:grpSpLocks/>
          </p:cNvGrpSpPr>
          <p:nvPr/>
        </p:nvGrpSpPr>
        <p:grpSpPr bwMode="auto">
          <a:xfrm rot="-2696812">
            <a:off x="3562350" y="2449513"/>
            <a:ext cx="142875" cy="142875"/>
            <a:chOff x="4105" y="2024"/>
            <a:chExt cx="635" cy="635"/>
          </a:xfrm>
        </p:grpSpPr>
        <p:sp>
          <p:nvSpPr>
            <p:cNvPr id="20541" name="Line 15"/>
            <p:cNvSpPr>
              <a:spLocks noChangeShapeType="1"/>
            </p:cNvSpPr>
            <p:nvPr/>
          </p:nvSpPr>
          <p:spPr bwMode="auto">
            <a:xfrm>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sp>
          <p:nvSpPr>
            <p:cNvPr id="20542" name="Line 16"/>
            <p:cNvSpPr>
              <a:spLocks noChangeShapeType="1"/>
            </p:cNvSpPr>
            <p:nvPr/>
          </p:nvSpPr>
          <p:spPr bwMode="auto">
            <a:xfrm flipH="1">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grpSp>
      <p:grpSp>
        <p:nvGrpSpPr>
          <p:cNvPr id="8" name="Group 17"/>
          <p:cNvGrpSpPr>
            <a:grpSpLocks/>
          </p:cNvGrpSpPr>
          <p:nvPr/>
        </p:nvGrpSpPr>
        <p:grpSpPr bwMode="auto">
          <a:xfrm rot="-2696812">
            <a:off x="3706813" y="2305050"/>
            <a:ext cx="142875" cy="142875"/>
            <a:chOff x="4105" y="2024"/>
            <a:chExt cx="635" cy="635"/>
          </a:xfrm>
        </p:grpSpPr>
        <p:sp>
          <p:nvSpPr>
            <p:cNvPr id="2" name="Line 18"/>
            <p:cNvSpPr>
              <a:spLocks noChangeShapeType="1"/>
            </p:cNvSpPr>
            <p:nvPr/>
          </p:nvSpPr>
          <p:spPr bwMode="auto">
            <a:xfrm>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sp>
          <p:nvSpPr>
            <p:cNvPr id="20540" name="Line 19"/>
            <p:cNvSpPr>
              <a:spLocks noChangeShapeType="1"/>
            </p:cNvSpPr>
            <p:nvPr/>
          </p:nvSpPr>
          <p:spPr bwMode="auto">
            <a:xfrm flipH="1">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grpSp>
      <p:grpSp>
        <p:nvGrpSpPr>
          <p:cNvPr id="9" name="Group 20"/>
          <p:cNvGrpSpPr>
            <a:grpSpLocks/>
          </p:cNvGrpSpPr>
          <p:nvPr/>
        </p:nvGrpSpPr>
        <p:grpSpPr bwMode="auto">
          <a:xfrm rot="-2696812">
            <a:off x="3419475" y="2665413"/>
            <a:ext cx="142875" cy="142875"/>
            <a:chOff x="4105" y="2024"/>
            <a:chExt cx="635" cy="635"/>
          </a:xfrm>
        </p:grpSpPr>
        <p:sp>
          <p:nvSpPr>
            <p:cNvPr id="20537" name="Line 21"/>
            <p:cNvSpPr>
              <a:spLocks noChangeShapeType="1"/>
            </p:cNvSpPr>
            <p:nvPr/>
          </p:nvSpPr>
          <p:spPr bwMode="auto">
            <a:xfrm>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sp>
          <p:nvSpPr>
            <p:cNvPr id="20538" name="Line 22"/>
            <p:cNvSpPr>
              <a:spLocks noChangeShapeType="1"/>
            </p:cNvSpPr>
            <p:nvPr/>
          </p:nvSpPr>
          <p:spPr bwMode="auto">
            <a:xfrm flipH="1">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grpSp>
      <p:grpSp>
        <p:nvGrpSpPr>
          <p:cNvPr id="10" name="Group 23"/>
          <p:cNvGrpSpPr>
            <a:grpSpLocks/>
          </p:cNvGrpSpPr>
          <p:nvPr/>
        </p:nvGrpSpPr>
        <p:grpSpPr bwMode="auto">
          <a:xfrm rot="-2696812">
            <a:off x="3706813" y="2665413"/>
            <a:ext cx="142875" cy="142875"/>
            <a:chOff x="4105" y="2024"/>
            <a:chExt cx="635" cy="635"/>
          </a:xfrm>
        </p:grpSpPr>
        <p:sp>
          <p:nvSpPr>
            <p:cNvPr id="20535" name="Line 24"/>
            <p:cNvSpPr>
              <a:spLocks noChangeShapeType="1"/>
            </p:cNvSpPr>
            <p:nvPr/>
          </p:nvSpPr>
          <p:spPr bwMode="auto">
            <a:xfrm>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sp>
          <p:nvSpPr>
            <p:cNvPr id="20536" name="Line 25"/>
            <p:cNvSpPr>
              <a:spLocks noChangeShapeType="1"/>
            </p:cNvSpPr>
            <p:nvPr/>
          </p:nvSpPr>
          <p:spPr bwMode="auto">
            <a:xfrm flipH="1">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grpSp>
      <p:grpSp>
        <p:nvGrpSpPr>
          <p:cNvPr id="11" name="Group 26"/>
          <p:cNvGrpSpPr>
            <a:grpSpLocks/>
          </p:cNvGrpSpPr>
          <p:nvPr/>
        </p:nvGrpSpPr>
        <p:grpSpPr bwMode="auto">
          <a:xfrm rot="-2696812">
            <a:off x="3419475" y="2305050"/>
            <a:ext cx="142875" cy="142875"/>
            <a:chOff x="4105" y="2024"/>
            <a:chExt cx="635" cy="635"/>
          </a:xfrm>
        </p:grpSpPr>
        <p:sp>
          <p:nvSpPr>
            <p:cNvPr id="20533" name="Line 27"/>
            <p:cNvSpPr>
              <a:spLocks noChangeShapeType="1"/>
            </p:cNvSpPr>
            <p:nvPr/>
          </p:nvSpPr>
          <p:spPr bwMode="auto">
            <a:xfrm>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sp>
          <p:nvSpPr>
            <p:cNvPr id="20534" name="Line 28"/>
            <p:cNvSpPr>
              <a:spLocks noChangeShapeType="1"/>
            </p:cNvSpPr>
            <p:nvPr/>
          </p:nvSpPr>
          <p:spPr bwMode="auto">
            <a:xfrm flipH="1">
              <a:off x="4105" y="2024"/>
              <a:ext cx="635" cy="635"/>
            </a:xfrm>
            <a:prstGeom prst="line">
              <a:avLst/>
            </a:prstGeom>
            <a:noFill/>
            <a:ln w="31750">
              <a:solidFill>
                <a:srgbClr val="0000FF"/>
              </a:solidFill>
              <a:round/>
              <a:headEnd/>
              <a:tailEnd/>
            </a:ln>
          </p:spPr>
          <p:txBody>
            <a:bodyPr/>
            <a:lstStyle/>
            <a:p>
              <a:endParaRPr lang="it-IT">
                <a:solidFill>
                  <a:srgbClr val="000000"/>
                </a:solidFill>
                <a:latin typeface="Arial" pitchFamily="34" charset="0"/>
              </a:endParaRPr>
            </a:p>
          </p:txBody>
        </p:sp>
      </p:grpSp>
      <p:grpSp>
        <p:nvGrpSpPr>
          <p:cNvPr id="12" name="Group 38"/>
          <p:cNvGrpSpPr>
            <a:grpSpLocks/>
          </p:cNvGrpSpPr>
          <p:nvPr/>
        </p:nvGrpSpPr>
        <p:grpSpPr bwMode="auto">
          <a:xfrm rot="-2696812">
            <a:off x="2268538" y="2162175"/>
            <a:ext cx="142875" cy="142875"/>
            <a:chOff x="4105" y="2024"/>
            <a:chExt cx="635" cy="635"/>
          </a:xfrm>
        </p:grpSpPr>
        <p:sp>
          <p:nvSpPr>
            <p:cNvPr id="20531" name="Line 39"/>
            <p:cNvSpPr>
              <a:spLocks noChangeShapeType="1"/>
            </p:cNvSpPr>
            <p:nvPr/>
          </p:nvSpPr>
          <p:spPr bwMode="auto">
            <a:xfrm>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sp>
          <p:nvSpPr>
            <p:cNvPr id="20532" name="Line 40"/>
            <p:cNvSpPr>
              <a:spLocks noChangeShapeType="1"/>
            </p:cNvSpPr>
            <p:nvPr/>
          </p:nvSpPr>
          <p:spPr bwMode="auto">
            <a:xfrm flipH="1">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grpSp>
      <p:grpSp>
        <p:nvGrpSpPr>
          <p:cNvPr id="13" name="Group 41"/>
          <p:cNvGrpSpPr>
            <a:grpSpLocks/>
          </p:cNvGrpSpPr>
          <p:nvPr/>
        </p:nvGrpSpPr>
        <p:grpSpPr bwMode="auto">
          <a:xfrm rot="-2696812">
            <a:off x="2555875" y="2162175"/>
            <a:ext cx="142875" cy="142875"/>
            <a:chOff x="4105" y="2024"/>
            <a:chExt cx="635" cy="635"/>
          </a:xfrm>
        </p:grpSpPr>
        <p:sp>
          <p:nvSpPr>
            <p:cNvPr id="3" name="Line 42"/>
            <p:cNvSpPr>
              <a:spLocks noChangeShapeType="1"/>
            </p:cNvSpPr>
            <p:nvPr/>
          </p:nvSpPr>
          <p:spPr bwMode="auto">
            <a:xfrm>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sp>
          <p:nvSpPr>
            <p:cNvPr id="20530" name="Line 43"/>
            <p:cNvSpPr>
              <a:spLocks noChangeShapeType="1"/>
            </p:cNvSpPr>
            <p:nvPr/>
          </p:nvSpPr>
          <p:spPr bwMode="auto">
            <a:xfrm flipH="1">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grpSp>
      <p:grpSp>
        <p:nvGrpSpPr>
          <p:cNvPr id="14" name="Group 44"/>
          <p:cNvGrpSpPr>
            <a:grpSpLocks/>
          </p:cNvGrpSpPr>
          <p:nvPr/>
        </p:nvGrpSpPr>
        <p:grpSpPr bwMode="auto">
          <a:xfrm rot="-2696812">
            <a:off x="2844800" y="2162175"/>
            <a:ext cx="142875" cy="142875"/>
            <a:chOff x="4105" y="2024"/>
            <a:chExt cx="635" cy="635"/>
          </a:xfrm>
        </p:grpSpPr>
        <p:sp>
          <p:nvSpPr>
            <p:cNvPr id="4" name="Line 45"/>
            <p:cNvSpPr>
              <a:spLocks noChangeShapeType="1"/>
            </p:cNvSpPr>
            <p:nvPr/>
          </p:nvSpPr>
          <p:spPr bwMode="auto">
            <a:xfrm>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sp>
          <p:nvSpPr>
            <p:cNvPr id="20528" name="Line 46"/>
            <p:cNvSpPr>
              <a:spLocks noChangeShapeType="1"/>
            </p:cNvSpPr>
            <p:nvPr/>
          </p:nvSpPr>
          <p:spPr bwMode="auto">
            <a:xfrm flipH="1">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grpSp>
      <p:grpSp>
        <p:nvGrpSpPr>
          <p:cNvPr id="15" name="Group 47"/>
          <p:cNvGrpSpPr>
            <a:grpSpLocks/>
          </p:cNvGrpSpPr>
          <p:nvPr/>
        </p:nvGrpSpPr>
        <p:grpSpPr bwMode="auto">
          <a:xfrm rot="-2696812">
            <a:off x="3132138" y="2162175"/>
            <a:ext cx="142875" cy="142875"/>
            <a:chOff x="4105" y="2024"/>
            <a:chExt cx="635" cy="635"/>
          </a:xfrm>
        </p:grpSpPr>
        <p:sp>
          <p:nvSpPr>
            <p:cNvPr id="20525" name="Line 48"/>
            <p:cNvSpPr>
              <a:spLocks noChangeShapeType="1"/>
            </p:cNvSpPr>
            <p:nvPr/>
          </p:nvSpPr>
          <p:spPr bwMode="auto">
            <a:xfrm>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sp>
          <p:nvSpPr>
            <p:cNvPr id="5" name="Line 49"/>
            <p:cNvSpPr>
              <a:spLocks noChangeShapeType="1"/>
            </p:cNvSpPr>
            <p:nvPr/>
          </p:nvSpPr>
          <p:spPr bwMode="auto">
            <a:xfrm flipH="1">
              <a:off x="4105" y="2024"/>
              <a:ext cx="635" cy="635"/>
            </a:xfrm>
            <a:prstGeom prst="line">
              <a:avLst/>
            </a:prstGeom>
            <a:noFill/>
            <a:ln w="31750">
              <a:solidFill>
                <a:srgbClr val="FF0000"/>
              </a:solidFill>
              <a:round/>
              <a:headEnd/>
              <a:tailEnd/>
            </a:ln>
          </p:spPr>
          <p:txBody>
            <a:bodyPr/>
            <a:lstStyle/>
            <a:p>
              <a:endParaRPr lang="it-IT">
                <a:solidFill>
                  <a:srgbClr val="000000"/>
                </a:solidFill>
                <a:latin typeface="Arial" pitchFamily="34" charset="0"/>
              </a:endParaRPr>
            </a:p>
          </p:txBody>
        </p:sp>
      </p:grpSp>
      <p:grpSp>
        <p:nvGrpSpPr>
          <p:cNvPr id="16" name="Group 55"/>
          <p:cNvGrpSpPr>
            <a:grpSpLocks/>
          </p:cNvGrpSpPr>
          <p:nvPr/>
        </p:nvGrpSpPr>
        <p:grpSpPr bwMode="auto">
          <a:xfrm>
            <a:off x="7019925" y="2809875"/>
            <a:ext cx="215900" cy="215900"/>
            <a:chOff x="4558" y="3929"/>
            <a:chExt cx="136" cy="136"/>
          </a:xfrm>
        </p:grpSpPr>
        <p:sp>
          <p:nvSpPr>
            <p:cNvPr id="20523" name="Oval 51"/>
            <p:cNvSpPr>
              <a:spLocks noChangeArrowheads="1"/>
            </p:cNvSpPr>
            <p:nvPr/>
          </p:nvSpPr>
          <p:spPr bwMode="auto">
            <a:xfrm>
              <a:off x="4558" y="3929"/>
              <a:ext cx="136" cy="136"/>
            </a:xfrm>
            <a:prstGeom prst="ellipse">
              <a:avLst/>
            </a:prstGeom>
            <a:gradFill rotWithShape="1">
              <a:gsLst>
                <a:gs pos="0">
                  <a:schemeClr val="bg1"/>
                </a:gs>
                <a:gs pos="100000">
                  <a:srgbClr val="FFCC66"/>
                </a:gs>
              </a:gsLst>
              <a:path path="shape">
                <a:fillToRect l="50000" t="50000" r="50000" b="50000"/>
              </a:path>
            </a:gradFill>
            <a:ln w="9525">
              <a:solidFill>
                <a:srgbClr val="FF6600"/>
              </a:solidFill>
              <a:round/>
              <a:headEnd/>
              <a:tailEnd/>
            </a:ln>
          </p:spPr>
          <p:txBody>
            <a:bodyPr wrap="none" anchor="ctr"/>
            <a:lstStyle/>
            <a:p>
              <a:endParaRPr lang="en-US">
                <a:solidFill>
                  <a:srgbClr val="000000"/>
                </a:solidFill>
                <a:latin typeface="Arial" pitchFamily="34" charset="0"/>
              </a:endParaRPr>
            </a:p>
          </p:txBody>
        </p:sp>
        <p:sp>
          <p:nvSpPr>
            <p:cNvPr id="20524" name="Line 53"/>
            <p:cNvSpPr>
              <a:spLocks noChangeShapeType="1"/>
            </p:cNvSpPr>
            <p:nvPr/>
          </p:nvSpPr>
          <p:spPr bwMode="auto">
            <a:xfrm rot="-2696812">
              <a:off x="4592" y="3974"/>
              <a:ext cx="68" cy="67"/>
            </a:xfrm>
            <a:prstGeom prst="line">
              <a:avLst/>
            </a:prstGeom>
            <a:noFill/>
            <a:ln w="31750">
              <a:solidFill>
                <a:schemeClr val="tx1"/>
              </a:solidFill>
              <a:round/>
              <a:headEnd/>
              <a:tailEnd/>
            </a:ln>
          </p:spPr>
          <p:txBody>
            <a:bodyPr/>
            <a:lstStyle/>
            <a:p>
              <a:endParaRPr lang="it-IT">
                <a:solidFill>
                  <a:srgbClr val="000000"/>
                </a:solidFill>
                <a:latin typeface="Arial" pitchFamily="34" charset="0"/>
              </a:endParaRPr>
            </a:p>
          </p:txBody>
        </p:sp>
      </p:grpSp>
      <p:grpSp>
        <p:nvGrpSpPr>
          <p:cNvPr id="17" name="Group 56"/>
          <p:cNvGrpSpPr>
            <a:grpSpLocks/>
          </p:cNvGrpSpPr>
          <p:nvPr/>
        </p:nvGrpSpPr>
        <p:grpSpPr bwMode="auto">
          <a:xfrm>
            <a:off x="3635375" y="2520950"/>
            <a:ext cx="215900" cy="215900"/>
            <a:chOff x="4286" y="2614"/>
            <a:chExt cx="182" cy="181"/>
          </a:xfrm>
        </p:grpSpPr>
        <p:sp>
          <p:nvSpPr>
            <p:cNvPr id="20519" name="Oval 57"/>
            <p:cNvSpPr>
              <a:spLocks noChangeArrowheads="1"/>
            </p:cNvSpPr>
            <p:nvPr/>
          </p:nvSpPr>
          <p:spPr bwMode="auto">
            <a:xfrm>
              <a:off x="4286" y="2614"/>
              <a:ext cx="182" cy="181"/>
            </a:xfrm>
            <a:prstGeom prst="ellipse">
              <a:avLst/>
            </a:prstGeom>
            <a:solidFill>
              <a:srgbClr val="FF0000"/>
            </a:solidFill>
            <a:ln w="9525">
              <a:solidFill>
                <a:srgbClr val="FF6600"/>
              </a:solidFill>
              <a:round/>
              <a:headEnd/>
              <a:tailEnd/>
            </a:ln>
          </p:spPr>
          <p:txBody>
            <a:bodyPr wrap="none" anchor="ctr"/>
            <a:lstStyle/>
            <a:p>
              <a:endParaRPr lang="en-US">
                <a:solidFill>
                  <a:srgbClr val="000000"/>
                </a:solidFill>
                <a:latin typeface="Arial" pitchFamily="34" charset="0"/>
              </a:endParaRPr>
            </a:p>
          </p:txBody>
        </p:sp>
        <p:grpSp>
          <p:nvGrpSpPr>
            <p:cNvPr id="18" name="Group 58"/>
            <p:cNvGrpSpPr>
              <a:grpSpLocks/>
            </p:cNvGrpSpPr>
            <p:nvPr/>
          </p:nvGrpSpPr>
          <p:grpSpPr bwMode="auto">
            <a:xfrm rot="-2696812">
              <a:off x="4332" y="2659"/>
              <a:ext cx="91" cy="90"/>
              <a:chOff x="4105" y="2024"/>
              <a:chExt cx="635" cy="635"/>
            </a:xfrm>
          </p:grpSpPr>
          <p:sp>
            <p:nvSpPr>
              <p:cNvPr id="20521" name="Line 59"/>
              <p:cNvSpPr>
                <a:spLocks noChangeShapeType="1"/>
              </p:cNvSpPr>
              <p:nvPr/>
            </p:nvSpPr>
            <p:spPr bwMode="auto">
              <a:xfrm>
                <a:off x="4105" y="2024"/>
                <a:ext cx="635" cy="635"/>
              </a:xfrm>
              <a:prstGeom prst="line">
                <a:avLst/>
              </a:prstGeom>
              <a:noFill/>
              <a:ln w="31750">
                <a:solidFill>
                  <a:schemeClr val="tx1"/>
                </a:solidFill>
                <a:round/>
                <a:headEnd/>
                <a:tailEnd/>
              </a:ln>
            </p:spPr>
            <p:txBody>
              <a:bodyPr/>
              <a:lstStyle/>
              <a:p>
                <a:endParaRPr lang="it-IT">
                  <a:solidFill>
                    <a:srgbClr val="000000"/>
                  </a:solidFill>
                  <a:latin typeface="Arial" pitchFamily="34" charset="0"/>
                </a:endParaRPr>
              </a:p>
            </p:txBody>
          </p:sp>
          <p:sp>
            <p:nvSpPr>
              <p:cNvPr id="20522" name="Line 60"/>
              <p:cNvSpPr>
                <a:spLocks noChangeShapeType="1"/>
              </p:cNvSpPr>
              <p:nvPr/>
            </p:nvSpPr>
            <p:spPr bwMode="auto">
              <a:xfrm flipH="1">
                <a:off x="4105" y="2024"/>
                <a:ext cx="635" cy="635"/>
              </a:xfrm>
              <a:prstGeom prst="line">
                <a:avLst/>
              </a:prstGeom>
              <a:noFill/>
              <a:ln w="31750">
                <a:solidFill>
                  <a:schemeClr val="tx1"/>
                </a:solidFill>
                <a:round/>
                <a:headEnd/>
                <a:tailEnd/>
              </a:ln>
            </p:spPr>
            <p:txBody>
              <a:bodyPr/>
              <a:lstStyle/>
              <a:p>
                <a:endParaRPr lang="it-IT">
                  <a:solidFill>
                    <a:srgbClr val="000000"/>
                  </a:solidFill>
                  <a:latin typeface="Arial" pitchFamily="34" charset="0"/>
                </a:endParaRPr>
              </a:p>
            </p:txBody>
          </p:sp>
        </p:grpSp>
      </p:grpSp>
      <p:sp>
        <p:nvSpPr>
          <p:cNvPr id="6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66"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6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68" name="Picture 11"/>
          <p:cNvPicPr>
            <a:picLocks noChangeAspect="1" noChangeArrowheads="1"/>
          </p:cNvPicPr>
          <p:nvPr/>
        </p:nvPicPr>
        <p:blipFill>
          <a:blip r:embed="rId3" cstate="print"/>
          <a:srcRect/>
          <a:stretch>
            <a:fillRect/>
          </a:stretch>
        </p:blipFill>
        <p:spPr bwMode="auto">
          <a:xfrm>
            <a:off x="757238" y="6381750"/>
            <a:ext cx="503237" cy="487363"/>
          </a:xfrm>
          <a:prstGeom prst="rect">
            <a:avLst/>
          </a:prstGeom>
          <a:noFill/>
          <a:ln w="9525">
            <a:noFill/>
            <a:miter lim="800000"/>
            <a:headEnd/>
            <a:tailEnd/>
          </a:ln>
        </p:spPr>
      </p:pic>
      <p:sp>
        <p:nvSpPr>
          <p:cNvPr id="69"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70"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71"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72"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73"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74" name="Text Box 12"/>
          <p:cNvSpPr txBox="1">
            <a:spLocks noChangeArrowheads="1"/>
          </p:cNvSpPr>
          <p:nvPr/>
        </p:nvSpPr>
        <p:spPr bwMode="auto">
          <a:xfrm>
            <a:off x="6435726" y="6423025"/>
            <a:ext cx="2312987" cy="274638"/>
          </a:xfrm>
          <a:prstGeom prst="rect">
            <a:avLst/>
          </a:prstGeom>
          <a:noFill/>
          <a:ln w="9525">
            <a:noFill/>
            <a:miter lim="800000"/>
            <a:headEnd/>
            <a:tailEnd/>
          </a:ln>
        </p:spPr>
        <p:txBody>
          <a:bodyPr wrap="none">
            <a:spAutoFit/>
          </a:bodyPr>
          <a:lstStyle/>
          <a:p>
            <a:r>
              <a:rPr lang="it-IT" sz="1200" b="1" dirty="0">
                <a:solidFill>
                  <a:srgbClr val="0000FF"/>
                </a:solidFill>
              </a:rPr>
              <a:t>LNL – INFN – Legnaro -- </a:t>
            </a:r>
            <a:r>
              <a:rPr lang="it-IT" sz="1200" b="1" dirty="0" err="1">
                <a:solidFill>
                  <a:srgbClr val="0000FF"/>
                </a:solidFill>
              </a:rPr>
              <a:t>Italy</a:t>
            </a:r>
            <a:r>
              <a:rPr lang="it-IT" sz="1200" b="1" dirty="0">
                <a:solidFill>
                  <a:srgbClr val="0000FF"/>
                </a:solidFill>
              </a:rPr>
              <a:t> </a:t>
            </a:r>
            <a:endParaRPr lang="it-IT" dirty="0">
              <a:solidFill>
                <a:srgbClr val="000000"/>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8132" y="2858723"/>
            <a:ext cx="4286250" cy="365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Freccia in giù 21"/>
          <p:cNvSpPr/>
          <p:nvPr/>
        </p:nvSpPr>
        <p:spPr>
          <a:xfrm>
            <a:off x="1924957" y="1297051"/>
            <a:ext cx="295570"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in giù 22"/>
          <p:cNvSpPr/>
          <p:nvPr/>
        </p:nvSpPr>
        <p:spPr>
          <a:xfrm>
            <a:off x="3293618" y="1310867"/>
            <a:ext cx="298323" cy="9365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85468" y="2807889"/>
            <a:ext cx="3763245" cy="3594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Freccia a destra 24"/>
          <p:cNvSpPr/>
          <p:nvPr/>
        </p:nvSpPr>
        <p:spPr>
          <a:xfrm>
            <a:off x="4280874" y="4738683"/>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p:cNvSpPr txBox="1"/>
          <p:nvPr/>
        </p:nvSpPr>
        <p:spPr>
          <a:xfrm>
            <a:off x="5471319" y="1595763"/>
            <a:ext cx="3090911" cy="461665"/>
          </a:xfrm>
          <a:prstGeom prst="rect">
            <a:avLst/>
          </a:prstGeom>
          <a:noFill/>
        </p:spPr>
        <p:txBody>
          <a:bodyPr wrap="none" rtlCol="0">
            <a:spAutoFit/>
          </a:bodyPr>
          <a:lstStyle/>
          <a:p>
            <a:r>
              <a:rPr lang="it-IT" sz="2400" b="1" dirty="0" err="1" smtClean="0">
                <a:latin typeface="Times New Roman" pitchFamily="18" charset="0"/>
                <a:cs typeface="Times New Roman" pitchFamily="18" charset="0"/>
              </a:rPr>
              <a:t>Charge</a:t>
            </a:r>
            <a:r>
              <a:rPr lang="it-IT" sz="2400" b="1" dirty="0" smtClean="0">
                <a:latin typeface="Times New Roman" pitchFamily="18" charset="0"/>
                <a:cs typeface="Times New Roman" pitchFamily="18" charset="0"/>
              </a:rPr>
              <a:t> Pick-up </a:t>
            </a:r>
            <a:r>
              <a:rPr lang="it-IT" sz="2400" b="1" dirty="0" err="1" smtClean="0">
                <a:latin typeface="Times New Roman" pitchFamily="18" charset="0"/>
                <a:cs typeface="Times New Roman" pitchFamily="18" charset="0"/>
              </a:rPr>
              <a:t>wheel</a:t>
            </a:r>
            <a:endParaRPr lang="it-IT" sz="2400" b="1" dirty="0">
              <a:latin typeface="Times New Roman" pitchFamily="18" charset="0"/>
              <a:cs typeface="Times New Roman" pitchFamily="18" charset="0"/>
            </a:endParaRPr>
          </a:p>
        </p:txBody>
      </p:sp>
      <p:sp>
        <p:nvSpPr>
          <p:cNvPr id="27" name="Freccia in giù 26"/>
          <p:cNvSpPr/>
          <p:nvPr/>
        </p:nvSpPr>
        <p:spPr>
          <a:xfrm>
            <a:off x="6435726" y="2031858"/>
            <a:ext cx="606975" cy="21892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93577" y="775962"/>
            <a:ext cx="3243263"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31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3000"/>
                            </p:stCondLst>
                            <p:childTnLst>
                              <p:par>
                                <p:cTn id="9" presetID="0" presetClass="path" presetSubtype="0" repeatCount="indefinite" accel="50000" decel="50000" fill="hold" nodeType="afterEffect">
                                  <p:stCondLst>
                                    <p:cond delay="0"/>
                                  </p:stCondLst>
                                  <p:childTnLst>
                                    <p:animMotion origin="layout" path="M -0.02066 -0.0074 C -0.05295 -0.01988 -0.06111 -0.03145 -0.10955 -0.03699 C -0.15798 -0.04254 -0.26701 -0.04092 -0.31111 -0.04116 C -0.35521 -0.04139 -0.36146 -0.03954 -0.37465 -0.03908 " pathEditMode="relative" rAng="0" ptsTypes="aaaa">
                                      <p:cBhvr>
                                        <p:cTn id="10" dur="2000" fill="hold"/>
                                        <p:tgtEl>
                                          <p:spTgt spid="16"/>
                                        </p:tgtEl>
                                        <p:attrNameLst>
                                          <p:attrName>ppt_x</p:attrName>
                                          <p:attrName>ppt_y</p:attrName>
                                        </p:attrNameLst>
                                      </p:cBhvr>
                                      <p:rCtr x="-17700" y="-1800"/>
                                    </p:animMotion>
                                  </p:childTnLst>
                                  <p:subTnLst>
                                    <p:set>
                                      <p:cBhvr override="childStyle">
                                        <p:cTn dur="1" fill="hold" display="0" masterRel="sameClick" afterEffect="1">
                                          <p:stCondLst>
                                            <p:cond evt="end" delay="0">
                                              <p:tn val="9"/>
                                            </p:cond>
                                          </p:stCondLst>
                                        </p:cTn>
                                        <p:tgtEl>
                                          <p:spTgt spid="16"/>
                                        </p:tgtEl>
                                        <p:attrNameLst>
                                          <p:attrName>style.visibility</p:attrName>
                                        </p:attrNameLst>
                                      </p:cBhvr>
                                      <p:to>
                                        <p:strVal val="hidden"/>
                                      </p:to>
                                    </p:set>
                                  </p:sub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7000"/>
                            </p:stCondLst>
                            <p:childTnLst>
                              <p:par>
                                <p:cTn id="16" presetID="0" presetClass="path" presetSubtype="0" repeatCount="indefinite" accel="50000" decel="50000" fill="hold" nodeType="afterEffect">
                                  <p:stCondLst>
                                    <p:cond delay="0"/>
                                  </p:stCondLst>
                                  <p:childTnLst>
                                    <p:animMotion origin="layout" path="M -2.22222E-6 -4.9711E-6 C -0.03663 -0.00092 -0.17378 -0.00462 -0.22031 -0.00554 C -0.26684 -0.00647 -0.26458 -0.00832 -0.27934 -0.00624 C -0.29409 -0.00416 -0.30364 -0.00416 -0.3092 0.00717 C -0.31475 0.0185 -0.3118 0.02567 -0.31232 0.06197 C -0.31284 0.09827 -0.3118 0.18775 -0.31232 0.22474 C -0.31284 0.26174 -0.31493 0.27168 -0.31562 0.28394 " pathEditMode="relative" rAng="0" ptsTypes="aaaaaaa">
                                      <p:cBhvr>
                                        <p:cTn id="17" dur="2000" fill="hold"/>
                                        <p:tgtEl>
                                          <p:spTgt spid="17"/>
                                        </p:tgtEl>
                                        <p:attrNameLst>
                                          <p:attrName>ppt_x</p:attrName>
                                          <p:attrName>ppt_y</p:attrName>
                                        </p:attrNameLst>
                                      </p:cBhvr>
                                      <p:rCtr x="-15800" y="13800"/>
                                    </p:animMotion>
                                  </p:childTnLst>
                                </p:cTn>
                              </p:par>
                            </p:childTnLst>
                          </p:cTn>
                        </p:par>
                        <p:par>
                          <p:cTn id="18" fill="hold">
                            <p:stCondLst>
                              <p:cond delay="9000"/>
                            </p:stCondLst>
                            <p:childTnLst>
                              <p:par>
                                <p:cTn id="19" presetID="4" presetClass="entr" presetSubtype="16" repeatCount="indefinite" fill="hold" nodeType="afterEffect">
                                  <p:stCondLst>
                                    <p:cond delay="0"/>
                                  </p:stCondLst>
                                  <p:endCondLst>
                                    <p:cond evt="onNext" delay="0">
                                      <p:tgtEl>
                                        <p:sldTgt/>
                                      </p:tgtEl>
                                    </p:cond>
                                  </p:end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076"/>
                                        </p:tgtEl>
                                        <p:attrNameLst>
                                          <p:attrName>style.visibility</p:attrName>
                                        </p:attrNameLst>
                                      </p:cBhvr>
                                      <p:to>
                                        <p:strVal val="visible"/>
                                      </p:to>
                                    </p:set>
                                    <p:anim calcmode="lin" valueType="num">
                                      <p:cBhvr additive="base">
                                        <p:cTn id="38" dur="500" fill="hold"/>
                                        <p:tgtEl>
                                          <p:spTgt spid="3076"/>
                                        </p:tgtEl>
                                        <p:attrNameLst>
                                          <p:attrName>ppt_x</p:attrName>
                                        </p:attrNameLst>
                                      </p:cBhvr>
                                      <p:tavLst>
                                        <p:tav tm="0">
                                          <p:val>
                                            <p:strVal val="#ppt_x"/>
                                          </p:val>
                                        </p:tav>
                                        <p:tav tm="100000">
                                          <p:val>
                                            <p:strVal val="#ppt_x"/>
                                          </p:val>
                                        </p:tav>
                                      </p:tavLst>
                                    </p:anim>
                                    <p:anim calcmode="lin" valueType="num">
                                      <p:cBhvr additive="base">
                                        <p:cTn id="3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074"/>
                                        </p:tgtEl>
                                        <p:attrNameLst>
                                          <p:attrName>style.visibility</p:attrName>
                                        </p:attrNameLst>
                                      </p:cBhvr>
                                      <p:to>
                                        <p:strVal val="visible"/>
                                      </p:to>
                                    </p:set>
                                    <p:anim calcmode="lin" valueType="num">
                                      <p:cBhvr additive="base">
                                        <p:cTn id="44" dur="500" fill="hold"/>
                                        <p:tgtEl>
                                          <p:spTgt spid="3074"/>
                                        </p:tgtEl>
                                        <p:attrNameLst>
                                          <p:attrName>ppt_x</p:attrName>
                                        </p:attrNameLst>
                                      </p:cBhvr>
                                      <p:tavLst>
                                        <p:tav tm="0">
                                          <p:val>
                                            <p:strVal val="#ppt_x"/>
                                          </p:val>
                                        </p:tav>
                                        <p:tav tm="100000">
                                          <p:val>
                                            <p:strVal val="#ppt_x"/>
                                          </p:val>
                                        </p:tav>
                                      </p:tavLst>
                                    </p:anim>
                                    <p:anim calcmode="lin" valueType="num">
                                      <p:cBhvr additive="base">
                                        <p:cTn id="4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nodeType="afterEffect">
                                  <p:stCondLst>
                                    <p:cond delay="500"/>
                                  </p:stCondLst>
                                  <p:childTnLst>
                                    <p:set>
                                      <p:cBhvr>
                                        <p:cTn id="54" dur="1" fill="hold">
                                          <p:stCondLst>
                                            <p:cond delay="0"/>
                                          </p:stCondLst>
                                        </p:cTn>
                                        <p:tgtEl>
                                          <p:spTgt spid="3075"/>
                                        </p:tgtEl>
                                        <p:attrNameLst>
                                          <p:attrName>style.visibility</p:attrName>
                                        </p:attrNameLst>
                                      </p:cBhvr>
                                      <p:to>
                                        <p:strVal val="visible"/>
                                      </p:to>
                                    </p:set>
                                    <p:anim calcmode="lin" valueType="num">
                                      <p:cBhvr additive="base">
                                        <p:cTn id="55" dur="500" fill="hold"/>
                                        <p:tgtEl>
                                          <p:spTgt spid="3075"/>
                                        </p:tgtEl>
                                        <p:attrNameLst>
                                          <p:attrName>ppt_x</p:attrName>
                                        </p:attrNameLst>
                                      </p:cBhvr>
                                      <p:tavLst>
                                        <p:tav tm="0">
                                          <p:val>
                                            <p:strVal val="#ppt_x"/>
                                          </p:val>
                                        </p:tav>
                                        <p:tav tm="100000">
                                          <p:val>
                                            <p:strVal val="#ppt_x"/>
                                          </p:val>
                                        </p:tav>
                                      </p:tavLst>
                                    </p:anim>
                                    <p:anim calcmode="lin" valueType="num">
                                      <p:cBhvr additive="base">
                                        <p:cTn id="56"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5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5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2355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2355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2355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2356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356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2356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356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dirty="0">
                <a:solidFill>
                  <a:srgbClr val="0000FF"/>
                </a:solidFill>
              </a:rPr>
              <a:t>LNL – INFN – Legnaro -- </a:t>
            </a:r>
            <a:r>
              <a:rPr lang="it-IT" sz="1200" b="1" dirty="0" err="1">
                <a:solidFill>
                  <a:srgbClr val="0000FF"/>
                </a:solidFill>
              </a:rPr>
              <a:t>Italy</a:t>
            </a:r>
            <a:r>
              <a:rPr lang="it-IT" sz="1200" b="1" dirty="0">
                <a:solidFill>
                  <a:srgbClr val="0000FF"/>
                </a:solidFill>
              </a:rPr>
              <a:t> </a:t>
            </a:r>
            <a:endParaRPr lang="it-IT" dirty="0">
              <a:solidFill>
                <a:srgbClr val="000000"/>
              </a:solidFill>
            </a:endParaRPr>
          </a:p>
        </p:txBody>
      </p:sp>
      <p:sp>
        <p:nvSpPr>
          <p:cNvPr id="23564" name="Rectangle 13"/>
          <p:cNvSpPr>
            <a:spLocks noGrp="1" noChangeArrowheads="1"/>
          </p:cNvSpPr>
          <p:nvPr>
            <p:ph type="title"/>
          </p:nvPr>
        </p:nvSpPr>
        <p:spPr>
          <a:xfrm>
            <a:off x="117586" y="0"/>
            <a:ext cx="8910415" cy="980728"/>
          </a:xfrm>
        </p:spPr>
        <p:txBody>
          <a:bodyPr lIns="0" tIns="0" rIns="0" bIns="0"/>
          <a:lstStyle/>
          <a:p>
            <a:r>
              <a:rPr lang="it-IT" sz="3200" b="1" dirty="0" err="1">
                <a:latin typeface="Times New Roman" pitchFamily="18" charset="0"/>
                <a:cs typeface="Times New Roman" pitchFamily="18" charset="0"/>
              </a:rPr>
              <a:t>Charge</a:t>
            </a:r>
            <a:r>
              <a:rPr lang="it-IT" sz="3200" b="1" dirty="0">
                <a:latin typeface="Times New Roman" pitchFamily="18" charset="0"/>
                <a:cs typeface="Times New Roman" pitchFamily="18" charset="0"/>
              </a:rPr>
              <a:t> Pick-up </a:t>
            </a:r>
            <a:r>
              <a:rPr lang="it-IT" sz="3200" b="1" dirty="0" err="1" smtClean="0">
                <a:latin typeface="Times New Roman" pitchFamily="18" charset="0"/>
                <a:cs typeface="Times New Roman" pitchFamily="18" charset="0"/>
              </a:rPr>
              <a:t>wheel</a:t>
            </a:r>
            <a:r>
              <a:rPr lang="it-IT" sz="3200" b="1" dirty="0" smtClean="0">
                <a:latin typeface="Times New Roman" pitchFamily="18" charset="0"/>
                <a:cs typeface="Times New Roman" pitchFamily="18" charset="0"/>
              </a:rPr>
              <a:t> </a:t>
            </a:r>
            <a:r>
              <a:rPr lang="it-IT" sz="3200" b="1" dirty="0" err="1" smtClean="0">
                <a:latin typeface="Times New Roman" pitchFamily="18" charset="0"/>
                <a:cs typeface="Times New Roman" pitchFamily="18" charset="0"/>
              </a:rPr>
              <a:t>history</a:t>
            </a:r>
            <a:endParaRPr lang="it-IT" sz="3200" b="1" dirty="0">
              <a:latin typeface="Times New Roman" pitchFamily="18" charset="0"/>
              <a:cs typeface="Times New Roman" pitchFamily="18" charset="0"/>
            </a:endParaRPr>
          </a:p>
        </p:txBody>
      </p:sp>
      <p:pic>
        <p:nvPicPr>
          <p:cNvPr id="14" name="Picture 3" descr="C:\Documents and Settings\davide\Desktop\Riunione DIVACCGen2011\foto manutenzione gennaio 2011\IMG_8164.JPG"/>
          <p:cNvPicPr>
            <a:picLocks noChangeArrowheads="1"/>
          </p:cNvPicPr>
          <p:nvPr/>
        </p:nvPicPr>
        <p:blipFill>
          <a:blip r:embed="rId3" cstate="print"/>
          <a:stretch>
            <a:fillRect/>
          </a:stretch>
        </p:blipFill>
        <p:spPr bwMode="auto">
          <a:xfrm>
            <a:off x="209298" y="3076131"/>
            <a:ext cx="4088151" cy="3485006"/>
          </a:xfrm>
          <a:prstGeom prst="rect">
            <a:avLst/>
          </a:prstGeom>
          <a:noFill/>
        </p:spPr>
      </p:pic>
      <p:pic>
        <p:nvPicPr>
          <p:cNvPr id="15" name="Picture 2" descr="C:\Documents and Settings\davide\Desktop\Riunione DIVACCGen2011\foto manutenzione gennaio 2011\IMG_8167.JPG"/>
          <p:cNvPicPr>
            <a:picLocks noChangeAspect="1" noChangeArrowheads="1"/>
          </p:cNvPicPr>
          <p:nvPr/>
        </p:nvPicPr>
        <p:blipFill>
          <a:blip r:embed="rId4" cstate="print"/>
          <a:srcRect/>
          <a:stretch>
            <a:fillRect/>
          </a:stretch>
        </p:blipFill>
        <p:spPr bwMode="auto">
          <a:xfrm>
            <a:off x="7002547" y="980728"/>
            <a:ext cx="1943349" cy="1569368"/>
          </a:xfrm>
          <a:prstGeom prst="rect">
            <a:avLst/>
          </a:prstGeom>
          <a:noFill/>
        </p:spPr>
      </p:pic>
      <p:sp>
        <p:nvSpPr>
          <p:cNvPr id="16" name="Freccia circolare in su 15"/>
          <p:cNvSpPr/>
          <p:nvPr/>
        </p:nvSpPr>
        <p:spPr>
          <a:xfrm rot="19494912">
            <a:off x="3278034" y="3252710"/>
            <a:ext cx="5499790" cy="1050991"/>
          </a:xfrm>
          <a:prstGeom prst="curvedUpArrow">
            <a:avLst>
              <a:gd name="adj1" fmla="val 19629"/>
              <a:gd name="adj2" fmla="val 50000"/>
              <a:gd name="adj3" fmla="val 49827"/>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 name="CasellaDiTesto 1"/>
          <p:cNvSpPr txBox="1"/>
          <p:nvPr/>
        </p:nvSpPr>
        <p:spPr>
          <a:xfrm>
            <a:off x="209298" y="767807"/>
            <a:ext cx="6668546" cy="2308324"/>
          </a:xfrm>
          <a:prstGeom prst="rect">
            <a:avLst/>
          </a:prstGeom>
          <a:noFill/>
        </p:spPr>
        <p:txBody>
          <a:bodyPr wrap="square" rtlCol="0">
            <a:spAutoFit/>
          </a:bodyPr>
          <a:lstStyle/>
          <a:p>
            <a:r>
              <a:rPr lang="it-IT" sz="2400" dirty="0" err="1" smtClean="0">
                <a:latin typeface="Times New Roman" pitchFamily="18" charset="0"/>
                <a:cs typeface="Times New Roman" pitchFamily="18" charset="0"/>
              </a:rPr>
              <a:t>During</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maintenance</a:t>
            </a:r>
            <a:r>
              <a:rPr lang="it-IT" sz="2400" dirty="0" smtClean="0">
                <a:latin typeface="Times New Roman" pitchFamily="18" charset="0"/>
                <a:cs typeface="Times New Roman" pitchFamily="18" charset="0"/>
              </a:rPr>
              <a:t> of the </a:t>
            </a:r>
            <a:r>
              <a:rPr lang="it-IT" sz="2400" dirty="0" err="1" smtClean="0">
                <a:latin typeface="Times New Roman" pitchFamily="18" charset="0"/>
                <a:cs typeface="Times New Roman" pitchFamily="18" charset="0"/>
              </a:rPr>
              <a:t>older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machines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it</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important</a:t>
            </a:r>
            <a:r>
              <a:rPr lang="it-IT" sz="2400" dirty="0" smtClean="0">
                <a:latin typeface="Times New Roman" pitchFamily="18" charset="0"/>
                <a:cs typeface="Times New Roman" pitchFamily="18" charset="0"/>
              </a:rPr>
              <a:t> to take special care of </a:t>
            </a:r>
            <a:r>
              <a:rPr lang="it-IT" sz="2400" dirty="0" err="1" smtClean="0">
                <a:latin typeface="Times New Roman" pitchFamily="18" charset="0"/>
                <a:cs typeface="Times New Roman" pitchFamily="18" charset="0"/>
              </a:rPr>
              <a:t>equipment</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which</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is</a:t>
            </a:r>
            <a:r>
              <a:rPr lang="it-IT" sz="2400" dirty="0" smtClean="0">
                <a:latin typeface="Times New Roman" pitchFamily="18" charset="0"/>
                <a:cs typeface="Times New Roman" pitchFamily="18" charset="0"/>
              </a:rPr>
              <a:t> no </a:t>
            </a:r>
            <a:r>
              <a:rPr lang="it-IT" sz="2400" dirty="0" err="1" smtClean="0">
                <a:latin typeface="Times New Roman" pitchFamily="18" charset="0"/>
                <a:cs typeface="Times New Roman" pitchFamily="18" charset="0"/>
              </a:rPr>
              <a:t>longer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available</a:t>
            </a:r>
            <a:r>
              <a:rPr lang="it-IT" sz="2400" dirty="0" smtClean="0">
                <a:latin typeface="Times New Roman" pitchFamily="18" charset="0"/>
                <a:cs typeface="Times New Roman" pitchFamily="18" charset="0"/>
              </a:rPr>
              <a:t> «off the </a:t>
            </a:r>
            <a:r>
              <a:rPr lang="it-IT" sz="2400" dirty="0" err="1" smtClean="0">
                <a:latin typeface="Times New Roman" pitchFamily="18" charset="0"/>
                <a:cs typeface="Times New Roman" pitchFamily="18" charset="0"/>
              </a:rPr>
              <a:t>shelf</a:t>
            </a:r>
            <a:r>
              <a:rPr lang="it-IT" sz="2400" dirty="0" smtClean="0">
                <a:latin typeface="Times New Roman" pitchFamily="18" charset="0"/>
                <a:cs typeface="Times New Roman" pitchFamily="18" charset="0"/>
              </a:rPr>
              <a:t>», due to </a:t>
            </a:r>
            <a:r>
              <a:rPr lang="it-IT" sz="2400" dirty="0" err="1" smtClean="0">
                <a:latin typeface="Times New Roman" pitchFamily="18" charset="0"/>
                <a:cs typeface="Times New Roman" pitchFamily="18" charset="0"/>
              </a:rPr>
              <a:t>technical</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obsolecence</a:t>
            </a:r>
            <a:r>
              <a:rPr lang="it-IT" sz="2400" dirty="0">
                <a:latin typeface="Times New Roman" pitchFamily="18" charset="0"/>
                <a:cs typeface="Times New Roman" pitchFamily="18" charset="0"/>
              </a:rPr>
              <a:t> </a:t>
            </a:r>
            <a:r>
              <a:rPr lang="it-IT" sz="2400" dirty="0" smtClean="0">
                <a:latin typeface="Times New Roman" pitchFamily="18" charset="0"/>
                <a:cs typeface="Times New Roman" pitchFamily="18" charset="0"/>
              </a:rPr>
              <a:t>and no </a:t>
            </a:r>
            <a:r>
              <a:rPr lang="it-IT" sz="2400" dirty="0" err="1" smtClean="0">
                <a:latin typeface="Times New Roman" pitchFamily="18" charset="0"/>
                <a:cs typeface="Times New Roman" pitchFamily="18" charset="0"/>
              </a:rPr>
              <a:t>longer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supported</a:t>
            </a:r>
            <a:r>
              <a:rPr lang="it-IT" sz="2400" dirty="0" smtClean="0">
                <a:latin typeface="Times New Roman" pitchFamily="18" charset="0"/>
                <a:cs typeface="Times New Roman" pitchFamily="18" charset="0"/>
              </a:rPr>
              <a:t> by </a:t>
            </a:r>
            <a:r>
              <a:rPr lang="it-IT" sz="2400" dirty="0" err="1" smtClean="0">
                <a:latin typeface="Times New Roman" pitchFamily="18" charset="0"/>
                <a:cs typeface="Times New Roman" pitchFamily="18" charset="0"/>
              </a:rPr>
              <a:t>industry</a:t>
            </a:r>
            <a:r>
              <a:rPr lang="it-IT" sz="2400" dirty="0" smtClean="0">
                <a:latin typeface="Times New Roman" pitchFamily="18" charset="0"/>
                <a:cs typeface="Times New Roman" pitchFamily="18" charset="0"/>
              </a:rPr>
              <a:t>.</a:t>
            </a:r>
          </a:p>
          <a:p>
            <a:r>
              <a:rPr lang="it-IT" sz="2400" dirty="0" err="1" smtClean="0">
                <a:latin typeface="Times New Roman" pitchFamily="18" charset="0"/>
                <a:cs typeface="Times New Roman" pitchFamily="18" charset="0"/>
              </a:rPr>
              <a:t>We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were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forced</a:t>
            </a:r>
            <a:r>
              <a:rPr lang="it-IT" sz="2400" dirty="0" smtClean="0">
                <a:latin typeface="Times New Roman" pitchFamily="18" charset="0"/>
                <a:cs typeface="Times New Roman" pitchFamily="18" charset="0"/>
              </a:rPr>
              <a:t> to </a:t>
            </a:r>
            <a:r>
              <a:rPr lang="it-IT" sz="2400" dirty="0" err="1" smtClean="0">
                <a:latin typeface="Times New Roman" pitchFamily="18" charset="0"/>
                <a:cs typeface="Times New Roman" pitchFamily="18" charset="0"/>
              </a:rPr>
              <a:t>search</a:t>
            </a:r>
            <a:r>
              <a:rPr lang="it-IT" sz="2400" dirty="0" smtClean="0">
                <a:latin typeface="Times New Roman" pitchFamily="18" charset="0"/>
                <a:cs typeface="Times New Roman" pitchFamily="18" charset="0"/>
              </a:rPr>
              <a:t> for alternative </a:t>
            </a:r>
            <a:r>
              <a:rPr lang="it-IT" sz="2400" dirty="0" err="1" smtClean="0">
                <a:latin typeface="Times New Roman" pitchFamily="18" charset="0"/>
                <a:cs typeface="Times New Roman" pitchFamily="18" charset="0"/>
              </a:rPr>
              <a:t>sources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were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not</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able</a:t>
            </a:r>
            <a:r>
              <a:rPr lang="it-IT" sz="2400" dirty="0" smtClean="0">
                <a:latin typeface="Times New Roman" pitchFamily="18" charset="0"/>
                <a:cs typeface="Times New Roman" pitchFamily="18" charset="0"/>
              </a:rPr>
              <a:t> to </a:t>
            </a:r>
            <a:r>
              <a:rPr lang="it-IT" sz="2400" dirty="0" err="1" smtClean="0">
                <a:latin typeface="Times New Roman" pitchFamily="18" charset="0"/>
                <a:cs typeface="Times New Roman" pitchFamily="18" charset="0"/>
              </a:rPr>
              <a:t>manufacture</a:t>
            </a:r>
            <a:r>
              <a:rPr lang="it-IT" sz="2400" dirty="0" smtClean="0">
                <a:latin typeface="Times New Roman" pitchFamily="18" charset="0"/>
                <a:cs typeface="Times New Roman" pitchFamily="18" charset="0"/>
              </a:rPr>
              <a:t> the part in LNL.</a:t>
            </a:r>
            <a:endParaRPr lang="it-IT" sz="2400" dirty="0">
              <a:latin typeface="Times New Roman" pitchFamily="18" charset="0"/>
              <a:cs typeface="Times New Roman" pitchFamily="18" charset="0"/>
            </a:endParaRPr>
          </a:p>
        </p:txBody>
      </p:sp>
      <p:sp>
        <p:nvSpPr>
          <p:cNvPr id="3" name="CasellaDiTesto 2"/>
          <p:cNvSpPr txBox="1"/>
          <p:nvPr/>
        </p:nvSpPr>
        <p:spPr>
          <a:xfrm>
            <a:off x="4523049" y="3454476"/>
            <a:ext cx="4333614" cy="2677656"/>
          </a:xfrm>
          <a:prstGeom prst="rect">
            <a:avLst/>
          </a:prstGeom>
          <a:noFill/>
        </p:spPr>
        <p:txBody>
          <a:bodyPr wrap="square" rtlCol="0">
            <a:spAutoFit/>
          </a:bodyPr>
          <a:lstStyle/>
          <a:p>
            <a:r>
              <a:rPr lang="it-IT" sz="2400" dirty="0" smtClean="0">
                <a:latin typeface="Times New Roman" pitchFamily="18" charset="0"/>
                <a:cs typeface="Times New Roman" pitchFamily="18" charset="0"/>
              </a:rPr>
              <a:t>For </a:t>
            </a:r>
            <a:r>
              <a:rPr lang="it-IT" sz="2400" dirty="0" err="1" smtClean="0">
                <a:latin typeface="Times New Roman" pitchFamily="18" charset="0"/>
                <a:cs typeface="Times New Roman" pitchFamily="18" charset="0"/>
              </a:rPr>
              <a:t>quality</a:t>
            </a:r>
            <a:r>
              <a:rPr lang="it-IT" sz="2400" dirty="0" smtClean="0">
                <a:latin typeface="Times New Roman" pitchFamily="18" charset="0"/>
                <a:cs typeface="Times New Roman" pitchFamily="18" charset="0"/>
              </a:rPr>
              <a:t> control </a:t>
            </a:r>
            <a:r>
              <a:rPr lang="it-IT" sz="2400" dirty="0" err="1" smtClean="0">
                <a:latin typeface="Times New Roman" pitchFamily="18" charset="0"/>
                <a:cs typeface="Times New Roman" pitchFamily="18" charset="0"/>
              </a:rPr>
              <a:t>purposes</a:t>
            </a:r>
            <a:r>
              <a:rPr lang="it-IT" sz="2400" dirty="0" smtClean="0">
                <a:latin typeface="Times New Roman" pitchFamily="18" charset="0"/>
                <a:cs typeface="Times New Roman" pitchFamily="18" charset="0"/>
              </a:rPr>
              <a:t>, the </a:t>
            </a:r>
            <a:r>
              <a:rPr lang="it-IT" sz="2400" dirty="0" err="1" smtClean="0">
                <a:latin typeface="Times New Roman" pitchFamily="18" charset="0"/>
                <a:cs typeface="Times New Roman" pitchFamily="18" charset="0"/>
              </a:rPr>
              <a:t>conductive</a:t>
            </a:r>
            <a:r>
              <a:rPr lang="it-IT" sz="2400" dirty="0" smtClean="0">
                <a:latin typeface="Times New Roman" pitchFamily="18" charset="0"/>
                <a:cs typeface="Times New Roman" pitchFamily="18" charset="0"/>
              </a:rPr>
              <a:t> </a:t>
            </a:r>
            <a:r>
              <a:rPr lang="it-IT" sz="2400" dirty="0" err="1">
                <a:latin typeface="Times New Roman" pitchFamily="18" charset="0"/>
                <a:cs typeface="Times New Roman" pitchFamily="18" charset="0"/>
              </a:rPr>
              <a:t>r</a:t>
            </a:r>
            <a:r>
              <a:rPr lang="it-IT" sz="2400" dirty="0" err="1" smtClean="0">
                <a:latin typeface="Times New Roman" pitchFamily="18" charset="0"/>
                <a:cs typeface="Times New Roman" pitchFamily="18" charset="0"/>
              </a:rPr>
              <a:t>ubber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which</a:t>
            </a:r>
            <a:r>
              <a:rPr lang="it-IT" sz="2400" dirty="0" smtClean="0">
                <a:latin typeface="Times New Roman" pitchFamily="18" charset="0"/>
                <a:cs typeface="Times New Roman" pitchFamily="18" charset="0"/>
              </a:rPr>
              <a:t> </a:t>
            </a:r>
            <a:r>
              <a:rPr lang="it-IT" sz="2400" dirty="0" err="1">
                <a:latin typeface="Times New Roman" pitchFamily="18" charset="0"/>
                <a:cs typeface="Times New Roman" pitchFamily="18" charset="0"/>
              </a:rPr>
              <a:t>i</a:t>
            </a:r>
            <a:r>
              <a:rPr lang="it-IT" sz="2400" dirty="0" err="1" smtClean="0">
                <a:latin typeface="Times New Roman" pitchFamily="18" charset="0"/>
                <a:cs typeface="Times New Roman" pitchFamily="18" charset="0"/>
              </a:rPr>
              <a:t>s</a:t>
            </a:r>
            <a:r>
              <a:rPr lang="it-IT" sz="2400" dirty="0" smtClean="0">
                <a:latin typeface="Times New Roman" pitchFamily="18" charset="0"/>
                <a:cs typeface="Times New Roman" pitchFamily="18" charset="0"/>
              </a:rPr>
              <a:t> the </a:t>
            </a:r>
            <a:r>
              <a:rPr lang="it-IT" sz="2400" dirty="0" err="1" smtClean="0">
                <a:latin typeface="Times New Roman" pitchFamily="18" charset="0"/>
                <a:cs typeface="Times New Roman" pitchFamily="18" charset="0"/>
              </a:rPr>
              <a:t>charge</a:t>
            </a:r>
            <a:r>
              <a:rPr lang="it-IT" sz="2400" dirty="0" smtClean="0">
                <a:latin typeface="Times New Roman" pitchFamily="18" charset="0"/>
                <a:cs typeface="Times New Roman" pitchFamily="18" charset="0"/>
              </a:rPr>
              <a:t> pick-up </a:t>
            </a:r>
            <a:r>
              <a:rPr lang="it-IT" sz="2400" dirty="0" err="1" smtClean="0">
                <a:latin typeface="Times New Roman" pitchFamily="18" charset="0"/>
                <a:cs typeface="Times New Roman" pitchFamily="18" charset="0"/>
              </a:rPr>
              <a:t>wheel</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was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tested</a:t>
            </a:r>
            <a:r>
              <a:rPr lang="it-IT" sz="2400" dirty="0" smtClean="0">
                <a:latin typeface="Times New Roman" pitchFamily="18" charset="0"/>
                <a:cs typeface="Times New Roman" pitchFamily="18" charset="0"/>
              </a:rPr>
              <a:t> to </a:t>
            </a:r>
            <a:r>
              <a:rPr lang="it-IT" sz="2400" dirty="0" err="1" smtClean="0">
                <a:latin typeface="Times New Roman" pitchFamily="18" charset="0"/>
                <a:cs typeface="Times New Roman" pitchFamily="18" charset="0"/>
              </a:rPr>
              <a:t>conform</a:t>
            </a:r>
            <a:r>
              <a:rPr lang="it-IT" sz="2400" dirty="0" smtClean="0">
                <a:latin typeface="Times New Roman" pitchFamily="18" charset="0"/>
                <a:cs typeface="Times New Roman" pitchFamily="18" charset="0"/>
              </a:rPr>
              <a:t> to </a:t>
            </a:r>
            <a:r>
              <a:rPr lang="it-IT" sz="2400" dirty="0" err="1" smtClean="0">
                <a:latin typeface="Times New Roman" pitchFamily="18" charset="0"/>
                <a:cs typeface="Times New Roman" pitchFamily="18" charset="0"/>
              </a:rPr>
              <a:t>stringent</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conductive</a:t>
            </a:r>
            <a:r>
              <a:rPr lang="it-IT" sz="2400" dirty="0" smtClean="0">
                <a:latin typeface="Times New Roman" pitchFamily="18" charset="0"/>
                <a:cs typeface="Times New Roman" pitchFamily="18" charset="0"/>
              </a:rPr>
              <a:t> and </a:t>
            </a:r>
            <a:r>
              <a:rPr lang="it-IT" sz="2400" dirty="0" err="1" smtClean="0">
                <a:latin typeface="Times New Roman" pitchFamily="18" charset="0"/>
                <a:cs typeface="Times New Roman" pitchFamily="18" charset="0"/>
              </a:rPr>
              <a:t>strength</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requirements</a:t>
            </a:r>
            <a:r>
              <a:rPr lang="it-IT" sz="2400" dirty="0" smtClean="0">
                <a:latin typeface="Times New Roman" pitchFamily="18" charset="0"/>
                <a:cs typeface="Times New Roman" pitchFamily="18" charset="0"/>
              </a:rPr>
              <a:t>, by the </a:t>
            </a:r>
            <a:r>
              <a:rPr lang="it-IT" sz="2400" dirty="0" err="1" smtClean="0">
                <a:latin typeface="Times New Roman" pitchFamily="18" charset="0"/>
                <a:cs typeface="Times New Roman" pitchFamily="18" charset="0"/>
              </a:rPr>
              <a:t>University</a:t>
            </a:r>
            <a:r>
              <a:rPr lang="it-IT" sz="2400" dirty="0" smtClean="0">
                <a:latin typeface="Times New Roman" pitchFamily="18" charset="0"/>
                <a:cs typeface="Times New Roman" pitchFamily="18" charset="0"/>
              </a:rPr>
              <a:t> of </a:t>
            </a:r>
            <a:r>
              <a:rPr lang="it-IT" sz="2400" dirty="0" err="1" smtClean="0">
                <a:latin typeface="Times New Roman" pitchFamily="18" charset="0"/>
                <a:cs typeface="Times New Roman" pitchFamily="18" charset="0"/>
              </a:rPr>
              <a:t>Padua</a:t>
            </a:r>
            <a:r>
              <a:rPr lang="it-IT" sz="2400" dirty="0" smtClean="0">
                <a:latin typeface="Times New Roman" pitchFamily="18" charset="0"/>
                <a:cs typeface="Times New Roman" pitchFamily="18" charset="0"/>
              </a:rPr>
              <a:t>. </a:t>
            </a:r>
            <a:endParaRPr lang="it-IT"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80132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solidFill>
                <a:srgbClr val="000000"/>
              </a:solidFill>
            </a:endParaRPr>
          </a:p>
        </p:txBody>
      </p:sp>
      <p:sp>
        <p:nvSpPr>
          <p:cNvPr id="27660" name="Rectangle 13"/>
          <p:cNvSpPr>
            <a:spLocks noGrp="1" noChangeArrowheads="1"/>
          </p:cNvSpPr>
          <p:nvPr>
            <p:ph type="title"/>
          </p:nvPr>
        </p:nvSpPr>
        <p:spPr>
          <a:xfrm>
            <a:off x="342106" y="207494"/>
            <a:ext cx="8513763" cy="1141413"/>
          </a:xfrm>
        </p:spPr>
        <p:txBody>
          <a:bodyPr lIns="0" tIns="0" rIns="0" bIns="0"/>
          <a:lstStyle/>
          <a:p>
            <a:pPr eaLnBrk="1" hangingPunct="1"/>
            <a:r>
              <a:rPr lang="it-IT" sz="3600" b="1" dirty="0" err="1">
                <a:latin typeface="Times New Roman" pitchFamily="18" charset="0"/>
                <a:cs typeface="Times New Roman" pitchFamily="18" charset="0"/>
              </a:rPr>
              <a:t>Charge</a:t>
            </a:r>
            <a:r>
              <a:rPr lang="it-IT" sz="3600" b="1" dirty="0">
                <a:latin typeface="Times New Roman" pitchFamily="18" charset="0"/>
                <a:cs typeface="Times New Roman" pitchFamily="18" charset="0"/>
              </a:rPr>
              <a:t> Pick-up </a:t>
            </a:r>
            <a:r>
              <a:rPr lang="it-IT" sz="3600" b="1" dirty="0" err="1">
                <a:latin typeface="Times New Roman" pitchFamily="18" charset="0"/>
                <a:cs typeface="Times New Roman" pitchFamily="18" charset="0"/>
              </a:rPr>
              <a:t>wheel</a:t>
            </a:r>
            <a:r>
              <a:rPr lang="it-IT" sz="3600" b="1" dirty="0">
                <a:latin typeface="Times New Roman" pitchFamily="18" charset="0"/>
                <a:cs typeface="Times New Roman" pitchFamily="18" charset="0"/>
              </a:rPr>
              <a:t> </a:t>
            </a:r>
            <a:r>
              <a:rPr lang="it-IT" sz="3600" b="1" dirty="0" err="1">
                <a:latin typeface="Times New Roman" pitchFamily="18" charset="0"/>
                <a:cs typeface="Times New Roman" pitchFamily="18" charset="0"/>
              </a:rPr>
              <a:t>history</a:t>
            </a:r>
            <a:endParaRPr lang="it-IT" sz="3600" b="1" dirty="0" smtClean="0">
              <a:latin typeface="Times New Roman" pitchFamily="18" charset="0"/>
            </a:endParaRPr>
          </a:p>
        </p:txBody>
      </p:sp>
      <p:sp>
        <p:nvSpPr>
          <p:cNvPr id="2" name="CasellaDiTesto 1"/>
          <p:cNvSpPr txBox="1"/>
          <p:nvPr/>
        </p:nvSpPr>
        <p:spPr>
          <a:xfrm>
            <a:off x="396875" y="1340768"/>
            <a:ext cx="8432799" cy="1569660"/>
          </a:xfrm>
          <a:prstGeom prst="rect">
            <a:avLst/>
          </a:prstGeom>
          <a:noFill/>
        </p:spPr>
        <p:txBody>
          <a:bodyPr wrap="square" rtlCol="0">
            <a:spAutoFit/>
          </a:bodyPr>
          <a:lstStyle/>
          <a:p>
            <a:r>
              <a:rPr lang="it-IT" sz="2400" dirty="0" err="1" smtClean="0">
                <a:latin typeface="Times New Roman" pitchFamily="18" charset="0"/>
                <a:cs typeface="Times New Roman" pitchFamily="18" charset="0"/>
              </a:rPr>
              <a:t>This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process</a:t>
            </a:r>
            <a:r>
              <a:rPr lang="it-IT" sz="2400" dirty="0" smtClean="0">
                <a:latin typeface="Times New Roman" pitchFamily="18" charset="0"/>
                <a:cs typeface="Times New Roman" pitchFamily="18" charset="0"/>
              </a:rPr>
              <a:t> can be a </a:t>
            </a:r>
            <a:r>
              <a:rPr lang="it-IT" sz="2400" dirty="0" err="1" smtClean="0">
                <a:latin typeface="Times New Roman" pitchFamily="18" charset="0"/>
                <a:cs typeface="Times New Roman" pitchFamily="18" charset="0"/>
              </a:rPr>
              <a:t>lengthy</a:t>
            </a:r>
            <a:r>
              <a:rPr lang="it-IT" sz="2400" dirty="0" smtClean="0">
                <a:latin typeface="Times New Roman" pitchFamily="18" charset="0"/>
                <a:cs typeface="Times New Roman" pitchFamily="18" charset="0"/>
              </a:rPr>
              <a:t> and </a:t>
            </a:r>
            <a:r>
              <a:rPr lang="it-IT" sz="2400" dirty="0" err="1" smtClean="0">
                <a:latin typeface="Times New Roman" pitchFamily="18" charset="0"/>
                <a:cs typeface="Times New Roman" pitchFamily="18" charset="0"/>
              </a:rPr>
              <a:t>costly</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process</a:t>
            </a:r>
            <a:r>
              <a:rPr lang="it-IT" sz="2400" dirty="0" smtClean="0">
                <a:latin typeface="Times New Roman" pitchFamily="18" charset="0"/>
                <a:cs typeface="Times New Roman" pitchFamily="18" charset="0"/>
              </a:rPr>
              <a:t>.</a:t>
            </a:r>
          </a:p>
          <a:p>
            <a:r>
              <a:rPr lang="it-IT" sz="2400" dirty="0" err="1" smtClean="0">
                <a:latin typeface="Times New Roman" pitchFamily="18" charset="0"/>
                <a:cs typeface="Times New Roman" pitchFamily="18" charset="0"/>
              </a:rPr>
              <a:t>After</a:t>
            </a:r>
            <a:r>
              <a:rPr lang="it-IT" sz="2400" dirty="0" smtClean="0">
                <a:latin typeface="Times New Roman" pitchFamily="18" charset="0"/>
                <a:cs typeface="Times New Roman" pitchFamily="18" charset="0"/>
              </a:rPr>
              <a:t> 1 ½  </a:t>
            </a:r>
            <a:r>
              <a:rPr lang="it-IT" sz="2400" dirty="0" err="1" smtClean="0">
                <a:latin typeface="Times New Roman" pitchFamily="18" charset="0"/>
                <a:cs typeface="Times New Roman" pitchFamily="18" charset="0"/>
              </a:rPr>
              <a:t>years</a:t>
            </a:r>
            <a:r>
              <a:rPr lang="it-IT" sz="2400" dirty="0" smtClean="0">
                <a:latin typeface="Times New Roman" pitchFamily="18" charset="0"/>
                <a:cs typeface="Times New Roman" pitchFamily="18" charset="0"/>
              </a:rPr>
              <a:t> of </a:t>
            </a:r>
            <a:r>
              <a:rPr lang="it-IT" sz="2400" dirty="0" err="1" smtClean="0">
                <a:latin typeface="Times New Roman" pitchFamily="18" charset="0"/>
                <a:cs typeface="Times New Roman" pitchFamily="18" charset="0"/>
              </a:rPr>
              <a:t>unsuccessfull</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attempts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were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able</a:t>
            </a:r>
            <a:r>
              <a:rPr lang="it-IT" sz="2400" dirty="0" smtClean="0">
                <a:latin typeface="Times New Roman" pitchFamily="18" charset="0"/>
                <a:cs typeface="Times New Roman" pitchFamily="18" charset="0"/>
              </a:rPr>
              <a:t> to locate a small </a:t>
            </a:r>
            <a:r>
              <a:rPr lang="it-IT" sz="2400" dirty="0" err="1" smtClean="0">
                <a:latin typeface="Times New Roman" pitchFamily="18" charset="0"/>
                <a:cs typeface="Times New Roman" pitchFamily="18" charset="0"/>
              </a:rPr>
              <a:t>supplier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who</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agreed</a:t>
            </a:r>
            <a:r>
              <a:rPr lang="it-IT" sz="2400" dirty="0" smtClean="0">
                <a:latin typeface="Times New Roman" pitchFamily="18" charset="0"/>
                <a:cs typeface="Times New Roman" pitchFamily="18" charset="0"/>
              </a:rPr>
              <a:t> to produce the part </a:t>
            </a:r>
            <a:r>
              <a:rPr lang="it-IT" sz="2400" dirty="0" err="1" smtClean="0">
                <a:latin typeface="Times New Roman" pitchFamily="18" charset="0"/>
                <a:cs typeface="Times New Roman" pitchFamily="18" charset="0"/>
              </a:rPr>
              <a:t>according</a:t>
            </a:r>
            <a:r>
              <a:rPr lang="it-IT" sz="2400" dirty="0" smtClean="0">
                <a:latin typeface="Times New Roman" pitchFamily="18" charset="0"/>
                <a:cs typeface="Times New Roman" pitchFamily="18" charset="0"/>
              </a:rPr>
              <a:t> to </a:t>
            </a:r>
            <a:r>
              <a:rPr lang="it-IT" sz="2400" dirty="0" err="1" smtClean="0">
                <a:latin typeface="Times New Roman" pitchFamily="18" charset="0"/>
                <a:cs typeface="Times New Roman" pitchFamily="18" charset="0"/>
              </a:rPr>
              <a:t>our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requirements</a:t>
            </a:r>
            <a:r>
              <a:rPr lang="it-IT" sz="2400" dirty="0" smtClean="0">
                <a:latin typeface="Times New Roman" pitchFamily="18" charset="0"/>
                <a:cs typeface="Times New Roman" pitchFamily="18" charset="0"/>
              </a:rPr>
              <a:t>.</a:t>
            </a:r>
            <a:endParaRPr lang="it-IT" sz="2400" dirty="0">
              <a:latin typeface="Times New Roman" pitchFamily="18" charset="0"/>
              <a:cs typeface="Times New Roman" pitchFamily="18" charset="0"/>
            </a:endParaRPr>
          </a:p>
        </p:txBody>
      </p:sp>
      <p:sp>
        <p:nvSpPr>
          <p:cNvPr id="3" name="CasellaDiTesto 2"/>
          <p:cNvSpPr txBox="1"/>
          <p:nvPr/>
        </p:nvSpPr>
        <p:spPr>
          <a:xfrm>
            <a:off x="2304146" y="2823442"/>
            <a:ext cx="4059125" cy="584775"/>
          </a:xfrm>
          <a:prstGeom prst="rect">
            <a:avLst/>
          </a:prstGeom>
          <a:noFill/>
        </p:spPr>
        <p:txBody>
          <a:bodyPr wrap="none" rtlCol="0">
            <a:spAutoFit/>
          </a:bodyPr>
          <a:lstStyle/>
          <a:p>
            <a:r>
              <a:rPr lang="it-IT" sz="3200" b="1" dirty="0" err="1" smtClean="0">
                <a:latin typeface="Times New Roman" pitchFamily="18" charset="0"/>
                <a:cs typeface="Times New Roman" pitchFamily="18" charset="0"/>
              </a:rPr>
              <a:t>Charge</a:t>
            </a:r>
            <a:r>
              <a:rPr lang="it-IT" sz="3200" b="1" dirty="0" smtClean="0">
                <a:latin typeface="Times New Roman" pitchFamily="18" charset="0"/>
                <a:cs typeface="Times New Roman" pitchFamily="18" charset="0"/>
              </a:rPr>
              <a:t> </a:t>
            </a:r>
            <a:r>
              <a:rPr lang="it-IT" sz="3200" b="1" dirty="0">
                <a:latin typeface="Times New Roman" pitchFamily="18" charset="0"/>
                <a:cs typeface="Times New Roman" pitchFamily="18" charset="0"/>
              </a:rPr>
              <a:t>Pick-up </a:t>
            </a:r>
            <a:r>
              <a:rPr lang="it-IT" sz="3200" b="1" dirty="0" err="1" smtClean="0">
                <a:latin typeface="Times New Roman" pitchFamily="18" charset="0"/>
                <a:cs typeface="Times New Roman" pitchFamily="18" charset="0"/>
              </a:rPr>
              <a:t>wheel</a:t>
            </a:r>
            <a:endParaRPr lang="it-IT" sz="3200" b="1" dirty="0">
              <a:latin typeface="Times New Roman" pitchFamily="18" charset="0"/>
              <a:cs typeface="Times New Roman" pitchFamily="18" charset="0"/>
            </a:endParaRPr>
          </a:p>
        </p:txBody>
      </p:sp>
      <p:sp>
        <p:nvSpPr>
          <p:cNvPr id="4" name="CasellaDiTesto 3"/>
          <p:cNvSpPr txBox="1"/>
          <p:nvPr/>
        </p:nvSpPr>
        <p:spPr>
          <a:xfrm>
            <a:off x="539552" y="3459250"/>
            <a:ext cx="8064896" cy="3416320"/>
          </a:xfrm>
          <a:prstGeom prst="rect">
            <a:avLst/>
          </a:prstGeom>
          <a:noFill/>
        </p:spPr>
        <p:txBody>
          <a:bodyPr wrap="square" rtlCol="0">
            <a:spAutoFit/>
          </a:bodyPr>
          <a:lstStyle/>
          <a:p>
            <a:r>
              <a:rPr lang="it-IT" sz="2400" dirty="0" err="1" smtClean="0">
                <a:latin typeface="Times New Roman" pitchFamily="18" charset="0"/>
                <a:cs typeface="Times New Roman" pitchFamily="18" charset="0"/>
              </a:rPr>
              <a:t>Composed</a:t>
            </a:r>
            <a:r>
              <a:rPr lang="it-IT" sz="2400" dirty="0" smtClean="0">
                <a:latin typeface="Times New Roman" pitchFamily="18" charset="0"/>
                <a:cs typeface="Times New Roman" pitchFamily="18" charset="0"/>
              </a:rPr>
              <a:t> of Nylon fibre </a:t>
            </a:r>
            <a:r>
              <a:rPr lang="it-IT" sz="2400" dirty="0" err="1" smtClean="0">
                <a:latin typeface="Times New Roman" pitchFamily="18" charset="0"/>
                <a:cs typeface="Times New Roman" pitchFamily="18" charset="0"/>
              </a:rPr>
              <a:t>layered</a:t>
            </a:r>
            <a:r>
              <a:rPr lang="it-IT" sz="2400" dirty="0" smtClean="0">
                <a:latin typeface="Times New Roman" pitchFamily="18" charset="0"/>
                <a:cs typeface="Times New Roman" pitchFamily="18" charset="0"/>
              </a:rPr>
              <a:t> with </a:t>
            </a:r>
            <a:r>
              <a:rPr lang="it-IT" sz="2400" dirty="0" err="1" smtClean="0">
                <a:latin typeface="Times New Roman" pitchFamily="18" charset="0"/>
                <a:cs typeface="Times New Roman" pitchFamily="18" charset="0"/>
              </a:rPr>
              <a:t>polyurethane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impregnated</a:t>
            </a:r>
            <a:r>
              <a:rPr lang="it-IT" sz="2400" dirty="0" smtClean="0">
                <a:latin typeface="Times New Roman" pitchFamily="18" charset="0"/>
                <a:cs typeface="Times New Roman" pitchFamily="18" charset="0"/>
              </a:rPr>
              <a:t> by «carbon </a:t>
            </a:r>
            <a:r>
              <a:rPr lang="it-IT" sz="2400" dirty="0" err="1" smtClean="0">
                <a:latin typeface="Times New Roman" pitchFamily="18" charset="0"/>
                <a:cs typeface="Times New Roman" pitchFamily="18" charset="0"/>
              </a:rPr>
              <a:t>black</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powder</a:t>
            </a:r>
            <a:r>
              <a:rPr lang="it-IT" sz="2400" dirty="0" smtClean="0">
                <a:latin typeface="Times New Roman" pitchFamily="18" charset="0"/>
                <a:cs typeface="Times New Roman" pitchFamily="18" charset="0"/>
              </a:rPr>
              <a:t>».</a:t>
            </a:r>
          </a:p>
          <a:p>
            <a:r>
              <a:rPr lang="it-IT" sz="2400" dirty="0" err="1" smtClean="0">
                <a:latin typeface="Times New Roman" pitchFamily="18" charset="0"/>
                <a:cs typeface="Times New Roman" pitchFamily="18" charset="0"/>
              </a:rPr>
              <a:t>It</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derived</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chemically</a:t>
            </a:r>
            <a:r>
              <a:rPr lang="it-IT" sz="2400" dirty="0" smtClean="0">
                <a:latin typeface="Times New Roman" pitchFamily="18" charset="0"/>
                <a:cs typeface="Times New Roman" pitchFamily="18" charset="0"/>
              </a:rPr>
              <a:t> from </a:t>
            </a:r>
            <a:r>
              <a:rPr lang="it-IT" sz="2400" dirty="0" err="1" smtClean="0">
                <a:latin typeface="Times New Roman" pitchFamily="18" charset="0"/>
                <a:cs typeface="Times New Roman" pitchFamily="18" charset="0"/>
              </a:rPr>
              <a:t>virgin</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Naptha</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produced</a:t>
            </a:r>
            <a:r>
              <a:rPr lang="it-IT" sz="2400" dirty="0" smtClean="0">
                <a:latin typeface="Times New Roman" pitchFamily="18" charset="0"/>
                <a:cs typeface="Times New Roman" pitchFamily="18" charset="0"/>
              </a:rPr>
              <a:t> by </a:t>
            </a:r>
            <a:r>
              <a:rPr lang="it-IT" sz="2400" dirty="0" err="1" smtClean="0">
                <a:latin typeface="Times New Roman" pitchFamily="18" charset="0"/>
                <a:cs typeface="Times New Roman" pitchFamily="18" charset="0"/>
              </a:rPr>
              <a:t>burning</a:t>
            </a:r>
            <a:r>
              <a:rPr lang="it-IT" sz="2400" dirty="0" smtClean="0">
                <a:latin typeface="Times New Roman" pitchFamily="18" charset="0"/>
                <a:cs typeface="Times New Roman" pitchFamily="18" charset="0"/>
              </a:rPr>
              <a:t> in the </a:t>
            </a:r>
            <a:r>
              <a:rPr lang="it-IT" sz="2400" dirty="0" err="1" smtClean="0">
                <a:latin typeface="Times New Roman" pitchFamily="18" charset="0"/>
                <a:cs typeface="Times New Roman" pitchFamily="18" charset="0"/>
              </a:rPr>
              <a:t>absence</a:t>
            </a:r>
            <a:r>
              <a:rPr lang="it-IT" sz="2400" dirty="0" smtClean="0">
                <a:latin typeface="Times New Roman" pitchFamily="18" charset="0"/>
                <a:cs typeface="Times New Roman" pitchFamily="18" charset="0"/>
              </a:rPr>
              <a:t> of </a:t>
            </a:r>
            <a:r>
              <a:rPr lang="it-IT" sz="2400" dirty="0" err="1" smtClean="0">
                <a:latin typeface="Times New Roman" pitchFamily="18" charset="0"/>
                <a:cs typeface="Times New Roman" pitchFamily="18" charset="0"/>
              </a:rPr>
              <a:t>oxigen</a:t>
            </a:r>
            <a:r>
              <a:rPr lang="it-IT" sz="2400" dirty="0" smtClean="0">
                <a:latin typeface="Times New Roman" pitchFamily="18" charset="0"/>
                <a:cs typeface="Times New Roman" pitchFamily="18" charset="0"/>
              </a:rPr>
              <a:t>. The </a:t>
            </a:r>
            <a:r>
              <a:rPr lang="it-IT" sz="2400" dirty="0" err="1" smtClean="0">
                <a:latin typeface="Times New Roman" pitchFamily="18" charset="0"/>
                <a:cs typeface="Times New Roman" pitchFamily="18" charset="0"/>
              </a:rPr>
              <a:t>conductivity</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proportional</a:t>
            </a:r>
            <a:r>
              <a:rPr lang="it-IT" sz="2400" dirty="0" smtClean="0">
                <a:latin typeface="Times New Roman" pitchFamily="18" charset="0"/>
                <a:cs typeface="Times New Roman" pitchFamily="18" charset="0"/>
              </a:rPr>
              <a:t> to the </a:t>
            </a:r>
            <a:r>
              <a:rPr lang="it-IT" sz="2400" dirty="0" err="1" smtClean="0">
                <a:latin typeface="Times New Roman" pitchFamily="18" charset="0"/>
                <a:cs typeface="Times New Roman" pitchFamily="18" charset="0"/>
              </a:rPr>
              <a:t>size</a:t>
            </a:r>
            <a:r>
              <a:rPr lang="it-IT" sz="2400" dirty="0" smtClean="0">
                <a:latin typeface="Times New Roman" pitchFamily="18" charset="0"/>
                <a:cs typeface="Times New Roman" pitchFamily="18" charset="0"/>
              </a:rPr>
              <a:t> of the carbon </a:t>
            </a:r>
            <a:r>
              <a:rPr lang="it-IT" sz="2400" dirty="0" err="1" smtClean="0">
                <a:latin typeface="Times New Roman" pitchFamily="18" charset="0"/>
                <a:cs typeface="Times New Roman" pitchFamily="18" charset="0"/>
              </a:rPr>
              <a:t>powder</a:t>
            </a:r>
            <a:r>
              <a:rPr lang="it-IT" sz="2400" dirty="0" smtClean="0">
                <a:latin typeface="Times New Roman" pitchFamily="18" charset="0"/>
                <a:cs typeface="Times New Roman" pitchFamily="18" charset="0"/>
              </a:rPr>
              <a:t>.</a:t>
            </a:r>
          </a:p>
          <a:p>
            <a:endParaRPr lang="it-IT" sz="2400" dirty="0">
              <a:latin typeface="Times New Roman" pitchFamily="18" charset="0"/>
              <a:cs typeface="Times New Roman" pitchFamily="18" charset="0"/>
            </a:endParaRPr>
          </a:p>
          <a:p>
            <a:r>
              <a:rPr lang="it-IT" sz="2400" dirty="0" smtClean="0">
                <a:latin typeface="Times New Roman" pitchFamily="18" charset="0"/>
                <a:cs typeface="Times New Roman" pitchFamily="18" charset="0"/>
              </a:rPr>
              <a:t>A Spanish </a:t>
            </a:r>
            <a:r>
              <a:rPr lang="it-IT" sz="2400" dirty="0" err="1" smtClean="0">
                <a:latin typeface="Times New Roman" pitchFamily="18" charset="0"/>
                <a:cs typeface="Times New Roman" pitchFamily="18" charset="0"/>
              </a:rPr>
              <a:t>firm</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able</a:t>
            </a:r>
            <a:r>
              <a:rPr lang="it-IT" sz="2400" smtClean="0">
                <a:latin typeface="Times New Roman" pitchFamily="18" charset="0"/>
                <a:cs typeface="Times New Roman" pitchFamily="18" charset="0"/>
              </a:rPr>
              <a:t> to produce </a:t>
            </a:r>
            <a:r>
              <a:rPr lang="it-IT" sz="2400" dirty="0" err="1" smtClean="0">
                <a:latin typeface="Times New Roman" pitchFamily="18" charset="0"/>
                <a:cs typeface="Times New Roman" pitchFamily="18" charset="0"/>
              </a:rPr>
              <a:t>this</a:t>
            </a:r>
            <a:r>
              <a:rPr lang="it-IT" sz="2400" dirty="0" smtClean="0">
                <a:latin typeface="Times New Roman" pitchFamily="18" charset="0"/>
                <a:cs typeface="Times New Roman" pitchFamily="18" charset="0"/>
              </a:rPr>
              <a:t> part </a:t>
            </a:r>
            <a:r>
              <a:rPr lang="it-IT" sz="2400" dirty="0" err="1" smtClean="0">
                <a:latin typeface="Times New Roman" pitchFamily="18" charset="0"/>
                <a:cs typeface="Times New Roman" pitchFamily="18" charset="0"/>
              </a:rPr>
              <a:t>reliably</a:t>
            </a:r>
            <a:r>
              <a:rPr lang="it-IT" sz="2400" dirty="0" smtClean="0">
                <a:latin typeface="Times New Roman" pitchFamily="18" charset="0"/>
                <a:cs typeface="Times New Roman" pitchFamily="18" charset="0"/>
              </a:rPr>
              <a:t>.</a:t>
            </a:r>
          </a:p>
          <a:p>
            <a:endParaRPr lang="it-IT" sz="2400" dirty="0">
              <a:latin typeface="Times New Roman" pitchFamily="18" charset="0"/>
              <a:cs typeface="Times New Roman" pitchFamily="18" charset="0"/>
            </a:endParaRPr>
          </a:p>
          <a:p>
            <a:endParaRPr lang="it-IT"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2228264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3555"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3556"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3557"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3558"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3559"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3560"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3561"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3562"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3563"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3564" name="Rectangle 13"/>
          <p:cNvSpPr>
            <a:spLocks noGrp="1" noChangeArrowheads="1"/>
          </p:cNvSpPr>
          <p:nvPr>
            <p:ph type="title"/>
          </p:nvPr>
        </p:nvSpPr>
        <p:spPr>
          <a:xfrm>
            <a:off x="357158" y="142852"/>
            <a:ext cx="8513763" cy="998561"/>
          </a:xfrm>
        </p:spPr>
        <p:txBody>
          <a:bodyPr lIns="0" tIns="0" rIns="0" bIns="0"/>
          <a:lstStyle/>
          <a:p>
            <a:pPr eaLnBrk="1" hangingPunct="1"/>
            <a:r>
              <a:rPr lang="it-IT" sz="3200" dirty="0" smtClean="0">
                <a:latin typeface="Times New Roman" pitchFamily="18" charset="0"/>
                <a:cs typeface="Times New Roman" pitchFamily="18" charset="0"/>
              </a:rPr>
              <a:t>Safety maintenaince of electrical wiring at Tandem XTU</a:t>
            </a:r>
          </a:p>
        </p:txBody>
      </p:sp>
      <p:pic>
        <p:nvPicPr>
          <p:cNvPr id="13" name="Picture 3" descr="IMGP1152"/>
          <p:cNvPicPr>
            <a:picLocks noGrp="1" noChangeAspect="1" noChangeArrowheads="1"/>
          </p:cNvPicPr>
          <p:nvPr>
            <p:ph sz="quarter" idx="1"/>
          </p:nvPr>
        </p:nvPicPr>
        <p:blipFill>
          <a:blip r:embed="rId3" cstate="print"/>
          <a:srcRect/>
          <a:stretch>
            <a:fillRect/>
          </a:stretch>
        </p:blipFill>
        <p:spPr>
          <a:xfrm>
            <a:off x="428596" y="1142984"/>
            <a:ext cx="3857652" cy="2286016"/>
          </a:xfrm>
          <a:noFill/>
          <a:ln/>
        </p:spPr>
      </p:pic>
      <p:pic>
        <p:nvPicPr>
          <p:cNvPr id="14" name="Picture 5" descr="IMGP1176"/>
          <p:cNvPicPr>
            <a:picLocks noChangeAspect="1" noChangeArrowheads="1"/>
          </p:cNvPicPr>
          <p:nvPr/>
        </p:nvPicPr>
        <p:blipFill>
          <a:blip r:embed="rId4" cstate="print"/>
          <a:srcRect/>
          <a:stretch>
            <a:fillRect/>
          </a:stretch>
        </p:blipFill>
        <p:spPr>
          <a:xfrm>
            <a:off x="428596" y="3643314"/>
            <a:ext cx="3857652" cy="2643206"/>
          </a:xfrm>
          <a:prstGeom prst="rect">
            <a:avLst/>
          </a:prstGeom>
          <a:noFill/>
          <a:ln/>
        </p:spPr>
      </p:pic>
      <p:pic>
        <p:nvPicPr>
          <p:cNvPr id="15" name="Picture 4" descr="ALIM0819"/>
          <p:cNvPicPr>
            <a:picLocks noChangeAspect="1" noChangeArrowheads="1"/>
          </p:cNvPicPr>
          <p:nvPr/>
        </p:nvPicPr>
        <p:blipFill>
          <a:blip r:embed="rId5" cstate="print"/>
          <a:srcRect/>
          <a:stretch>
            <a:fillRect/>
          </a:stretch>
        </p:blipFill>
        <p:spPr>
          <a:xfrm>
            <a:off x="5072066" y="1142984"/>
            <a:ext cx="3571900" cy="2357454"/>
          </a:xfrm>
          <a:prstGeom prst="rect">
            <a:avLst/>
          </a:prstGeom>
          <a:noFill/>
          <a:ln/>
        </p:spPr>
      </p:pic>
      <p:pic>
        <p:nvPicPr>
          <p:cNvPr id="16" name="Picture 6" descr="ALIM0826"/>
          <p:cNvPicPr>
            <a:picLocks noChangeAspect="1" noChangeArrowheads="1"/>
          </p:cNvPicPr>
          <p:nvPr/>
        </p:nvPicPr>
        <p:blipFill>
          <a:blip r:embed="rId6" cstate="print"/>
          <a:srcRect/>
          <a:stretch>
            <a:fillRect/>
          </a:stretch>
        </p:blipFill>
        <p:spPr>
          <a:xfrm>
            <a:off x="5072066" y="3643314"/>
            <a:ext cx="3643338" cy="2643205"/>
          </a:xfrm>
          <a:prstGeom prst="rect">
            <a:avLst/>
          </a:prstGeom>
          <a:noFill/>
          <a:ln/>
        </p:spPr>
      </p:pic>
      <p:sp>
        <p:nvSpPr>
          <p:cNvPr id="17" name="AutoShape 7"/>
          <p:cNvSpPr>
            <a:spLocks noChangeArrowheads="1"/>
          </p:cNvSpPr>
          <p:nvPr/>
        </p:nvSpPr>
        <p:spPr bwMode="auto">
          <a:xfrm>
            <a:off x="4357686" y="1643050"/>
            <a:ext cx="642942" cy="1296988"/>
          </a:xfrm>
          <a:prstGeom prst="rightArrow">
            <a:avLst>
              <a:gd name="adj1" fmla="val 50000"/>
              <a:gd name="adj2" fmla="val 25000"/>
            </a:avLst>
          </a:prstGeom>
          <a:solidFill>
            <a:schemeClr val="folHlink"/>
          </a:solidFill>
          <a:ln w="9525">
            <a:solidFill>
              <a:schemeClr val="tx1"/>
            </a:solidFill>
            <a:miter lim="800000"/>
            <a:headEnd/>
            <a:tailEnd/>
          </a:ln>
          <a:effectLst/>
        </p:spPr>
        <p:txBody>
          <a:bodyPr wrap="none" anchor="ctr"/>
          <a:lstStyle/>
          <a:p>
            <a:endParaRPr lang="it-IT"/>
          </a:p>
        </p:txBody>
      </p:sp>
      <p:sp>
        <p:nvSpPr>
          <p:cNvPr id="18" name="AutoShape 8"/>
          <p:cNvSpPr>
            <a:spLocks noChangeArrowheads="1"/>
          </p:cNvSpPr>
          <p:nvPr/>
        </p:nvSpPr>
        <p:spPr bwMode="auto">
          <a:xfrm>
            <a:off x="4357686" y="4071942"/>
            <a:ext cx="642942" cy="1296987"/>
          </a:xfrm>
          <a:prstGeom prst="rightArrow">
            <a:avLst>
              <a:gd name="adj1" fmla="val 50000"/>
              <a:gd name="adj2" fmla="val 25000"/>
            </a:avLst>
          </a:prstGeom>
          <a:solidFill>
            <a:schemeClr val="folHlink"/>
          </a:soli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5123"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5124"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5125"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5126"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5127"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5128"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5129"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5130" name="Picture 11"/>
          <p:cNvPicPr>
            <a:picLocks noChangeAspect="1" noChangeArrowheads="1"/>
          </p:cNvPicPr>
          <p:nvPr/>
        </p:nvPicPr>
        <p:blipFill>
          <a:blip r:embed="rId3" cstate="print"/>
          <a:srcRect/>
          <a:stretch>
            <a:fillRect/>
          </a:stretch>
        </p:blipFill>
        <p:spPr bwMode="auto">
          <a:xfrm>
            <a:off x="757238" y="6381750"/>
            <a:ext cx="503237" cy="487363"/>
          </a:xfrm>
          <a:prstGeom prst="rect">
            <a:avLst/>
          </a:prstGeom>
          <a:noFill/>
          <a:ln w="9525">
            <a:noFill/>
            <a:miter lim="800000"/>
            <a:headEnd/>
            <a:tailEnd/>
          </a:ln>
        </p:spPr>
      </p:pic>
      <p:sp>
        <p:nvSpPr>
          <p:cNvPr id="5131" name="Text Box 12"/>
          <p:cNvSpPr txBox="1">
            <a:spLocks noChangeArrowheads="1"/>
          </p:cNvSpPr>
          <p:nvPr/>
        </p:nvSpPr>
        <p:spPr bwMode="auto">
          <a:xfrm>
            <a:off x="6516688" y="6311900"/>
            <a:ext cx="2244725" cy="274638"/>
          </a:xfrm>
          <a:prstGeom prst="rect">
            <a:avLst/>
          </a:prstGeom>
          <a:noFill/>
          <a:ln w="9525">
            <a:noFill/>
            <a:miter lim="800000"/>
            <a:headEnd/>
            <a:tailEnd/>
          </a:ln>
        </p:spPr>
        <p:txBody>
          <a:bodyPr wrap="none">
            <a:spAutoFit/>
          </a:bodyPr>
          <a:lstStyle/>
          <a:p>
            <a:r>
              <a:rPr lang="it-IT" sz="1200" b="1">
                <a:solidFill>
                  <a:srgbClr val="0000FF"/>
                </a:solidFill>
                <a:latin typeface="Times New Roman" pitchFamily="18" charset="0"/>
              </a:rPr>
              <a:t>LNL – INFN – Legnaro -- Italy </a:t>
            </a:r>
            <a:endParaRPr lang="it-IT">
              <a:latin typeface="Times New Roman" pitchFamily="18" charset="0"/>
            </a:endParaRPr>
          </a:p>
        </p:txBody>
      </p:sp>
      <p:pic>
        <p:nvPicPr>
          <p:cNvPr id="147470" name="Picture 14" descr="cartinaitalia6big"/>
          <p:cNvPicPr>
            <a:picLocks noChangeAspect="1" noChangeArrowheads="1"/>
          </p:cNvPicPr>
          <p:nvPr/>
        </p:nvPicPr>
        <p:blipFill>
          <a:blip r:embed="rId4" cstate="print">
            <a:lum bright="-6000" contrast="12000"/>
          </a:blip>
          <a:srcRect/>
          <a:stretch>
            <a:fillRect/>
          </a:stretch>
        </p:blipFill>
        <p:spPr bwMode="auto">
          <a:xfrm>
            <a:off x="4572000" y="908050"/>
            <a:ext cx="4032250" cy="5473700"/>
          </a:xfrm>
          <a:prstGeom prst="rect">
            <a:avLst/>
          </a:prstGeom>
          <a:noFill/>
          <a:ln w="9525">
            <a:noFill/>
            <a:miter lim="800000"/>
            <a:headEnd/>
            <a:tailEnd/>
          </a:ln>
        </p:spPr>
      </p:pic>
      <p:sp>
        <p:nvSpPr>
          <p:cNvPr id="147471" name="Rectangle 15"/>
          <p:cNvSpPr>
            <a:spLocks noChangeArrowheads="1"/>
          </p:cNvSpPr>
          <p:nvPr/>
        </p:nvSpPr>
        <p:spPr bwMode="auto">
          <a:xfrm>
            <a:off x="468313" y="260350"/>
            <a:ext cx="7924800" cy="701675"/>
          </a:xfrm>
          <a:prstGeom prst="rect">
            <a:avLst/>
          </a:prstGeom>
          <a:noFill/>
          <a:ln w="9525">
            <a:noFill/>
            <a:miter lim="800000"/>
            <a:headEnd/>
            <a:tailEnd/>
          </a:ln>
        </p:spPr>
        <p:txBody>
          <a:bodyPr>
            <a:spAutoFit/>
          </a:bodyPr>
          <a:lstStyle/>
          <a:p>
            <a:pPr algn="ctr" eaLnBrk="0" hangingPunct="0"/>
            <a:r>
              <a:rPr lang="it-IT" sz="4000" b="1">
                <a:latin typeface="Times New Roman" pitchFamily="18" charset="0"/>
              </a:rPr>
              <a:t>LNL - INFN - Identity Card</a:t>
            </a:r>
          </a:p>
        </p:txBody>
      </p:sp>
      <p:sp>
        <p:nvSpPr>
          <p:cNvPr id="147472" name="Rectangle 16" descr="Carta di giornale"/>
          <p:cNvSpPr>
            <a:spLocks noChangeArrowheads="1"/>
          </p:cNvSpPr>
          <p:nvPr/>
        </p:nvSpPr>
        <p:spPr bwMode="auto">
          <a:xfrm>
            <a:off x="250825" y="1773238"/>
            <a:ext cx="3733800" cy="2667000"/>
          </a:xfrm>
          <a:prstGeom prst="rect">
            <a:avLst/>
          </a:prstGeom>
          <a:blipFill dpi="0" rotWithShape="1">
            <a:blip r:embed="rId5" cstate="print"/>
            <a:srcRect/>
            <a:tile tx="0" ty="0" sx="100000" sy="100000" flip="none" algn="tl"/>
          </a:blipFill>
          <a:ln w="9525">
            <a:miter lim="800000"/>
            <a:headEnd/>
            <a:tailEnd/>
          </a:ln>
          <a:scene3d>
            <a:camera prst="legacyObliqueTopRight"/>
            <a:lightRig rig="legacyFlat2" dir="t"/>
          </a:scene3d>
          <a:sp3d extrusionH="430200" prstMaterial="legacyMatte">
            <a:bevelT w="13500" h="13500" prst="angle"/>
            <a:bevelB w="13500" h="13500" prst="angle"/>
            <a:extrusionClr>
              <a:srgbClr val="F8F8F8"/>
            </a:extrusionClr>
          </a:sp3d>
        </p:spPr>
        <p:txBody>
          <a:bodyPr wrap="none" anchor="ctr">
            <a:flatTx/>
          </a:bodyPr>
          <a:lstStyle/>
          <a:p>
            <a:pPr algn="ctr"/>
            <a:endParaRPr lang="it-IT" b="1" dirty="0" smtClean="0">
              <a:solidFill>
                <a:srgbClr val="FF3300"/>
              </a:solidFill>
            </a:endParaRPr>
          </a:p>
          <a:p>
            <a:pPr algn="ctr"/>
            <a:endParaRPr lang="it-IT" sz="1400" b="1" dirty="0" smtClean="0">
              <a:latin typeface="Times New Roman" pitchFamily="18" charset="0"/>
            </a:endParaRPr>
          </a:p>
          <a:p>
            <a:pPr algn="ctr"/>
            <a:r>
              <a:rPr lang="it-IT" sz="2600" b="1" dirty="0" smtClean="0">
                <a:latin typeface="Times New Roman" pitchFamily="18" charset="0"/>
              </a:rPr>
              <a:t>    </a:t>
            </a:r>
            <a:r>
              <a:rPr lang="it-IT" sz="2400" b="1" dirty="0" smtClean="0">
                <a:latin typeface="Times New Roman" pitchFamily="18" charset="0"/>
              </a:rPr>
              <a:t>MULTI TASK</a:t>
            </a:r>
          </a:p>
          <a:p>
            <a:pPr algn="ctr"/>
            <a:r>
              <a:rPr lang="it-IT" sz="2400" b="1" dirty="0" smtClean="0">
                <a:latin typeface="Times New Roman" pitchFamily="18" charset="0"/>
              </a:rPr>
              <a:t>MULTI DISCIPLINARY</a:t>
            </a:r>
          </a:p>
          <a:p>
            <a:pPr algn="ctr"/>
            <a:r>
              <a:rPr lang="it-IT" sz="2400" b="1" dirty="0" smtClean="0">
                <a:latin typeface="Times New Roman" pitchFamily="18" charset="0"/>
              </a:rPr>
              <a:t>But mainly</a:t>
            </a:r>
          </a:p>
          <a:p>
            <a:pPr algn="ctr"/>
            <a:r>
              <a:rPr lang="it-IT" sz="2600" b="1" dirty="0" smtClean="0">
                <a:latin typeface="Times New Roman" pitchFamily="18" charset="0"/>
              </a:rPr>
              <a:t>Nuclear Physics Based</a:t>
            </a:r>
          </a:p>
          <a:p>
            <a:pPr algn="ctr"/>
            <a:r>
              <a:rPr lang="it-IT" sz="2600" b="1" dirty="0" smtClean="0">
                <a:latin typeface="Times New Roman" pitchFamily="18" charset="0"/>
              </a:rPr>
              <a:t>User Oriented </a:t>
            </a:r>
          </a:p>
          <a:p>
            <a:pPr algn="ctr"/>
            <a:r>
              <a:rPr lang="it-IT" sz="2600" b="1" dirty="0" err="1" smtClean="0">
                <a:latin typeface="Times New Roman" pitchFamily="18" charset="0"/>
              </a:rPr>
              <a:t>Laboratories</a:t>
            </a:r>
            <a:endParaRPr lang="it-IT" sz="2600" b="1" dirty="0" smtClean="0">
              <a:latin typeface="Times New Roman" pitchFamily="18" charset="0"/>
            </a:endParaRPr>
          </a:p>
          <a:p>
            <a:pPr algn="ctr"/>
            <a:endParaRPr lang="en-US" sz="2800" dirty="0">
              <a:solidFill>
                <a:srgbClr val="FF3300"/>
              </a:solidFill>
            </a:endParaRPr>
          </a:p>
        </p:txBody>
      </p:sp>
      <p:sp>
        <p:nvSpPr>
          <p:cNvPr id="147473" name="Oval 17"/>
          <p:cNvSpPr>
            <a:spLocks noChangeArrowheads="1"/>
          </p:cNvSpPr>
          <p:nvPr/>
        </p:nvSpPr>
        <p:spPr bwMode="auto">
          <a:xfrm>
            <a:off x="5940425" y="1268413"/>
            <a:ext cx="685800" cy="609600"/>
          </a:xfrm>
          <a:prstGeom prst="ellipse">
            <a:avLst/>
          </a:prstGeom>
          <a:noFill/>
          <a:ln w="44450">
            <a:solidFill>
              <a:srgbClr val="FF0000"/>
            </a:solidFill>
            <a:round/>
            <a:headEnd/>
            <a:tailEnd/>
          </a:ln>
        </p:spPr>
        <p:txBody>
          <a:bodyPr wrap="none" anchor="ctr"/>
          <a:lstStyle/>
          <a:p>
            <a:endParaRPr lang="it-IT"/>
          </a:p>
        </p:txBody>
      </p:sp>
      <p:sp>
        <p:nvSpPr>
          <p:cNvPr id="147474" name="AutoShape 18"/>
          <p:cNvSpPr>
            <a:spLocks noChangeArrowheads="1"/>
          </p:cNvSpPr>
          <p:nvPr/>
        </p:nvSpPr>
        <p:spPr bwMode="auto">
          <a:xfrm rot="-601956">
            <a:off x="1908175" y="908050"/>
            <a:ext cx="5270500" cy="711200"/>
          </a:xfrm>
          <a:prstGeom prst="curvedDownArrow">
            <a:avLst>
              <a:gd name="adj1" fmla="val 53076"/>
              <a:gd name="adj2" fmla="val 266477"/>
              <a:gd name="adj3" fmla="val 44167"/>
            </a:avLst>
          </a:prstGeom>
          <a:solidFill>
            <a:srgbClr val="FF0000"/>
          </a:solidFill>
          <a:ln w="9525">
            <a:solidFill>
              <a:schemeClr val="tx1"/>
            </a:solidFill>
            <a:miter lim="800000"/>
            <a:headEnd/>
            <a:tailEnd/>
          </a:ln>
        </p:spPr>
        <p:txBody>
          <a:bodyPr wrap="none" anchor="ctr"/>
          <a:lstStyle/>
          <a:p>
            <a:endParaRPr lang="it-IT"/>
          </a:p>
        </p:txBody>
      </p:sp>
      <p:sp>
        <p:nvSpPr>
          <p:cNvPr id="147475" name="Rectangle 19" descr="Carta di giornale"/>
          <p:cNvSpPr>
            <a:spLocks noChangeArrowheads="1"/>
          </p:cNvSpPr>
          <p:nvPr/>
        </p:nvSpPr>
        <p:spPr bwMode="auto">
          <a:xfrm>
            <a:off x="192659" y="4570215"/>
            <a:ext cx="5459461" cy="1879004"/>
          </a:xfrm>
          <a:prstGeom prst="rect">
            <a:avLst/>
          </a:prstGeom>
          <a:blipFill dpi="0" rotWithShape="1">
            <a:blip r:embed="rId5" cstate="print"/>
            <a:srcRect/>
            <a:tile tx="0" ty="0" sx="100000" sy="100000" flip="none" algn="tl"/>
          </a:blipFill>
          <a:ln w="9525">
            <a:miter lim="800000"/>
            <a:headEnd/>
            <a:tailEnd/>
          </a:ln>
          <a:scene3d>
            <a:camera prst="legacyObliqueTopRight"/>
            <a:lightRig rig="legacyFlat3" dir="t"/>
          </a:scene3d>
          <a:sp3d extrusionH="430200" prstMaterial="legacyMatte">
            <a:bevelT w="13500" h="13500" prst="angle"/>
            <a:bevelB w="13500" h="13500" prst="angle"/>
            <a:extrusionClr>
              <a:srgbClr val="F8F8F8"/>
            </a:extrusionClr>
          </a:sp3d>
        </p:spPr>
        <p:txBody>
          <a:bodyPr wrap="none" anchor="ctr">
            <a:flatTx/>
          </a:bodyPr>
          <a:lstStyle/>
          <a:p>
            <a:pPr marL="457200" indent="-457200"/>
            <a:r>
              <a:rPr lang="it-IT" sz="2000" b="1" i="1" dirty="0">
                <a:solidFill>
                  <a:srgbClr val="FF3300"/>
                </a:solidFill>
                <a:latin typeface="Times New Roman" pitchFamily="18" charset="0"/>
              </a:rPr>
              <a:t>      </a:t>
            </a:r>
            <a:r>
              <a:rPr lang="it-IT" sz="2000" b="1" u="sng" dirty="0">
                <a:latin typeface="Times New Roman" pitchFamily="18" charset="0"/>
              </a:rPr>
              <a:t>CORE RESEARCH ACTIVITIES</a:t>
            </a:r>
            <a:endParaRPr lang="it-IT" sz="2000" b="1" i="1" u="sng" dirty="0">
              <a:latin typeface="Times New Roman" pitchFamily="18" charset="0"/>
            </a:endParaRPr>
          </a:p>
          <a:p>
            <a:pPr marL="457200" indent="-457200">
              <a:buFontTx/>
              <a:buAutoNum type="arabicPeriod"/>
            </a:pPr>
            <a:r>
              <a:rPr lang="it-IT" b="1" dirty="0" err="1">
                <a:latin typeface="Times New Roman" pitchFamily="18" charset="0"/>
              </a:rPr>
              <a:t>Nuclear</a:t>
            </a:r>
            <a:r>
              <a:rPr lang="it-IT" b="1" dirty="0">
                <a:latin typeface="Times New Roman" pitchFamily="18" charset="0"/>
              </a:rPr>
              <a:t> </a:t>
            </a:r>
            <a:r>
              <a:rPr lang="it-IT" b="1" dirty="0" err="1">
                <a:latin typeface="Times New Roman" pitchFamily="18" charset="0"/>
              </a:rPr>
              <a:t>Structure</a:t>
            </a:r>
            <a:r>
              <a:rPr lang="it-IT" b="1" dirty="0">
                <a:latin typeface="Times New Roman" pitchFamily="18" charset="0"/>
              </a:rPr>
              <a:t> and Dynamics</a:t>
            </a:r>
          </a:p>
          <a:p>
            <a:pPr marL="457200" indent="-457200">
              <a:buFontTx/>
              <a:buAutoNum type="arabicPeriod"/>
            </a:pPr>
            <a:endParaRPr lang="it-IT" b="1" dirty="0">
              <a:latin typeface="Times New Roman" pitchFamily="18" charset="0"/>
            </a:endParaRPr>
          </a:p>
          <a:p>
            <a:pPr marL="457200" indent="-457200">
              <a:buFontTx/>
              <a:buAutoNum type="arabicPeriod"/>
            </a:pPr>
            <a:r>
              <a:rPr lang="it-IT" b="1" dirty="0">
                <a:latin typeface="Times New Roman" pitchFamily="18" charset="0"/>
              </a:rPr>
              <a:t>Applications and </a:t>
            </a:r>
            <a:r>
              <a:rPr lang="it-IT" b="1" dirty="0" err="1">
                <a:latin typeface="Times New Roman" pitchFamily="18" charset="0"/>
              </a:rPr>
              <a:t>Interdisciplinary</a:t>
            </a:r>
            <a:r>
              <a:rPr lang="it-IT" b="1" dirty="0">
                <a:latin typeface="Times New Roman" pitchFamily="18" charset="0"/>
              </a:rPr>
              <a:t> use of </a:t>
            </a:r>
            <a:r>
              <a:rPr lang="it-IT" b="1" dirty="0" err="1">
                <a:latin typeface="Times New Roman" pitchFamily="18" charset="0"/>
              </a:rPr>
              <a:t>ion</a:t>
            </a:r>
            <a:endParaRPr lang="it-IT" b="1" dirty="0">
              <a:latin typeface="Times New Roman" pitchFamily="18" charset="0"/>
            </a:endParaRPr>
          </a:p>
          <a:p>
            <a:pPr marL="457200" indent="-457200"/>
            <a:r>
              <a:rPr lang="it-IT" b="1" dirty="0">
                <a:latin typeface="Times New Roman" pitchFamily="18" charset="0"/>
              </a:rPr>
              <a:t>	</a:t>
            </a:r>
            <a:r>
              <a:rPr lang="it-IT" b="1" dirty="0" err="1">
                <a:latin typeface="Times New Roman" pitchFamily="18" charset="0"/>
              </a:rPr>
              <a:t>beams</a:t>
            </a:r>
            <a:r>
              <a:rPr lang="it-IT" b="1" dirty="0">
                <a:latin typeface="Times New Roman" pitchFamily="18" charset="0"/>
              </a:rPr>
              <a:t> and </a:t>
            </a:r>
            <a:r>
              <a:rPr lang="it-IT" b="1" dirty="0" err="1">
                <a:latin typeface="Times New Roman" pitchFamily="18" charset="0"/>
              </a:rPr>
              <a:t>nuclear</a:t>
            </a:r>
            <a:r>
              <a:rPr lang="it-IT" b="1" dirty="0">
                <a:latin typeface="Times New Roman" pitchFamily="18" charset="0"/>
              </a:rPr>
              <a:t> </a:t>
            </a:r>
            <a:r>
              <a:rPr lang="it-IT" b="1" dirty="0" err="1">
                <a:latin typeface="Times New Roman" pitchFamily="18" charset="0"/>
              </a:rPr>
              <a:t>techniques</a:t>
            </a:r>
            <a:r>
              <a:rPr lang="it-IT" b="1" dirty="0">
                <a:latin typeface="Times New Roman" pitchFamily="18" charset="0"/>
              </a:rPr>
              <a:t> and </a:t>
            </a:r>
            <a:r>
              <a:rPr lang="it-IT" b="1" dirty="0" err="1">
                <a:latin typeface="Times New Roman" pitchFamily="18" charset="0"/>
              </a:rPr>
              <a:t>methods</a:t>
            </a:r>
            <a:endParaRPr lang="it-IT" b="1" dirty="0">
              <a:latin typeface="Times New Roman" pitchFamily="18" charset="0"/>
            </a:endParaRPr>
          </a:p>
          <a:p>
            <a:pPr marL="457200" indent="-457200"/>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1500"/>
                                  </p:stCondLst>
                                  <p:childTnLst>
                                    <p:set>
                                      <p:cBhvr>
                                        <p:cTn id="6" dur="1" fill="hold">
                                          <p:stCondLst>
                                            <p:cond delay="0"/>
                                          </p:stCondLst>
                                        </p:cTn>
                                        <p:tgtEl>
                                          <p:spTgt spid="147473"/>
                                        </p:tgtEl>
                                        <p:attrNameLst>
                                          <p:attrName>style.visibility</p:attrName>
                                        </p:attrNameLst>
                                      </p:cBhvr>
                                      <p:to>
                                        <p:strVal val="visible"/>
                                      </p:to>
                                    </p:set>
                                    <p:anim calcmode="lin" valueType="num">
                                      <p:cBhvr>
                                        <p:cTn id="7" dur="500" fill="hold"/>
                                        <p:tgtEl>
                                          <p:spTgt spid="147473"/>
                                        </p:tgtEl>
                                        <p:attrNameLst>
                                          <p:attrName>ppt_w</p:attrName>
                                        </p:attrNameLst>
                                      </p:cBhvr>
                                      <p:tavLst>
                                        <p:tav tm="0">
                                          <p:val>
                                            <p:fltVal val="0"/>
                                          </p:val>
                                        </p:tav>
                                        <p:tav tm="100000">
                                          <p:val>
                                            <p:strVal val="#ppt_w"/>
                                          </p:val>
                                        </p:tav>
                                      </p:tavLst>
                                    </p:anim>
                                    <p:anim calcmode="lin" valueType="num">
                                      <p:cBhvr>
                                        <p:cTn id="8" dur="500" fill="hold"/>
                                        <p:tgtEl>
                                          <p:spTgt spid="1474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7472"/>
                                        </p:tgtEl>
                                        <p:attrNameLst>
                                          <p:attrName>style.visibility</p:attrName>
                                        </p:attrNameLst>
                                      </p:cBhvr>
                                      <p:to>
                                        <p:strVal val="visible"/>
                                      </p:to>
                                    </p:set>
                                    <p:anim calcmode="lin" valueType="num">
                                      <p:cBhvr>
                                        <p:cTn id="13" dur="500" fill="hold"/>
                                        <p:tgtEl>
                                          <p:spTgt spid="147472"/>
                                        </p:tgtEl>
                                        <p:attrNameLst>
                                          <p:attrName>ppt_w</p:attrName>
                                        </p:attrNameLst>
                                      </p:cBhvr>
                                      <p:tavLst>
                                        <p:tav tm="0">
                                          <p:val>
                                            <p:fltVal val="0"/>
                                          </p:val>
                                        </p:tav>
                                        <p:tav tm="100000">
                                          <p:val>
                                            <p:strVal val="#ppt_w"/>
                                          </p:val>
                                        </p:tav>
                                      </p:tavLst>
                                    </p:anim>
                                    <p:anim calcmode="lin" valueType="num">
                                      <p:cBhvr>
                                        <p:cTn id="14" dur="500" fill="hold"/>
                                        <p:tgtEl>
                                          <p:spTgt spid="147472"/>
                                        </p:tgtEl>
                                        <p:attrNameLst>
                                          <p:attrName>ppt_h</p:attrName>
                                        </p:attrNameLst>
                                      </p:cBhvr>
                                      <p:tavLst>
                                        <p:tav tm="0">
                                          <p:val>
                                            <p:fltVal val="0"/>
                                          </p:val>
                                        </p:tav>
                                        <p:tav tm="100000">
                                          <p:val>
                                            <p:strVal val="#ppt_h"/>
                                          </p:val>
                                        </p:tav>
                                      </p:tavLst>
                                    </p:anim>
                                    <p:animEffect transition="in" filter="fade">
                                      <p:cBhvr>
                                        <p:cTn id="15" dur="500"/>
                                        <p:tgtEl>
                                          <p:spTgt spid="14747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47474"/>
                                        </p:tgtEl>
                                        <p:attrNameLst>
                                          <p:attrName>style.visibility</p:attrName>
                                        </p:attrNameLst>
                                      </p:cBhvr>
                                      <p:to>
                                        <p:strVal val="visible"/>
                                      </p:to>
                                    </p:set>
                                    <p:animEffect transition="in" filter="fade">
                                      <p:cBhvr>
                                        <p:cTn id="19" dur="2000"/>
                                        <p:tgtEl>
                                          <p:spTgt spid="14747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7475"/>
                                        </p:tgtEl>
                                        <p:attrNameLst>
                                          <p:attrName>style.visibility</p:attrName>
                                        </p:attrNameLst>
                                      </p:cBhvr>
                                      <p:to>
                                        <p:strVal val="visible"/>
                                      </p:to>
                                    </p:set>
                                    <p:anim calcmode="lin" valueType="num">
                                      <p:cBhvr>
                                        <p:cTn id="24" dur="500" fill="hold"/>
                                        <p:tgtEl>
                                          <p:spTgt spid="147475"/>
                                        </p:tgtEl>
                                        <p:attrNameLst>
                                          <p:attrName>ppt_w</p:attrName>
                                        </p:attrNameLst>
                                      </p:cBhvr>
                                      <p:tavLst>
                                        <p:tav tm="0">
                                          <p:val>
                                            <p:fltVal val="0"/>
                                          </p:val>
                                        </p:tav>
                                        <p:tav tm="100000">
                                          <p:val>
                                            <p:strVal val="#ppt_w"/>
                                          </p:val>
                                        </p:tav>
                                      </p:tavLst>
                                    </p:anim>
                                    <p:anim calcmode="lin" valueType="num">
                                      <p:cBhvr>
                                        <p:cTn id="25" dur="500" fill="hold"/>
                                        <p:tgtEl>
                                          <p:spTgt spid="147475"/>
                                        </p:tgtEl>
                                        <p:attrNameLst>
                                          <p:attrName>ppt_h</p:attrName>
                                        </p:attrNameLst>
                                      </p:cBhvr>
                                      <p:tavLst>
                                        <p:tav tm="0">
                                          <p:val>
                                            <p:fltVal val="0"/>
                                          </p:val>
                                        </p:tav>
                                        <p:tav tm="100000">
                                          <p:val>
                                            <p:strVal val="#ppt_h"/>
                                          </p:val>
                                        </p:tav>
                                      </p:tavLst>
                                    </p:anim>
                                    <p:animEffect transition="in" filter="fade">
                                      <p:cBhvr>
                                        <p:cTn id="26" dur="500"/>
                                        <p:tgtEl>
                                          <p:spTgt spid="147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2" grpId="0" animBg="1"/>
      <p:bldP spid="147473" grpId="0" animBg="1"/>
      <p:bldP spid="147474" grpId="0" animBg="1"/>
      <p:bldP spid="1474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253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253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253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253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253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253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253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253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253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2540" name="Rectangle 13"/>
          <p:cNvSpPr>
            <a:spLocks noGrp="1" noChangeArrowheads="1"/>
          </p:cNvSpPr>
          <p:nvPr>
            <p:ph type="title"/>
          </p:nvPr>
        </p:nvSpPr>
        <p:spPr>
          <a:xfrm>
            <a:off x="357158" y="214290"/>
            <a:ext cx="8513763" cy="1214445"/>
          </a:xfrm>
        </p:spPr>
        <p:txBody>
          <a:bodyPr lIns="0" tIns="0" rIns="0" bIns="0"/>
          <a:lstStyle/>
          <a:p>
            <a:pPr eaLnBrk="1" hangingPunct="1"/>
            <a:r>
              <a:rPr lang="it-IT" sz="3200" b="1" dirty="0" smtClean="0">
                <a:latin typeface="Times New Roman" pitchFamily="18" charset="0"/>
              </a:rPr>
              <a:t>Smooth transition from an all-on-paper to all-on DB E-Logbook</a:t>
            </a:r>
          </a:p>
        </p:txBody>
      </p:sp>
      <p:pic>
        <p:nvPicPr>
          <p:cNvPr id="22541" name="Picture 2" descr="Cavity Page"/>
          <p:cNvPicPr>
            <a:picLocks noChangeAspect="1" noChangeArrowheads="1"/>
          </p:cNvPicPr>
          <p:nvPr/>
        </p:nvPicPr>
        <p:blipFill>
          <a:blip r:embed="rId3" cstate="print"/>
          <a:srcRect/>
          <a:stretch>
            <a:fillRect/>
          </a:stretch>
        </p:blipFill>
        <p:spPr bwMode="auto">
          <a:xfrm>
            <a:off x="428596" y="1285860"/>
            <a:ext cx="8358246" cy="5000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5603"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5604"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5605"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5606"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5607"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5608"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5609"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5610"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5611"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5612" name="Rectangle 13"/>
          <p:cNvSpPr>
            <a:spLocks noGrp="1" noChangeArrowheads="1"/>
          </p:cNvSpPr>
          <p:nvPr>
            <p:ph type="title"/>
          </p:nvPr>
        </p:nvSpPr>
        <p:spPr>
          <a:xfrm>
            <a:off x="285720" y="428604"/>
            <a:ext cx="8513763" cy="571503"/>
          </a:xfrm>
        </p:spPr>
        <p:txBody>
          <a:bodyPr lIns="0" tIns="0" rIns="0" bIns="0"/>
          <a:lstStyle/>
          <a:p>
            <a:pPr eaLnBrk="1" hangingPunct="1"/>
            <a:r>
              <a:rPr lang="it-IT" sz="3200" b="1" dirty="0" smtClean="0">
                <a:latin typeface="Times New Roman" pitchFamily="18" charset="0"/>
              </a:rPr>
              <a:t>Smooth transition from an all-on-paper to all-on DB E-Logbook</a:t>
            </a:r>
          </a:p>
        </p:txBody>
      </p:sp>
      <p:pic>
        <p:nvPicPr>
          <p:cNvPr id="25613" name="Picture 2" descr="Magnet Page"/>
          <p:cNvPicPr>
            <a:picLocks noChangeAspect="1" noChangeArrowheads="1"/>
          </p:cNvPicPr>
          <p:nvPr/>
        </p:nvPicPr>
        <p:blipFill>
          <a:blip r:embed="rId3" cstate="print"/>
          <a:srcRect/>
          <a:stretch>
            <a:fillRect/>
          </a:stretch>
        </p:blipFill>
        <p:spPr bwMode="auto">
          <a:xfrm>
            <a:off x="571472" y="1142984"/>
            <a:ext cx="8143932" cy="52149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6627"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6628"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6629"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6630"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6631"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6632"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6633"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6634"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6635"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6636" name="Rectangle 13"/>
          <p:cNvSpPr>
            <a:spLocks noGrp="1" noChangeArrowheads="1"/>
          </p:cNvSpPr>
          <p:nvPr>
            <p:ph type="title"/>
          </p:nvPr>
        </p:nvSpPr>
        <p:spPr>
          <a:xfrm>
            <a:off x="357158" y="0"/>
            <a:ext cx="8513763" cy="1285860"/>
          </a:xfrm>
        </p:spPr>
        <p:txBody>
          <a:bodyPr lIns="0" tIns="0" rIns="0" bIns="0"/>
          <a:lstStyle/>
          <a:p>
            <a:pPr eaLnBrk="1" hangingPunct="1"/>
            <a:r>
              <a:rPr lang="it-IT" sz="3200" b="1" dirty="0" smtClean="0">
                <a:latin typeface="Times New Roman" pitchFamily="18" charset="0"/>
              </a:rPr>
              <a:t>Smooth transition from an all-on-paper to all-on DB E-Logbook</a:t>
            </a:r>
          </a:p>
        </p:txBody>
      </p:sp>
      <p:pic>
        <p:nvPicPr>
          <p:cNvPr id="26637" name="Picture 2" descr="Story Cavity"/>
          <p:cNvPicPr>
            <a:picLocks noChangeAspect="1" noChangeArrowheads="1"/>
          </p:cNvPicPr>
          <p:nvPr/>
        </p:nvPicPr>
        <p:blipFill>
          <a:blip r:embed="rId3" cstate="print"/>
          <a:srcRect/>
          <a:stretch>
            <a:fillRect/>
          </a:stretch>
        </p:blipFill>
        <p:spPr bwMode="auto">
          <a:xfrm>
            <a:off x="357158" y="1214422"/>
            <a:ext cx="8429683" cy="4572032"/>
          </a:xfrm>
          <a:prstGeom prst="rect">
            <a:avLst/>
          </a:prstGeom>
          <a:noFill/>
          <a:ln w="9525">
            <a:noFill/>
            <a:miter lim="800000"/>
            <a:headEnd/>
            <a:tailEnd/>
          </a:ln>
        </p:spPr>
      </p:pic>
      <p:sp>
        <p:nvSpPr>
          <p:cNvPr id="14" name="CasellaDiTesto 13"/>
          <p:cNvSpPr txBox="1"/>
          <p:nvPr/>
        </p:nvSpPr>
        <p:spPr>
          <a:xfrm>
            <a:off x="428596" y="5786454"/>
            <a:ext cx="8058040" cy="461665"/>
          </a:xfrm>
          <a:prstGeom prst="rect">
            <a:avLst/>
          </a:prstGeom>
          <a:noFill/>
        </p:spPr>
        <p:txBody>
          <a:bodyPr wrap="none" rtlCol="0">
            <a:spAutoFit/>
          </a:bodyPr>
          <a:lstStyle/>
          <a:p>
            <a:r>
              <a:rPr lang="it-IT" sz="2400" dirty="0" smtClean="0">
                <a:latin typeface="Times New Roman" pitchFamily="18" charset="0"/>
                <a:cs typeface="Times New Roman" pitchFamily="18" charset="0"/>
              </a:rPr>
              <a:t>All the value of the magnets, and RF, are recorded every second</a:t>
            </a:r>
            <a:endParaRPr lang="it-IT"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solidFill>
                <a:srgbClr val="000000"/>
              </a:solidFill>
            </a:endParaRPr>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solidFill>
                <a:srgbClr val="000000"/>
              </a:solidFill>
            </a:endParaRPr>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solidFill>
                <a:srgbClr val="000000"/>
              </a:solidFill>
            </a:endParaRPr>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solidFill>
                <a:srgbClr val="000000"/>
              </a:solidFill>
            </a:endParaRPr>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solidFill>
                <a:srgbClr val="000000"/>
              </a:solidFill>
            </a:endParaRPr>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solidFill>
                <a:srgbClr val="000000"/>
              </a:solidFill>
            </a:endParaRPr>
          </a:p>
        </p:txBody>
      </p:sp>
      <p:pic>
        <p:nvPicPr>
          <p:cNvPr id="27658" name="Picture 11"/>
          <p:cNvPicPr>
            <a:picLocks noChangeAspect="1" noChangeArrowheads="1"/>
          </p:cNvPicPr>
          <p:nvPr/>
        </p:nvPicPr>
        <p:blipFill>
          <a:blip r:embed="rId3"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solidFill>
                <a:srgbClr val="000000"/>
              </a:solidFill>
            </a:endParaRPr>
          </a:p>
        </p:txBody>
      </p:sp>
      <p:sp>
        <p:nvSpPr>
          <p:cNvPr id="27660" name="Rectangle 13"/>
          <p:cNvSpPr>
            <a:spLocks noGrp="1" noChangeArrowheads="1"/>
          </p:cNvSpPr>
          <p:nvPr>
            <p:ph type="title"/>
          </p:nvPr>
        </p:nvSpPr>
        <p:spPr>
          <a:xfrm>
            <a:off x="408173" y="945720"/>
            <a:ext cx="8513763" cy="1222398"/>
          </a:xfrm>
        </p:spPr>
        <p:txBody>
          <a:bodyPr lIns="0" tIns="0" rIns="0" bIns="0"/>
          <a:lstStyle/>
          <a:p>
            <a:pPr eaLnBrk="1" hangingPunct="1"/>
            <a:r>
              <a:rPr lang="it-IT" sz="3200" dirty="0" err="1" smtClean="0">
                <a:latin typeface="Times New Roman" pitchFamily="18" charset="0"/>
              </a:rPr>
              <a:t>This</a:t>
            </a:r>
            <a:r>
              <a:rPr lang="it-IT" sz="3200" dirty="0" smtClean="0">
                <a:latin typeface="Times New Roman" pitchFamily="18" charset="0"/>
              </a:rPr>
              <a:t> </a:t>
            </a:r>
            <a:r>
              <a:rPr lang="it-IT" sz="3200" dirty="0" err="1" smtClean="0">
                <a:latin typeface="Times New Roman" pitchFamily="18" charset="0"/>
              </a:rPr>
              <a:t>presentation</a:t>
            </a:r>
            <a:r>
              <a:rPr lang="it-IT" sz="3200" dirty="0" smtClean="0">
                <a:latin typeface="Times New Roman" pitchFamily="18" charset="0"/>
              </a:rPr>
              <a:t>, </a:t>
            </a:r>
            <a:r>
              <a:rPr lang="it-IT" sz="3200" dirty="0" err="1" smtClean="0">
                <a:latin typeface="Times New Roman" pitchFamily="18" charset="0"/>
              </a:rPr>
              <a:t>it</a:t>
            </a:r>
            <a:r>
              <a:rPr lang="it-IT" sz="3200" dirty="0" smtClean="0">
                <a:latin typeface="Times New Roman" pitchFamily="18" charset="0"/>
              </a:rPr>
              <a:t> </a:t>
            </a:r>
            <a:r>
              <a:rPr lang="it-IT" sz="3200" dirty="0" err="1" smtClean="0">
                <a:latin typeface="Times New Roman" pitchFamily="18" charset="0"/>
              </a:rPr>
              <a:t>is</a:t>
            </a:r>
            <a:r>
              <a:rPr lang="it-IT" sz="3200" dirty="0" smtClean="0">
                <a:latin typeface="Times New Roman" pitchFamily="18" charset="0"/>
              </a:rPr>
              <a:t> </a:t>
            </a:r>
            <a:r>
              <a:rPr lang="it-IT" sz="3200" dirty="0" err="1" smtClean="0">
                <a:latin typeface="Times New Roman" pitchFamily="18" charset="0"/>
              </a:rPr>
              <a:t>not</a:t>
            </a:r>
            <a:r>
              <a:rPr lang="it-IT" sz="3200" dirty="0" smtClean="0">
                <a:latin typeface="Times New Roman" pitchFamily="18" charset="0"/>
              </a:rPr>
              <a:t> a </a:t>
            </a:r>
            <a:r>
              <a:rPr lang="it-IT" sz="3200" dirty="0" err="1" smtClean="0">
                <a:latin typeface="Times New Roman" pitchFamily="18" charset="0"/>
              </a:rPr>
              <a:t>lesson</a:t>
            </a:r>
            <a:r>
              <a:rPr lang="it-IT" sz="3200" dirty="0" smtClean="0">
                <a:latin typeface="Times New Roman" pitchFamily="18" charset="0"/>
              </a:rPr>
              <a:t> of </a:t>
            </a:r>
            <a:r>
              <a:rPr lang="it-IT" sz="3200" dirty="0" err="1" smtClean="0">
                <a:latin typeface="Times New Roman" pitchFamily="18" charset="0"/>
              </a:rPr>
              <a:t>Phisics</a:t>
            </a:r>
            <a:r>
              <a:rPr lang="it-IT" sz="3200" dirty="0" smtClean="0">
                <a:latin typeface="Times New Roman" pitchFamily="18" charset="0"/>
              </a:rPr>
              <a:t> Lab, </a:t>
            </a:r>
            <a:r>
              <a:rPr lang="it-IT" sz="3200" dirty="0">
                <a:latin typeface="Times New Roman" pitchFamily="18" charset="0"/>
              </a:rPr>
              <a:t>or a </a:t>
            </a:r>
            <a:r>
              <a:rPr lang="it-IT" sz="3200" dirty="0" err="1">
                <a:latin typeface="Times New Roman" pitchFamily="18" charset="0"/>
              </a:rPr>
              <a:t>lesson</a:t>
            </a:r>
            <a:r>
              <a:rPr lang="it-IT" sz="3200" dirty="0">
                <a:latin typeface="Times New Roman" pitchFamily="18" charset="0"/>
              </a:rPr>
              <a:t> of Reliability </a:t>
            </a:r>
            <a:r>
              <a:rPr lang="it-IT" sz="3200" dirty="0" err="1">
                <a:latin typeface="Times New Roman" pitchFamily="18" charset="0"/>
              </a:rPr>
              <a:t>Modeling</a:t>
            </a:r>
            <a:r>
              <a:rPr lang="it-IT" sz="3200" dirty="0">
                <a:latin typeface="Times New Roman" pitchFamily="18" charset="0"/>
              </a:rPr>
              <a:t> </a:t>
            </a:r>
            <a:r>
              <a:rPr lang="it-IT" sz="3200" dirty="0" err="1" smtClean="0">
                <a:latin typeface="Times New Roman" pitchFamily="18" charset="0"/>
              </a:rPr>
              <a:t>but</a:t>
            </a:r>
            <a:r>
              <a:rPr lang="it-IT" sz="3200" dirty="0" smtClean="0">
                <a:latin typeface="Times New Roman" pitchFamily="18" charset="0"/>
              </a:rPr>
              <a:t>:  </a:t>
            </a:r>
            <a:r>
              <a:rPr lang="it-IT" sz="3200" u="sng" dirty="0" smtClean="0">
                <a:latin typeface="Times New Roman" pitchFamily="18" charset="0"/>
              </a:rPr>
              <a:t>Just </a:t>
            </a:r>
            <a:r>
              <a:rPr lang="it-IT" sz="3200" u="sng" dirty="0" err="1">
                <a:latin typeface="Times New Roman" pitchFamily="18" charset="0"/>
              </a:rPr>
              <a:t>my</a:t>
            </a:r>
            <a:r>
              <a:rPr lang="it-IT" sz="3200" u="sng" dirty="0">
                <a:latin typeface="Times New Roman" pitchFamily="18" charset="0"/>
              </a:rPr>
              <a:t> </a:t>
            </a:r>
            <a:r>
              <a:rPr lang="it-IT" sz="3200" u="sng" dirty="0" err="1">
                <a:latin typeface="Times New Roman" pitchFamily="18" charset="0"/>
              </a:rPr>
              <a:t>experience</a:t>
            </a:r>
            <a:endParaRPr lang="it-IT" sz="3200" u="sng" dirty="0" smtClean="0">
              <a:latin typeface="Times New Roman"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60475" y="2492896"/>
            <a:ext cx="6623893" cy="3815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a:off x="3505835" y="208685"/>
            <a:ext cx="2133918" cy="646331"/>
          </a:xfrm>
          <a:prstGeom prst="rect">
            <a:avLst/>
          </a:prstGeom>
          <a:noFill/>
        </p:spPr>
        <p:txBody>
          <a:bodyPr wrap="none" rtlCol="0">
            <a:spAutoFit/>
          </a:bodyPr>
          <a:lstStyle/>
          <a:p>
            <a:r>
              <a:rPr lang="it-IT" sz="3600" b="1" dirty="0" err="1" smtClean="0">
                <a:latin typeface="Times New Roman" pitchFamily="18" charset="0"/>
                <a:cs typeface="Times New Roman" pitchFamily="18" charset="0"/>
              </a:rPr>
              <a:t>Summary</a:t>
            </a:r>
            <a:endParaRPr lang="it-IT" sz="3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801614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p:cTn id="7" dur="1000" fill="hold"/>
                                        <p:tgtEl>
                                          <p:spTgt spid="27660"/>
                                        </p:tgtEl>
                                        <p:attrNameLst>
                                          <p:attrName>ppt_w</p:attrName>
                                        </p:attrNameLst>
                                      </p:cBhvr>
                                      <p:tavLst>
                                        <p:tav tm="0">
                                          <p:val>
                                            <p:fltVal val="0"/>
                                          </p:val>
                                        </p:tav>
                                        <p:tav tm="100000">
                                          <p:val>
                                            <p:strVal val="#ppt_w"/>
                                          </p:val>
                                        </p:tav>
                                      </p:tavLst>
                                    </p:anim>
                                    <p:anim calcmode="lin" valueType="num">
                                      <p:cBhvr>
                                        <p:cTn id="8" dur="1000" fill="hold"/>
                                        <p:tgtEl>
                                          <p:spTgt spid="27660"/>
                                        </p:tgtEl>
                                        <p:attrNameLst>
                                          <p:attrName>ppt_h</p:attrName>
                                        </p:attrNameLst>
                                      </p:cBhvr>
                                      <p:tavLst>
                                        <p:tav tm="0">
                                          <p:val>
                                            <p:fltVal val="0"/>
                                          </p:val>
                                        </p:tav>
                                        <p:tav tm="100000">
                                          <p:val>
                                            <p:strVal val="#ppt_h"/>
                                          </p:val>
                                        </p:tav>
                                      </p:tavLst>
                                    </p:anim>
                                    <p:anim calcmode="lin" valueType="num">
                                      <p:cBhvr>
                                        <p:cTn id="9" dur="1000" fill="hold"/>
                                        <p:tgtEl>
                                          <p:spTgt spid="27660"/>
                                        </p:tgtEl>
                                        <p:attrNameLst>
                                          <p:attrName>style.rotation</p:attrName>
                                        </p:attrNameLst>
                                      </p:cBhvr>
                                      <p:tavLst>
                                        <p:tav tm="0">
                                          <p:val>
                                            <p:fltVal val="90"/>
                                          </p:val>
                                        </p:tav>
                                        <p:tav tm="100000">
                                          <p:val>
                                            <p:fltVal val="0"/>
                                          </p:val>
                                        </p:tav>
                                      </p:tavLst>
                                    </p:anim>
                                    <p:animEffect transition="in" filter="fade">
                                      <p:cBhvr>
                                        <p:cTn id="10" dur="10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250825" y="2276475"/>
            <a:ext cx="8513763" cy="1141413"/>
          </a:xfrm>
        </p:spPr>
        <p:txBody>
          <a:bodyPr lIns="0" tIns="0" rIns="0" bIns="0"/>
          <a:lstStyle/>
          <a:p>
            <a:pPr eaLnBrk="1" hangingPunct="1"/>
            <a:r>
              <a:rPr lang="it-IT" b="1" dirty="0" smtClean="0">
                <a:latin typeface="Times New Roman" pitchFamily="18" charset="0"/>
              </a:rPr>
              <a:t>Thank you for your attention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214282" y="214290"/>
            <a:ext cx="8513763" cy="1141413"/>
          </a:xfrm>
        </p:spPr>
        <p:txBody>
          <a:bodyPr lIns="0" tIns="0" rIns="0" bIns="0"/>
          <a:lstStyle/>
          <a:p>
            <a:pPr eaLnBrk="1" hangingPunct="1"/>
            <a:r>
              <a:rPr lang="en-US" sz="3200" b="1" dirty="0" smtClean="0">
                <a:latin typeface="Times New Roman" pitchFamily="18" charset="0"/>
                <a:cs typeface="Times New Roman" pitchFamily="18" charset="0"/>
              </a:rPr>
              <a:t>Laboratori Nazionali di Legnaro</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(2000) </a:t>
            </a:r>
            <a:endParaRPr lang="it-IT" sz="3200" b="1" dirty="0" smtClean="0">
              <a:latin typeface="Times New Roman" pitchFamily="18" charset="0"/>
              <a:cs typeface="Times New Roman" pitchFamily="18" charset="0"/>
            </a:endParaRPr>
          </a:p>
        </p:txBody>
      </p:sp>
      <p:pic>
        <p:nvPicPr>
          <p:cNvPr id="13" name="Picture 5"/>
          <p:cNvPicPr>
            <a:picLocks noGrp="1" noChangeAspect="1" noChangeArrowheads="1"/>
          </p:cNvPicPr>
          <p:nvPr>
            <p:ph idx="1"/>
          </p:nvPr>
        </p:nvPicPr>
        <p:blipFill>
          <a:blip r:embed="rId3" cstate="print"/>
          <a:srcRect/>
          <a:stretch>
            <a:fillRect/>
          </a:stretch>
        </p:blipFill>
        <p:spPr>
          <a:xfrm>
            <a:off x="285720" y="1285860"/>
            <a:ext cx="8572560" cy="5072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Oval 21"/>
          <p:cNvSpPr>
            <a:spLocks noChangeArrowheads="1"/>
          </p:cNvSpPr>
          <p:nvPr/>
        </p:nvSpPr>
        <p:spPr bwMode="auto">
          <a:xfrm>
            <a:off x="432894" y="1785926"/>
            <a:ext cx="3292155" cy="1371600"/>
          </a:xfrm>
          <a:prstGeom prst="ellipse">
            <a:avLst/>
          </a:prstGeom>
          <a:noFill/>
          <a:ln w="66675">
            <a:solidFill>
              <a:srgbClr val="FF0000"/>
            </a:solidFill>
            <a:round/>
            <a:headEnd/>
            <a:tailEnd/>
          </a:ln>
        </p:spPr>
        <p:txBody>
          <a:bodyPr wrap="none" anchor="ctr"/>
          <a:lstStyle/>
          <a:p>
            <a:endParaRPr lang="en-US"/>
          </a:p>
        </p:txBody>
      </p:sp>
      <p:sp>
        <p:nvSpPr>
          <p:cNvPr id="15" name="Rectangle 10"/>
          <p:cNvSpPr>
            <a:spLocks noChangeArrowheads="1"/>
          </p:cNvSpPr>
          <p:nvPr/>
        </p:nvSpPr>
        <p:spPr bwMode="auto">
          <a:xfrm>
            <a:off x="287337" y="1386946"/>
            <a:ext cx="3504852" cy="369332"/>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b="1" dirty="0" smtClean="0">
                <a:solidFill>
                  <a:srgbClr val="FF0000"/>
                </a:solidFill>
                <a:latin typeface="Times New Roman" pitchFamily="18" charset="0"/>
                <a:cs typeface="Times New Roman" pitchFamily="18" charset="0"/>
              </a:rPr>
              <a:t>PIAVE-Tandem-</a:t>
            </a:r>
            <a:r>
              <a:rPr lang="en-US" b="1" dirty="0">
                <a:solidFill>
                  <a:srgbClr val="FF0000"/>
                </a:solidFill>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ALPI </a:t>
            </a:r>
            <a:r>
              <a:rPr lang="en-US" b="1" dirty="0">
                <a:solidFill>
                  <a:srgbClr val="FF0000"/>
                </a:solidFill>
                <a:latin typeface="Times New Roman" pitchFamily="18" charset="0"/>
                <a:cs typeface="Times New Roman" pitchFamily="18" charset="0"/>
              </a:rPr>
              <a:t>Complex</a:t>
            </a:r>
            <a:endParaRPr lang="it-IT" b="1" dirty="0">
              <a:solidFill>
                <a:srgbClr val="FF0000"/>
              </a:solidFill>
              <a:latin typeface="Times New Roman" pitchFamily="18" charset="0"/>
              <a:cs typeface="Times New Roman" pitchFamily="18" charset="0"/>
            </a:endParaRPr>
          </a:p>
        </p:txBody>
      </p:sp>
      <p:sp>
        <p:nvSpPr>
          <p:cNvPr id="16" name="Text Box 19"/>
          <p:cNvSpPr txBox="1">
            <a:spLocks noChangeArrowheads="1"/>
          </p:cNvSpPr>
          <p:nvPr/>
        </p:nvSpPr>
        <p:spPr bwMode="auto">
          <a:xfrm>
            <a:off x="2114550" y="5505450"/>
            <a:ext cx="1157288" cy="33655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it-IT" sz="1600" b="1" dirty="0">
                <a:solidFill>
                  <a:srgbClr val="FF0000"/>
                </a:solidFill>
                <a:latin typeface="Times New Roman" pitchFamily="18" charset="0"/>
                <a:cs typeface="Times New Roman" pitchFamily="18" charset="0"/>
              </a:rPr>
              <a:t>Main Gate</a:t>
            </a:r>
          </a:p>
        </p:txBody>
      </p:sp>
      <p:sp>
        <p:nvSpPr>
          <p:cNvPr id="17" name="Line 18"/>
          <p:cNvSpPr>
            <a:spLocks noChangeShapeType="1"/>
          </p:cNvSpPr>
          <p:nvPr/>
        </p:nvSpPr>
        <p:spPr bwMode="auto">
          <a:xfrm flipV="1">
            <a:off x="2500298" y="4929198"/>
            <a:ext cx="228600" cy="533400"/>
          </a:xfrm>
          <a:prstGeom prst="line">
            <a:avLst/>
          </a:prstGeom>
          <a:noFill/>
          <a:ln w="47625" cmpd="sng">
            <a:solidFill>
              <a:srgbClr val="FF0000"/>
            </a:solidFill>
            <a:round/>
            <a:headEnd/>
            <a:tailEnd type="triangle" w="med" len="med"/>
          </a:ln>
        </p:spPr>
        <p:txBody>
          <a:bodyPr/>
          <a:lstStyle/>
          <a:p>
            <a:endParaRPr lang="en-US"/>
          </a:p>
        </p:txBody>
      </p:sp>
      <p:sp>
        <p:nvSpPr>
          <p:cNvPr id="18" name="Rectangle 15"/>
          <p:cNvSpPr>
            <a:spLocks noChangeArrowheads="1"/>
          </p:cNvSpPr>
          <p:nvPr/>
        </p:nvSpPr>
        <p:spPr bwMode="auto">
          <a:xfrm>
            <a:off x="4071934" y="1571612"/>
            <a:ext cx="2356735" cy="40011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it-IT" sz="2000" b="1" dirty="0">
                <a:solidFill>
                  <a:srgbClr val="FF0000"/>
                </a:solidFill>
                <a:latin typeface="Times New Roman" pitchFamily="18" charset="0"/>
                <a:cs typeface="Times New Roman" pitchFamily="18" charset="0"/>
              </a:rPr>
              <a:t>AN2000 </a:t>
            </a:r>
            <a:r>
              <a:rPr lang="en-US" sz="2000" b="1" dirty="0">
                <a:solidFill>
                  <a:srgbClr val="FF0000"/>
                </a:solidFill>
                <a:latin typeface="Times New Roman" pitchFamily="18" charset="0"/>
                <a:cs typeface="Times New Roman" pitchFamily="18" charset="0"/>
              </a:rPr>
              <a:t>accelerator</a:t>
            </a:r>
            <a:endParaRPr lang="it-IT" sz="2000" b="1" dirty="0">
              <a:solidFill>
                <a:srgbClr val="FF0000"/>
              </a:solidFill>
              <a:latin typeface="Times New Roman" pitchFamily="18" charset="0"/>
              <a:cs typeface="Times New Roman" pitchFamily="18" charset="0"/>
            </a:endParaRPr>
          </a:p>
        </p:txBody>
      </p:sp>
      <p:sp>
        <p:nvSpPr>
          <p:cNvPr id="19" name="Rectangle 11"/>
          <p:cNvSpPr>
            <a:spLocks noChangeArrowheads="1"/>
          </p:cNvSpPr>
          <p:nvPr/>
        </p:nvSpPr>
        <p:spPr bwMode="auto">
          <a:xfrm>
            <a:off x="4143372" y="3000372"/>
            <a:ext cx="886781" cy="307777"/>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en-US" sz="1400" b="1" dirty="0">
                <a:solidFill>
                  <a:srgbClr val="FF0000"/>
                </a:solidFill>
                <a:latin typeface="Times New Roman" pitchFamily="18" charset="0"/>
                <a:cs typeface="Times New Roman" pitchFamily="18" charset="0"/>
              </a:rPr>
              <a:t>my office</a:t>
            </a:r>
            <a:endParaRPr lang="it-IT" sz="1400" b="1" dirty="0">
              <a:solidFill>
                <a:srgbClr val="FF0000"/>
              </a:solidFill>
              <a:latin typeface="Times New Roman" pitchFamily="18" charset="0"/>
              <a:cs typeface="Times New Roman" pitchFamily="18" charset="0"/>
            </a:endParaRPr>
          </a:p>
        </p:txBody>
      </p:sp>
      <p:sp>
        <p:nvSpPr>
          <p:cNvPr id="20" name="Rectangle 11"/>
          <p:cNvSpPr>
            <a:spLocks noChangeArrowheads="1"/>
          </p:cNvSpPr>
          <p:nvPr/>
        </p:nvSpPr>
        <p:spPr bwMode="auto">
          <a:xfrm>
            <a:off x="6429388" y="3929066"/>
            <a:ext cx="1513556" cy="33855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en-US" sz="1600" b="1" dirty="0">
                <a:solidFill>
                  <a:srgbClr val="FF0000"/>
                </a:solidFill>
                <a:latin typeface="Times New Roman" pitchFamily="18" charset="0"/>
                <a:cs typeface="Times New Roman" pitchFamily="18" charset="0"/>
              </a:rPr>
              <a:t>CN</a:t>
            </a:r>
            <a:r>
              <a:rPr lang="en-US" sz="1600" b="1" dirty="0">
                <a:solidFill>
                  <a:schemeClr val="tx1"/>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accelerator</a:t>
            </a:r>
            <a:endParaRPr lang="it-IT" sz="1600" b="1" dirty="0">
              <a:solidFill>
                <a:srgbClr val="FF0000"/>
              </a:solidFill>
              <a:latin typeface="Times New Roman" pitchFamily="18" charset="0"/>
              <a:cs typeface="Times New Roman" pitchFamily="18" charset="0"/>
            </a:endParaRPr>
          </a:p>
        </p:txBody>
      </p:sp>
      <p:sp>
        <p:nvSpPr>
          <p:cNvPr id="21" name="Rectangle 13"/>
          <p:cNvSpPr>
            <a:spLocks noChangeArrowheads="1"/>
          </p:cNvSpPr>
          <p:nvPr/>
        </p:nvSpPr>
        <p:spPr bwMode="auto">
          <a:xfrm>
            <a:off x="6572264" y="1857364"/>
            <a:ext cx="1981200" cy="5842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p>
            <a:pPr>
              <a:spcBef>
                <a:spcPct val="50000"/>
              </a:spcBef>
              <a:defRPr/>
            </a:pPr>
            <a:r>
              <a:rPr lang="en-US" sz="1600" b="1" dirty="0">
                <a:solidFill>
                  <a:srgbClr val="FF0000"/>
                </a:solidFill>
                <a:latin typeface="Times New Roman" pitchFamily="18" charset="0"/>
                <a:cs typeface="Times New Roman" pitchFamily="18" charset="0"/>
              </a:rPr>
              <a:t>High Energy</a:t>
            </a:r>
            <a:br>
              <a:rPr lang="en-US" sz="1600" b="1" dirty="0">
                <a:solidFill>
                  <a:srgbClr val="FF0000"/>
                </a:solidFill>
                <a:latin typeface="Times New Roman" pitchFamily="18" charset="0"/>
                <a:cs typeface="Times New Roman" pitchFamily="18" charset="0"/>
              </a:rPr>
            </a:br>
            <a:r>
              <a:rPr lang="en-US" sz="1600" b="1" dirty="0">
                <a:solidFill>
                  <a:srgbClr val="FF0000"/>
                </a:solidFill>
                <a:latin typeface="Times New Roman" pitchFamily="18" charset="0"/>
                <a:cs typeface="Times New Roman" pitchFamily="18" charset="0"/>
              </a:rPr>
              <a:t>Physics Building</a:t>
            </a:r>
            <a:endParaRPr lang="it-IT" sz="1600" b="1" dirty="0">
              <a:solidFill>
                <a:srgbClr val="FF0000"/>
              </a:solidFill>
              <a:latin typeface="Times New Roman" pitchFamily="18" charset="0"/>
              <a:cs typeface="Times New Roman" pitchFamily="18" charset="0"/>
            </a:endParaRPr>
          </a:p>
        </p:txBody>
      </p:sp>
      <p:sp>
        <p:nvSpPr>
          <p:cNvPr id="22" name="Line 18"/>
          <p:cNvSpPr>
            <a:spLocks noChangeShapeType="1"/>
          </p:cNvSpPr>
          <p:nvPr/>
        </p:nvSpPr>
        <p:spPr bwMode="auto">
          <a:xfrm flipH="1" flipV="1">
            <a:off x="5857884" y="3071810"/>
            <a:ext cx="1071570" cy="819152"/>
          </a:xfrm>
          <a:prstGeom prst="line">
            <a:avLst/>
          </a:prstGeom>
          <a:noFill/>
          <a:ln w="47625" cmpd="sng">
            <a:solidFill>
              <a:srgbClr val="FF0000"/>
            </a:solidFill>
            <a:round/>
            <a:headEnd/>
            <a:tailEnd type="triangle" w="med" len="med"/>
          </a:ln>
        </p:spPr>
        <p:txBody>
          <a:bodyPr/>
          <a:lstStyle/>
          <a:p>
            <a:endParaRPr lang="en-US"/>
          </a:p>
        </p:txBody>
      </p:sp>
      <p:sp>
        <p:nvSpPr>
          <p:cNvPr id="23" name="Line 18"/>
          <p:cNvSpPr>
            <a:spLocks noChangeShapeType="1"/>
          </p:cNvSpPr>
          <p:nvPr/>
        </p:nvSpPr>
        <p:spPr bwMode="auto">
          <a:xfrm flipH="1">
            <a:off x="7643834" y="2428868"/>
            <a:ext cx="142876" cy="714380"/>
          </a:xfrm>
          <a:prstGeom prst="line">
            <a:avLst/>
          </a:prstGeom>
          <a:noFill/>
          <a:ln w="47625" cmpd="sng">
            <a:solidFill>
              <a:srgbClr val="FF0000"/>
            </a:solidFill>
            <a:round/>
            <a:headEnd/>
            <a:tailEnd type="triangle" w="med" len="med"/>
          </a:ln>
        </p:spPr>
        <p:txBody>
          <a:bodyPr/>
          <a:lstStyle/>
          <a:p>
            <a:endParaRPr lang="en-US"/>
          </a:p>
        </p:txBody>
      </p:sp>
      <p:sp>
        <p:nvSpPr>
          <p:cNvPr id="24" name="Line 18"/>
          <p:cNvSpPr>
            <a:spLocks noChangeShapeType="1"/>
          </p:cNvSpPr>
          <p:nvPr/>
        </p:nvSpPr>
        <p:spPr bwMode="auto">
          <a:xfrm>
            <a:off x="5072066" y="1928802"/>
            <a:ext cx="857256" cy="928694"/>
          </a:xfrm>
          <a:prstGeom prst="line">
            <a:avLst/>
          </a:prstGeom>
          <a:noFill/>
          <a:ln w="47625" cmpd="sng">
            <a:solidFill>
              <a:srgbClr val="FF0000"/>
            </a:solidFill>
            <a:round/>
            <a:headEnd/>
            <a:tailEnd type="triangle" w="med" len="med"/>
          </a:ln>
        </p:spPr>
        <p:txBody>
          <a:bodyPr/>
          <a:lstStyle/>
          <a:p>
            <a:endParaRPr lang="en-US"/>
          </a:p>
        </p:txBody>
      </p:sp>
      <p:sp>
        <p:nvSpPr>
          <p:cNvPr id="25" name="Line 18"/>
          <p:cNvSpPr>
            <a:spLocks noChangeShapeType="1"/>
          </p:cNvSpPr>
          <p:nvPr/>
        </p:nvSpPr>
        <p:spPr bwMode="auto">
          <a:xfrm>
            <a:off x="4643438" y="3357562"/>
            <a:ext cx="14286" cy="428628"/>
          </a:xfrm>
          <a:prstGeom prst="line">
            <a:avLst/>
          </a:prstGeom>
          <a:noFill/>
          <a:ln w="47625" cmpd="sng">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285720" y="214290"/>
            <a:ext cx="8513763" cy="1141413"/>
          </a:xfrm>
        </p:spPr>
        <p:txBody>
          <a:bodyPr lIns="0" tIns="0" rIns="0" bIns="0"/>
          <a:lstStyle/>
          <a:p>
            <a:pPr eaLnBrk="1" hangingPunct="1"/>
            <a:r>
              <a:rPr lang="en-US" sz="4000" b="1" dirty="0" smtClean="0">
                <a:latin typeface="Times New Roman" pitchFamily="18" charset="0"/>
                <a:cs typeface="Times New Roman" pitchFamily="18" charset="0"/>
              </a:rPr>
              <a:t>2 low energy electrostatic accelerators</a:t>
            </a:r>
            <a:endParaRPr lang="it-IT" sz="4000" b="1" dirty="0" smtClean="0">
              <a:latin typeface="Times New Roman" pitchFamily="18" charset="0"/>
              <a:cs typeface="Times New Roman" pitchFamily="18" charset="0"/>
            </a:endParaRPr>
          </a:p>
        </p:txBody>
      </p:sp>
      <p:pic>
        <p:nvPicPr>
          <p:cNvPr id="13" name="Picture 10"/>
          <p:cNvPicPr>
            <a:picLocks noChangeAspect="1" noChangeArrowheads="1"/>
          </p:cNvPicPr>
          <p:nvPr/>
        </p:nvPicPr>
        <p:blipFill>
          <a:blip r:embed="rId3" cstate="print"/>
          <a:srcRect/>
          <a:stretch>
            <a:fillRect/>
          </a:stretch>
        </p:blipFill>
        <p:spPr bwMode="auto">
          <a:xfrm>
            <a:off x="4929190" y="1425575"/>
            <a:ext cx="3492499" cy="4665663"/>
          </a:xfrm>
          <a:prstGeom prst="rect">
            <a:avLst/>
          </a:prstGeom>
          <a:noFill/>
          <a:ln w="9525">
            <a:noFill/>
            <a:miter lim="800000"/>
            <a:headEnd/>
            <a:tailEnd/>
          </a:ln>
        </p:spPr>
      </p:pic>
      <p:pic>
        <p:nvPicPr>
          <p:cNvPr id="14" name="Picture 11" descr="F06_25_1">
            <a:hlinkClick r:id="rId4"/>
          </p:cNvPr>
          <p:cNvPicPr>
            <a:picLocks noChangeAspect="1" noChangeArrowheads="1"/>
          </p:cNvPicPr>
          <p:nvPr/>
        </p:nvPicPr>
        <p:blipFill>
          <a:blip r:embed="rId5" cstate="print"/>
          <a:srcRect/>
          <a:stretch>
            <a:fillRect/>
          </a:stretch>
        </p:blipFill>
        <p:spPr bwMode="auto">
          <a:xfrm>
            <a:off x="428597" y="2643182"/>
            <a:ext cx="3857652" cy="3411543"/>
          </a:xfrm>
          <a:prstGeom prst="rect">
            <a:avLst/>
          </a:prstGeom>
          <a:noFill/>
          <a:ln w="9525">
            <a:noFill/>
            <a:miter lim="800000"/>
            <a:headEnd/>
            <a:tailEnd/>
          </a:ln>
        </p:spPr>
      </p:pic>
      <p:sp>
        <p:nvSpPr>
          <p:cNvPr id="15" name="Rectangle 14"/>
          <p:cNvSpPr>
            <a:spLocks noChangeArrowheads="1"/>
          </p:cNvSpPr>
          <p:nvPr/>
        </p:nvSpPr>
        <p:spPr bwMode="auto">
          <a:xfrm>
            <a:off x="1112399" y="1785926"/>
            <a:ext cx="2626553" cy="830997"/>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lgn="ctr">
              <a:spcBef>
                <a:spcPct val="20000"/>
              </a:spcBef>
              <a:buClr>
                <a:schemeClr val="hlink"/>
              </a:buClr>
              <a:defRPr/>
            </a:pPr>
            <a:r>
              <a:rPr lang="en-US" sz="2400" b="1" dirty="0">
                <a:solidFill>
                  <a:schemeClr val="tx1"/>
                </a:solidFill>
                <a:latin typeface="Times New Roman" pitchFamily="18" charset="0"/>
                <a:cs typeface="Times New Roman" pitchFamily="18" charset="0"/>
              </a:rPr>
              <a:t>2-MV</a:t>
            </a:r>
            <a:r>
              <a:rPr lang="en-US" sz="2000" b="1" dirty="0">
                <a:solidFill>
                  <a:schemeClr val="tx1"/>
                </a:solidFill>
                <a:latin typeface="Times New Roman" pitchFamily="18" charset="0"/>
                <a:cs typeface="Times New Roman" pitchFamily="18" charset="0"/>
              </a:rPr>
              <a:t> </a:t>
            </a:r>
            <a:r>
              <a:rPr lang="en-US" sz="2000" b="1" dirty="0" smtClean="0">
                <a:solidFill>
                  <a:schemeClr val="tx1"/>
                </a:solidFill>
                <a:latin typeface="Times New Roman" pitchFamily="18" charset="0"/>
                <a:cs typeface="Times New Roman" pitchFamily="18" charset="0"/>
              </a:rPr>
              <a:t>– AN 2000</a:t>
            </a:r>
            <a:r>
              <a:rPr lang="en-US" sz="2000" b="1" dirty="0">
                <a:solidFill>
                  <a:schemeClr val="tx1"/>
                </a:solidFill>
                <a:latin typeface="Times New Roman" pitchFamily="18" charset="0"/>
                <a:cs typeface="Times New Roman" pitchFamily="18" charset="0"/>
              </a:rPr>
              <a:t/>
            </a:r>
            <a:br>
              <a:rPr lang="en-US" sz="2000" b="1" dirty="0">
                <a:solidFill>
                  <a:schemeClr val="tx1"/>
                </a:solidFill>
                <a:latin typeface="Times New Roman" pitchFamily="18" charset="0"/>
                <a:cs typeface="Times New Roman" pitchFamily="18" charset="0"/>
              </a:rPr>
            </a:br>
            <a:r>
              <a:rPr lang="en-US" sz="2000" b="1" dirty="0">
                <a:solidFill>
                  <a:schemeClr val="tx1"/>
                </a:solidFill>
                <a:latin typeface="Times New Roman" pitchFamily="18" charset="0"/>
                <a:cs typeface="Times New Roman" pitchFamily="18" charset="0"/>
              </a:rPr>
              <a:t>Van de </a:t>
            </a:r>
            <a:r>
              <a:rPr lang="en-US" sz="2000" b="1" dirty="0" err="1">
                <a:solidFill>
                  <a:schemeClr val="tx1"/>
                </a:solidFill>
                <a:latin typeface="Times New Roman" pitchFamily="18" charset="0"/>
                <a:cs typeface="Times New Roman" pitchFamily="18" charset="0"/>
              </a:rPr>
              <a:t>Graaff</a:t>
            </a:r>
            <a:r>
              <a:rPr lang="en-US" sz="2000" b="1" dirty="0">
                <a:solidFill>
                  <a:schemeClr val="tx1"/>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(1971)</a:t>
            </a:r>
            <a:endParaRPr lang="it-IT" sz="2400" b="1" dirty="0">
              <a:solidFill>
                <a:srgbClr val="FF0000"/>
              </a:solidFill>
              <a:latin typeface="Times New Roman" pitchFamily="18" charset="0"/>
              <a:cs typeface="Times New Roman" pitchFamily="18" charset="0"/>
            </a:endParaRPr>
          </a:p>
        </p:txBody>
      </p:sp>
      <p:sp>
        <p:nvSpPr>
          <p:cNvPr id="16" name="Line 15"/>
          <p:cNvSpPr>
            <a:spLocks noChangeShapeType="1"/>
          </p:cNvSpPr>
          <p:nvPr/>
        </p:nvSpPr>
        <p:spPr bwMode="auto">
          <a:xfrm>
            <a:off x="3146407" y="2643182"/>
            <a:ext cx="0" cy="642942"/>
          </a:xfrm>
          <a:prstGeom prst="line">
            <a:avLst/>
          </a:prstGeom>
          <a:noFill/>
          <a:ln w="57150">
            <a:solidFill>
              <a:srgbClr val="FF0000"/>
            </a:solidFill>
            <a:round/>
            <a:headEnd/>
            <a:tailEnd type="triangle" w="lg" len="lg"/>
          </a:ln>
        </p:spPr>
        <p:txBody>
          <a:bodyPr/>
          <a:lstStyle/>
          <a:p>
            <a:endParaRPr lang="en-US"/>
          </a:p>
        </p:txBody>
      </p:sp>
      <p:sp>
        <p:nvSpPr>
          <p:cNvPr id="17" name="Rectangle 12"/>
          <p:cNvSpPr>
            <a:spLocks noChangeArrowheads="1"/>
          </p:cNvSpPr>
          <p:nvPr/>
        </p:nvSpPr>
        <p:spPr bwMode="auto">
          <a:xfrm>
            <a:off x="285720" y="1142984"/>
            <a:ext cx="4508500" cy="46166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p>
            <a:pPr algn="ctr">
              <a:spcBef>
                <a:spcPct val="20000"/>
              </a:spcBef>
              <a:buClr>
                <a:schemeClr val="hlink"/>
              </a:buClr>
              <a:buFont typeface="Wingdings" pitchFamily="2" charset="2"/>
              <a:buNone/>
              <a:defRPr/>
            </a:pPr>
            <a:r>
              <a:rPr lang="en-US" sz="2400" b="1" dirty="0">
                <a:solidFill>
                  <a:schemeClr val="tx1"/>
                </a:solidFill>
                <a:latin typeface="Times New Roman" pitchFamily="18" charset="0"/>
                <a:cs typeface="Times New Roman" pitchFamily="18" charset="0"/>
              </a:rPr>
              <a:t>7-MV</a:t>
            </a:r>
            <a:r>
              <a:rPr lang="en-US" sz="2000" b="1" dirty="0">
                <a:solidFill>
                  <a:schemeClr val="tx1"/>
                </a:solidFill>
                <a:latin typeface="Times New Roman" pitchFamily="18" charset="0"/>
                <a:cs typeface="Times New Roman" pitchFamily="18" charset="0"/>
              </a:rPr>
              <a:t> - CN - Van de </a:t>
            </a:r>
            <a:r>
              <a:rPr lang="en-US" sz="2000" b="1" dirty="0" err="1">
                <a:solidFill>
                  <a:schemeClr val="tx1"/>
                </a:solidFill>
                <a:latin typeface="Times New Roman" pitchFamily="18" charset="0"/>
                <a:cs typeface="Times New Roman" pitchFamily="18" charset="0"/>
              </a:rPr>
              <a:t>Graaff</a:t>
            </a:r>
            <a:r>
              <a:rPr lang="en-US" sz="2000" b="1" dirty="0">
                <a:solidFill>
                  <a:schemeClr val="tx1"/>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(1961)</a:t>
            </a:r>
          </a:p>
        </p:txBody>
      </p:sp>
      <p:sp>
        <p:nvSpPr>
          <p:cNvPr id="18" name="Line 13"/>
          <p:cNvSpPr>
            <a:spLocks noChangeShapeType="1"/>
          </p:cNvSpPr>
          <p:nvPr/>
        </p:nvSpPr>
        <p:spPr bwMode="auto">
          <a:xfrm>
            <a:off x="3857620" y="1571612"/>
            <a:ext cx="2214578" cy="1500198"/>
          </a:xfrm>
          <a:prstGeom prst="line">
            <a:avLst/>
          </a:prstGeom>
          <a:noFill/>
          <a:ln w="57150">
            <a:solidFill>
              <a:srgbClr val="FF0000"/>
            </a:solidFill>
            <a:round/>
            <a:headEnd/>
            <a:tailEnd type="triangle" w="lg" len="lg"/>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p:txBody>
          <a:bodyPr/>
          <a:lstStyle/>
          <a:p>
            <a:pPr eaLnBrk="1" hangingPunct="1"/>
            <a:endParaRPr lang="it-IT" smtClean="0"/>
          </a:p>
        </p:txBody>
      </p:sp>
      <p:sp>
        <p:nvSpPr>
          <p:cNvPr id="11267" name="Segnaposto contenuto 2"/>
          <p:cNvSpPr>
            <a:spLocks noGrp="1"/>
          </p:cNvSpPr>
          <p:nvPr>
            <p:ph idx="1"/>
          </p:nvPr>
        </p:nvSpPr>
        <p:spPr/>
        <p:txBody>
          <a:bodyPr/>
          <a:lstStyle/>
          <a:p>
            <a:pPr eaLnBrk="1" hangingPunct="1"/>
            <a:endParaRPr lang="it-IT" smtClean="0"/>
          </a:p>
        </p:txBody>
      </p:sp>
      <p:pic>
        <p:nvPicPr>
          <p:cNvPr id="11268" name="Picture 2" descr="C:\Documents and Settings\davide\Desktop\Foto Tandem.jpg"/>
          <p:cNvPicPr>
            <a:picLocks noChangeAspect="1" noChangeArrowheads="1"/>
          </p:cNvPicPr>
          <p:nvPr/>
        </p:nvPicPr>
        <p:blipFill>
          <a:blip r:embed="rId2" cstate="print"/>
          <a:srcRect/>
          <a:stretch>
            <a:fillRect/>
          </a:stretch>
        </p:blipFill>
        <p:spPr bwMode="auto">
          <a:xfrm>
            <a:off x="285750" y="285750"/>
            <a:ext cx="8572500" cy="6286500"/>
          </a:xfrm>
          <a:prstGeom prst="rect">
            <a:avLst/>
          </a:prstGeom>
          <a:noFill/>
          <a:ln w="9525">
            <a:noFill/>
            <a:miter lim="800000"/>
            <a:headEnd/>
            <a:tailEnd/>
          </a:ln>
        </p:spPr>
      </p:pic>
      <p:sp>
        <p:nvSpPr>
          <p:cNvPr id="11269" name="Rettangolo 4"/>
          <p:cNvSpPr>
            <a:spLocks noChangeArrowheads="1"/>
          </p:cNvSpPr>
          <p:nvPr/>
        </p:nvSpPr>
        <p:spPr bwMode="auto">
          <a:xfrm>
            <a:off x="285750" y="285750"/>
            <a:ext cx="4572000" cy="1354217"/>
          </a:xfrm>
          <a:prstGeom prst="rect">
            <a:avLst/>
          </a:prstGeom>
          <a:noFill/>
          <a:ln w="9525">
            <a:noFill/>
            <a:miter lim="800000"/>
            <a:headEnd/>
            <a:tailEnd/>
          </a:ln>
        </p:spPr>
        <p:txBody>
          <a:bodyPr>
            <a:spAutoFit/>
          </a:bodyPr>
          <a:lstStyle/>
          <a:p>
            <a:pPr eaLnBrk="0" hangingPunct="0"/>
            <a:r>
              <a:rPr lang="en-US" sz="3600" b="1" dirty="0" smtClean="0">
                <a:latin typeface="Times New Roman" pitchFamily="18" charset="0"/>
              </a:rPr>
              <a:t>Tandem-Accelerator </a:t>
            </a:r>
            <a:r>
              <a:rPr lang="en-US" sz="2800" b="1" dirty="0" smtClean="0">
                <a:solidFill>
                  <a:srgbClr val="FF0000"/>
                </a:solidFill>
                <a:latin typeface="Times New Roman" pitchFamily="18" charset="0"/>
              </a:rPr>
              <a:t>(1981)</a:t>
            </a:r>
            <a:endParaRPr lang="en-US" sz="2800" b="1" dirty="0">
              <a:solidFill>
                <a:srgbClr val="FF0000"/>
              </a:solidFill>
              <a:latin typeface="Times New Roman" pitchFamily="18" charset="0"/>
            </a:endParaRPr>
          </a:p>
          <a:p>
            <a:pPr algn="ctr" eaLnBrk="0" hangingPunct="0"/>
            <a:endParaRPr lang="it-IT" b="1" dirty="0">
              <a:latin typeface="Times New Roman" pitchFamily="18" charset="0"/>
            </a:endParaRPr>
          </a:p>
        </p:txBody>
      </p:sp>
      <p:sp useBgFill="1">
        <p:nvSpPr>
          <p:cNvPr id="6" name="TextBox 8"/>
          <p:cNvSpPr txBox="1"/>
          <p:nvPr/>
        </p:nvSpPr>
        <p:spPr>
          <a:xfrm>
            <a:off x="3857620" y="5000636"/>
            <a:ext cx="4976826"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defRPr/>
            </a:pPr>
            <a:r>
              <a:rPr lang="en-US" sz="2400" dirty="0">
                <a:latin typeface="Times New Roman" pitchFamily="18" charset="0"/>
                <a:cs typeface="Times New Roman" pitchFamily="18" charset="0"/>
              </a:rPr>
              <a:t> Negative ion source</a:t>
            </a:r>
          </a:p>
          <a:p>
            <a:pPr>
              <a:buFont typeface="Arial" pitchFamily="34" charset="0"/>
              <a:buChar char="•"/>
              <a:defRPr/>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14,5 </a:t>
            </a:r>
            <a:r>
              <a:rPr lang="en-US" sz="2400" dirty="0">
                <a:latin typeface="Times New Roman" pitchFamily="18" charset="0"/>
                <a:cs typeface="Times New Roman" pitchFamily="18" charset="0"/>
              </a:rPr>
              <a:t>MV terminal voltage</a:t>
            </a:r>
          </a:p>
          <a:p>
            <a:pPr>
              <a:buFont typeface="Arial" pitchFamily="34" charset="0"/>
              <a:buChar char="•"/>
              <a:defRPr/>
            </a:pPr>
            <a:r>
              <a:rPr lang="en-US" sz="2400" dirty="0">
                <a:latin typeface="Times New Roman" pitchFamily="18" charset="0"/>
                <a:cs typeface="Times New Roman" pitchFamily="18" charset="0"/>
              </a:rPr>
              <a:t> </a:t>
            </a:r>
            <a:r>
              <a:rPr lang="en-GB" sz="2400" dirty="0">
                <a:latin typeface="Times New Roman" pitchFamily="18" charset="0"/>
                <a:cs typeface="Times New Roman" pitchFamily="18" charset="0"/>
              </a:rPr>
              <a:t>SF6 insulating gas at 7 bars</a:t>
            </a:r>
          </a:p>
          <a:p>
            <a:pPr>
              <a:buFont typeface="Arial" pitchFamily="34" charset="0"/>
              <a:buChar char="•"/>
              <a:defRPr/>
            </a:pPr>
            <a:r>
              <a:rPr lang="en-GB" sz="2400" dirty="0">
                <a:latin typeface="Times New Roman" pitchFamily="18" charset="0"/>
                <a:cs typeface="Times New Roman" pitchFamily="18" charset="0"/>
              </a:rPr>
              <a:t> Single </a:t>
            </a:r>
            <a:r>
              <a:rPr lang="en-GB" sz="2400" dirty="0" smtClean="0">
                <a:latin typeface="Times New Roman" pitchFamily="18" charset="0"/>
                <a:cs typeface="Times New Roman" pitchFamily="18" charset="0"/>
              </a:rPr>
              <a:t>or </a:t>
            </a:r>
            <a:r>
              <a:rPr lang="en-GB" sz="2400" dirty="0">
                <a:latin typeface="Times New Roman" pitchFamily="18" charset="0"/>
                <a:cs typeface="Times New Roman" pitchFamily="18" charset="0"/>
              </a:rPr>
              <a:t>double stripping stages</a:t>
            </a:r>
            <a:endParaRPr lang="en-US" sz="2400" dirty="0">
              <a:latin typeface="Times New Roman" pitchFamily="18" charset="0"/>
              <a:cs typeface="Times New Roman" pitchFamily="18" charset="0"/>
            </a:endParaRPr>
          </a:p>
        </p:txBody>
      </p:sp>
      <p:sp>
        <p:nvSpPr>
          <p:cNvPr id="7" name="Freccia a destra 6"/>
          <p:cNvSpPr/>
          <p:nvPr/>
        </p:nvSpPr>
        <p:spPr>
          <a:xfrm rot="13264614">
            <a:off x="357560" y="3151706"/>
            <a:ext cx="1779691" cy="447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1857356" y="4286256"/>
            <a:ext cx="2877711" cy="461665"/>
          </a:xfrm>
          <a:prstGeom prst="rect">
            <a:avLst/>
          </a:prstGeom>
          <a:noFill/>
        </p:spPr>
        <p:txBody>
          <a:bodyPr wrap="none" rtlCol="0">
            <a:spAutoFit/>
          </a:bodyPr>
          <a:lstStyle/>
          <a:p>
            <a:r>
              <a:rPr lang="it-IT" sz="2400" b="1" dirty="0" smtClean="0">
                <a:solidFill>
                  <a:schemeClr val="bg1"/>
                </a:solidFill>
                <a:latin typeface="Times New Roman" pitchFamily="18" charset="0"/>
                <a:cs typeface="Times New Roman" pitchFamily="18" charset="0"/>
              </a:rPr>
              <a:t>DDB, 5 Mhz, 10Mhz</a:t>
            </a:r>
            <a:endParaRPr lang="it-IT"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0"/>
          <p:cNvSpPr>
            <a:spLocks noChangeArrowheads="1"/>
          </p:cNvSpPr>
          <p:nvPr/>
        </p:nvSpPr>
        <p:spPr bwMode="auto">
          <a:xfrm>
            <a:off x="2268538" y="404813"/>
            <a:ext cx="6335712" cy="4824412"/>
          </a:xfrm>
          <a:prstGeom prst="rect">
            <a:avLst/>
          </a:prstGeom>
          <a:noFill/>
          <a:ln w="101600">
            <a:solidFill>
              <a:srgbClr val="0000FF"/>
            </a:solidFill>
            <a:miter lim="800000"/>
            <a:headEnd/>
            <a:tailEnd/>
          </a:ln>
        </p:spPr>
        <p:txBody>
          <a:bodyPr wrap="none" anchor="ctr"/>
          <a:lstStyle/>
          <a:p>
            <a:endParaRPr lang="en-US">
              <a:solidFill>
                <a:srgbClr val="000000"/>
              </a:solidFill>
              <a:latin typeface="Arial" pitchFamily="34" charset="0"/>
            </a:endParaRPr>
          </a:p>
        </p:txBody>
      </p:sp>
      <p:graphicFrame>
        <p:nvGraphicFramePr>
          <p:cNvPr id="2050" name="Object 8"/>
          <p:cNvGraphicFramePr>
            <a:graphicFrameLocks noChangeAspect="1"/>
          </p:cNvGraphicFramePr>
          <p:nvPr/>
        </p:nvGraphicFramePr>
        <p:xfrm>
          <a:off x="9250363" y="4981575"/>
          <a:ext cx="685800" cy="457200"/>
        </p:xfrm>
        <a:graphic>
          <a:graphicData uri="http://schemas.openxmlformats.org/presentationml/2006/ole">
            <p:oleObj spid="_x0000_s2080" name="Grafico" r:id="rId4" imgW="6096075" imgH="4067089" progId="MSGraph.Chart.8">
              <p:embed followColorScheme="full"/>
            </p:oleObj>
          </a:graphicData>
        </a:graphic>
      </p:graphicFrame>
      <p:sp>
        <p:nvSpPr>
          <p:cNvPr id="2052" name="Text Box 9"/>
          <p:cNvSpPr txBox="1">
            <a:spLocks noChangeArrowheads="1"/>
          </p:cNvSpPr>
          <p:nvPr/>
        </p:nvSpPr>
        <p:spPr bwMode="auto">
          <a:xfrm>
            <a:off x="11352213" y="4191000"/>
            <a:ext cx="184150" cy="457200"/>
          </a:xfrm>
          <a:prstGeom prst="rect">
            <a:avLst/>
          </a:prstGeom>
          <a:noFill/>
          <a:ln w="9525">
            <a:noFill/>
            <a:miter lim="800000"/>
            <a:headEnd/>
            <a:tailEnd/>
          </a:ln>
        </p:spPr>
        <p:txBody>
          <a:bodyPr wrap="none">
            <a:spAutoFit/>
          </a:bodyPr>
          <a:lstStyle/>
          <a:p>
            <a:endParaRPr lang="en-US" sz="2400">
              <a:solidFill>
                <a:srgbClr val="FFFF00"/>
              </a:solidFill>
              <a:latin typeface="Times New Roman" pitchFamily="18" charset="0"/>
            </a:endParaRPr>
          </a:p>
        </p:txBody>
      </p:sp>
      <p:sp>
        <p:nvSpPr>
          <p:cNvPr id="2053" name="Text Box 10"/>
          <p:cNvSpPr txBox="1">
            <a:spLocks noChangeArrowheads="1"/>
          </p:cNvSpPr>
          <p:nvPr/>
        </p:nvSpPr>
        <p:spPr bwMode="auto">
          <a:xfrm>
            <a:off x="11352213" y="4953000"/>
            <a:ext cx="184150" cy="457200"/>
          </a:xfrm>
          <a:prstGeom prst="rect">
            <a:avLst/>
          </a:prstGeom>
          <a:noFill/>
          <a:ln w="9525">
            <a:noFill/>
            <a:miter lim="800000"/>
            <a:headEnd/>
            <a:tailEnd/>
          </a:ln>
        </p:spPr>
        <p:txBody>
          <a:bodyPr wrap="none">
            <a:spAutoFit/>
          </a:bodyPr>
          <a:lstStyle/>
          <a:p>
            <a:endParaRPr lang="en-US" sz="2400">
              <a:solidFill>
                <a:srgbClr val="FFFF00"/>
              </a:solidFill>
              <a:latin typeface="Times New Roman" pitchFamily="18" charset="0"/>
            </a:endParaRPr>
          </a:p>
        </p:txBody>
      </p:sp>
      <p:pic>
        <p:nvPicPr>
          <p:cNvPr id="2054" name="Picture 12" descr="copertina"/>
          <p:cNvPicPr>
            <a:picLocks noChangeAspect="1" noChangeArrowheads="1"/>
          </p:cNvPicPr>
          <p:nvPr/>
        </p:nvPicPr>
        <p:blipFill>
          <a:blip r:embed="rId5" cstate="print"/>
          <a:srcRect l="2747" r="4807"/>
          <a:stretch>
            <a:fillRect/>
          </a:stretch>
        </p:blipFill>
        <p:spPr bwMode="auto">
          <a:xfrm>
            <a:off x="2268538" y="404813"/>
            <a:ext cx="6338887" cy="4786312"/>
          </a:xfrm>
          <a:prstGeom prst="rect">
            <a:avLst/>
          </a:prstGeom>
          <a:noFill/>
          <a:ln w="9525">
            <a:noFill/>
            <a:miter lim="800000"/>
            <a:headEnd/>
            <a:tailEnd/>
          </a:ln>
        </p:spPr>
      </p:pic>
      <p:sp>
        <p:nvSpPr>
          <p:cNvPr id="12301" name="Text Box 13"/>
          <p:cNvSpPr txBox="1">
            <a:spLocks noChangeArrowheads="1"/>
          </p:cNvSpPr>
          <p:nvPr/>
        </p:nvSpPr>
        <p:spPr bwMode="auto">
          <a:xfrm>
            <a:off x="4284663" y="2570163"/>
            <a:ext cx="1130438" cy="461665"/>
          </a:xfrm>
          <a:prstGeom prst="rect">
            <a:avLst/>
          </a:prstGeom>
          <a:solidFill>
            <a:srgbClr val="0000FF"/>
          </a:solidFill>
          <a:ln w="9525">
            <a:noFill/>
            <a:miter lim="800000"/>
            <a:headEnd/>
            <a:tailEnd/>
          </a:ln>
          <a:effectLst>
            <a:outerShdw dist="107763" dir="18900000" algn="ctr" rotWithShape="0">
              <a:schemeClr val="bg2"/>
            </a:outerShdw>
          </a:effectLst>
        </p:spPr>
        <p:txBody>
          <a:bodyPr wrap="none">
            <a:spAutoFit/>
          </a:bodyPr>
          <a:lstStyle/>
          <a:p>
            <a:r>
              <a:rPr lang="en-GB" sz="2400" dirty="0" smtClean="0">
                <a:solidFill>
                  <a:srgbClr val="FFFF00"/>
                </a:solidFill>
                <a:effectLst>
                  <a:outerShdw blurRad="38100" dist="38100" dir="2700000" algn="tl">
                    <a:srgbClr val="000000"/>
                  </a:outerShdw>
                </a:effectLst>
                <a:latin typeface="Comic Sans MS" pitchFamily="66" charset="0"/>
              </a:rPr>
              <a:t>PIAVE</a:t>
            </a:r>
            <a:endParaRPr lang="it-IT" sz="2400" dirty="0">
              <a:solidFill>
                <a:srgbClr val="FFFF00"/>
              </a:solidFill>
              <a:effectLst>
                <a:outerShdw blurRad="38100" dist="38100" dir="2700000" algn="tl">
                  <a:srgbClr val="000000"/>
                </a:outerShdw>
              </a:effectLst>
              <a:latin typeface="Comic Sans MS" pitchFamily="66" charset="0"/>
            </a:endParaRPr>
          </a:p>
        </p:txBody>
      </p:sp>
      <p:sp>
        <p:nvSpPr>
          <p:cNvPr id="12304" name="Text Box 16"/>
          <p:cNvSpPr txBox="1">
            <a:spLocks noChangeArrowheads="1"/>
          </p:cNvSpPr>
          <p:nvPr/>
        </p:nvSpPr>
        <p:spPr bwMode="auto">
          <a:xfrm rot="16200000">
            <a:off x="7221538" y="1605756"/>
            <a:ext cx="2771775" cy="457200"/>
          </a:xfrm>
          <a:prstGeom prst="rect">
            <a:avLst/>
          </a:prstGeom>
          <a:solidFill>
            <a:srgbClr val="0000FF"/>
          </a:solidFill>
          <a:ln w="9525">
            <a:noFill/>
            <a:miter lim="800000"/>
            <a:headEnd/>
            <a:tailEnd/>
          </a:ln>
          <a:effectLst>
            <a:outerShdw dist="107763" dir="18900000" algn="ctr" rotWithShape="0">
              <a:schemeClr val="bg2"/>
            </a:outerShdw>
          </a:effectLst>
        </p:spPr>
        <p:txBody>
          <a:bodyPr>
            <a:spAutoFit/>
          </a:bodyPr>
          <a:lstStyle/>
          <a:p>
            <a:pPr algn="ctr">
              <a:defRPr/>
            </a:pPr>
            <a:r>
              <a:rPr lang="it-IT" sz="2400" dirty="0" smtClean="0">
                <a:solidFill>
                  <a:srgbClr val="FFFF00"/>
                </a:solidFill>
                <a:effectLst>
                  <a:outerShdw blurRad="38100" dist="38100" dir="2700000" algn="tl">
                    <a:srgbClr val="000000"/>
                  </a:outerShdw>
                </a:effectLst>
                <a:latin typeface="Comic Sans MS" pitchFamily="66" charset="0"/>
              </a:rPr>
              <a:t>I &amp; II Ex. </a:t>
            </a:r>
            <a:r>
              <a:rPr lang="it-IT" sz="2400" dirty="0" err="1" smtClean="0">
                <a:solidFill>
                  <a:srgbClr val="FFFF00"/>
                </a:solidFill>
                <a:effectLst>
                  <a:outerShdw blurRad="38100" dist="38100" dir="2700000" algn="tl">
                    <a:srgbClr val="000000"/>
                  </a:outerShdw>
                </a:effectLst>
                <a:latin typeface="Comic Sans MS" pitchFamily="66" charset="0"/>
              </a:rPr>
              <a:t>Halls</a:t>
            </a:r>
            <a:endParaRPr lang="it-IT" sz="2400" dirty="0">
              <a:solidFill>
                <a:srgbClr val="FFFF00"/>
              </a:solidFill>
              <a:effectLst>
                <a:outerShdw blurRad="38100" dist="38100" dir="2700000" algn="tl">
                  <a:srgbClr val="000000"/>
                </a:outerShdw>
              </a:effectLst>
              <a:latin typeface="Comic Sans MS" pitchFamily="66" charset="0"/>
            </a:endParaRPr>
          </a:p>
        </p:txBody>
      </p:sp>
      <p:sp>
        <p:nvSpPr>
          <p:cNvPr id="2057" name="Text Box 18"/>
          <p:cNvSpPr txBox="1">
            <a:spLocks noChangeArrowheads="1"/>
          </p:cNvSpPr>
          <p:nvPr/>
        </p:nvSpPr>
        <p:spPr bwMode="auto">
          <a:xfrm>
            <a:off x="8855075" y="2559050"/>
            <a:ext cx="184150" cy="457200"/>
          </a:xfrm>
          <a:prstGeom prst="rect">
            <a:avLst/>
          </a:prstGeom>
          <a:noFill/>
          <a:ln w="9525">
            <a:noFill/>
            <a:miter lim="800000"/>
            <a:headEnd/>
            <a:tailEnd/>
          </a:ln>
        </p:spPr>
        <p:txBody>
          <a:bodyPr wrap="none">
            <a:spAutoFit/>
          </a:bodyPr>
          <a:lstStyle/>
          <a:p>
            <a:endParaRPr lang="en-US" sz="2400">
              <a:solidFill>
                <a:srgbClr val="000000"/>
              </a:solidFill>
              <a:latin typeface="Times New Roman" pitchFamily="18" charset="0"/>
            </a:endParaRPr>
          </a:p>
        </p:txBody>
      </p:sp>
      <p:sp>
        <p:nvSpPr>
          <p:cNvPr id="12310" name="Text Box 22"/>
          <p:cNvSpPr txBox="1">
            <a:spLocks noChangeArrowheads="1"/>
          </p:cNvSpPr>
          <p:nvPr/>
        </p:nvSpPr>
        <p:spPr bwMode="auto">
          <a:xfrm>
            <a:off x="3995738" y="4941888"/>
            <a:ext cx="2033587" cy="457200"/>
          </a:xfrm>
          <a:prstGeom prst="rect">
            <a:avLst/>
          </a:prstGeom>
          <a:solidFill>
            <a:srgbClr val="0000FF"/>
          </a:solidFill>
          <a:ln w="9525">
            <a:noFill/>
            <a:miter lim="800000"/>
            <a:headEnd/>
            <a:tailEnd/>
          </a:ln>
          <a:effectLst>
            <a:outerShdw dist="107763" dir="18900000" algn="ctr" rotWithShape="0">
              <a:schemeClr val="bg2"/>
            </a:outerShdw>
          </a:effectLst>
        </p:spPr>
        <p:txBody>
          <a:bodyPr wrap="none">
            <a:spAutoFit/>
          </a:bodyPr>
          <a:lstStyle/>
          <a:p>
            <a:r>
              <a:rPr lang="en-GB" sz="2400">
                <a:solidFill>
                  <a:srgbClr val="FFFF00"/>
                </a:solidFill>
                <a:effectLst>
                  <a:outerShdw blurRad="38100" dist="38100" dir="2700000" algn="tl">
                    <a:srgbClr val="000000"/>
                  </a:outerShdw>
                </a:effectLst>
                <a:latin typeface="Comic Sans MS" pitchFamily="66" charset="0"/>
              </a:rPr>
              <a:t>XTU Tandem</a:t>
            </a:r>
            <a:endParaRPr lang="it-IT" sz="2400">
              <a:solidFill>
                <a:srgbClr val="FFFF00"/>
              </a:solidFill>
              <a:effectLst>
                <a:outerShdw blurRad="38100" dist="38100" dir="2700000" algn="tl">
                  <a:srgbClr val="000000"/>
                </a:outerShdw>
              </a:effectLst>
              <a:latin typeface="Comic Sans MS" pitchFamily="66" charset="0"/>
            </a:endParaRPr>
          </a:p>
        </p:txBody>
      </p:sp>
      <p:sp>
        <p:nvSpPr>
          <p:cNvPr id="12311" name="Text Box 23"/>
          <p:cNvSpPr txBox="1">
            <a:spLocks noChangeArrowheads="1"/>
          </p:cNvSpPr>
          <p:nvPr/>
        </p:nvSpPr>
        <p:spPr bwMode="auto">
          <a:xfrm>
            <a:off x="2916238" y="4370388"/>
            <a:ext cx="907621" cy="461665"/>
          </a:xfrm>
          <a:prstGeom prst="rect">
            <a:avLst/>
          </a:prstGeom>
          <a:solidFill>
            <a:srgbClr val="0000FF"/>
          </a:solidFill>
          <a:ln w="9525">
            <a:noFill/>
            <a:miter lim="800000"/>
            <a:headEnd/>
            <a:tailEnd/>
          </a:ln>
          <a:effectLst>
            <a:outerShdw dist="107763" dir="18900000" algn="ctr" rotWithShape="0">
              <a:schemeClr val="bg2"/>
            </a:outerShdw>
          </a:effectLst>
        </p:spPr>
        <p:txBody>
          <a:bodyPr wrap="none">
            <a:spAutoFit/>
          </a:bodyPr>
          <a:lstStyle/>
          <a:p>
            <a:r>
              <a:rPr lang="en-GB" sz="2400" dirty="0" smtClean="0">
                <a:solidFill>
                  <a:srgbClr val="FFFF00"/>
                </a:solidFill>
                <a:effectLst>
                  <a:outerShdw blurRad="38100" dist="38100" dir="2700000" algn="tl">
                    <a:srgbClr val="000000"/>
                  </a:outerShdw>
                </a:effectLst>
                <a:latin typeface="Comic Sans MS" pitchFamily="66" charset="0"/>
              </a:rPr>
              <a:t>ALPI</a:t>
            </a:r>
            <a:endParaRPr lang="it-IT" sz="2400" dirty="0">
              <a:solidFill>
                <a:srgbClr val="FFFF00"/>
              </a:solidFill>
              <a:effectLst>
                <a:outerShdw blurRad="38100" dist="38100" dir="2700000" algn="tl">
                  <a:srgbClr val="000000"/>
                </a:outerShdw>
              </a:effectLst>
              <a:latin typeface="Comic Sans MS" pitchFamily="66" charset="0"/>
            </a:endParaRPr>
          </a:p>
        </p:txBody>
      </p:sp>
      <p:sp>
        <p:nvSpPr>
          <p:cNvPr id="2060" name="Rectangle 54"/>
          <p:cNvSpPr>
            <a:spLocks noChangeArrowheads="1"/>
          </p:cNvSpPr>
          <p:nvPr/>
        </p:nvSpPr>
        <p:spPr bwMode="auto">
          <a:xfrm>
            <a:off x="2495550" y="1990725"/>
            <a:ext cx="9144000" cy="0"/>
          </a:xfrm>
          <a:prstGeom prst="rect">
            <a:avLst/>
          </a:prstGeom>
          <a:noFill/>
          <a:ln w="9525">
            <a:noFill/>
            <a:miter lim="800000"/>
            <a:headEnd/>
            <a:tailEnd/>
          </a:ln>
        </p:spPr>
        <p:txBody>
          <a:bodyPr>
            <a:spAutoFit/>
          </a:bodyPr>
          <a:lstStyle/>
          <a:p>
            <a:endParaRPr lang="en-US">
              <a:solidFill>
                <a:srgbClr val="000000"/>
              </a:solidFill>
              <a:latin typeface="Arial" pitchFamily="34" charset="0"/>
            </a:endParaRPr>
          </a:p>
        </p:txBody>
      </p:sp>
      <p:sp>
        <p:nvSpPr>
          <p:cNvPr id="12344" name="Oval 56"/>
          <p:cNvSpPr>
            <a:spLocks noChangeArrowheads="1"/>
          </p:cNvSpPr>
          <p:nvPr/>
        </p:nvSpPr>
        <p:spPr bwMode="auto">
          <a:xfrm>
            <a:off x="5651500" y="4149725"/>
            <a:ext cx="142875" cy="122238"/>
          </a:xfrm>
          <a:prstGeom prst="ellipse">
            <a:avLst/>
          </a:prstGeom>
          <a:solidFill>
            <a:srgbClr val="FF0000"/>
          </a:solidFill>
          <a:ln w="9525">
            <a:noFill/>
            <a:round/>
            <a:headEnd/>
            <a:tailEnd/>
          </a:ln>
        </p:spPr>
        <p:txBody>
          <a:bodyPr wrap="none" anchor="ctr"/>
          <a:lstStyle/>
          <a:p>
            <a:endParaRPr lang="en-US">
              <a:solidFill>
                <a:srgbClr val="000000"/>
              </a:solidFill>
              <a:latin typeface="Arial" pitchFamily="34" charset="0"/>
            </a:endParaRPr>
          </a:p>
        </p:txBody>
      </p:sp>
      <p:sp>
        <p:nvSpPr>
          <p:cNvPr id="12347" name="Oval 59"/>
          <p:cNvSpPr>
            <a:spLocks noChangeArrowheads="1"/>
          </p:cNvSpPr>
          <p:nvPr/>
        </p:nvSpPr>
        <p:spPr bwMode="auto">
          <a:xfrm>
            <a:off x="5651500" y="4149725"/>
            <a:ext cx="142875" cy="122238"/>
          </a:xfrm>
          <a:prstGeom prst="ellipse">
            <a:avLst/>
          </a:prstGeom>
          <a:solidFill>
            <a:srgbClr val="FF0000"/>
          </a:solidFill>
          <a:ln w="9525">
            <a:noFill/>
            <a:round/>
            <a:headEnd/>
            <a:tailEnd/>
          </a:ln>
        </p:spPr>
        <p:txBody>
          <a:bodyPr wrap="none" anchor="ctr"/>
          <a:lstStyle/>
          <a:p>
            <a:endParaRPr lang="en-US">
              <a:solidFill>
                <a:srgbClr val="000000"/>
              </a:solidFill>
              <a:latin typeface="Arial" pitchFamily="34" charset="0"/>
            </a:endParaRPr>
          </a:p>
        </p:txBody>
      </p:sp>
      <p:sp>
        <p:nvSpPr>
          <p:cNvPr id="12349" name="Rectangle 61"/>
          <p:cNvSpPr>
            <a:spLocks noChangeArrowheads="1"/>
          </p:cNvSpPr>
          <p:nvPr/>
        </p:nvSpPr>
        <p:spPr bwMode="auto">
          <a:xfrm>
            <a:off x="2526911" y="5556528"/>
            <a:ext cx="5980496" cy="400110"/>
          </a:xfrm>
          <a:prstGeom prst="rect">
            <a:avLst/>
          </a:prstGeom>
          <a:solidFill>
            <a:schemeClr val="accent2">
              <a:lumMod val="20000"/>
              <a:lumOff val="80000"/>
            </a:schemeClr>
          </a:solidFill>
          <a:ln w="9525">
            <a:solidFill>
              <a:schemeClr val="tx1"/>
            </a:solidFill>
            <a:miter lim="800000"/>
            <a:headEnd/>
            <a:tailEnd/>
          </a:ln>
          <a:effectLst/>
        </p:spPr>
        <p:txBody>
          <a:bodyPr wrap="square" anchor="ctr">
            <a:spAutoFit/>
          </a:bodyPr>
          <a:lstStyle/>
          <a:p>
            <a:pPr algn="ctr" eaLnBrk="0" hangingPunct="0"/>
            <a:r>
              <a:rPr lang="it-IT" sz="2000" b="1" dirty="0">
                <a:solidFill>
                  <a:srgbClr val="000000"/>
                </a:solidFill>
                <a:latin typeface="Times New Roman" pitchFamily="18" charset="0"/>
              </a:rPr>
              <a:t> </a:t>
            </a:r>
            <a:r>
              <a:rPr lang="en-US" sz="2000" b="1" dirty="0" smtClean="0">
                <a:solidFill>
                  <a:srgbClr val="000000"/>
                </a:solidFill>
                <a:latin typeface="Times New Roman" pitchFamily="18" charset="0"/>
              </a:rPr>
              <a:t>PIAVE-Tandem-ALPI- </a:t>
            </a:r>
            <a:r>
              <a:rPr lang="en-US" sz="2000" b="1" dirty="0">
                <a:solidFill>
                  <a:srgbClr val="000000"/>
                </a:solidFill>
                <a:latin typeface="Times New Roman" pitchFamily="18" charset="0"/>
              </a:rPr>
              <a:t>COMPLEX</a:t>
            </a:r>
            <a:endParaRPr lang="it-IT" sz="2000" b="1" dirty="0">
              <a:latin typeface="Times New Roman" pitchFamily="18" charset="0"/>
            </a:endParaRPr>
          </a:p>
        </p:txBody>
      </p:sp>
      <p:sp>
        <p:nvSpPr>
          <p:cNvPr id="12351" name="Oval 63"/>
          <p:cNvSpPr>
            <a:spLocks noChangeArrowheads="1"/>
          </p:cNvSpPr>
          <p:nvPr/>
        </p:nvSpPr>
        <p:spPr bwMode="auto">
          <a:xfrm>
            <a:off x="4643438" y="1773238"/>
            <a:ext cx="142875" cy="122237"/>
          </a:xfrm>
          <a:prstGeom prst="ellipse">
            <a:avLst/>
          </a:prstGeom>
          <a:solidFill>
            <a:srgbClr val="FF0000"/>
          </a:solidFill>
          <a:ln w="9525">
            <a:noFill/>
            <a:round/>
            <a:headEnd/>
            <a:tailEnd/>
          </a:ln>
        </p:spPr>
        <p:txBody>
          <a:bodyPr wrap="none" anchor="ctr"/>
          <a:lstStyle/>
          <a:p>
            <a:endParaRPr lang="en-US">
              <a:solidFill>
                <a:srgbClr val="000000"/>
              </a:solidFill>
              <a:latin typeface="Arial" pitchFamily="34" charset="0"/>
            </a:endParaRPr>
          </a:p>
        </p:txBody>
      </p:sp>
      <p:sp>
        <p:nvSpPr>
          <p:cNvPr id="17"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18"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sp>
        <p:nvSpPr>
          <p:cNvPr id="19"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0"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1"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2"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3"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4"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5"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dirty="0">
                <a:solidFill>
                  <a:srgbClr val="0000FF"/>
                </a:solidFill>
              </a:rPr>
              <a:t>LNL – INFN – Legnaro -- </a:t>
            </a:r>
            <a:r>
              <a:rPr lang="it-IT" sz="1200" b="1" dirty="0" err="1">
                <a:solidFill>
                  <a:srgbClr val="0000FF"/>
                </a:solidFill>
              </a:rPr>
              <a:t>Italy</a:t>
            </a:r>
            <a:r>
              <a:rPr lang="it-IT" sz="1200" b="1" dirty="0">
                <a:solidFill>
                  <a:srgbClr val="0000FF"/>
                </a:solidFill>
              </a:rPr>
              <a:t> </a:t>
            </a:r>
            <a:endParaRPr lang="it-IT" dirty="0">
              <a:solidFill>
                <a:srgbClr val="000000"/>
              </a:solidFill>
            </a:endParaRPr>
          </a:p>
        </p:txBody>
      </p:sp>
      <p:pic>
        <p:nvPicPr>
          <p:cNvPr id="26" name="Picture 11"/>
          <p:cNvPicPr>
            <a:picLocks noChangeAspect="1" noChangeArrowheads="1"/>
          </p:cNvPicPr>
          <p:nvPr/>
        </p:nvPicPr>
        <p:blipFill>
          <a:blip r:embed="rId6" cstate="print"/>
          <a:srcRect/>
          <a:stretch>
            <a:fillRect/>
          </a:stretch>
        </p:blipFill>
        <p:spPr bwMode="auto">
          <a:xfrm>
            <a:off x="757238" y="6381750"/>
            <a:ext cx="503237" cy="487363"/>
          </a:xfrm>
          <a:prstGeom prst="rect">
            <a:avLst/>
          </a:prstGeom>
          <a:noFill/>
          <a:ln w="9525">
            <a:noFill/>
            <a:miter lim="800000"/>
            <a:headEnd/>
            <a:tailEnd/>
          </a:ln>
        </p:spPr>
      </p:pic>
      <p:sp>
        <p:nvSpPr>
          <p:cNvPr id="2" name="CasellaDiTesto 1"/>
          <p:cNvSpPr txBox="1"/>
          <p:nvPr/>
        </p:nvSpPr>
        <p:spPr>
          <a:xfrm>
            <a:off x="179389" y="548680"/>
            <a:ext cx="2880444" cy="6463308"/>
          </a:xfrm>
          <a:prstGeom prst="rect">
            <a:avLst/>
          </a:prstGeom>
          <a:noFill/>
        </p:spPr>
        <p:txBody>
          <a:bodyPr wrap="square" rtlCol="0">
            <a:spAutoFit/>
          </a:bodyPr>
          <a:lstStyle/>
          <a:p>
            <a:pPr eaLnBrk="1" hangingPunct="1"/>
            <a:r>
              <a:rPr lang="en-GB" sz="2200" dirty="0">
                <a:latin typeface="Times New Roman" pitchFamily="18" charset="0"/>
                <a:cs typeface="Times New Roman" pitchFamily="18" charset="0"/>
              </a:rPr>
              <a:t>Here is displayed </a:t>
            </a:r>
            <a:endParaRPr lang="en-GB" sz="2200" dirty="0" smtClean="0">
              <a:latin typeface="Times New Roman" pitchFamily="18" charset="0"/>
              <a:cs typeface="Times New Roman" pitchFamily="18" charset="0"/>
            </a:endParaRPr>
          </a:p>
          <a:p>
            <a:pPr eaLnBrk="1" hangingPunct="1"/>
            <a:r>
              <a:rPr lang="en-GB" sz="2200" dirty="0" smtClean="0">
                <a:latin typeface="Times New Roman" pitchFamily="18" charset="0"/>
                <a:cs typeface="Times New Roman" pitchFamily="18" charset="0"/>
              </a:rPr>
              <a:t>the PIAVE-</a:t>
            </a:r>
          </a:p>
          <a:p>
            <a:pPr eaLnBrk="1" hangingPunct="1"/>
            <a:r>
              <a:rPr lang="en-GB" sz="2200" dirty="0" smtClean="0">
                <a:latin typeface="Times New Roman" pitchFamily="18" charset="0"/>
                <a:cs typeface="Times New Roman" pitchFamily="18" charset="0"/>
              </a:rPr>
              <a:t>Tandem-ALPI </a:t>
            </a:r>
          </a:p>
          <a:p>
            <a:pPr eaLnBrk="1" hangingPunct="1"/>
            <a:r>
              <a:rPr lang="en-GB" sz="2200" dirty="0" smtClean="0">
                <a:latin typeface="Times New Roman" pitchFamily="18" charset="0"/>
                <a:cs typeface="Times New Roman" pitchFamily="18" charset="0"/>
              </a:rPr>
              <a:t>complex</a:t>
            </a:r>
            <a:r>
              <a:rPr lang="en-GB" sz="2200" dirty="0">
                <a:latin typeface="Times New Roman" pitchFamily="18" charset="0"/>
                <a:cs typeface="Times New Roman" pitchFamily="18" charset="0"/>
              </a:rPr>
              <a:t>, the </a:t>
            </a:r>
            <a:endParaRPr lang="en-GB" sz="2200" dirty="0" smtClean="0">
              <a:latin typeface="Times New Roman" pitchFamily="18" charset="0"/>
              <a:cs typeface="Times New Roman" pitchFamily="18" charset="0"/>
            </a:endParaRPr>
          </a:p>
          <a:p>
            <a:pPr eaLnBrk="1" hangingPunct="1"/>
            <a:r>
              <a:rPr lang="en-GB" sz="2200" dirty="0" smtClean="0">
                <a:latin typeface="Times New Roman" pitchFamily="18" charset="0"/>
                <a:cs typeface="Times New Roman" pitchFamily="18" charset="0"/>
              </a:rPr>
              <a:t>beams </a:t>
            </a:r>
            <a:r>
              <a:rPr lang="en-GB" sz="2200" dirty="0">
                <a:latin typeface="Times New Roman" pitchFamily="18" charset="0"/>
                <a:cs typeface="Times New Roman" pitchFamily="18" charset="0"/>
              </a:rPr>
              <a:t>being </a:t>
            </a:r>
            <a:endParaRPr lang="en-GB" sz="2200" dirty="0" smtClean="0">
              <a:latin typeface="Times New Roman" pitchFamily="18" charset="0"/>
              <a:cs typeface="Times New Roman" pitchFamily="18" charset="0"/>
            </a:endParaRPr>
          </a:p>
          <a:p>
            <a:pPr eaLnBrk="1" hangingPunct="1"/>
            <a:r>
              <a:rPr lang="en-GB" sz="2200" dirty="0" smtClean="0">
                <a:latin typeface="Times New Roman" pitchFamily="18" charset="0"/>
                <a:cs typeface="Times New Roman" pitchFamily="18" charset="0"/>
              </a:rPr>
              <a:t>injected </a:t>
            </a:r>
            <a:r>
              <a:rPr lang="en-GB" sz="2200" dirty="0">
                <a:latin typeface="Times New Roman" pitchFamily="18" charset="0"/>
                <a:cs typeface="Times New Roman" pitchFamily="18" charset="0"/>
              </a:rPr>
              <a:t>by the </a:t>
            </a:r>
            <a:endParaRPr lang="en-GB" sz="2200" dirty="0" smtClean="0">
              <a:latin typeface="Times New Roman" pitchFamily="18" charset="0"/>
              <a:cs typeface="Times New Roman" pitchFamily="18" charset="0"/>
            </a:endParaRPr>
          </a:p>
          <a:p>
            <a:pPr eaLnBrk="1" hangingPunct="1"/>
            <a:r>
              <a:rPr lang="en-GB" sz="2200" dirty="0" smtClean="0">
                <a:latin typeface="Times New Roman" pitchFamily="18" charset="0"/>
                <a:cs typeface="Times New Roman" pitchFamily="18" charset="0"/>
              </a:rPr>
              <a:t>XTU Tandem </a:t>
            </a:r>
          </a:p>
          <a:p>
            <a:pPr eaLnBrk="1" hangingPunct="1"/>
            <a:r>
              <a:rPr lang="en-GB" sz="2200" dirty="0" smtClean="0">
                <a:latin typeface="Times New Roman" pitchFamily="18" charset="0"/>
                <a:cs typeface="Times New Roman" pitchFamily="18" charset="0"/>
              </a:rPr>
              <a:t>into </a:t>
            </a:r>
            <a:r>
              <a:rPr lang="en-GB" sz="2200" dirty="0">
                <a:latin typeface="Times New Roman" pitchFamily="18" charset="0"/>
                <a:cs typeface="Times New Roman" pitchFamily="18" charset="0"/>
              </a:rPr>
              <a:t>the three </a:t>
            </a:r>
          </a:p>
          <a:p>
            <a:pPr eaLnBrk="1" hangingPunct="1"/>
            <a:r>
              <a:rPr lang="en-GB" sz="2200" dirty="0">
                <a:latin typeface="Times New Roman" pitchFamily="18" charset="0"/>
                <a:cs typeface="Times New Roman" pitchFamily="18" charset="0"/>
              </a:rPr>
              <a:t>experimental </a:t>
            </a:r>
          </a:p>
          <a:p>
            <a:pPr eaLnBrk="1" hangingPunct="1"/>
            <a:r>
              <a:rPr lang="en-GB" sz="2200" dirty="0" smtClean="0">
                <a:latin typeface="Times New Roman" pitchFamily="18" charset="0"/>
                <a:cs typeface="Times New Roman" pitchFamily="18" charset="0"/>
              </a:rPr>
              <a:t>Halls, or in to the</a:t>
            </a:r>
          </a:p>
          <a:p>
            <a:pPr eaLnBrk="1" hangingPunct="1"/>
            <a:r>
              <a:rPr lang="en-GB" sz="2200" dirty="0" smtClean="0">
                <a:latin typeface="Times New Roman" pitchFamily="18" charset="0"/>
                <a:cs typeface="Times New Roman" pitchFamily="18" charset="0"/>
              </a:rPr>
              <a:t>superconductive </a:t>
            </a:r>
          </a:p>
          <a:p>
            <a:pPr eaLnBrk="1" hangingPunct="1"/>
            <a:r>
              <a:rPr lang="en-GB" sz="2200" dirty="0" smtClean="0">
                <a:latin typeface="Times New Roman" pitchFamily="18" charset="0"/>
                <a:cs typeface="Times New Roman" pitchFamily="18" charset="0"/>
              </a:rPr>
              <a:t>LINAC </a:t>
            </a:r>
          </a:p>
          <a:p>
            <a:pPr eaLnBrk="1" hangingPunct="1"/>
            <a:r>
              <a:rPr lang="en-GB" sz="2200" dirty="0" smtClean="0">
                <a:latin typeface="Times New Roman" pitchFamily="18" charset="0"/>
                <a:cs typeface="Times New Roman" pitchFamily="18" charset="0"/>
              </a:rPr>
              <a:t>and </a:t>
            </a:r>
            <a:r>
              <a:rPr lang="en-GB" sz="2200" dirty="0">
                <a:latin typeface="Times New Roman" pitchFamily="18" charset="0"/>
                <a:cs typeface="Times New Roman" pitchFamily="18" charset="0"/>
              </a:rPr>
              <a:t>then </a:t>
            </a:r>
            <a:endParaRPr lang="en-GB" sz="2200" dirty="0" smtClean="0">
              <a:latin typeface="Times New Roman" pitchFamily="18" charset="0"/>
              <a:cs typeface="Times New Roman" pitchFamily="18" charset="0"/>
            </a:endParaRPr>
          </a:p>
          <a:p>
            <a:pPr eaLnBrk="1" hangingPunct="1"/>
            <a:r>
              <a:rPr lang="en-GB" sz="2200" dirty="0" smtClean="0">
                <a:latin typeface="Times New Roman" pitchFamily="18" charset="0"/>
                <a:cs typeface="Times New Roman" pitchFamily="18" charset="0"/>
              </a:rPr>
              <a:t>distributed </a:t>
            </a:r>
          </a:p>
          <a:p>
            <a:pPr eaLnBrk="1" hangingPunct="1"/>
            <a:r>
              <a:rPr lang="en-GB" sz="2200" dirty="0" smtClean="0">
                <a:latin typeface="Times New Roman" pitchFamily="18" charset="0"/>
                <a:cs typeface="Times New Roman" pitchFamily="18" charset="0"/>
              </a:rPr>
              <a:t>to </a:t>
            </a:r>
            <a:r>
              <a:rPr lang="en-GB" sz="2200" dirty="0">
                <a:latin typeface="Times New Roman" pitchFamily="18" charset="0"/>
                <a:cs typeface="Times New Roman" pitchFamily="18" charset="0"/>
              </a:rPr>
              <a:t>three </a:t>
            </a:r>
            <a:endParaRPr lang="en-GB" sz="2200" dirty="0" smtClean="0">
              <a:latin typeface="Times New Roman" pitchFamily="18" charset="0"/>
              <a:cs typeface="Times New Roman" pitchFamily="18" charset="0"/>
            </a:endParaRPr>
          </a:p>
          <a:p>
            <a:pPr eaLnBrk="1" hangingPunct="1"/>
            <a:r>
              <a:rPr lang="en-GB" sz="2200" dirty="0" smtClean="0">
                <a:latin typeface="Times New Roman" pitchFamily="18" charset="0"/>
                <a:cs typeface="Times New Roman" pitchFamily="18" charset="0"/>
              </a:rPr>
              <a:t>experimental </a:t>
            </a:r>
          </a:p>
          <a:p>
            <a:pPr eaLnBrk="1" hangingPunct="1"/>
            <a:r>
              <a:rPr lang="en-GB" sz="2200" dirty="0" smtClean="0">
                <a:latin typeface="Times New Roman" pitchFamily="18" charset="0"/>
                <a:cs typeface="Times New Roman" pitchFamily="18" charset="0"/>
              </a:rPr>
              <a:t>halls</a:t>
            </a:r>
            <a:r>
              <a:rPr lang="en-GB" sz="2200" dirty="0">
                <a:latin typeface="Times New Roman" pitchFamily="18" charset="0"/>
                <a:cs typeface="Times New Roman" pitchFamily="18" charset="0"/>
              </a:rPr>
              <a:t>, two </a:t>
            </a:r>
            <a:r>
              <a:rPr lang="en-GB" sz="2200" dirty="0" smtClean="0">
                <a:latin typeface="Times New Roman" pitchFamily="18" charset="0"/>
                <a:cs typeface="Times New Roman" pitchFamily="18" charset="0"/>
              </a:rPr>
              <a:t>of them </a:t>
            </a:r>
            <a:r>
              <a:rPr lang="en-GB" sz="2200" dirty="0">
                <a:latin typeface="Times New Roman" pitchFamily="18" charset="0"/>
                <a:cs typeface="Times New Roman" pitchFamily="18" charset="0"/>
              </a:rPr>
              <a:t>are shown</a:t>
            </a:r>
            <a:r>
              <a:rPr lang="en-GB" sz="2200" dirty="0" smtClean="0">
                <a:latin typeface="Times New Roman" pitchFamily="18" charset="0"/>
                <a:cs typeface="Times New Roman" pitchFamily="18" charset="0"/>
              </a:rPr>
              <a:t>.</a:t>
            </a:r>
          </a:p>
          <a:p>
            <a:pPr eaLnBrk="1" hangingPunct="1"/>
            <a:endParaRPr lang="it-IT" dirty="0"/>
          </a:p>
        </p:txBody>
      </p:sp>
      <p:sp>
        <p:nvSpPr>
          <p:cNvPr id="28" name="Text Box 16"/>
          <p:cNvSpPr txBox="1">
            <a:spLocks noChangeArrowheads="1"/>
          </p:cNvSpPr>
          <p:nvPr/>
        </p:nvSpPr>
        <p:spPr bwMode="auto">
          <a:xfrm>
            <a:off x="2251511" y="177801"/>
            <a:ext cx="2771775" cy="457200"/>
          </a:xfrm>
          <a:prstGeom prst="rect">
            <a:avLst/>
          </a:prstGeom>
          <a:solidFill>
            <a:srgbClr val="0000FF"/>
          </a:solidFill>
          <a:ln w="9525">
            <a:noFill/>
            <a:miter lim="800000"/>
            <a:headEnd/>
            <a:tailEnd/>
          </a:ln>
          <a:effectLst>
            <a:outerShdw dist="107763" dir="18900000" algn="ctr" rotWithShape="0">
              <a:schemeClr val="bg2"/>
            </a:outerShdw>
          </a:effectLst>
        </p:spPr>
        <p:txBody>
          <a:bodyPr>
            <a:spAutoFit/>
          </a:bodyPr>
          <a:lstStyle/>
          <a:p>
            <a:pPr algn="ctr">
              <a:defRPr/>
            </a:pPr>
            <a:r>
              <a:rPr lang="it-IT" sz="2400" dirty="0" smtClean="0">
                <a:solidFill>
                  <a:srgbClr val="FFFF00"/>
                </a:solidFill>
                <a:effectLst>
                  <a:outerShdw blurRad="38100" dist="38100" dir="2700000" algn="tl">
                    <a:srgbClr val="000000"/>
                  </a:outerShdw>
                </a:effectLst>
                <a:latin typeface="Comic Sans MS" pitchFamily="66" charset="0"/>
              </a:rPr>
              <a:t>III Ex. Hall</a:t>
            </a:r>
            <a:endParaRPr lang="it-IT" sz="2400" dirty="0">
              <a:solidFill>
                <a:srgbClr val="FFFF00"/>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xmlns="" val="2991694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0.01919 C 1.94444E-6 -0.03769 0.00052 -0.05619 0.00104 -0.06775 C 0.00156 -0.07931 0.00243 -0.07145 0.00278 -0.08902 C 0.00312 -0.10659 0.00312 -0.14867 0.00278 -0.17341 C 0.00243 -0.19815 0.00156 -0.21942 0.00104 -0.237 C 0.00052 -0.25457 -0.00035 -0.26636 -0.00052 -0.27908 C -0.0007 -0.29179 -0.00052 -0.30382 -0.00052 -0.31306 C -0.00052 -0.32231 -0.00139 -0.32671 -0.00052 -0.3341 C 0.00035 -0.3415 0.00121 -0.35283 0.00434 -0.35746 C 0.00746 -0.36208 0.01441 -0.36093 0.01857 -0.36162 C 0.02274 -0.36231 0.025 -0.36139 0.02969 -0.36162 C 0.03437 -0.36185 0.04219 -0.3637 0.04722 -0.3637 C 0.05226 -0.3637 0.05243 -0.36231 0.05989 -0.36162 C 0.06736 -0.36093 0.07951 -0.36023 0.09166 -0.35954 " pathEditMode="fixed" ptsTypes="aaaaaaaaaaaaaA">
                                      <p:cBhvr>
                                        <p:cTn id="6" dur="2000" fill="hold"/>
                                        <p:tgtEl>
                                          <p:spTgt spid="12347"/>
                                        </p:tgtEl>
                                        <p:attrNameLst>
                                          <p:attrName>ppt_x</p:attrName>
                                          <p:attrName>ppt_y</p:attrName>
                                        </p:attrNameLst>
                                      </p:cBhvr>
                                    </p:animMotion>
                                  </p:childTnLst>
                                  <p:subTnLst>
                                    <p:set>
                                      <p:cBhvr override="childStyle">
                                        <p:cTn dur="1" fill="hold" display="0" masterRel="nextClick" afterEffect="1"/>
                                        <p:tgtEl>
                                          <p:spTgt spid="12347"/>
                                        </p:tgtEl>
                                        <p:attrNameLst>
                                          <p:attrName>style.visibility</p:attrName>
                                        </p:attrNameLst>
                                      </p:cBhvr>
                                      <p:to>
                                        <p:strVal val="hidden"/>
                                      </p:to>
                                    </p:set>
                                  </p:subTnLst>
                                </p:cTn>
                              </p:par>
                              <p:par>
                                <p:cTn id="7" presetID="2" presetClass="entr" presetSubtype="8" fill="hold" grpId="0" nodeType="withEffect">
                                  <p:stCondLst>
                                    <p:cond delay="0"/>
                                  </p:stCondLst>
                                  <p:childTnLst>
                                    <p:set>
                                      <p:cBhvr>
                                        <p:cTn id="8" dur="1" fill="hold">
                                          <p:stCondLst>
                                            <p:cond delay="0"/>
                                          </p:stCondLst>
                                        </p:cTn>
                                        <p:tgtEl>
                                          <p:spTgt spid="12310"/>
                                        </p:tgtEl>
                                        <p:attrNameLst>
                                          <p:attrName>style.visibility</p:attrName>
                                        </p:attrNameLst>
                                      </p:cBhvr>
                                      <p:to>
                                        <p:strVal val="visible"/>
                                      </p:to>
                                    </p:set>
                                    <p:anim calcmode="lin" valueType="num">
                                      <p:cBhvr additive="base">
                                        <p:cTn id="9" dur="500" fill="hold"/>
                                        <p:tgtEl>
                                          <p:spTgt spid="12310"/>
                                        </p:tgtEl>
                                        <p:attrNameLst>
                                          <p:attrName>ppt_x</p:attrName>
                                        </p:attrNameLst>
                                      </p:cBhvr>
                                      <p:tavLst>
                                        <p:tav tm="0">
                                          <p:val>
                                            <p:strVal val="0-#ppt_w/2"/>
                                          </p:val>
                                        </p:tav>
                                        <p:tav tm="100000">
                                          <p:val>
                                            <p:strVal val="#ppt_x"/>
                                          </p:val>
                                        </p:tav>
                                      </p:tavLst>
                                    </p:anim>
                                    <p:anim calcmode="lin" valueType="num">
                                      <p:cBhvr additive="base">
                                        <p:cTn id="10" dur="500" fill="hold"/>
                                        <p:tgtEl>
                                          <p:spTgt spid="123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052 -0.03399 C 0.00017 -0.0652 0.00104 -0.09619 0.00104 -0.11861 C 0.00104 -0.14104 -0.00052 -0.15052 -0.00052 -0.16925 C -0.00052 -0.18798 0.00087 -0.21041 0.00104 -0.23052 C 0.00121 -0.25064 0.00069 -0.27075 0.00104 -0.28971 C 0.00139 -0.30867 0.00243 -0.33133 0.00278 -0.34474 C 0.00312 -0.35815 0.0033 -0.36393 0.00278 -0.37017 C 0.00226 -0.37642 0.00434 -0.37919 -0.00052 -0.38266 C -0.00538 -0.38613 -0.01823 -0.38936 -0.02587 -0.39121 C -0.03351 -0.39306 -0.03646 -0.39306 -0.04653 -0.3933 C -0.0566 -0.39353 -0.07188 -0.39306 -0.08611 -0.3933 C -0.10035 -0.39353 -0.11806 -0.39491 -0.13229 -0.39538 C -0.14653 -0.39584 -0.16024 -0.39491 -0.17188 -0.39538 C -0.18351 -0.39584 -0.1934 -0.39676 -0.20209 -0.39746 C -0.21077 -0.39815 -0.21875 -0.39931 -0.22431 -0.39977 C -0.22986 -0.40023 -0.23195 -0.40046 -0.23542 -0.39977 C -0.23889 -0.39908 -0.24236 -0.39861 -0.24497 -0.39538 C -0.24757 -0.39214 -0.24965 -0.38659 -0.25122 -0.38058 C -0.25278 -0.37457 -0.25399 -0.36902 -0.25452 -0.35954 C -0.25504 -0.35006 -0.25504 -0.33434 -0.25452 -0.32347 C -0.25399 -0.3126 -0.25174 -0.30451 -0.25122 -0.29387 C -0.2507 -0.28324 -0.25122 -0.2696 -0.25122 -0.26012 C -0.25122 -0.25064 -0.25156 -0.24439 -0.25122 -0.237 C -0.25087 -0.2296 -0.24983 -0.22266 -0.24965 -0.21572 C -0.24948 -0.20879 -0.24983 -0.20301 -0.24965 -0.19468 C -0.24948 -0.18636 -0.24844 -0.17503 -0.24809 -0.16509 C -0.24774 -0.15515 -0.24827 -0.14428 -0.24809 -0.13549 C -0.24792 -0.12671 -0.24653 -0.12162 -0.24653 -0.11214 C -0.24653 -0.10266 -0.2474 -0.08647 -0.24809 -0.07838 C -0.24879 -0.07029 -0.24809 -0.06682 -0.25122 -0.06358 C -0.25434 -0.06035 -0.26111 -0.05965 -0.26719 -0.05942 C -0.27327 -0.05919 -0.28281 -0.06081 -0.28785 -0.0615 C -0.29288 -0.0622 -0.2941 -0.0622 -0.29722 -0.06358 C -0.30035 -0.06497 -0.30486 -0.0659 -0.30677 -0.06983 C -0.30868 -0.07376 -0.30816 -0.08069 -0.30834 -0.08671 C -0.30851 -0.09272 -0.30799 -0.09896 -0.30834 -0.1059 C -0.30868 -0.11283 -0.30972 -0.11954 -0.31007 -0.12902 C -0.31042 -0.1385 -0.31042 -0.15445 -0.31007 -0.16301 C -0.30972 -0.17156 -0.30816 -0.17434 -0.30834 -0.17989 C -0.30851 -0.18543 -0.31129 -0.19191 -0.31163 -0.19676 C -0.31198 -0.20162 -0.31024 -0.20416 -0.31007 -0.20948 C -0.3099 -0.2148 -0.31007 -0.22289 -0.31007 -0.22844 C -0.31007 -0.23399 -0.3099 -0.23861 -0.31007 -0.24324 C -0.31024 -0.24786 -0.31163 -0.24994 -0.31163 -0.25595 C -0.31163 -0.26197 -0.3099 -0.2689 -0.31007 -0.27908 C -0.31024 -0.28925 -0.31268 -0.30844 -0.3132 -0.31723 C -0.31372 -0.32601 -0.31337 -0.32532 -0.3132 -0.33202 C -0.31302 -0.33873 -0.31268 -0.35145 -0.31163 -0.35746 C -0.31059 -0.36347 -0.3099 -0.36578 -0.30677 -0.36786 C -0.30365 -0.36994 -0.29879 -0.36971 -0.29254 -0.37017 C -0.28629 -0.37064 -0.27535 -0.36994 -0.26875 -0.37017 C -0.26215 -0.37041 -0.26129 -0.37226 -0.25278 -0.37226 C -0.24427 -0.37226 -0.22917 -0.37041 -0.21788 -0.37017 C -0.2066 -0.36994 -0.19202 -0.37017 -0.18455 -0.37017 C -0.17709 -0.37017 -0.17813 -0.37017 -0.17344 -0.37017 C -0.16875 -0.37017 -0.16424 -0.37017 -0.15608 -0.37017 C -0.14792 -0.37017 -0.13403 -0.37017 -0.12431 -0.37017 C -0.11459 -0.37017 -0.10538 -0.37064 -0.09722 -0.37017 C -0.08906 -0.36971 -0.08264 -0.36832 -0.075 -0.36786 C -0.06736 -0.3674 -0.05834 -0.36786 -0.05122 -0.36786 C -0.0441 -0.36786 -0.03802 -0.36786 -0.03229 -0.36786 C -0.02656 -0.36786 -0.02136 -0.36809 -0.01632 -0.36786 C -0.01129 -0.36763 -0.00712 -0.36624 -0.00209 -0.36578 C 0.00295 -0.36532 0.00781 -0.36532 0.01389 -0.36578 C 0.01996 -0.36624 0.02812 -0.36786 0.03437 -0.36786 C 0.04062 -0.36786 0.04635 -0.36624 0.05191 -0.36578 C 0.05746 -0.36532 0.06319 -0.36578 0.06771 -0.36578 C 0.07222 -0.36578 0.07465 -0.36578 0.07882 -0.36578 C 0.08298 -0.36578 0.08802 -0.36578 0.09323 -0.36578 " pathEditMode="fixed" ptsTypes="aaaaaaaaaaaaaaaaaaaaaaaaaaaaaaaaaaaaaaaaaaaaaaaaaaaaaaaaaaaaaaaaaaaaA">
                                      <p:cBhvr>
                                        <p:cTn id="14" dur="3000" fill="hold"/>
                                        <p:tgtEl>
                                          <p:spTgt spid="12344"/>
                                        </p:tgtEl>
                                        <p:attrNameLst>
                                          <p:attrName>ppt_x</p:attrName>
                                          <p:attrName>ppt_y</p:attrName>
                                        </p:attrNameLst>
                                      </p:cBhvr>
                                    </p:animMotion>
                                  </p:childTnLst>
                                  <p:subTnLst>
                                    <p:set>
                                      <p:cBhvr override="childStyle">
                                        <p:cTn dur="1" fill="hold" display="0" masterRel="sameClick" afterEffect="1">
                                          <p:stCondLst>
                                            <p:cond evt="end" delay="0">
                                              <p:tn val="13"/>
                                            </p:cond>
                                          </p:stCondLst>
                                        </p:cTn>
                                        <p:tgtEl>
                                          <p:spTgt spid="12344"/>
                                        </p:tgtEl>
                                        <p:attrNameLst>
                                          <p:attrName>style.visibility</p:attrName>
                                        </p:attrNameLst>
                                      </p:cBhvr>
                                      <p:to>
                                        <p:strVal val="hidden"/>
                                      </p:to>
                                    </p:set>
                                  </p:subTnLst>
                                </p:cTn>
                              </p:par>
                              <p:par>
                                <p:cTn id="15" presetID="2" presetClass="entr" presetSubtype="8" fill="hold" grpId="0" nodeType="withEffect">
                                  <p:stCondLst>
                                    <p:cond delay="0"/>
                                  </p:stCondLst>
                                  <p:childTnLst>
                                    <p:set>
                                      <p:cBhvr>
                                        <p:cTn id="16" dur="1" fill="hold">
                                          <p:stCondLst>
                                            <p:cond delay="0"/>
                                          </p:stCondLst>
                                        </p:cTn>
                                        <p:tgtEl>
                                          <p:spTgt spid="12311"/>
                                        </p:tgtEl>
                                        <p:attrNameLst>
                                          <p:attrName>style.visibility</p:attrName>
                                        </p:attrNameLst>
                                      </p:cBhvr>
                                      <p:to>
                                        <p:strVal val="visible"/>
                                      </p:to>
                                    </p:set>
                                    <p:anim calcmode="lin" valueType="num">
                                      <p:cBhvr additive="base">
                                        <p:cTn id="17" dur="500" fill="hold"/>
                                        <p:tgtEl>
                                          <p:spTgt spid="12311"/>
                                        </p:tgtEl>
                                        <p:attrNameLst>
                                          <p:attrName>ppt_x</p:attrName>
                                        </p:attrNameLst>
                                      </p:cBhvr>
                                      <p:tavLst>
                                        <p:tav tm="0">
                                          <p:val>
                                            <p:strVal val="0-#ppt_w/2"/>
                                          </p:val>
                                        </p:tav>
                                        <p:tav tm="100000">
                                          <p:val>
                                            <p:strVal val="#ppt_x"/>
                                          </p:val>
                                        </p:tav>
                                      </p:tavLst>
                                    </p:anim>
                                    <p:anim calcmode="lin" valueType="num">
                                      <p:cBhvr additive="base">
                                        <p:cTn id="18" dur="500" fill="hold"/>
                                        <p:tgtEl>
                                          <p:spTgt spid="123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563 0.00139 C -0.02777 0.00116 -0.03975 0.00116 -0.04896 0.00139 C -0.05815 0.00162 -0.0625 0.00393 -0.07118 0.00347 C -0.07987 0.00301 -0.0934 -2.02312E-6 -0.10139 -0.00069 C -0.10938 -0.00139 -0.1132 -0.00115 -0.11875 -0.00069 C -0.12431 -0.00023 -0.13073 -0.00139 -0.13473 0.00139 C -0.13872 0.00416 -0.14132 0.01156 -0.14254 0.01619 C -0.14375 0.02081 -0.14271 0.02197 -0.14254 0.0289 C -0.14237 0.03584 -0.14132 0.05041 -0.14098 0.0585 C -0.14063 0.06659 -0.1408 0.06798 -0.14098 0.07746 C -0.14115 0.08694 -0.14271 0.10474 -0.14254 0.11561 C -0.14237 0.12648 -0.13994 0.12879 -0.13941 0.14312 C -0.13889 0.15746 -0.13941 0.18937 -0.13941 0.20231 C -0.13941 0.21526 -0.13941 0.21434 -0.13941 0.22127 C -0.13941 0.22821 -0.13941 0.23838 -0.13941 0.24463 C -0.13941 0.25087 -0.13941 0.2548 -0.13941 0.25942 C -0.13941 0.26405 -0.1375 0.26729 -0.13941 0.27191 C -0.14132 0.27653 -0.14653 0.28347 -0.15053 0.28671 C -0.15452 0.28994 -0.15903 0.29064 -0.1632 0.2911 C -0.16737 0.29156 -0.1724 0.29041 -0.17587 0.28902 C -0.17935 0.28763 -0.18073 0.28578 -0.18386 0.28255 C -0.18698 0.27931 -0.19202 0.27607 -0.19497 0.26983 C -0.19792 0.26359 -0.20035 0.25364 -0.20139 0.24463 C -0.20244 0.23561 -0.20139 0.22428 -0.20139 0.21503 C -0.20139 0.20578 -0.20139 0.19769 -0.20139 0.1896 C -0.20139 0.1815 -0.20122 0.17387 -0.20139 0.16624 C -0.20157 0.15861 -0.20296 0.15052 -0.20296 0.14312 C -0.20296 0.13572 -0.20139 0.12994 -0.20139 0.12185 C -0.20139 0.11376 -0.20244 0.10312 -0.20296 0.09434 C -0.20348 0.08555 -0.20435 0.07677 -0.20452 0.06913 C -0.20469 0.0615 -0.20452 0.05457 -0.20452 0.04786 C -0.20452 0.04116 -0.20469 0.03492 -0.20452 0.0289 C -0.20435 0.02289 -0.20348 0.01827 -0.20296 0.01203 C -0.20244 0.00578 -0.20244 -0.0037 -0.20139 -0.00925 C -0.20035 -0.0148 -0.19862 -0.0185 -0.19653 -0.02173 C -0.19445 -0.02497 -0.19219 -0.02705 -0.18872 -0.02821 C -0.18525 -0.02936 -0.18091 -0.02844 -0.17587 -0.02821 C -0.17084 -0.02797 -0.16424 -0.02613 -0.15851 -0.02613 C -0.15278 -0.02613 -0.1474 -0.02821 -0.14098 -0.02821 C -0.13455 -0.02821 -0.1283 -0.02613 -0.12032 -0.02613 C -0.11233 -0.02613 -0.10244 -0.02844 -0.0934 -0.02821 C -0.08438 -0.02797 -0.07413 -0.02474 -0.0665 -0.02404 C -0.05886 -0.02335 -0.054 -0.02381 -0.0474 -0.02404 C -0.0408 -0.02428 -0.03315 -0.02566 -0.02673 -0.02613 C -0.02031 -0.02659 -0.01528 -0.02659 -0.00921 -0.02613 C -0.00313 -0.02566 0.0026 -0.02474 0.00972 -0.02404 C 0.01685 -0.02335 0.02501 -0.02219 0.03351 -0.02173 C 0.04202 -0.02127 0.05001 -0.02127 0.0606 -0.02173 C 0.07119 -0.02219 0.08751 -0.02428 0.09705 -0.02404 C 0.1066 -0.02381 0.11077 -0.02034 0.11771 -0.01965 C 0.12466 -0.01896 0.13039 -0.01965 0.13837 -0.01965 C 0.14636 -0.01965 0.15816 -0.01965 0.16528 -0.01965 C 0.1724 -0.01965 0.17605 -0.01965 0.18126 -0.01965 C 0.18646 -0.01965 0.19341 -0.01965 0.19705 -0.01965 " pathEditMode="fixed" ptsTypes="aaaaaaaaaaaaaaaaaaaaaaaaaaaaaaaaaaaaaaaaaaaaaaaaaaaaaA">
                                      <p:cBhvr>
                                        <p:cTn id="22" dur="2000" fill="hold"/>
                                        <p:tgtEl>
                                          <p:spTgt spid="12351"/>
                                        </p:tgtEl>
                                        <p:attrNameLst>
                                          <p:attrName>ppt_x</p:attrName>
                                          <p:attrName>ppt_y</p:attrName>
                                        </p:attrNameLst>
                                      </p:cBhvr>
                                    </p:animMotion>
                                  </p:childTnLst>
                                </p:cTn>
                              </p:par>
                              <p:par>
                                <p:cTn id="23" presetID="2" presetClass="entr" presetSubtype="8" fill="hold" grpId="0" nodeType="withEffect">
                                  <p:stCondLst>
                                    <p:cond delay="0"/>
                                  </p:stCondLst>
                                  <p:childTnLst>
                                    <p:set>
                                      <p:cBhvr>
                                        <p:cTn id="24" dur="1" fill="hold">
                                          <p:stCondLst>
                                            <p:cond delay="0"/>
                                          </p:stCondLst>
                                        </p:cTn>
                                        <p:tgtEl>
                                          <p:spTgt spid="12301"/>
                                        </p:tgtEl>
                                        <p:attrNameLst>
                                          <p:attrName>style.visibility</p:attrName>
                                        </p:attrNameLst>
                                      </p:cBhvr>
                                      <p:to>
                                        <p:strVal val="visible"/>
                                      </p:to>
                                    </p:set>
                                    <p:anim calcmode="lin" valueType="num">
                                      <p:cBhvr additive="base">
                                        <p:cTn id="25" dur="500" fill="hold"/>
                                        <p:tgtEl>
                                          <p:spTgt spid="12301"/>
                                        </p:tgtEl>
                                        <p:attrNameLst>
                                          <p:attrName>ppt_x</p:attrName>
                                        </p:attrNameLst>
                                      </p:cBhvr>
                                      <p:tavLst>
                                        <p:tav tm="0">
                                          <p:val>
                                            <p:strVal val="0-#ppt_w/2"/>
                                          </p:val>
                                        </p:tav>
                                        <p:tav tm="100000">
                                          <p:val>
                                            <p:strVal val="#ppt_x"/>
                                          </p:val>
                                        </p:tav>
                                      </p:tavLst>
                                    </p:anim>
                                    <p:anim calcmode="lin" valueType="num">
                                      <p:cBhvr additive="base">
                                        <p:cTn id="26" dur="500" fill="hold"/>
                                        <p:tgtEl>
                                          <p:spTgt spid="123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 grpId="0" animBg="1"/>
      <p:bldP spid="12310" grpId="0" animBg="1"/>
      <p:bldP spid="12311" grpId="0" animBg="1"/>
      <p:bldP spid="12344" grpId="0" animBg="1"/>
      <p:bldP spid="12347" grpId="0" animBg="1"/>
      <p:bldP spid="123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12291" name="Line 3"/>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12292" name="Arc 4"/>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12293" name="Arc 5"/>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12294" name="Arc 6"/>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12295" name="Arc 7"/>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12296" name="Line 8"/>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12297" name="Line 9"/>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12298" name="Picture 10"/>
          <p:cNvPicPr>
            <a:picLocks noChangeAspect="1" noChangeArrowheads="1"/>
          </p:cNvPicPr>
          <p:nvPr/>
        </p:nvPicPr>
        <p:blipFill>
          <a:blip r:embed="rId3" cstate="print"/>
          <a:srcRect/>
          <a:stretch>
            <a:fillRect/>
          </a:stretch>
        </p:blipFill>
        <p:spPr bwMode="auto">
          <a:xfrm>
            <a:off x="757238" y="6381750"/>
            <a:ext cx="503237" cy="487363"/>
          </a:xfrm>
          <a:prstGeom prst="rect">
            <a:avLst/>
          </a:prstGeom>
          <a:noFill/>
          <a:ln w="9525">
            <a:noFill/>
            <a:miter lim="800000"/>
            <a:headEnd/>
            <a:tailEnd/>
          </a:ln>
        </p:spPr>
      </p:pic>
      <p:pic>
        <p:nvPicPr>
          <p:cNvPr id="123916" name="Picture 12"/>
          <p:cNvPicPr>
            <a:picLocks noChangeAspect="1" noChangeArrowheads="1"/>
          </p:cNvPicPr>
          <p:nvPr/>
        </p:nvPicPr>
        <p:blipFill>
          <a:blip r:embed="rId4" cstate="print"/>
          <a:srcRect/>
          <a:stretch>
            <a:fillRect/>
          </a:stretch>
        </p:blipFill>
        <p:spPr bwMode="auto">
          <a:xfrm>
            <a:off x="179388" y="404813"/>
            <a:ext cx="8569325" cy="6121400"/>
          </a:xfrm>
          <a:prstGeom prst="rect">
            <a:avLst/>
          </a:prstGeom>
          <a:noFill/>
          <a:ln w="9525">
            <a:noFill/>
            <a:miter lim="800000"/>
            <a:headEnd/>
            <a:tailEnd/>
          </a:ln>
        </p:spPr>
      </p:pic>
      <p:sp>
        <p:nvSpPr>
          <p:cNvPr id="123921" name="Text Box 17"/>
          <p:cNvSpPr txBox="1">
            <a:spLocks noChangeArrowheads="1"/>
          </p:cNvSpPr>
          <p:nvPr/>
        </p:nvSpPr>
        <p:spPr bwMode="auto">
          <a:xfrm>
            <a:off x="0" y="1464099"/>
            <a:ext cx="2555776" cy="830997"/>
          </a:xfrm>
          <a:prstGeom prst="rect">
            <a:avLst/>
          </a:prstGeom>
          <a:solidFill>
            <a:srgbClr val="99CC00"/>
          </a:solidFill>
          <a:ln w="28575">
            <a:solidFill>
              <a:srgbClr val="003300"/>
            </a:solidFill>
            <a:miter lim="800000"/>
            <a:headEnd/>
            <a:tailEnd/>
          </a:ln>
        </p:spPr>
        <p:txBody>
          <a:bodyPr wrap="square">
            <a:spAutoFit/>
          </a:bodyPr>
          <a:lstStyle/>
          <a:p>
            <a:r>
              <a:rPr lang="it-IT" sz="1600" b="1" dirty="0" smtClean="0">
                <a:latin typeface="Times New Roman" pitchFamily="18" charset="0"/>
              </a:rPr>
              <a:t>ALPI-77 SC </a:t>
            </a:r>
            <a:r>
              <a:rPr lang="it-IT" sz="1600" b="1" dirty="0">
                <a:latin typeface="Times New Roman" pitchFamily="18" charset="0"/>
              </a:rPr>
              <a:t>Quarter Wave Resonators (</a:t>
            </a:r>
            <a:r>
              <a:rPr lang="it-IT" sz="1600" b="1" dirty="0" smtClean="0">
                <a:latin typeface="Times New Roman" pitchFamily="18" charset="0"/>
              </a:rPr>
              <a:t>Nb, Nb/cu)</a:t>
            </a:r>
          </a:p>
          <a:p>
            <a:r>
              <a:rPr lang="it-IT" sz="1600" b="1" dirty="0" smtClean="0">
                <a:latin typeface="Times New Roman" pitchFamily="18" charset="0"/>
              </a:rPr>
              <a:t>In 20 </a:t>
            </a:r>
            <a:r>
              <a:rPr lang="it-IT" sz="1600" b="1" dirty="0" err="1">
                <a:latin typeface="Times New Roman" pitchFamily="18" charset="0"/>
              </a:rPr>
              <a:t>C</a:t>
            </a:r>
            <a:r>
              <a:rPr lang="it-IT" sz="1600" dirty="0" err="1" smtClean="0">
                <a:effectLst>
                  <a:outerShdw blurRad="38100" dist="38100" dir="2700000" algn="tl">
                    <a:srgbClr val="000000"/>
                  </a:outerShdw>
                </a:effectLst>
                <a:latin typeface="Times New Roman" pitchFamily="18" charset="0"/>
                <a:cs typeface="Times New Roman" pitchFamily="18" charset="0"/>
              </a:rPr>
              <a:t>ryostat</a:t>
            </a:r>
            <a:r>
              <a:rPr lang="it-IT" sz="1600" dirty="0" smtClean="0">
                <a:effectLst>
                  <a:outerShdw blurRad="38100" dist="38100" dir="2700000" algn="tl">
                    <a:srgbClr val="000000"/>
                  </a:outerShdw>
                </a:effectLst>
                <a:latin typeface="Times New Roman" pitchFamily="18" charset="0"/>
                <a:cs typeface="Times New Roman" pitchFamily="18" charset="0"/>
              </a:rPr>
              <a:t> </a:t>
            </a:r>
            <a:r>
              <a:rPr lang="it-IT" sz="1600" b="1" dirty="0" err="1" smtClean="0">
                <a:latin typeface="Times New Roman" pitchFamily="18" charset="0"/>
              </a:rPr>
              <a:t>V</a:t>
            </a:r>
            <a:r>
              <a:rPr lang="it-IT" sz="1600" b="1" baseline="-25000" dirty="0" err="1" smtClean="0">
                <a:latin typeface="Times New Roman" pitchFamily="18" charset="0"/>
              </a:rPr>
              <a:t>eq</a:t>
            </a:r>
            <a:r>
              <a:rPr lang="it-IT" sz="1600" b="1" dirty="0" smtClean="0">
                <a:latin typeface="Times New Roman" pitchFamily="18" charset="0"/>
              </a:rPr>
              <a:t> </a:t>
            </a:r>
            <a:r>
              <a:rPr lang="en-US" sz="1600" b="1" dirty="0">
                <a:latin typeface="Times New Roman" pitchFamily="18" charset="0"/>
              </a:rPr>
              <a:t>~ </a:t>
            </a:r>
            <a:r>
              <a:rPr lang="en-US" sz="1600" b="1" dirty="0" smtClean="0">
                <a:latin typeface="Times New Roman" pitchFamily="18" charset="0"/>
              </a:rPr>
              <a:t>48 </a:t>
            </a:r>
            <a:r>
              <a:rPr lang="en-US" sz="1600" b="1" dirty="0">
                <a:latin typeface="Times New Roman" pitchFamily="18" charset="0"/>
              </a:rPr>
              <a:t>MV</a:t>
            </a:r>
          </a:p>
        </p:txBody>
      </p:sp>
      <p:sp>
        <p:nvSpPr>
          <p:cNvPr id="123926" name="Rectangle 22"/>
          <p:cNvSpPr>
            <a:spLocks noChangeArrowheads="1"/>
          </p:cNvSpPr>
          <p:nvPr/>
        </p:nvSpPr>
        <p:spPr bwMode="auto">
          <a:xfrm>
            <a:off x="250825" y="115888"/>
            <a:ext cx="8142288" cy="584775"/>
          </a:xfrm>
          <a:prstGeom prst="rect">
            <a:avLst/>
          </a:prstGeom>
          <a:noFill/>
          <a:ln w="9525">
            <a:noFill/>
            <a:miter lim="800000"/>
            <a:headEnd/>
            <a:tailEnd/>
          </a:ln>
        </p:spPr>
        <p:txBody>
          <a:bodyPr>
            <a:spAutoFit/>
          </a:bodyPr>
          <a:lstStyle/>
          <a:p>
            <a:pPr algn="ctr" eaLnBrk="0" hangingPunct="0"/>
            <a:r>
              <a:rPr lang="it-IT" sz="3200" b="1" dirty="0">
                <a:solidFill>
                  <a:srgbClr val="000000"/>
                </a:solidFill>
                <a:latin typeface="Times New Roman" pitchFamily="18" charset="0"/>
              </a:rPr>
              <a:t> LNL –</a:t>
            </a:r>
            <a:r>
              <a:rPr lang="en-US" sz="3200" b="1" dirty="0">
                <a:solidFill>
                  <a:srgbClr val="000000"/>
                </a:solidFill>
                <a:latin typeface="Times New Roman" pitchFamily="18" charset="0"/>
              </a:rPr>
              <a:t>PIAVE-Tandem-ALPI- COMPLEX</a:t>
            </a:r>
            <a:endParaRPr lang="it-IT" sz="3200" b="1" dirty="0">
              <a:latin typeface="Times New Roman" pitchFamily="18" charset="0"/>
            </a:endParaRPr>
          </a:p>
        </p:txBody>
      </p:sp>
      <p:sp>
        <p:nvSpPr>
          <p:cNvPr id="123928" name="Text Box 24"/>
          <p:cNvSpPr txBox="1">
            <a:spLocks noChangeArrowheads="1"/>
          </p:cNvSpPr>
          <p:nvPr/>
        </p:nvSpPr>
        <p:spPr bwMode="auto">
          <a:xfrm>
            <a:off x="250825" y="6310313"/>
            <a:ext cx="1555750" cy="366712"/>
          </a:xfrm>
          <a:prstGeom prst="rect">
            <a:avLst/>
          </a:prstGeom>
          <a:noFill/>
          <a:ln w="9525">
            <a:noFill/>
            <a:miter lim="800000"/>
            <a:headEnd/>
            <a:tailEnd/>
          </a:ln>
        </p:spPr>
        <p:txBody>
          <a:bodyPr wrap="none">
            <a:spAutoFit/>
          </a:bodyPr>
          <a:lstStyle/>
          <a:p>
            <a:r>
              <a:rPr lang="it-IT" b="1">
                <a:solidFill>
                  <a:schemeClr val="bg1"/>
                </a:solidFill>
                <a:latin typeface="Times New Roman" pitchFamily="18" charset="0"/>
              </a:rPr>
              <a:t>XTU-Tandem</a:t>
            </a:r>
          </a:p>
        </p:txBody>
      </p:sp>
      <p:sp>
        <p:nvSpPr>
          <p:cNvPr id="123929" name="Text Box 25"/>
          <p:cNvSpPr txBox="1">
            <a:spLocks noChangeArrowheads="1"/>
          </p:cNvSpPr>
          <p:nvPr/>
        </p:nvSpPr>
        <p:spPr bwMode="auto">
          <a:xfrm>
            <a:off x="6659563" y="2493963"/>
            <a:ext cx="2025650" cy="366712"/>
          </a:xfrm>
          <a:prstGeom prst="rect">
            <a:avLst/>
          </a:prstGeom>
          <a:noFill/>
          <a:ln w="9525">
            <a:noFill/>
            <a:miter lim="800000"/>
            <a:headEnd/>
            <a:tailEnd/>
          </a:ln>
        </p:spPr>
        <p:txBody>
          <a:bodyPr wrap="none">
            <a:spAutoFit/>
          </a:bodyPr>
          <a:lstStyle/>
          <a:p>
            <a:r>
              <a:rPr lang="en-US" b="1">
                <a:solidFill>
                  <a:schemeClr val="bg1"/>
                </a:solidFill>
                <a:latin typeface="Times New Roman" pitchFamily="18" charset="0"/>
              </a:rPr>
              <a:t>PI Injector PIAVE</a:t>
            </a:r>
          </a:p>
        </p:txBody>
      </p:sp>
      <p:pic>
        <p:nvPicPr>
          <p:cNvPr id="123920" name="Picture 16"/>
          <p:cNvPicPr>
            <a:picLocks noChangeAspect="1" noChangeArrowheads="1"/>
          </p:cNvPicPr>
          <p:nvPr/>
        </p:nvPicPr>
        <p:blipFill>
          <a:blip r:embed="rId5" cstate="print"/>
          <a:srcRect/>
          <a:stretch>
            <a:fillRect/>
          </a:stretch>
        </p:blipFill>
        <p:spPr bwMode="auto">
          <a:xfrm>
            <a:off x="0" y="2344152"/>
            <a:ext cx="3143250" cy="2275932"/>
          </a:xfrm>
          <a:prstGeom prst="rect">
            <a:avLst/>
          </a:prstGeom>
          <a:noFill/>
          <a:ln w="9525">
            <a:noFill/>
            <a:miter lim="800000"/>
            <a:headEnd/>
            <a:tailEnd/>
          </a:ln>
        </p:spPr>
      </p:pic>
      <p:pic>
        <p:nvPicPr>
          <p:cNvPr id="12308" name="Picture 2"/>
          <p:cNvPicPr>
            <a:picLocks noChangeAspect="1" noChangeArrowheads="1"/>
          </p:cNvPicPr>
          <p:nvPr/>
        </p:nvPicPr>
        <p:blipFill>
          <a:blip r:embed="rId6" cstate="print"/>
          <a:srcRect/>
          <a:stretch>
            <a:fillRect/>
          </a:stretch>
        </p:blipFill>
        <p:spPr bwMode="auto">
          <a:xfrm>
            <a:off x="7000892" y="214313"/>
            <a:ext cx="1928796" cy="2357437"/>
          </a:xfrm>
          <a:prstGeom prst="rect">
            <a:avLst/>
          </a:prstGeom>
          <a:noFill/>
          <a:ln w="9525">
            <a:noFill/>
            <a:miter lim="800000"/>
            <a:headEnd/>
            <a:tailEnd/>
          </a:ln>
        </p:spPr>
      </p:pic>
      <p:sp>
        <p:nvSpPr>
          <p:cNvPr id="21" name="CasellaDiTesto 20"/>
          <p:cNvSpPr txBox="1"/>
          <p:nvPr/>
        </p:nvSpPr>
        <p:spPr>
          <a:xfrm>
            <a:off x="7142163" y="1137126"/>
            <a:ext cx="1714500" cy="1723549"/>
          </a:xfrm>
          <a:prstGeom prst="rect">
            <a:avLst/>
          </a:prstGeom>
          <a:noFill/>
        </p:spPr>
        <p:txBody>
          <a:bodyPr>
            <a:spAutoFit/>
          </a:bodyPr>
          <a:lstStyle/>
          <a:p>
            <a:pPr algn="ctr">
              <a:defRPr/>
            </a:pPr>
            <a:r>
              <a:rPr lang="it-IT" sz="2200" b="1" dirty="0">
                <a:solidFill>
                  <a:srgbClr val="002060"/>
                </a:solidFill>
                <a:latin typeface="Times New Roman" pitchFamily="18" charset="0"/>
                <a:cs typeface="Times New Roman" pitchFamily="18" charset="0"/>
              </a:rPr>
              <a:t>20 Full Nb, 80 MHz</a:t>
            </a:r>
          </a:p>
          <a:p>
            <a:pPr algn="ctr">
              <a:defRPr/>
            </a:pPr>
            <a:r>
              <a:rPr lang="it-IT" sz="2200" b="1" dirty="0" err="1">
                <a:solidFill>
                  <a:srgbClr val="002060"/>
                </a:solidFill>
                <a:latin typeface="Times New Roman" pitchFamily="18" charset="0"/>
                <a:cs typeface="Times New Roman" pitchFamily="18" charset="0"/>
              </a:rPr>
              <a:t>Low</a:t>
            </a:r>
            <a:r>
              <a:rPr lang="it-IT" sz="2200" b="1" dirty="0">
                <a:solidFill>
                  <a:srgbClr val="002060"/>
                </a:solidFill>
                <a:latin typeface="Times New Roman" pitchFamily="18" charset="0"/>
                <a:cs typeface="Times New Roman" pitchFamily="18" charset="0"/>
              </a:rPr>
              <a:t> </a:t>
            </a:r>
            <a:r>
              <a:rPr lang="el-GR" sz="2200" b="1" dirty="0" smtClean="0">
                <a:solidFill>
                  <a:srgbClr val="002060"/>
                </a:solidFill>
                <a:latin typeface="Times New Roman" pitchFamily="18" charset="0"/>
                <a:cs typeface="Times New Roman" pitchFamily="18" charset="0"/>
              </a:rPr>
              <a:t>β</a:t>
            </a:r>
            <a:r>
              <a:rPr lang="it-IT" sz="2200" b="1" dirty="0" smtClean="0">
                <a:solidFill>
                  <a:srgbClr val="002060"/>
                </a:solidFill>
                <a:latin typeface="Times New Roman" pitchFamily="18" charset="0"/>
                <a:cs typeface="Times New Roman" pitchFamily="18" charset="0"/>
              </a:rPr>
              <a:t> Ea 6MV/m</a:t>
            </a:r>
            <a:endParaRPr lang="en-US" sz="2200" b="1" dirty="0">
              <a:solidFill>
                <a:srgbClr val="002060"/>
              </a:solidFill>
              <a:latin typeface="Times New Roman" pitchFamily="18" charset="0"/>
              <a:cs typeface="Times New Roman" pitchFamily="18" charset="0"/>
            </a:endParaRPr>
          </a:p>
          <a:p>
            <a:pPr>
              <a:defRPr/>
            </a:pPr>
            <a:endParaRPr lang="it-IT" dirty="0"/>
          </a:p>
        </p:txBody>
      </p:sp>
      <p:sp>
        <p:nvSpPr>
          <p:cNvPr id="22" name="Freccia in su 21"/>
          <p:cNvSpPr/>
          <p:nvPr/>
        </p:nvSpPr>
        <p:spPr>
          <a:xfrm rot="4703990">
            <a:off x="4742878" y="-835756"/>
            <a:ext cx="485775" cy="412533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su 22"/>
          <p:cNvSpPr/>
          <p:nvPr/>
        </p:nvSpPr>
        <p:spPr>
          <a:xfrm rot="6503632" flipH="1">
            <a:off x="4775404" y="1691851"/>
            <a:ext cx="428625" cy="4111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55938" y="2617426"/>
            <a:ext cx="2016224" cy="20740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17288" y="4652247"/>
            <a:ext cx="2236787"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364088" y="2860675"/>
            <a:ext cx="828030" cy="793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9038" y="4620083"/>
            <a:ext cx="2627313" cy="2161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6408737"/>
            <a:ext cx="2693987"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918325" y="4783138"/>
            <a:ext cx="2011363"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rot="16200000">
            <a:off x="8032631" y="1564910"/>
            <a:ext cx="1766830" cy="461665"/>
          </a:xfrm>
          <a:prstGeom prst="rect">
            <a:avLst/>
          </a:prstGeom>
          <a:noFill/>
        </p:spPr>
        <p:txBody>
          <a:bodyPr wrap="none" rtlCol="0">
            <a:spAutoFit/>
          </a:bodyPr>
          <a:lstStyle/>
          <a:p>
            <a:r>
              <a:rPr lang="it-IT" sz="2400" b="1" dirty="0" smtClean="0">
                <a:solidFill>
                  <a:srgbClr val="FF0000"/>
                </a:solidFill>
                <a:latin typeface="Times New Roman" pitchFamily="18" charset="0"/>
                <a:cs typeface="Times New Roman" pitchFamily="18" charset="0"/>
              </a:rPr>
              <a:t>III EX. Hall</a:t>
            </a:r>
            <a:endParaRPr lang="it-IT" sz="2400" b="1" dirty="0">
              <a:solidFill>
                <a:srgbClr val="FF0000"/>
              </a:solidFill>
              <a:latin typeface="Times New Roman" pitchFamily="18" charset="0"/>
              <a:cs typeface="Times New Roman" pitchFamily="18" charset="0"/>
            </a:endParaRPr>
          </a:p>
        </p:txBody>
      </p:sp>
      <p:sp>
        <p:nvSpPr>
          <p:cNvPr id="4" name="CasellaDiTesto 3"/>
          <p:cNvSpPr txBox="1"/>
          <p:nvPr/>
        </p:nvSpPr>
        <p:spPr>
          <a:xfrm>
            <a:off x="5731843" y="6589943"/>
            <a:ext cx="1826141" cy="646331"/>
          </a:xfrm>
          <a:prstGeom prst="rect">
            <a:avLst/>
          </a:prstGeom>
          <a:noFill/>
        </p:spPr>
        <p:txBody>
          <a:bodyPr wrap="none" rtlCol="0">
            <a:spAutoFit/>
          </a:bodyPr>
          <a:lstStyle/>
          <a:p>
            <a:r>
              <a:rPr lang="it-IT" b="1" i="1" dirty="0">
                <a:solidFill>
                  <a:srgbClr val="FF0000"/>
                </a:solidFill>
                <a:latin typeface="Times New Roman" pitchFamily="18" charset="0"/>
                <a:cs typeface="Times New Roman" pitchFamily="18" charset="0"/>
              </a:rPr>
              <a:t> </a:t>
            </a:r>
            <a:r>
              <a:rPr lang="it-IT" b="1" dirty="0" smtClean="0">
                <a:solidFill>
                  <a:srgbClr val="FF0000"/>
                </a:solidFill>
                <a:latin typeface="Times New Roman" pitchFamily="18" charset="0"/>
                <a:cs typeface="Times New Roman" pitchFamily="18" charset="0"/>
              </a:rPr>
              <a:t>I &amp; II EX</a:t>
            </a:r>
            <a:r>
              <a:rPr lang="it-IT" b="1" dirty="0">
                <a:solidFill>
                  <a:srgbClr val="FF0000"/>
                </a:solidFill>
                <a:latin typeface="Times New Roman" pitchFamily="18" charset="0"/>
                <a:cs typeface="Times New Roman" pitchFamily="18" charset="0"/>
              </a:rPr>
              <a:t>. </a:t>
            </a:r>
            <a:r>
              <a:rPr lang="it-IT" b="1" dirty="0" err="1" smtClean="0">
                <a:solidFill>
                  <a:srgbClr val="FF0000"/>
                </a:solidFill>
                <a:latin typeface="Times New Roman" pitchFamily="18" charset="0"/>
                <a:cs typeface="Times New Roman" pitchFamily="18" charset="0"/>
              </a:rPr>
              <a:t>Halls</a:t>
            </a:r>
            <a:endParaRPr lang="it-IT" b="1" dirty="0">
              <a:solidFill>
                <a:srgbClr val="FF0000"/>
              </a:solidFill>
              <a:latin typeface="Times New Roman" pitchFamily="18" charset="0"/>
              <a:cs typeface="Times New Roman" pitchFamily="18" charset="0"/>
            </a:endParaRPr>
          </a:p>
          <a:p>
            <a:endParaRPr lang="it-IT" dirty="0"/>
          </a:p>
        </p:txBody>
      </p:sp>
      <p:pic>
        <p:nvPicPr>
          <p:cNvPr id="12312" name="Picture 2"/>
          <p:cNvPicPr>
            <a:picLocks noChangeAspect="1" noChangeArrowheads="1"/>
          </p:cNvPicPr>
          <p:nvPr/>
        </p:nvPicPr>
        <p:blipFill>
          <a:blip r:embed="rId13" cstate="print"/>
          <a:srcRect/>
          <a:stretch>
            <a:fillRect/>
          </a:stretch>
        </p:blipFill>
        <p:spPr bwMode="auto">
          <a:xfrm>
            <a:off x="6961989" y="3357563"/>
            <a:ext cx="1924033" cy="3214687"/>
          </a:xfrm>
          <a:prstGeom prst="rect">
            <a:avLst/>
          </a:prstGeom>
          <a:noFill/>
          <a:ln w="9525">
            <a:noFill/>
            <a:miter lim="800000"/>
            <a:headEnd/>
            <a:tailEnd/>
          </a:ln>
        </p:spPr>
      </p:pic>
      <p:sp>
        <p:nvSpPr>
          <p:cNvPr id="25" name="CasellaDiTesto 24"/>
          <p:cNvSpPr txBox="1"/>
          <p:nvPr/>
        </p:nvSpPr>
        <p:spPr>
          <a:xfrm>
            <a:off x="7142885" y="4191852"/>
            <a:ext cx="2143108" cy="1908215"/>
          </a:xfrm>
          <a:prstGeom prst="rect">
            <a:avLst/>
          </a:prstGeom>
          <a:noFill/>
          <a:ln>
            <a:solidFill>
              <a:schemeClr val="bg1"/>
            </a:solidFill>
          </a:ln>
        </p:spPr>
        <p:txBody>
          <a:bodyPr wrap="square">
            <a:spAutoFit/>
          </a:bodyPr>
          <a:lstStyle/>
          <a:p>
            <a:pPr>
              <a:defRPr/>
            </a:pPr>
            <a:r>
              <a:rPr lang="it-IT" sz="2000" b="1" dirty="0">
                <a:solidFill>
                  <a:srgbClr val="002060"/>
                </a:solidFill>
              </a:rPr>
              <a:t>5</a:t>
            </a:r>
            <a:r>
              <a:rPr lang="it-IT" sz="2000" b="1" dirty="0">
                <a:solidFill>
                  <a:srgbClr val="002060"/>
                </a:solidFill>
                <a:latin typeface="Times New Roman" pitchFamily="18" charset="0"/>
                <a:cs typeface="Times New Roman" pitchFamily="18" charset="0"/>
              </a:rPr>
              <a:t>7 Nb /Cu, </a:t>
            </a:r>
            <a:endParaRPr lang="it-IT" sz="2000" b="1" dirty="0" smtClean="0">
              <a:solidFill>
                <a:srgbClr val="002060"/>
              </a:solidFill>
              <a:latin typeface="Times New Roman" pitchFamily="18" charset="0"/>
              <a:cs typeface="Times New Roman" pitchFamily="18" charset="0"/>
            </a:endParaRPr>
          </a:p>
          <a:p>
            <a:pPr>
              <a:defRPr/>
            </a:pPr>
            <a:r>
              <a:rPr lang="it-IT" sz="2000" b="1" dirty="0" smtClean="0">
                <a:solidFill>
                  <a:srgbClr val="002060"/>
                </a:solidFill>
                <a:latin typeface="Times New Roman" pitchFamily="18" charset="0"/>
                <a:cs typeface="Times New Roman" pitchFamily="18" charset="0"/>
              </a:rPr>
              <a:t>160 </a:t>
            </a:r>
            <a:r>
              <a:rPr lang="it-IT" sz="2000" b="1" dirty="0">
                <a:solidFill>
                  <a:srgbClr val="002060"/>
                </a:solidFill>
                <a:latin typeface="Times New Roman" pitchFamily="18" charset="0"/>
                <a:cs typeface="Times New Roman" pitchFamily="18" charset="0"/>
              </a:rPr>
              <a:t>MHz</a:t>
            </a:r>
          </a:p>
          <a:p>
            <a:pPr>
              <a:defRPr/>
            </a:pPr>
            <a:r>
              <a:rPr lang="it-IT" sz="2000" b="1" dirty="0">
                <a:solidFill>
                  <a:srgbClr val="002060"/>
                </a:solidFill>
                <a:latin typeface="Times New Roman" pitchFamily="18" charset="0"/>
                <a:cs typeface="Times New Roman" pitchFamily="18" charset="0"/>
              </a:rPr>
              <a:t>medium </a:t>
            </a:r>
            <a:r>
              <a:rPr lang="el-GR" sz="2000" b="1" dirty="0" smtClean="0">
                <a:solidFill>
                  <a:srgbClr val="002060"/>
                </a:solidFill>
                <a:latin typeface="Times New Roman" pitchFamily="18" charset="0"/>
                <a:cs typeface="Times New Roman" pitchFamily="18" charset="0"/>
              </a:rPr>
              <a:t>β</a:t>
            </a:r>
            <a:r>
              <a:rPr lang="it-IT" sz="2000" b="1" dirty="0">
                <a:solidFill>
                  <a:srgbClr val="002060"/>
                </a:solidFill>
                <a:latin typeface="Times New Roman" pitchFamily="18" charset="0"/>
                <a:cs typeface="Times New Roman" pitchFamily="18" charset="0"/>
              </a:rPr>
              <a:t> Ea </a:t>
            </a:r>
            <a:r>
              <a:rPr lang="it-IT" sz="2000" b="1" dirty="0" smtClean="0">
                <a:solidFill>
                  <a:srgbClr val="002060"/>
                </a:solidFill>
                <a:latin typeface="Times New Roman" pitchFamily="18" charset="0"/>
                <a:cs typeface="Times New Roman" pitchFamily="18" charset="0"/>
              </a:rPr>
              <a:t>5MV/m</a:t>
            </a:r>
            <a:endParaRPr lang="en-US" sz="2000" b="1" dirty="0">
              <a:solidFill>
                <a:srgbClr val="002060"/>
              </a:solidFill>
              <a:latin typeface="Times New Roman" pitchFamily="18" charset="0"/>
              <a:cs typeface="Times New Roman" pitchFamily="18" charset="0"/>
            </a:endParaRPr>
          </a:p>
          <a:p>
            <a:pPr>
              <a:defRPr/>
            </a:pPr>
            <a:endParaRPr lang="en-US" sz="2000" b="1" dirty="0">
              <a:solidFill>
                <a:schemeClr val="accent3"/>
              </a:solidFill>
              <a:latin typeface="Times New Roman" pitchFamily="18" charset="0"/>
              <a:cs typeface="Times New Roman" pitchFamily="18" charset="0"/>
            </a:endParaRPr>
          </a:p>
          <a:p>
            <a:pPr>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921"/>
                                        </p:tgtEl>
                                        <p:attrNameLst>
                                          <p:attrName>style.visibility</p:attrName>
                                        </p:attrNameLst>
                                      </p:cBhvr>
                                      <p:to>
                                        <p:strVal val="visible"/>
                                      </p:to>
                                    </p:set>
                                    <p:anim calcmode="lin" valueType="num">
                                      <p:cBhvr additive="base">
                                        <p:cTn id="17" dur="500" fill="hold"/>
                                        <p:tgtEl>
                                          <p:spTgt spid="123921"/>
                                        </p:tgtEl>
                                        <p:attrNameLst>
                                          <p:attrName>ppt_x</p:attrName>
                                        </p:attrNameLst>
                                      </p:cBhvr>
                                      <p:tavLst>
                                        <p:tav tm="0">
                                          <p:val>
                                            <p:strVal val="#ppt_x"/>
                                          </p:val>
                                        </p:tav>
                                        <p:tav tm="100000">
                                          <p:val>
                                            <p:strVal val="#ppt_x"/>
                                          </p:val>
                                        </p:tav>
                                      </p:tavLst>
                                    </p:anim>
                                    <p:anim calcmode="lin" valueType="num">
                                      <p:cBhvr additive="base">
                                        <p:cTn id="18" dur="500" fill="hold"/>
                                        <p:tgtEl>
                                          <p:spTgt spid="1239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3920"/>
                                        </p:tgtEl>
                                        <p:attrNameLst>
                                          <p:attrName>style.visibility</p:attrName>
                                        </p:attrNameLst>
                                      </p:cBhvr>
                                      <p:to>
                                        <p:strVal val="visible"/>
                                      </p:to>
                                    </p:set>
                                    <p:anim calcmode="lin" valueType="num">
                                      <p:cBhvr additive="base">
                                        <p:cTn id="21" dur="500" fill="hold"/>
                                        <p:tgtEl>
                                          <p:spTgt spid="123920"/>
                                        </p:tgtEl>
                                        <p:attrNameLst>
                                          <p:attrName>ppt_x</p:attrName>
                                        </p:attrNameLst>
                                      </p:cBhvr>
                                      <p:tavLst>
                                        <p:tav tm="0">
                                          <p:val>
                                            <p:strVal val="#ppt_x"/>
                                          </p:val>
                                        </p:tav>
                                        <p:tav tm="100000">
                                          <p:val>
                                            <p:strVal val="#ppt_x"/>
                                          </p:val>
                                        </p:tav>
                                      </p:tavLst>
                                    </p:anim>
                                    <p:anim calcmode="lin" valueType="num">
                                      <p:cBhvr additive="base">
                                        <p:cTn id="22" dur="500" fill="hold"/>
                                        <p:tgtEl>
                                          <p:spTgt spid="1239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style.rotation</p:attrName>
                                        </p:attrNameLst>
                                      </p:cBhvr>
                                      <p:tavLst>
                                        <p:tav tm="0">
                                          <p:val>
                                            <p:fltVal val="90"/>
                                          </p:val>
                                        </p:tav>
                                        <p:tav tm="100000">
                                          <p:val>
                                            <p:fltVal val="0"/>
                                          </p:val>
                                        </p:tav>
                                      </p:tavLst>
                                    </p:anim>
                                    <p:animEffect transition="in" filter="fade">
                                      <p:cBhvr>
                                        <p:cTn id="30" dur="1000"/>
                                        <p:tgtEl>
                                          <p:spTgt spid="22"/>
                                        </p:tgtEl>
                                      </p:cBhvr>
                                    </p:animEffect>
                                  </p:childTnLst>
                                </p:cTn>
                              </p:par>
                            </p:childTnLst>
                          </p:cTn>
                        </p:par>
                        <p:par>
                          <p:cTn id="31" fill="hold">
                            <p:stCondLst>
                              <p:cond delay="1000"/>
                            </p:stCondLst>
                            <p:childTnLst>
                              <p:par>
                                <p:cTn id="32" presetID="2" presetClass="entr" presetSubtype="4" fill="hold" nodeType="afterEffect">
                                  <p:stCondLst>
                                    <p:cond delay="1000"/>
                                  </p:stCondLst>
                                  <p:childTnLst>
                                    <p:set>
                                      <p:cBhvr>
                                        <p:cTn id="33" dur="1" fill="hold">
                                          <p:stCondLst>
                                            <p:cond delay="0"/>
                                          </p:stCondLst>
                                        </p:cTn>
                                        <p:tgtEl>
                                          <p:spTgt spid="12308"/>
                                        </p:tgtEl>
                                        <p:attrNameLst>
                                          <p:attrName>style.visibility</p:attrName>
                                        </p:attrNameLst>
                                      </p:cBhvr>
                                      <p:to>
                                        <p:strVal val="visible"/>
                                      </p:to>
                                    </p:set>
                                    <p:anim calcmode="lin" valueType="num">
                                      <p:cBhvr additive="base">
                                        <p:cTn id="34" dur="500" fill="hold"/>
                                        <p:tgtEl>
                                          <p:spTgt spid="12308"/>
                                        </p:tgtEl>
                                        <p:attrNameLst>
                                          <p:attrName>ppt_x</p:attrName>
                                        </p:attrNameLst>
                                      </p:cBhvr>
                                      <p:tavLst>
                                        <p:tav tm="0">
                                          <p:val>
                                            <p:strVal val="#ppt_x"/>
                                          </p:val>
                                        </p:tav>
                                        <p:tav tm="100000">
                                          <p:val>
                                            <p:strVal val="#ppt_x"/>
                                          </p:val>
                                        </p:tav>
                                      </p:tavLst>
                                    </p:anim>
                                    <p:anim calcmode="lin" valueType="num">
                                      <p:cBhvr additive="base">
                                        <p:cTn id="35" dur="500" fill="hold"/>
                                        <p:tgtEl>
                                          <p:spTgt spid="12308"/>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4" fill="hold" grpId="0" nodeType="afterEffect">
                                  <p:stCondLst>
                                    <p:cond delay="10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fltVal val="0"/>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anim calcmode="lin" valueType="num">
                                      <p:cBhvr>
                                        <p:cTn id="47" dur="1000" fill="hold"/>
                                        <p:tgtEl>
                                          <p:spTgt spid="23"/>
                                        </p:tgtEl>
                                        <p:attrNameLst>
                                          <p:attrName>style.rotation</p:attrName>
                                        </p:attrNameLst>
                                      </p:cBhvr>
                                      <p:tavLst>
                                        <p:tav tm="0">
                                          <p:val>
                                            <p:fltVal val="90"/>
                                          </p:val>
                                        </p:tav>
                                        <p:tav tm="100000">
                                          <p:val>
                                            <p:fltVal val="0"/>
                                          </p:val>
                                        </p:tav>
                                      </p:tavLst>
                                    </p:anim>
                                    <p:animEffect transition="in" filter="fade">
                                      <p:cBhvr>
                                        <p:cTn id="48" dur="1000"/>
                                        <p:tgtEl>
                                          <p:spTgt spid="23"/>
                                        </p:tgtEl>
                                      </p:cBhvr>
                                    </p:animEffect>
                                  </p:childTnLst>
                                </p:cTn>
                              </p:par>
                            </p:childTnLst>
                          </p:cTn>
                        </p:par>
                        <p:par>
                          <p:cTn id="49" fill="hold">
                            <p:stCondLst>
                              <p:cond delay="1000"/>
                            </p:stCondLst>
                            <p:childTnLst>
                              <p:par>
                                <p:cTn id="50" presetID="2" presetClass="entr" presetSubtype="4" fill="hold" nodeType="afterEffect">
                                  <p:stCondLst>
                                    <p:cond delay="1000"/>
                                  </p:stCondLst>
                                  <p:childTnLst>
                                    <p:set>
                                      <p:cBhvr>
                                        <p:cTn id="51" dur="1" fill="hold">
                                          <p:stCondLst>
                                            <p:cond delay="0"/>
                                          </p:stCondLst>
                                        </p:cTn>
                                        <p:tgtEl>
                                          <p:spTgt spid="12312"/>
                                        </p:tgtEl>
                                        <p:attrNameLst>
                                          <p:attrName>style.visibility</p:attrName>
                                        </p:attrNameLst>
                                      </p:cBhvr>
                                      <p:to>
                                        <p:strVal val="visible"/>
                                      </p:to>
                                    </p:set>
                                    <p:anim calcmode="lin" valueType="num">
                                      <p:cBhvr additive="base">
                                        <p:cTn id="52" dur="500" fill="hold"/>
                                        <p:tgtEl>
                                          <p:spTgt spid="12312"/>
                                        </p:tgtEl>
                                        <p:attrNameLst>
                                          <p:attrName>ppt_x</p:attrName>
                                        </p:attrNameLst>
                                      </p:cBhvr>
                                      <p:tavLst>
                                        <p:tav tm="0">
                                          <p:val>
                                            <p:strVal val="#ppt_x"/>
                                          </p:val>
                                        </p:tav>
                                        <p:tav tm="100000">
                                          <p:val>
                                            <p:strVal val="#ppt_x"/>
                                          </p:val>
                                        </p:tav>
                                      </p:tavLst>
                                    </p:anim>
                                    <p:anim calcmode="lin" valueType="num">
                                      <p:cBhvr additive="base">
                                        <p:cTn id="53" dur="500" fill="hold"/>
                                        <p:tgtEl>
                                          <p:spTgt spid="12312"/>
                                        </p:tgtEl>
                                        <p:attrNameLst>
                                          <p:attrName>ppt_y</p:attrName>
                                        </p:attrNameLst>
                                      </p:cBhvr>
                                      <p:tavLst>
                                        <p:tav tm="0">
                                          <p:val>
                                            <p:strVal val="1+#ppt_h/2"/>
                                          </p:val>
                                        </p:tav>
                                        <p:tav tm="100000">
                                          <p:val>
                                            <p:strVal val="#ppt_y"/>
                                          </p:val>
                                        </p:tav>
                                      </p:tavLst>
                                    </p:anim>
                                  </p:childTnLst>
                                </p:cTn>
                              </p:par>
                            </p:childTnLst>
                          </p:cTn>
                        </p:par>
                        <p:par>
                          <p:cTn id="54" fill="hold">
                            <p:stCondLst>
                              <p:cond delay="2500"/>
                            </p:stCondLst>
                            <p:childTnLst>
                              <p:par>
                                <p:cTn id="55" presetID="2" presetClass="entr" presetSubtype="4" fill="hold" grpId="0" nodeType="afterEffect">
                                  <p:stCondLst>
                                    <p:cond delay="10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050"/>
                                        </p:tgtEl>
                                        <p:attrNameLst>
                                          <p:attrName>style.visibility</p:attrName>
                                        </p:attrNameLst>
                                      </p:cBhvr>
                                      <p:to>
                                        <p:strVal val="visible"/>
                                      </p:to>
                                    </p:set>
                                    <p:anim calcmode="lin" valueType="num">
                                      <p:cBhvr additive="base">
                                        <p:cTn id="63" dur="500" fill="hold"/>
                                        <p:tgtEl>
                                          <p:spTgt spid="2050"/>
                                        </p:tgtEl>
                                        <p:attrNameLst>
                                          <p:attrName>ppt_x</p:attrName>
                                        </p:attrNameLst>
                                      </p:cBhvr>
                                      <p:tavLst>
                                        <p:tav tm="0">
                                          <p:val>
                                            <p:strVal val="#ppt_x"/>
                                          </p:val>
                                        </p:tav>
                                        <p:tav tm="100000">
                                          <p:val>
                                            <p:strVal val="#ppt_x"/>
                                          </p:val>
                                        </p:tav>
                                      </p:tavLst>
                                    </p:anim>
                                    <p:anim calcmode="lin" valueType="num">
                                      <p:cBhvr additive="base">
                                        <p:cTn id="64" dur="500" fill="hold"/>
                                        <p:tgtEl>
                                          <p:spTgt spid="205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051"/>
                                        </p:tgtEl>
                                        <p:attrNameLst>
                                          <p:attrName>style.visibility</p:attrName>
                                        </p:attrNameLst>
                                      </p:cBhvr>
                                      <p:to>
                                        <p:strVal val="visible"/>
                                      </p:to>
                                    </p:set>
                                    <p:anim calcmode="lin" valueType="num">
                                      <p:cBhvr additive="base">
                                        <p:cTn id="67" dur="500" fill="hold"/>
                                        <p:tgtEl>
                                          <p:spTgt spid="2051"/>
                                        </p:tgtEl>
                                        <p:attrNameLst>
                                          <p:attrName>ppt_x</p:attrName>
                                        </p:attrNameLst>
                                      </p:cBhvr>
                                      <p:tavLst>
                                        <p:tav tm="0">
                                          <p:val>
                                            <p:strVal val="#ppt_x"/>
                                          </p:val>
                                        </p:tav>
                                        <p:tav tm="100000">
                                          <p:val>
                                            <p:strVal val="#ppt_x"/>
                                          </p:val>
                                        </p:tav>
                                      </p:tavLst>
                                    </p:anim>
                                    <p:anim calcmode="lin" valueType="num">
                                      <p:cBhvr additive="base">
                                        <p:cTn id="68" dur="500" fill="hold"/>
                                        <p:tgtEl>
                                          <p:spTgt spid="2051"/>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31" presetClass="entr" presetSubtype="0" fill="hold" nodeType="afterEffect">
                                  <p:stCondLst>
                                    <p:cond delay="1000"/>
                                  </p:stCondLst>
                                  <p:childTnLst>
                                    <p:set>
                                      <p:cBhvr>
                                        <p:cTn id="71" dur="1" fill="hold">
                                          <p:stCondLst>
                                            <p:cond delay="0"/>
                                          </p:stCondLst>
                                        </p:cTn>
                                        <p:tgtEl>
                                          <p:spTgt spid="2052"/>
                                        </p:tgtEl>
                                        <p:attrNameLst>
                                          <p:attrName>style.visibility</p:attrName>
                                        </p:attrNameLst>
                                      </p:cBhvr>
                                      <p:to>
                                        <p:strVal val="visible"/>
                                      </p:to>
                                    </p:set>
                                    <p:anim calcmode="lin" valueType="num">
                                      <p:cBhvr>
                                        <p:cTn id="72" dur="1000" fill="hold"/>
                                        <p:tgtEl>
                                          <p:spTgt spid="2052"/>
                                        </p:tgtEl>
                                        <p:attrNameLst>
                                          <p:attrName>ppt_w</p:attrName>
                                        </p:attrNameLst>
                                      </p:cBhvr>
                                      <p:tavLst>
                                        <p:tav tm="0">
                                          <p:val>
                                            <p:fltVal val="0"/>
                                          </p:val>
                                        </p:tav>
                                        <p:tav tm="100000">
                                          <p:val>
                                            <p:strVal val="#ppt_w"/>
                                          </p:val>
                                        </p:tav>
                                      </p:tavLst>
                                    </p:anim>
                                    <p:anim calcmode="lin" valueType="num">
                                      <p:cBhvr>
                                        <p:cTn id="73" dur="1000" fill="hold"/>
                                        <p:tgtEl>
                                          <p:spTgt spid="2052"/>
                                        </p:tgtEl>
                                        <p:attrNameLst>
                                          <p:attrName>ppt_h</p:attrName>
                                        </p:attrNameLst>
                                      </p:cBhvr>
                                      <p:tavLst>
                                        <p:tav tm="0">
                                          <p:val>
                                            <p:fltVal val="0"/>
                                          </p:val>
                                        </p:tav>
                                        <p:tav tm="100000">
                                          <p:val>
                                            <p:strVal val="#ppt_h"/>
                                          </p:val>
                                        </p:tav>
                                      </p:tavLst>
                                    </p:anim>
                                    <p:anim calcmode="lin" valueType="num">
                                      <p:cBhvr>
                                        <p:cTn id="74" dur="1000" fill="hold"/>
                                        <p:tgtEl>
                                          <p:spTgt spid="2052"/>
                                        </p:tgtEl>
                                        <p:attrNameLst>
                                          <p:attrName>style.rotation</p:attrName>
                                        </p:attrNameLst>
                                      </p:cBhvr>
                                      <p:tavLst>
                                        <p:tav tm="0">
                                          <p:val>
                                            <p:fltVal val="90"/>
                                          </p:val>
                                        </p:tav>
                                        <p:tav tm="100000">
                                          <p:val>
                                            <p:fltVal val="0"/>
                                          </p:val>
                                        </p:tav>
                                      </p:tavLst>
                                    </p:anim>
                                    <p:animEffect transition="in" filter="fade">
                                      <p:cBhvr>
                                        <p:cTn id="7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21" grpId="0" animBg="1"/>
      <p:bldP spid="21" grpId="0"/>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79388" y="404813"/>
            <a:ext cx="0" cy="6048375"/>
          </a:xfrm>
          <a:prstGeom prst="line">
            <a:avLst/>
          </a:prstGeom>
          <a:noFill/>
          <a:ln w="38100">
            <a:solidFill>
              <a:srgbClr val="0000FF"/>
            </a:solidFill>
            <a:round/>
            <a:headEnd/>
            <a:tailEnd/>
          </a:ln>
        </p:spPr>
        <p:txBody>
          <a:bodyPr/>
          <a:lstStyle/>
          <a:p>
            <a:endParaRPr lang="it-IT"/>
          </a:p>
        </p:txBody>
      </p:sp>
      <p:sp>
        <p:nvSpPr>
          <p:cNvPr id="27651" name="Line 4"/>
          <p:cNvSpPr>
            <a:spLocks noChangeShapeType="1"/>
          </p:cNvSpPr>
          <p:nvPr/>
        </p:nvSpPr>
        <p:spPr bwMode="auto">
          <a:xfrm>
            <a:off x="396875" y="188913"/>
            <a:ext cx="8351838" cy="0"/>
          </a:xfrm>
          <a:prstGeom prst="line">
            <a:avLst/>
          </a:prstGeom>
          <a:noFill/>
          <a:ln w="38100">
            <a:solidFill>
              <a:srgbClr val="0000FF"/>
            </a:solidFill>
            <a:round/>
            <a:headEnd/>
            <a:tailEnd/>
          </a:ln>
        </p:spPr>
        <p:txBody>
          <a:bodyPr/>
          <a:lstStyle/>
          <a:p>
            <a:endParaRPr lang="it-IT"/>
          </a:p>
        </p:txBody>
      </p:sp>
      <p:sp>
        <p:nvSpPr>
          <p:cNvPr id="27652" name="Arc 5"/>
          <p:cNvSpPr>
            <a:spLocks/>
          </p:cNvSpPr>
          <p:nvPr/>
        </p:nvSpPr>
        <p:spPr bwMode="auto">
          <a:xfrm rot="5400000" flipV="1">
            <a:off x="180182" y="6452394"/>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vert="eaVert" wrap="none" anchor="ctr"/>
          <a:lstStyle/>
          <a:p>
            <a:endParaRPr lang="it-IT"/>
          </a:p>
        </p:txBody>
      </p:sp>
      <p:sp>
        <p:nvSpPr>
          <p:cNvPr id="27653" name="Arc 6"/>
          <p:cNvSpPr>
            <a:spLocks/>
          </p:cNvSpPr>
          <p:nvPr/>
        </p:nvSpPr>
        <p:spPr bwMode="auto">
          <a:xfrm rot="10800000" flipV="1">
            <a:off x="179388" y="188913"/>
            <a:ext cx="215900" cy="217487"/>
          </a:xfrm>
          <a:custGeom>
            <a:avLst/>
            <a:gdLst>
              <a:gd name="T0" fmla="*/ 0 w 21600"/>
              <a:gd name="T1" fmla="*/ 0 h 21600"/>
              <a:gd name="T2" fmla="*/ 215900 w 21600"/>
              <a:gd name="T3" fmla="*/ 217487 h 21600"/>
              <a:gd name="T4" fmla="*/ 0 w 21600"/>
              <a:gd name="T5" fmla="*/ 21748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wrap="none" anchor="ctr"/>
          <a:lstStyle/>
          <a:p>
            <a:endParaRPr lang="it-IT"/>
          </a:p>
        </p:txBody>
      </p:sp>
      <p:sp>
        <p:nvSpPr>
          <p:cNvPr id="27654" name="Arc 7"/>
          <p:cNvSpPr>
            <a:spLocks/>
          </p:cNvSpPr>
          <p:nvPr/>
        </p:nvSpPr>
        <p:spPr bwMode="auto">
          <a:xfrm rot="16200000" flipV="1">
            <a:off x="8747919" y="188119"/>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vert="eaVert" wrap="none" anchor="ctr"/>
          <a:lstStyle/>
          <a:p>
            <a:endParaRPr lang="it-IT"/>
          </a:p>
        </p:txBody>
      </p:sp>
      <p:sp>
        <p:nvSpPr>
          <p:cNvPr id="27655" name="Arc 8"/>
          <p:cNvSpPr>
            <a:spLocks/>
          </p:cNvSpPr>
          <p:nvPr/>
        </p:nvSpPr>
        <p:spPr bwMode="auto">
          <a:xfrm flipV="1">
            <a:off x="8748713" y="6451600"/>
            <a:ext cx="215900" cy="217488"/>
          </a:xfrm>
          <a:custGeom>
            <a:avLst/>
            <a:gdLst>
              <a:gd name="T0" fmla="*/ 0 w 21600"/>
              <a:gd name="T1" fmla="*/ 0 h 21600"/>
              <a:gd name="T2" fmla="*/ 215900 w 21600"/>
              <a:gd name="T3" fmla="*/ 217488 h 21600"/>
              <a:gd name="T4" fmla="*/ 0 w 21600"/>
              <a:gd name="T5" fmla="*/ 2174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FF"/>
            </a:solidFill>
            <a:round/>
            <a:headEnd/>
            <a:tailEnd/>
          </a:ln>
        </p:spPr>
        <p:txBody>
          <a:bodyPr rot="10800000" wrap="none" anchor="ctr"/>
          <a:lstStyle/>
          <a:p>
            <a:endParaRPr lang="it-IT"/>
          </a:p>
        </p:txBody>
      </p:sp>
      <p:sp>
        <p:nvSpPr>
          <p:cNvPr id="27656" name="Line 9"/>
          <p:cNvSpPr>
            <a:spLocks noChangeShapeType="1"/>
          </p:cNvSpPr>
          <p:nvPr/>
        </p:nvSpPr>
        <p:spPr bwMode="auto">
          <a:xfrm>
            <a:off x="8964613" y="404813"/>
            <a:ext cx="0" cy="6048375"/>
          </a:xfrm>
          <a:prstGeom prst="line">
            <a:avLst/>
          </a:prstGeom>
          <a:noFill/>
          <a:ln w="38100">
            <a:solidFill>
              <a:srgbClr val="0000FF"/>
            </a:solidFill>
            <a:round/>
            <a:headEnd/>
            <a:tailEnd/>
          </a:ln>
        </p:spPr>
        <p:txBody>
          <a:bodyPr/>
          <a:lstStyle/>
          <a:p>
            <a:endParaRPr lang="it-IT"/>
          </a:p>
        </p:txBody>
      </p:sp>
      <p:sp>
        <p:nvSpPr>
          <p:cNvPr id="27657" name="Line 10"/>
          <p:cNvSpPr>
            <a:spLocks noChangeShapeType="1"/>
          </p:cNvSpPr>
          <p:nvPr/>
        </p:nvSpPr>
        <p:spPr bwMode="auto">
          <a:xfrm>
            <a:off x="396875" y="6669088"/>
            <a:ext cx="8351838" cy="0"/>
          </a:xfrm>
          <a:prstGeom prst="line">
            <a:avLst/>
          </a:prstGeom>
          <a:noFill/>
          <a:ln w="38100">
            <a:solidFill>
              <a:srgbClr val="0000FF"/>
            </a:solidFill>
            <a:round/>
            <a:headEnd/>
            <a:tailEnd/>
          </a:ln>
        </p:spPr>
        <p:txBody>
          <a:bodyPr/>
          <a:lstStyle/>
          <a:p>
            <a:endParaRPr lang="it-IT"/>
          </a:p>
        </p:txBody>
      </p:sp>
      <p:pic>
        <p:nvPicPr>
          <p:cNvPr id="27658" name="Picture 11"/>
          <p:cNvPicPr>
            <a:picLocks noChangeAspect="1" noChangeArrowheads="1"/>
          </p:cNvPicPr>
          <p:nvPr/>
        </p:nvPicPr>
        <p:blipFill>
          <a:blip r:embed="rId2" cstate="print"/>
          <a:srcRect/>
          <a:stretch>
            <a:fillRect/>
          </a:stretch>
        </p:blipFill>
        <p:spPr bwMode="auto">
          <a:xfrm>
            <a:off x="757238" y="6381750"/>
            <a:ext cx="503237" cy="487363"/>
          </a:xfrm>
          <a:prstGeom prst="rect">
            <a:avLst/>
          </a:prstGeom>
          <a:noFill/>
          <a:ln w="9525">
            <a:noFill/>
            <a:miter lim="800000"/>
            <a:headEnd/>
            <a:tailEnd/>
          </a:ln>
        </p:spPr>
      </p:pic>
      <p:sp>
        <p:nvSpPr>
          <p:cNvPr id="27659" name="Text Box 12"/>
          <p:cNvSpPr txBox="1">
            <a:spLocks noChangeArrowheads="1"/>
          </p:cNvSpPr>
          <p:nvPr/>
        </p:nvSpPr>
        <p:spPr bwMode="auto">
          <a:xfrm>
            <a:off x="6516688" y="6308725"/>
            <a:ext cx="2312987" cy="274638"/>
          </a:xfrm>
          <a:prstGeom prst="rect">
            <a:avLst/>
          </a:prstGeom>
          <a:noFill/>
          <a:ln w="9525">
            <a:noFill/>
            <a:miter lim="800000"/>
            <a:headEnd/>
            <a:tailEnd/>
          </a:ln>
        </p:spPr>
        <p:txBody>
          <a:bodyPr wrap="none">
            <a:spAutoFit/>
          </a:bodyPr>
          <a:lstStyle/>
          <a:p>
            <a:r>
              <a:rPr lang="it-IT" sz="1200" b="1">
                <a:solidFill>
                  <a:srgbClr val="0000FF"/>
                </a:solidFill>
              </a:rPr>
              <a:t>LNL – INFN – Legnaro -- Italy </a:t>
            </a:r>
            <a:endParaRPr lang="it-IT"/>
          </a:p>
        </p:txBody>
      </p:sp>
      <p:sp>
        <p:nvSpPr>
          <p:cNvPr id="27660" name="Rectangle 13"/>
          <p:cNvSpPr>
            <a:spLocks noGrp="1" noChangeArrowheads="1"/>
          </p:cNvSpPr>
          <p:nvPr>
            <p:ph type="title"/>
          </p:nvPr>
        </p:nvSpPr>
        <p:spPr>
          <a:xfrm>
            <a:off x="179388" y="188913"/>
            <a:ext cx="8650287" cy="739756"/>
          </a:xfrm>
          <a:solidFill>
            <a:srgbClr val="92D050"/>
          </a:solidFill>
          <a:ln>
            <a:solidFill>
              <a:srgbClr val="00B050"/>
            </a:solidFill>
          </a:ln>
        </p:spPr>
        <p:txBody>
          <a:bodyPr lIns="0" tIns="0" rIns="0" bIns="0"/>
          <a:lstStyle/>
          <a:p>
            <a:r>
              <a:rPr lang="it-IT" sz="3200" b="1" dirty="0" smtClean="0">
                <a:solidFill>
                  <a:srgbClr val="FF0000"/>
                </a:solidFill>
                <a:latin typeface="Times New Roman" pitchFamily="18" charset="0"/>
                <a:cs typeface="Times New Roman" pitchFamily="18" charset="0"/>
              </a:rPr>
              <a:t>TANDEM-ALPI</a:t>
            </a:r>
            <a:r>
              <a:rPr lang="it-IT" sz="2500" b="1" dirty="0" smtClean="0">
                <a:latin typeface="Times New Roman" pitchFamily="18" charset="0"/>
                <a:cs typeface="Times New Roman" pitchFamily="18" charset="0"/>
              </a:rPr>
              <a:t> REPRESENTATIVE BEAMS</a:t>
            </a:r>
            <a:endParaRPr lang="it-IT" sz="2500" dirty="0">
              <a:latin typeface="Times New Roman" pitchFamily="18" charset="0"/>
              <a:cs typeface="Times New Roman" pitchFamily="18" charset="0"/>
            </a:endParaRPr>
          </a:p>
        </p:txBody>
      </p:sp>
      <p:graphicFrame>
        <p:nvGraphicFramePr>
          <p:cNvPr id="14" name="Tabella 13"/>
          <p:cNvGraphicFramePr>
            <a:graphicFrameLocks noGrp="1"/>
          </p:cNvGraphicFramePr>
          <p:nvPr>
            <p:extLst>
              <p:ext uri="{D42A27DB-BD31-4B8C-83A1-F6EECF244321}">
                <p14:modId xmlns:p14="http://schemas.microsoft.com/office/powerpoint/2010/main" xmlns="" val="3159873388"/>
              </p:ext>
            </p:extLst>
          </p:nvPr>
        </p:nvGraphicFramePr>
        <p:xfrm>
          <a:off x="285720" y="1857357"/>
          <a:ext cx="8643998" cy="4429160"/>
        </p:xfrm>
        <a:graphic>
          <a:graphicData uri="http://schemas.openxmlformats.org/drawingml/2006/table">
            <a:tbl>
              <a:tblPr/>
              <a:tblGrid>
                <a:gridCol w="2143140"/>
                <a:gridCol w="1928826"/>
                <a:gridCol w="2143140"/>
                <a:gridCol w="2428892"/>
              </a:tblGrid>
              <a:tr h="553645">
                <a:tc>
                  <a:txBody>
                    <a:bodyPr/>
                    <a:lstStyle/>
                    <a:p>
                      <a:pPr algn="ctr">
                        <a:lnSpc>
                          <a:spcPct val="115000"/>
                        </a:lnSpc>
                        <a:spcAft>
                          <a:spcPts val="0"/>
                        </a:spcAft>
                      </a:pPr>
                      <a:r>
                        <a:rPr lang="it-IT" sz="2000" b="1" baseline="30000" dirty="0" smtClean="0">
                          <a:solidFill>
                            <a:srgbClr val="0000FF"/>
                          </a:solidFill>
                          <a:latin typeface="Times New Roman"/>
                          <a:ea typeface="Times New Roman"/>
                          <a:cs typeface="Times New Roman"/>
                        </a:rPr>
                        <a:t>1</a:t>
                      </a:r>
                      <a:r>
                        <a:rPr lang="it-IT" sz="2400" b="1" baseline="30000" dirty="0" smtClean="0">
                          <a:solidFill>
                            <a:srgbClr val="0000FF"/>
                          </a:solidFill>
                          <a:latin typeface="Times New Roman"/>
                          <a:ea typeface="Times New Roman"/>
                          <a:cs typeface="Times New Roman"/>
                        </a:rPr>
                        <a:t>H</a:t>
                      </a:r>
                      <a:r>
                        <a:rPr lang="it-IT" sz="2000" b="1" baseline="30000" dirty="0" smtClean="0">
                          <a:solidFill>
                            <a:srgbClr val="0000FF"/>
                          </a:solidFill>
                          <a:latin typeface="Times New Roman"/>
                          <a:ea typeface="Times New Roman"/>
                          <a:cs typeface="Times New Roman"/>
                        </a:rPr>
                        <a:t>1+</a:t>
                      </a:r>
                      <a:endParaRPr lang="it-IT" sz="20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a:latin typeface="Times New Roman"/>
                          <a:ea typeface="Times New Roman"/>
                          <a:cs typeface="Times New Roman"/>
                        </a:rPr>
                        <a:t>240</a:t>
                      </a:r>
                      <a:endParaRPr lang="it-IT" sz="1800" b="1">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a:latin typeface="Times New Roman"/>
                          <a:ea typeface="Times New Roman"/>
                          <a:cs typeface="Times New Roman"/>
                        </a:rPr>
                        <a:t>20.0</a:t>
                      </a:r>
                      <a:endParaRPr lang="it-IT" sz="1800" b="1">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a:latin typeface="Times New Roman"/>
                          <a:ea typeface="Times New Roman"/>
                          <a:cs typeface="Times New Roman"/>
                        </a:rPr>
                        <a:t>2</a:t>
                      </a:r>
                      <a:endParaRPr lang="it-IT" sz="1800" b="1">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r>
              <a:tr h="553645">
                <a:tc>
                  <a:txBody>
                    <a:bodyPr/>
                    <a:lstStyle/>
                    <a:p>
                      <a:pPr algn="ctr">
                        <a:lnSpc>
                          <a:spcPct val="115000"/>
                        </a:lnSpc>
                        <a:spcAft>
                          <a:spcPts val="0"/>
                        </a:spcAft>
                      </a:pP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r>
              <a:tr h="553645">
                <a:tc>
                  <a:txBody>
                    <a:bodyPr/>
                    <a:lstStyle/>
                    <a:p>
                      <a:pPr algn="ctr">
                        <a:lnSpc>
                          <a:spcPct val="115000"/>
                        </a:lnSpc>
                        <a:spcAft>
                          <a:spcPts val="0"/>
                        </a:spcAft>
                      </a:pPr>
                      <a:r>
                        <a:rPr lang="it-IT" sz="1800" b="1" baseline="30000" dirty="0">
                          <a:solidFill>
                            <a:srgbClr val="0000FF"/>
                          </a:solidFill>
                          <a:latin typeface="Times New Roman"/>
                          <a:ea typeface="Times New Roman"/>
                          <a:cs typeface="Times New Roman"/>
                        </a:rPr>
                        <a:t>16</a:t>
                      </a:r>
                      <a:r>
                        <a:rPr lang="it-IT" sz="1800" b="1" dirty="0">
                          <a:solidFill>
                            <a:srgbClr val="0000FF"/>
                          </a:solidFill>
                          <a:latin typeface="Times New Roman"/>
                          <a:ea typeface="Times New Roman"/>
                          <a:cs typeface="Times New Roman"/>
                        </a:rPr>
                        <a:t>O</a:t>
                      </a:r>
                      <a:r>
                        <a:rPr lang="it-IT" sz="1800" b="1" baseline="30000" dirty="0">
                          <a:solidFill>
                            <a:srgbClr val="0000FF"/>
                          </a:solidFill>
                          <a:latin typeface="Times New Roman"/>
                          <a:ea typeface="Times New Roman"/>
                          <a:cs typeface="Times New Roman"/>
                        </a:rPr>
                        <a:t>7+</a:t>
                      </a: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dirty="0">
                          <a:latin typeface="Times New Roman"/>
                          <a:ea typeface="Times New Roman"/>
                          <a:cs typeface="Times New Roman"/>
                        </a:rPr>
                        <a:t>328</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a:latin typeface="Times New Roman"/>
                          <a:ea typeface="Times New Roman"/>
                          <a:cs typeface="Times New Roman"/>
                        </a:rPr>
                        <a:t>20.5</a:t>
                      </a:r>
                      <a:endParaRPr lang="it-IT" sz="1800" b="1">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a:latin typeface="Times New Roman"/>
                          <a:ea typeface="Times New Roman"/>
                          <a:cs typeface="Times New Roman"/>
                        </a:rPr>
                        <a:t>2</a:t>
                      </a:r>
                      <a:endParaRPr lang="it-IT" sz="1800" b="1">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r>
              <a:tr h="553645">
                <a:tc>
                  <a:txBody>
                    <a:bodyPr/>
                    <a:lstStyle/>
                    <a:p>
                      <a:pPr algn="ctr">
                        <a:lnSpc>
                          <a:spcPct val="115000"/>
                        </a:lnSpc>
                        <a:spcAft>
                          <a:spcPts val="0"/>
                        </a:spcAft>
                      </a:pP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r>
              <a:tr h="553645">
                <a:tc>
                  <a:txBody>
                    <a:bodyPr/>
                    <a:lstStyle/>
                    <a:p>
                      <a:pPr algn="ctr">
                        <a:lnSpc>
                          <a:spcPct val="115000"/>
                        </a:lnSpc>
                        <a:spcAft>
                          <a:spcPts val="0"/>
                        </a:spcAft>
                      </a:pPr>
                      <a:r>
                        <a:rPr lang="it-IT" sz="1800" b="1" baseline="30000" dirty="0" smtClean="0">
                          <a:solidFill>
                            <a:srgbClr val="0000FF"/>
                          </a:solidFill>
                          <a:latin typeface="Times New Roman"/>
                          <a:ea typeface="Times New Roman"/>
                          <a:cs typeface="Times New Roman"/>
                        </a:rPr>
                        <a:t>48</a:t>
                      </a:r>
                      <a:r>
                        <a:rPr lang="it-IT" sz="1800" b="1" dirty="0" smtClean="0">
                          <a:solidFill>
                            <a:srgbClr val="0000FF"/>
                          </a:solidFill>
                          <a:latin typeface="Times New Roman"/>
                          <a:ea typeface="Times New Roman"/>
                          <a:cs typeface="Times New Roman"/>
                        </a:rPr>
                        <a:t>Ca</a:t>
                      </a:r>
                      <a:r>
                        <a:rPr lang="it-IT" sz="1800" b="1" baseline="30000" dirty="0" smtClean="0">
                          <a:solidFill>
                            <a:srgbClr val="0000FF"/>
                          </a:solidFill>
                          <a:latin typeface="Times New Roman"/>
                          <a:ea typeface="Times New Roman"/>
                          <a:cs typeface="Times New Roman"/>
                        </a:rPr>
                        <a:t>10+</a:t>
                      </a: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a:ea typeface="Times New Roman"/>
                          <a:cs typeface="Times New Roman"/>
                        </a:rPr>
                        <a:t>505</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a:ea typeface="Times New Roman"/>
                          <a:cs typeface="Times New Roman"/>
                        </a:rPr>
                        <a:t>10.5</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a:ea typeface="Times New Roman"/>
                          <a:cs typeface="Times New Roman"/>
                        </a:rPr>
                        <a:t>1.3</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r>
              <a:tr h="553645">
                <a:tc>
                  <a:txBody>
                    <a:bodyPr/>
                    <a:lstStyle/>
                    <a:p>
                      <a:pPr algn="ctr">
                        <a:lnSpc>
                          <a:spcPct val="115000"/>
                        </a:lnSpc>
                        <a:spcAft>
                          <a:spcPts val="0"/>
                        </a:spcAft>
                      </a:pP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r>
              <a:tr h="553645">
                <a:tc>
                  <a:txBody>
                    <a:bodyPr/>
                    <a:lstStyle/>
                    <a:p>
                      <a:pPr algn="ctr">
                        <a:lnSpc>
                          <a:spcPct val="115000"/>
                        </a:lnSpc>
                        <a:spcAft>
                          <a:spcPts val="0"/>
                        </a:spcAft>
                      </a:pPr>
                      <a:r>
                        <a:rPr lang="it-IT" sz="1800" b="1" baseline="30000" dirty="0" smtClean="0">
                          <a:solidFill>
                            <a:srgbClr val="0000FF"/>
                          </a:solidFill>
                          <a:latin typeface="Times New Roman"/>
                          <a:ea typeface="Times New Roman"/>
                          <a:cs typeface="Times New Roman"/>
                        </a:rPr>
                        <a:t>82</a:t>
                      </a:r>
                      <a:r>
                        <a:rPr lang="it-IT" sz="1800" b="1" dirty="0" smtClean="0">
                          <a:solidFill>
                            <a:srgbClr val="0000FF"/>
                          </a:solidFill>
                          <a:latin typeface="Times New Roman"/>
                          <a:ea typeface="Times New Roman"/>
                          <a:cs typeface="Times New Roman"/>
                        </a:rPr>
                        <a:t>Se</a:t>
                      </a:r>
                      <a:r>
                        <a:rPr lang="it-IT" sz="1800" b="1" baseline="30000" dirty="0" smtClean="0">
                          <a:solidFill>
                            <a:srgbClr val="0000FF"/>
                          </a:solidFill>
                          <a:latin typeface="Times New Roman"/>
                          <a:ea typeface="Times New Roman"/>
                          <a:cs typeface="Times New Roman"/>
                        </a:rPr>
                        <a:t>12+</a:t>
                      </a: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a:ea typeface="Times New Roman"/>
                          <a:cs typeface="Times New Roman"/>
                        </a:rPr>
                        <a:t>582</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a:ea typeface="Times New Roman"/>
                          <a:cs typeface="Times New Roman"/>
                        </a:rPr>
                        <a:t>7.1</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Times New Roman"/>
                          <a:ea typeface="Times New Roman"/>
                          <a:cs typeface="Times New Roman"/>
                        </a:rPr>
                        <a:t>7</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CC"/>
                    </a:solidFill>
                  </a:tcPr>
                </a:tc>
              </a:tr>
              <a:tr h="553645">
                <a:tc>
                  <a:txBody>
                    <a:bodyPr/>
                    <a:lstStyle/>
                    <a:p>
                      <a:pPr algn="ctr">
                        <a:lnSpc>
                          <a:spcPct val="115000"/>
                        </a:lnSpc>
                        <a:spcAft>
                          <a:spcPts val="0"/>
                        </a:spcAft>
                      </a:pPr>
                      <a:r>
                        <a:rPr lang="it-IT" sz="1800" b="1" baseline="30000" dirty="0" smtClean="0">
                          <a:solidFill>
                            <a:srgbClr val="0000FF"/>
                          </a:solidFill>
                          <a:latin typeface="Times New Roman"/>
                          <a:ea typeface="Times New Roman"/>
                          <a:cs typeface="Times New Roman"/>
                        </a:rPr>
                        <a:t>90</a:t>
                      </a:r>
                      <a:r>
                        <a:rPr lang="it-IT" sz="1800" b="1" dirty="0" smtClean="0">
                          <a:solidFill>
                            <a:srgbClr val="0000FF"/>
                          </a:solidFill>
                          <a:latin typeface="Times New Roman"/>
                          <a:ea typeface="Times New Roman"/>
                          <a:cs typeface="Times New Roman"/>
                        </a:rPr>
                        <a:t>Zr</a:t>
                      </a:r>
                      <a:r>
                        <a:rPr lang="it-IT" sz="1800" b="1" baseline="30000" dirty="0" smtClean="0">
                          <a:solidFill>
                            <a:srgbClr val="0000FF"/>
                          </a:solidFill>
                          <a:latin typeface="Times New Roman"/>
                          <a:ea typeface="Times New Roman"/>
                          <a:cs typeface="Times New Roman"/>
                        </a:rPr>
                        <a:t>14+</a:t>
                      </a:r>
                      <a:endParaRPr lang="it-IT" sz="1800" b="1" dirty="0">
                        <a:solidFill>
                          <a:srgbClr val="0000FF"/>
                        </a:solidFill>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dirty="0" smtClean="0">
                          <a:latin typeface="Times New Roman"/>
                          <a:ea typeface="Times New Roman"/>
                          <a:cs typeface="Times New Roman"/>
                        </a:rPr>
                        <a:t>700</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dirty="0" smtClean="0">
                          <a:latin typeface="Times New Roman"/>
                          <a:ea typeface="Times New Roman"/>
                          <a:cs typeface="Times New Roman"/>
                        </a:rPr>
                        <a:t>7.7</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c>
                  <a:txBody>
                    <a:bodyPr/>
                    <a:lstStyle/>
                    <a:p>
                      <a:pPr algn="ctr">
                        <a:lnSpc>
                          <a:spcPct val="115000"/>
                        </a:lnSpc>
                        <a:spcAft>
                          <a:spcPts val="0"/>
                        </a:spcAft>
                      </a:pPr>
                      <a:r>
                        <a:rPr lang="it-IT" sz="1800" b="1" dirty="0" smtClean="0">
                          <a:latin typeface="Times New Roman"/>
                          <a:ea typeface="Times New Roman"/>
                          <a:cs typeface="Times New Roman"/>
                        </a:rPr>
                        <a:t>0.3</a:t>
                      </a:r>
                      <a:endParaRPr lang="it-IT" sz="1800" b="1" dirty="0">
                        <a:latin typeface="Calibri"/>
                        <a:ea typeface="Calibri"/>
                        <a:cs typeface="Times New Roman"/>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E94"/>
                    </a:solidFill>
                  </a:tcPr>
                </a:tc>
              </a:tr>
            </a:tbl>
          </a:graphicData>
        </a:graphic>
      </p:graphicFrame>
      <p:graphicFrame>
        <p:nvGraphicFramePr>
          <p:cNvPr id="15" name="Tabella 14"/>
          <p:cNvGraphicFramePr>
            <a:graphicFrameLocks noGrp="1"/>
          </p:cNvGraphicFramePr>
          <p:nvPr>
            <p:extLst>
              <p:ext uri="{D42A27DB-BD31-4B8C-83A1-F6EECF244321}">
                <p14:modId xmlns:p14="http://schemas.microsoft.com/office/powerpoint/2010/main" xmlns="" val="2106140255"/>
              </p:ext>
            </p:extLst>
          </p:nvPr>
        </p:nvGraphicFramePr>
        <p:xfrm>
          <a:off x="214282" y="908720"/>
          <a:ext cx="8643998" cy="700825"/>
        </p:xfrm>
        <a:graphic>
          <a:graphicData uri="http://schemas.openxmlformats.org/drawingml/2006/table">
            <a:tbl>
              <a:tblPr/>
              <a:tblGrid>
                <a:gridCol w="2247440"/>
                <a:gridCol w="1895964"/>
                <a:gridCol w="2143140"/>
                <a:gridCol w="2357454"/>
              </a:tblGrid>
              <a:tr h="700825">
                <a:tc>
                  <a:txBody>
                    <a:bodyPr/>
                    <a:lstStyle/>
                    <a:p>
                      <a:pPr algn="ctr">
                        <a:lnSpc>
                          <a:spcPct val="115000"/>
                        </a:lnSpc>
                        <a:spcAft>
                          <a:spcPts val="0"/>
                        </a:spcAft>
                      </a:pPr>
                      <a:r>
                        <a:rPr lang="it-IT" sz="1800" b="1" dirty="0">
                          <a:solidFill>
                            <a:srgbClr val="FFFFFF"/>
                          </a:solidFill>
                          <a:latin typeface="Arial"/>
                          <a:ea typeface="Times New Roman"/>
                          <a:cs typeface="Times New Roman"/>
                        </a:rPr>
                        <a:t>Beam</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c>
                  <a:txBody>
                    <a:bodyPr/>
                    <a:lstStyle/>
                    <a:p>
                      <a:pPr algn="ctr">
                        <a:lnSpc>
                          <a:spcPct val="115000"/>
                        </a:lnSpc>
                        <a:spcAft>
                          <a:spcPts val="0"/>
                        </a:spcAft>
                      </a:pPr>
                      <a:r>
                        <a:rPr lang="it-IT" sz="1800" b="1" dirty="0">
                          <a:solidFill>
                            <a:srgbClr val="FFFFFF"/>
                          </a:solidFill>
                          <a:latin typeface="Times New Roman"/>
                          <a:ea typeface="Times New Roman"/>
                          <a:cs typeface="Times New Roman"/>
                        </a:rPr>
                        <a:t>  </a:t>
                      </a:r>
                      <a:endParaRPr lang="it-IT" sz="1800" b="1" dirty="0">
                        <a:latin typeface="Calibri"/>
                        <a:ea typeface="Calibri"/>
                        <a:cs typeface="Times New Roman"/>
                      </a:endParaRPr>
                    </a:p>
                    <a:p>
                      <a:pPr algn="ctr">
                        <a:lnSpc>
                          <a:spcPct val="115000"/>
                        </a:lnSpc>
                        <a:spcAft>
                          <a:spcPts val="0"/>
                        </a:spcAft>
                      </a:pPr>
                      <a:r>
                        <a:rPr lang="it-IT" sz="1800" b="1" dirty="0">
                          <a:solidFill>
                            <a:srgbClr val="FFFFFF"/>
                          </a:solidFill>
                          <a:latin typeface="Arial"/>
                          <a:ea typeface="Times New Roman"/>
                          <a:cs typeface="Times New Roman"/>
                        </a:rPr>
                        <a:t>E [MeV]</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c>
                  <a:txBody>
                    <a:bodyPr/>
                    <a:lstStyle/>
                    <a:p>
                      <a:pPr algn="ctr">
                        <a:lnSpc>
                          <a:spcPct val="115000"/>
                        </a:lnSpc>
                        <a:spcAft>
                          <a:spcPts val="0"/>
                        </a:spcAft>
                      </a:pPr>
                      <a:r>
                        <a:rPr lang="it-IT" sz="1800" b="1" dirty="0">
                          <a:solidFill>
                            <a:srgbClr val="FFFFFF"/>
                          </a:solidFill>
                          <a:latin typeface="Arial"/>
                          <a:ea typeface="Times New Roman"/>
                          <a:cs typeface="Times New Roman"/>
                        </a:rPr>
                        <a:t>E/A [MeV/A]</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c>
                  <a:txBody>
                    <a:bodyPr/>
                    <a:lstStyle/>
                    <a:p>
                      <a:pPr algn="ctr">
                        <a:lnSpc>
                          <a:spcPct val="115000"/>
                        </a:lnSpc>
                        <a:spcAft>
                          <a:spcPts val="0"/>
                        </a:spcAft>
                      </a:pPr>
                      <a:r>
                        <a:rPr lang="it-IT" sz="1800" b="1" dirty="0">
                          <a:solidFill>
                            <a:srgbClr val="FFFFFF"/>
                          </a:solidFill>
                          <a:latin typeface="Times New Roman"/>
                          <a:ea typeface="Times New Roman"/>
                          <a:cs typeface="Times New Roman"/>
                        </a:rPr>
                        <a:t>  </a:t>
                      </a:r>
                      <a:endParaRPr lang="it-IT" sz="1800" b="1" dirty="0">
                        <a:latin typeface="Calibri"/>
                        <a:ea typeface="Calibri"/>
                        <a:cs typeface="Times New Roman"/>
                      </a:endParaRPr>
                    </a:p>
                    <a:p>
                      <a:pPr algn="ctr">
                        <a:lnSpc>
                          <a:spcPct val="115000"/>
                        </a:lnSpc>
                        <a:spcAft>
                          <a:spcPts val="0"/>
                        </a:spcAft>
                      </a:pPr>
                      <a:r>
                        <a:rPr lang="it-IT" sz="1800" b="1" dirty="0">
                          <a:solidFill>
                            <a:srgbClr val="FFFFFF"/>
                          </a:solidFill>
                          <a:latin typeface="Arial"/>
                          <a:ea typeface="Times New Roman"/>
                          <a:cs typeface="Times New Roman"/>
                        </a:rPr>
                        <a:t>I target [pnA]</a:t>
                      </a:r>
                      <a:endParaRPr lang="it-IT" sz="1800" b="1" dirty="0">
                        <a:latin typeface="Calibri"/>
                        <a:ea typeface="Calibri"/>
                        <a:cs typeface="Times New Roman"/>
                      </a:endParaRP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633CC"/>
                    </a:solidFill>
                  </a:tcPr>
                </a:tc>
              </a:tr>
            </a:tbl>
          </a:graphicData>
        </a:graphic>
      </p:graphicFrame>
      <p:sp>
        <p:nvSpPr>
          <p:cNvPr id="2" name="Freccia in giù 1"/>
          <p:cNvSpPr/>
          <p:nvPr/>
        </p:nvSpPr>
        <p:spPr>
          <a:xfrm>
            <a:off x="1115616" y="2456892"/>
            <a:ext cx="484632" cy="5400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3294" y="3435133"/>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3294" y="4605179"/>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40" y="2442243"/>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39" y="3447531"/>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4" y="2423865"/>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1838" y="4625167"/>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3" y="3476519"/>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98543" y="2439992"/>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4" y="4638050"/>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98542" y="3510539"/>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98543" y="4658038"/>
            <a:ext cx="549275" cy="573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0.9"/>
</p:tagLst>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liability Theory GWD">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3908</TotalTime>
  <Words>2559</Words>
  <Application>Microsoft Office PowerPoint</Application>
  <PresentationFormat>On-screen Show (4:3)</PresentationFormat>
  <Paragraphs>355</Paragraphs>
  <Slides>34</Slides>
  <Notes>3</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34</vt:i4>
      </vt:variant>
    </vt:vector>
  </HeadingPairs>
  <TitlesOfParts>
    <vt:vector size="40" baseType="lpstr">
      <vt:lpstr>Struttura predefinita</vt:lpstr>
      <vt:lpstr>Reliability Theory GWD</vt:lpstr>
      <vt:lpstr>2_Struttura predefinita</vt:lpstr>
      <vt:lpstr>3_Struttura predefinita</vt:lpstr>
      <vt:lpstr>Grafico</vt:lpstr>
      <vt:lpstr>Equation</vt:lpstr>
      <vt:lpstr>Approaches to the maintenance at LNL</vt:lpstr>
      <vt:lpstr>OUTLINE</vt:lpstr>
      <vt:lpstr>Slide 3</vt:lpstr>
      <vt:lpstr>Laboratori Nazionali di Legnaro (2000) </vt:lpstr>
      <vt:lpstr>2 low energy electrostatic accelerators</vt:lpstr>
      <vt:lpstr>Slide 6</vt:lpstr>
      <vt:lpstr>Slide 7</vt:lpstr>
      <vt:lpstr>Slide 8</vt:lpstr>
      <vt:lpstr>TANDEM-ALPI REPRESENTATIVE BEAMS</vt:lpstr>
      <vt:lpstr>PIAVE  REPRESENTATIVE BEAMS</vt:lpstr>
      <vt:lpstr>How to decide the Maintenance aproach ?</vt:lpstr>
      <vt:lpstr>Versatility of Weibull Model</vt:lpstr>
      <vt:lpstr>Reliability Modeling is the correct approch, but: </vt:lpstr>
      <vt:lpstr>Why maintenance ?</vt:lpstr>
      <vt:lpstr> LNL –PIAVE-Tandem-ALPI- COMPLEX</vt:lpstr>
      <vt:lpstr>Approaches to the maintenance at LNL  </vt:lpstr>
      <vt:lpstr>Not Maintenance alone</vt:lpstr>
      <vt:lpstr>What could happen...Started as Development ended as Maintenance of all cryostats</vt:lpstr>
      <vt:lpstr>Slide 19</vt:lpstr>
      <vt:lpstr>Example of maintenance</vt:lpstr>
      <vt:lpstr>Slide 21</vt:lpstr>
      <vt:lpstr>Slide 22</vt:lpstr>
      <vt:lpstr>         ΔP in the Cold-box meaning Δf in the cavity</vt:lpstr>
      <vt:lpstr>Low-β tuning device upgrading </vt:lpstr>
      <vt:lpstr>The same problem (ΔP in the cold-box) trigger the start for an Upgrade of RF coupler for the Low β QWR</vt:lpstr>
      <vt:lpstr>Charge system of Tandem Accelerator   </vt:lpstr>
      <vt:lpstr>Charge Pick-up wheel history</vt:lpstr>
      <vt:lpstr>Charge Pick-up wheel history</vt:lpstr>
      <vt:lpstr>Safety maintenaince of electrical wiring at Tandem XTU</vt:lpstr>
      <vt:lpstr>Smooth transition from an all-on-paper to all-on DB E-Logbook</vt:lpstr>
      <vt:lpstr>Smooth transition from an all-on-paper to all-on DB E-Logbook</vt:lpstr>
      <vt:lpstr>Smooth transition from an all-on-paper to all-on DB E-Logbook</vt:lpstr>
      <vt:lpstr>This presentation, it is not a lesson of Phisics Lab, or a lesson of Reliability Modeling but:  Just my experience</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Giovanni Bisoffi</dc:creator>
  <cp:lastModifiedBy>auditorium</cp:lastModifiedBy>
  <cp:revision>433</cp:revision>
  <dcterms:created xsi:type="dcterms:W3CDTF">2005-11-07T21:23:15Z</dcterms:created>
  <dcterms:modified xsi:type="dcterms:W3CDTF">2011-04-15T15:56:21Z</dcterms:modified>
</cp:coreProperties>
</file>