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  <p:sldMasterId id="2147483905" r:id="rId2"/>
  </p:sldMasterIdLst>
  <p:notesMasterIdLst>
    <p:notesMasterId r:id="rId47"/>
  </p:notesMasterIdLst>
  <p:handoutMasterIdLst>
    <p:handoutMasterId r:id="rId48"/>
  </p:handoutMasterIdLst>
  <p:sldIdLst>
    <p:sldId id="423" r:id="rId3"/>
    <p:sldId id="873" r:id="rId4"/>
    <p:sldId id="755" r:id="rId5"/>
    <p:sldId id="600" r:id="rId6"/>
    <p:sldId id="579" r:id="rId7"/>
    <p:sldId id="606" r:id="rId8"/>
    <p:sldId id="596" r:id="rId9"/>
    <p:sldId id="578" r:id="rId10"/>
    <p:sldId id="874" r:id="rId11"/>
    <p:sldId id="880" r:id="rId12"/>
    <p:sldId id="875" r:id="rId13"/>
    <p:sldId id="881" r:id="rId14"/>
    <p:sldId id="735" r:id="rId15"/>
    <p:sldId id="736" r:id="rId16"/>
    <p:sldId id="876" r:id="rId17"/>
    <p:sldId id="737" r:id="rId18"/>
    <p:sldId id="731" r:id="rId19"/>
    <p:sldId id="877" r:id="rId20"/>
    <p:sldId id="878" r:id="rId21"/>
    <p:sldId id="882" r:id="rId22"/>
    <p:sldId id="710" r:id="rId23"/>
    <p:sldId id="783" r:id="rId24"/>
    <p:sldId id="893" r:id="rId25"/>
    <p:sldId id="884" r:id="rId26"/>
    <p:sldId id="883" r:id="rId27"/>
    <p:sldId id="885" r:id="rId28"/>
    <p:sldId id="886" r:id="rId29"/>
    <p:sldId id="887" r:id="rId30"/>
    <p:sldId id="855" r:id="rId31"/>
    <p:sldId id="889" r:id="rId32"/>
    <p:sldId id="890" r:id="rId33"/>
    <p:sldId id="806" r:id="rId34"/>
    <p:sldId id="871" r:id="rId35"/>
    <p:sldId id="891" r:id="rId36"/>
    <p:sldId id="892" r:id="rId37"/>
    <p:sldId id="782" r:id="rId38"/>
    <p:sldId id="850" r:id="rId39"/>
    <p:sldId id="852" r:id="rId40"/>
    <p:sldId id="861" r:id="rId41"/>
    <p:sldId id="866" r:id="rId42"/>
    <p:sldId id="856" r:id="rId43"/>
    <p:sldId id="857" r:id="rId44"/>
    <p:sldId id="864" r:id="rId45"/>
    <p:sldId id="858" r:id="rId4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5963" autoAdjust="0"/>
  </p:normalViewPr>
  <p:slideViewPr>
    <p:cSldViewPr>
      <p:cViewPr varScale="1">
        <p:scale>
          <a:sx n="137" d="100"/>
          <a:sy n="137" d="100"/>
        </p:scale>
        <p:origin x="150" y="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125725-BC9F-4FC5-81E4-8D0836083E8F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576C78-F8D2-4CC9-A3DB-27775C2DFDBD}">
      <dgm:prSet phldrT="[Text]" custT="1"/>
      <dgm:spPr/>
      <dgm:t>
        <a:bodyPr/>
        <a:lstStyle/>
        <a:p>
          <a:pPr>
            <a:buNone/>
          </a:pPr>
          <a:r>
            <a:rPr lang="en-US" sz="2300" dirty="0">
              <a:solidFill>
                <a:schemeClr val="accent6">
                  <a:lumMod val="20000"/>
                  <a:lumOff val="80000"/>
                </a:schemeClr>
              </a:solidFill>
            </a:rPr>
            <a:t>  </a:t>
          </a:r>
          <a:r>
            <a:rPr lang="en-US" sz="1850" dirty="0">
              <a:solidFill>
                <a:schemeClr val="accent6">
                  <a:lumMod val="20000"/>
                  <a:lumOff val="80000"/>
                </a:schemeClr>
              </a:solidFill>
            </a:rPr>
            <a:t>Quantum-Chromodynamics (QCD)</a:t>
          </a:r>
        </a:p>
      </dgm:t>
    </dgm:pt>
    <dgm:pt modelId="{C606A2AB-C115-4633-83D4-DB12F88E6C9E}" type="parTrans" cxnId="{DC8C9F23-C542-4045-9BC4-A3F56F792E3C}">
      <dgm:prSet/>
      <dgm:spPr/>
      <dgm:t>
        <a:bodyPr/>
        <a:lstStyle/>
        <a:p>
          <a:endParaRPr lang="en-US"/>
        </a:p>
      </dgm:t>
    </dgm:pt>
    <dgm:pt modelId="{CBC592EE-5F86-48AB-8572-BDB62CCC56D6}" type="sibTrans" cxnId="{DC8C9F23-C542-4045-9BC4-A3F56F792E3C}">
      <dgm:prSet/>
      <dgm:spPr/>
      <dgm:t>
        <a:bodyPr/>
        <a:lstStyle/>
        <a:p>
          <a:endParaRPr lang="en-US"/>
        </a:p>
      </dgm:t>
    </dgm:pt>
    <dgm:pt modelId="{55DFDE1B-BF65-4536-BFAA-C9D7240934B2}">
      <dgm:prSet phldrT="[Text]" custT="1"/>
      <dgm:spPr/>
      <dgm:t>
        <a:bodyPr/>
        <a:lstStyle/>
        <a:p>
          <a:pPr>
            <a:buNone/>
          </a:pPr>
          <a:r>
            <a:rPr lang="en-US" sz="1900" dirty="0">
              <a:solidFill>
                <a:schemeClr val="accent6">
                  <a:lumMod val="20000"/>
                  <a:lumOff val="80000"/>
                </a:schemeClr>
              </a:solidFill>
            </a:rPr>
            <a:t>  Recreating the big bang</a:t>
          </a:r>
        </a:p>
      </dgm:t>
    </dgm:pt>
    <dgm:pt modelId="{7BC65A4B-D35B-4C37-B871-9FF054482EDC}" type="parTrans" cxnId="{23BE27B0-8DF3-4062-AE6A-55402F2DC62F}">
      <dgm:prSet/>
      <dgm:spPr/>
      <dgm:t>
        <a:bodyPr/>
        <a:lstStyle/>
        <a:p>
          <a:endParaRPr lang="en-US"/>
        </a:p>
      </dgm:t>
    </dgm:pt>
    <dgm:pt modelId="{0CD29DF9-E970-4E09-BE9C-0D42F6B0D235}" type="sibTrans" cxnId="{23BE27B0-8DF3-4062-AE6A-55402F2DC62F}">
      <dgm:prSet/>
      <dgm:spPr/>
      <dgm:t>
        <a:bodyPr/>
        <a:lstStyle/>
        <a:p>
          <a:endParaRPr lang="en-US"/>
        </a:p>
      </dgm:t>
    </dgm:pt>
    <dgm:pt modelId="{4236CA5D-06EE-4C41-9D0B-5BB29BFFC4E4}">
      <dgm:prSet phldrT="[Text]" custT="1"/>
      <dgm:spPr/>
      <dgm:t>
        <a:bodyPr/>
        <a:lstStyle/>
        <a:p>
          <a:pPr>
            <a:buFontTx/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At age 1 </a:t>
          </a:r>
          <a:r>
            <a:rPr lang="en-US" sz="1600" dirty="0" err="1">
              <a:solidFill>
                <a:schemeClr val="accent6">
                  <a:lumMod val="20000"/>
                  <a:lumOff val="80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600" dirty="0" err="1">
              <a:solidFill>
                <a:schemeClr val="accent6">
                  <a:lumMod val="20000"/>
                  <a:lumOff val="80000"/>
                </a:schemeClr>
              </a:solidFill>
            </a:rPr>
            <a:t>s</a:t>
          </a: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the entire universe was QGP!</a:t>
          </a:r>
        </a:p>
      </dgm:t>
    </dgm:pt>
    <dgm:pt modelId="{49AA84E6-27F7-4485-8655-F3D4D82A5FC4}" type="parTrans" cxnId="{3DE52671-A3B5-4C1D-9853-4682A85633A7}">
      <dgm:prSet/>
      <dgm:spPr/>
      <dgm:t>
        <a:bodyPr/>
        <a:lstStyle/>
        <a:p>
          <a:endParaRPr lang="en-US"/>
        </a:p>
      </dgm:t>
    </dgm:pt>
    <dgm:pt modelId="{1259753E-EAFA-46C4-B9FD-834721703651}" type="sibTrans" cxnId="{3DE52671-A3B5-4C1D-9853-4682A85633A7}">
      <dgm:prSet/>
      <dgm:spPr/>
      <dgm:t>
        <a:bodyPr/>
        <a:lstStyle/>
        <a:p>
          <a:endParaRPr lang="en-US"/>
        </a:p>
      </dgm:t>
    </dgm:pt>
    <dgm:pt modelId="{13B12192-087C-46C0-812B-F7DFFD886E88}">
      <dgm:prSet phldrT="[Text]" custT="1"/>
      <dgm:spPr/>
      <dgm:t>
        <a:bodyPr/>
        <a:lstStyle/>
        <a:p>
          <a:pPr>
            <a:buNone/>
          </a:pPr>
          <a:r>
            <a:rPr lang="en-US" sz="1900" dirty="0">
              <a:solidFill>
                <a:schemeClr val="accent6">
                  <a:lumMod val="20000"/>
                  <a:lumOff val="80000"/>
                </a:schemeClr>
              </a:solidFill>
            </a:rPr>
            <a:t>  QGP turns out interesting</a:t>
          </a:r>
        </a:p>
      </dgm:t>
    </dgm:pt>
    <dgm:pt modelId="{460EA7E4-3D66-44D5-9B60-A518D8D68480}" type="parTrans" cxnId="{66939B2D-AE03-4944-81AC-738342E0037D}">
      <dgm:prSet/>
      <dgm:spPr/>
      <dgm:t>
        <a:bodyPr/>
        <a:lstStyle/>
        <a:p>
          <a:endParaRPr lang="en-US"/>
        </a:p>
      </dgm:t>
    </dgm:pt>
    <dgm:pt modelId="{5D29859E-C050-4D90-908E-A77178CB3C51}" type="sibTrans" cxnId="{66939B2D-AE03-4944-81AC-738342E0037D}">
      <dgm:prSet/>
      <dgm:spPr/>
      <dgm:t>
        <a:bodyPr/>
        <a:lstStyle/>
        <a:p>
          <a:endParaRPr lang="en-US"/>
        </a:p>
      </dgm:t>
    </dgm:pt>
    <dgm:pt modelId="{47DCD440-D35C-4ABB-9BD2-962A73472FFE}">
      <dgm:prSet phldrT="[Text]" custT="1"/>
      <dgm:spPr/>
      <dgm:t>
        <a:bodyPr/>
        <a:lstStyle/>
        <a:p>
          <a:pPr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Strongly coupled quantum matter</a:t>
          </a:r>
        </a:p>
      </dgm:t>
    </dgm:pt>
    <dgm:pt modelId="{BDB7EDB1-2E31-41CB-8BF0-9D6DC60B333C}" type="sibTrans" cxnId="{DDDC86EC-5A46-4A03-9F85-569FB57E5A0F}">
      <dgm:prSet/>
      <dgm:spPr/>
      <dgm:t>
        <a:bodyPr/>
        <a:lstStyle/>
        <a:p>
          <a:endParaRPr lang="en-US"/>
        </a:p>
      </dgm:t>
    </dgm:pt>
    <dgm:pt modelId="{F1084A23-9B8D-4890-B8E8-8D42DEF206EB}" type="parTrans" cxnId="{DDDC86EC-5A46-4A03-9F85-569FB57E5A0F}">
      <dgm:prSet/>
      <dgm:spPr/>
      <dgm:t>
        <a:bodyPr/>
        <a:lstStyle/>
        <a:p>
          <a:endParaRPr lang="en-US"/>
        </a:p>
      </dgm:t>
    </dgm:pt>
    <dgm:pt modelId="{A94898CA-B2C5-45B7-82C6-38DC3B059E06}">
      <dgm:prSet phldrT="[Text]" custT="1"/>
      <dgm:spPr/>
      <dgm:t>
        <a:bodyPr/>
        <a:lstStyle/>
        <a:p>
          <a:pPr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A fundamental force of nature</a:t>
          </a:r>
        </a:p>
      </dgm:t>
    </dgm:pt>
    <dgm:pt modelId="{97C2A5B8-F148-4597-9467-4E9B3C21ED99}" type="sibTrans" cxnId="{CA2B63EB-6C1B-41CD-B9BE-61970F0AB0FE}">
      <dgm:prSet/>
      <dgm:spPr/>
      <dgm:t>
        <a:bodyPr/>
        <a:lstStyle/>
        <a:p>
          <a:endParaRPr lang="en-US"/>
        </a:p>
      </dgm:t>
    </dgm:pt>
    <dgm:pt modelId="{271D04E3-275E-4DF6-9225-A359CD67C6BE}" type="parTrans" cxnId="{CA2B63EB-6C1B-41CD-B9BE-61970F0AB0FE}">
      <dgm:prSet/>
      <dgm:spPr/>
      <dgm:t>
        <a:bodyPr/>
        <a:lstStyle/>
        <a:p>
          <a:endParaRPr lang="en-US"/>
        </a:p>
      </dgm:t>
    </dgm:pt>
    <dgm:pt modelId="{D3D309E3-04D8-438F-9E1F-EA514375200A}" type="pres">
      <dgm:prSet presAssocID="{BF125725-BC9F-4FC5-81E4-8D0836083E8F}" presName="linear" presStyleCnt="0">
        <dgm:presLayoutVars>
          <dgm:dir/>
          <dgm:resizeHandles val="exact"/>
        </dgm:presLayoutVars>
      </dgm:prSet>
      <dgm:spPr/>
    </dgm:pt>
    <dgm:pt modelId="{C92D3AD8-10A2-4306-8358-17F62E7DF4E6}" type="pres">
      <dgm:prSet presAssocID="{E4576C78-F8D2-4CC9-A3DB-27775C2DFDBD}" presName="comp" presStyleCnt="0"/>
      <dgm:spPr/>
    </dgm:pt>
    <dgm:pt modelId="{54B66CE9-385C-4C79-896C-03499FF5296B}" type="pres">
      <dgm:prSet presAssocID="{E4576C78-F8D2-4CC9-A3DB-27775C2DFDBD}" presName="box" presStyleLbl="node1" presStyleIdx="0" presStyleCnt="3" custLinFactNeighborX="-1613" custLinFactNeighborY="-14540"/>
      <dgm:spPr/>
    </dgm:pt>
    <dgm:pt modelId="{6ADB17AD-DBBA-4C26-A2C7-2B3102C30906}" type="pres">
      <dgm:prSet presAssocID="{E4576C78-F8D2-4CC9-A3DB-27775C2DFDBD}" presName="img" presStyleLbl="fgImgPlace1" presStyleIdx="0" presStyleCnt="3" custScaleX="115950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1E728AFC-B2AB-4515-9EE0-1DA02A86DC34}" type="pres">
      <dgm:prSet presAssocID="{E4576C78-F8D2-4CC9-A3DB-27775C2DFDBD}" presName="text" presStyleLbl="node1" presStyleIdx="0" presStyleCnt="3">
        <dgm:presLayoutVars>
          <dgm:bulletEnabled val="1"/>
        </dgm:presLayoutVars>
      </dgm:prSet>
      <dgm:spPr/>
    </dgm:pt>
    <dgm:pt modelId="{D40CA31B-EE82-4010-93C8-E146A5F0F8CB}" type="pres">
      <dgm:prSet presAssocID="{CBC592EE-5F86-48AB-8572-BDB62CCC56D6}" presName="spacer" presStyleCnt="0"/>
      <dgm:spPr/>
    </dgm:pt>
    <dgm:pt modelId="{A9FD014E-FE6C-426F-860B-36620C3B56F1}" type="pres">
      <dgm:prSet presAssocID="{55DFDE1B-BF65-4536-BFAA-C9D7240934B2}" presName="comp" presStyleCnt="0"/>
      <dgm:spPr/>
    </dgm:pt>
    <dgm:pt modelId="{8794BFE6-562C-4ECF-A6B9-71BD68A31BA5}" type="pres">
      <dgm:prSet presAssocID="{55DFDE1B-BF65-4536-BFAA-C9D7240934B2}" presName="box" presStyleLbl="node1" presStyleIdx="1" presStyleCnt="3"/>
      <dgm:spPr/>
    </dgm:pt>
    <dgm:pt modelId="{93314BD6-C9AC-4AD8-821D-958BFA7C1B63}" type="pres">
      <dgm:prSet presAssocID="{55DFDE1B-BF65-4536-BFAA-C9D7240934B2}" presName="img" presStyleLbl="fgImgPlace1" presStyleIdx="1" presStyleCnt="3" custScaleX="11595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A011790-3D21-43AB-AFF8-365983CA9181}" type="pres">
      <dgm:prSet presAssocID="{55DFDE1B-BF65-4536-BFAA-C9D7240934B2}" presName="text" presStyleLbl="node1" presStyleIdx="1" presStyleCnt="3">
        <dgm:presLayoutVars>
          <dgm:bulletEnabled val="1"/>
        </dgm:presLayoutVars>
      </dgm:prSet>
      <dgm:spPr/>
    </dgm:pt>
    <dgm:pt modelId="{D28D7EF1-CF68-4F52-A43D-049DE78A79C1}" type="pres">
      <dgm:prSet presAssocID="{0CD29DF9-E970-4E09-BE9C-0D42F6B0D235}" presName="spacer" presStyleCnt="0"/>
      <dgm:spPr/>
    </dgm:pt>
    <dgm:pt modelId="{ACB40317-F0D7-4C3B-919D-766CB8AE5588}" type="pres">
      <dgm:prSet presAssocID="{13B12192-087C-46C0-812B-F7DFFD886E88}" presName="comp" presStyleCnt="0"/>
      <dgm:spPr/>
    </dgm:pt>
    <dgm:pt modelId="{8E3D9600-D2D7-4DB0-B31F-E5C37B21EFC1}" type="pres">
      <dgm:prSet presAssocID="{13B12192-087C-46C0-812B-F7DFFD886E88}" presName="box" presStyleLbl="node1" presStyleIdx="2" presStyleCnt="3"/>
      <dgm:spPr/>
    </dgm:pt>
    <dgm:pt modelId="{ACF07709-4684-455D-B666-318CB0C88785}" type="pres">
      <dgm:prSet presAssocID="{13B12192-087C-46C0-812B-F7DFFD886E88}" presName="img" presStyleLbl="fgImgPlace1" presStyleIdx="2" presStyleCnt="3" custScaleX="115950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F4393740-9EE3-4BB2-AE79-0B697818C763}" type="pres">
      <dgm:prSet presAssocID="{13B12192-087C-46C0-812B-F7DFFD886E88}" presName="text" presStyleLbl="node1" presStyleIdx="2" presStyleCnt="3">
        <dgm:presLayoutVars>
          <dgm:bulletEnabled val="1"/>
        </dgm:presLayoutVars>
      </dgm:prSet>
      <dgm:spPr/>
    </dgm:pt>
  </dgm:ptLst>
  <dgm:cxnLst>
    <dgm:cxn modelId="{78B9CC05-CF58-4DFC-8F5D-03CF1DCAF372}" type="presOf" srcId="{13B12192-087C-46C0-812B-F7DFFD886E88}" destId="{F4393740-9EE3-4BB2-AE79-0B697818C763}" srcOrd="1" destOrd="0" presId="urn:microsoft.com/office/officeart/2005/8/layout/vList4"/>
    <dgm:cxn modelId="{DC8C9F23-C542-4045-9BC4-A3F56F792E3C}" srcId="{BF125725-BC9F-4FC5-81E4-8D0836083E8F}" destId="{E4576C78-F8D2-4CC9-A3DB-27775C2DFDBD}" srcOrd="0" destOrd="0" parTransId="{C606A2AB-C115-4633-83D4-DB12F88E6C9E}" sibTransId="{CBC592EE-5F86-48AB-8572-BDB62CCC56D6}"/>
    <dgm:cxn modelId="{66939B2D-AE03-4944-81AC-738342E0037D}" srcId="{BF125725-BC9F-4FC5-81E4-8D0836083E8F}" destId="{13B12192-087C-46C0-812B-F7DFFD886E88}" srcOrd="2" destOrd="0" parTransId="{460EA7E4-3D66-44D5-9B60-A518D8D68480}" sibTransId="{5D29859E-C050-4D90-908E-A77178CB3C51}"/>
    <dgm:cxn modelId="{06D9975F-05AB-4944-BD1A-8AA687698F8C}" type="presOf" srcId="{47DCD440-D35C-4ABB-9BD2-962A73472FFE}" destId="{F4393740-9EE3-4BB2-AE79-0B697818C763}" srcOrd="1" destOrd="1" presId="urn:microsoft.com/office/officeart/2005/8/layout/vList4"/>
    <dgm:cxn modelId="{02629C5F-3FC4-478E-BBEA-2889B415B9A1}" type="presOf" srcId="{A94898CA-B2C5-45B7-82C6-38DC3B059E06}" destId="{54B66CE9-385C-4C79-896C-03499FF5296B}" srcOrd="0" destOrd="1" presId="urn:microsoft.com/office/officeart/2005/8/layout/vList4"/>
    <dgm:cxn modelId="{68BF174C-F73F-4537-BDCD-B8CBEB9916A9}" type="presOf" srcId="{55DFDE1B-BF65-4536-BFAA-C9D7240934B2}" destId="{8794BFE6-562C-4ECF-A6B9-71BD68A31BA5}" srcOrd="0" destOrd="0" presId="urn:microsoft.com/office/officeart/2005/8/layout/vList4"/>
    <dgm:cxn modelId="{130D5B4D-3310-4ED8-810F-4FD12D314CDB}" type="presOf" srcId="{4236CA5D-06EE-4C41-9D0B-5BB29BFFC4E4}" destId="{8794BFE6-562C-4ECF-A6B9-71BD68A31BA5}" srcOrd="0" destOrd="1" presId="urn:microsoft.com/office/officeart/2005/8/layout/vList4"/>
    <dgm:cxn modelId="{3DE52671-A3B5-4C1D-9853-4682A85633A7}" srcId="{55DFDE1B-BF65-4536-BFAA-C9D7240934B2}" destId="{4236CA5D-06EE-4C41-9D0B-5BB29BFFC4E4}" srcOrd="0" destOrd="0" parTransId="{49AA84E6-27F7-4485-8655-F3D4D82A5FC4}" sibTransId="{1259753E-EAFA-46C4-B9FD-834721703651}"/>
    <dgm:cxn modelId="{D830A752-0AFB-4824-A8C0-A1F7D405B485}" type="presOf" srcId="{E4576C78-F8D2-4CC9-A3DB-27775C2DFDBD}" destId="{1E728AFC-B2AB-4515-9EE0-1DA02A86DC34}" srcOrd="1" destOrd="0" presId="urn:microsoft.com/office/officeart/2005/8/layout/vList4"/>
    <dgm:cxn modelId="{134B9095-8DA5-46EB-B8FE-7392CE4B0831}" type="presOf" srcId="{13B12192-087C-46C0-812B-F7DFFD886E88}" destId="{8E3D9600-D2D7-4DB0-B31F-E5C37B21EFC1}" srcOrd="0" destOrd="0" presId="urn:microsoft.com/office/officeart/2005/8/layout/vList4"/>
    <dgm:cxn modelId="{66F34BA3-E984-4913-8FC2-DE80FA288BF9}" type="presOf" srcId="{E4576C78-F8D2-4CC9-A3DB-27775C2DFDBD}" destId="{54B66CE9-385C-4C79-896C-03499FF5296B}" srcOrd="0" destOrd="0" presId="urn:microsoft.com/office/officeart/2005/8/layout/vList4"/>
    <dgm:cxn modelId="{23BE27B0-8DF3-4062-AE6A-55402F2DC62F}" srcId="{BF125725-BC9F-4FC5-81E4-8D0836083E8F}" destId="{55DFDE1B-BF65-4536-BFAA-C9D7240934B2}" srcOrd="1" destOrd="0" parTransId="{7BC65A4B-D35B-4C37-B871-9FF054482EDC}" sibTransId="{0CD29DF9-E970-4E09-BE9C-0D42F6B0D235}"/>
    <dgm:cxn modelId="{0740FAC8-744C-401C-B9BF-FEAAC13968B1}" type="presOf" srcId="{BF125725-BC9F-4FC5-81E4-8D0836083E8F}" destId="{D3D309E3-04D8-438F-9E1F-EA514375200A}" srcOrd="0" destOrd="0" presId="urn:microsoft.com/office/officeart/2005/8/layout/vList4"/>
    <dgm:cxn modelId="{E0F892E1-2697-4EBB-9112-7D92B5F20556}" type="presOf" srcId="{55DFDE1B-BF65-4536-BFAA-C9D7240934B2}" destId="{1A011790-3D21-43AB-AFF8-365983CA9181}" srcOrd="1" destOrd="0" presId="urn:microsoft.com/office/officeart/2005/8/layout/vList4"/>
    <dgm:cxn modelId="{CA2B63EB-6C1B-41CD-B9BE-61970F0AB0FE}" srcId="{E4576C78-F8D2-4CC9-A3DB-27775C2DFDBD}" destId="{A94898CA-B2C5-45B7-82C6-38DC3B059E06}" srcOrd="0" destOrd="0" parTransId="{271D04E3-275E-4DF6-9225-A359CD67C6BE}" sibTransId="{97C2A5B8-F148-4597-9467-4E9B3C21ED99}"/>
    <dgm:cxn modelId="{DDDC86EC-5A46-4A03-9F85-569FB57E5A0F}" srcId="{13B12192-087C-46C0-812B-F7DFFD886E88}" destId="{47DCD440-D35C-4ABB-9BD2-962A73472FFE}" srcOrd="0" destOrd="0" parTransId="{F1084A23-9B8D-4890-B8E8-8D42DEF206EB}" sibTransId="{BDB7EDB1-2E31-41CB-8BF0-9D6DC60B333C}"/>
    <dgm:cxn modelId="{CB2C47ED-E23B-4762-9436-80A6E76D5335}" type="presOf" srcId="{4236CA5D-06EE-4C41-9D0B-5BB29BFFC4E4}" destId="{1A011790-3D21-43AB-AFF8-365983CA9181}" srcOrd="1" destOrd="1" presId="urn:microsoft.com/office/officeart/2005/8/layout/vList4"/>
    <dgm:cxn modelId="{22187EEE-ABA0-4E64-A2D0-AEA5DE1141F6}" type="presOf" srcId="{47DCD440-D35C-4ABB-9BD2-962A73472FFE}" destId="{8E3D9600-D2D7-4DB0-B31F-E5C37B21EFC1}" srcOrd="0" destOrd="1" presId="urn:microsoft.com/office/officeart/2005/8/layout/vList4"/>
    <dgm:cxn modelId="{5AE3E0EE-409B-49D3-803C-05464893ECEC}" type="presOf" srcId="{A94898CA-B2C5-45B7-82C6-38DC3B059E06}" destId="{1E728AFC-B2AB-4515-9EE0-1DA02A86DC34}" srcOrd="1" destOrd="1" presId="urn:microsoft.com/office/officeart/2005/8/layout/vList4"/>
    <dgm:cxn modelId="{C4F97E78-343B-4364-BD57-2D6B59BDD599}" type="presParOf" srcId="{D3D309E3-04D8-438F-9E1F-EA514375200A}" destId="{C92D3AD8-10A2-4306-8358-17F62E7DF4E6}" srcOrd="0" destOrd="0" presId="urn:microsoft.com/office/officeart/2005/8/layout/vList4"/>
    <dgm:cxn modelId="{8EB52964-CD97-4AA4-A6C2-997CCB4EE4AC}" type="presParOf" srcId="{C92D3AD8-10A2-4306-8358-17F62E7DF4E6}" destId="{54B66CE9-385C-4C79-896C-03499FF5296B}" srcOrd="0" destOrd="0" presId="urn:microsoft.com/office/officeart/2005/8/layout/vList4"/>
    <dgm:cxn modelId="{E94F086C-6B10-4834-B68D-83366E092D30}" type="presParOf" srcId="{C92D3AD8-10A2-4306-8358-17F62E7DF4E6}" destId="{6ADB17AD-DBBA-4C26-A2C7-2B3102C30906}" srcOrd="1" destOrd="0" presId="urn:microsoft.com/office/officeart/2005/8/layout/vList4"/>
    <dgm:cxn modelId="{CA4D23AF-A89D-42C6-B4AF-928361BC835B}" type="presParOf" srcId="{C92D3AD8-10A2-4306-8358-17F62E7DF4E6}" destId="{1E728AFC-B2AB-4515-9EE0-1DA02A86DC34}" srcOrd="2" destOrd="0" presId="urn:microsoft.com/office/officeart/2005/8/layout/vList4"/>
    <dgm:cxn modelId="{561CC030-3EA9-4750-96B8-E7277103A8D3}" type="presParOf" srcId="{D3D309E3-04D8-438F-9E1F-EA514375200A}" destId="{D40CA31B-EE82-4010-93C8-E146A5F0F8CB}" srcOrd="1" destOrd="0" presId="urn:microsoft.com/office/officeart/2005/8/layout/vList4"/>
    <dgm:cxn modelId="{D90BF22C-35EA-4E3B-A869-3773B0450037}" type="presParOf" srcId="{D3D309E3-04D8-438F-9E1F-EA514375200A}" destId="{A9FD014E-FE6C-426F-860B-36620C3B56F1}" srcOrd="2" destOrd="0" presId="urn:microsoft.com/office/officeart/2005/8/layout/vList4"/>
    <dgm:cxn modelId="{AC902977-D890-492C-ADB1-7326B5A625F6}" type="presParOf" srcId="{A9FD014E-FE6C-426F-860B-36620C3B56F1}" destId="{8794BFE6-562C-4ECF-A6B9-71BD68A31BA5}" srcOrd="0" destOrd="0" presId="urn:microsoft.com/office/officeart/2005/8/layout/vList4"/>
    <dgm:cxn modelId="{82FE766D-6E7F-43EC-9B58-D069BC22253C}" type="presParOf" srcId="{A9FD014E-FE6C-426F-860B-36620C3B56F1}" destId="{93314BD6-C9AC-4AD8-821D-958BFA7C1B63}" srcOrd="1" destOrd="0" presId="urn:microsoft.com/office/officeart/2005/8/layout/vList4"/>
    <dgm:cxn modelId="{24A822E4-2CCD-45A1-9E0E-7C2FE78E8BA5}" type="presParOf" srcId="{A9FD014E-FE6C-426F-860B-36620C3B56F1}" destId="{1A011790-3D21-43AB-AFF8-365983CA9181}" srcOrd="2" destOrd="0" presId="urn:microsoft.com/office/officeart/2005/8/layout/vList4"/>
    <dgm:cxn modelId="{FE76EE52-3AB8-49E8-9830-95221DC7D5B5}" type="presParOf" srcId="{D3D309E3-04D8-438F-9E1F-EA514375200A}" destId="{D28D7EF1-CF68-4F52-A43D-049DE78A79C1}" srcOrd="3" destOrd="0" presId="urn:microsoft.com/office/officeart/2005/8/layout/vList4"/>
    <dgm:cxn modelId="{2B2807F2-CA75-4E20-84AB-4D76088FAAE2}" type="presParOf" srcId="{D3D309E3-04D8-438F-9E1F-EA514375200A}" destId="{ACB40317-F0D7-4C3B-919D-766CB8AE5588}" srcOrd="4" destOrd="0" presId="urn:microsoft.com/office/officeart/2005/8/layout/vList4"/>
    <dgm:cxn modelId="{E5975B2D-03A5-4A0B-833E-5B77AC156A7C}" type="presParOf" srcId="{ACB40317-F0D7-4C3B-919D-766CB8AE5588}" destId="{8E3D9600-D2D7-4DB0-B31F-E5C37B21EFC1}" srcOrd="0" destOrd="0" presId="urn:microsoft.com/office/officeart/2005/8/layout/vList4"/>
    <dgm:cxn modelId="{79A22F4A-DB5F-4206-B3DB-24DA3243FB55}" type="presParOf" srcId="{ACB40317-F0D7-4C3B-919D-766CB8AE5588}" destId="{ACF07709-4684-455D-B666-318CB0C88785}" srcOrd="1" destOrd="0" presId="urn:microsoft.com/office/officeart/2005/8/layout/vList4"/>
    <dgm:cxn modelId="{94A192B0-12A8-48B4-BC54-750657EB5383}" type="presParOf" srcId="{ACB40317-F0D7-4C3B-919D-766CB8AE5588}" destId="{F4393740-9EE3-4BB2-AE79-0B697818C76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66CE9-385C-4C79-896C-03499FF5296B}">
      <dsp:nvSpPr>
        <dsp:cNvPr id="0" name=""/>
        <dsp:cNvSpPr/>
      </dsp:nvSpPr>
      <dsp:spPr>
        <a:xfrm>
          <a:off x="0" y="0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</a:t>
          </a:r>
          <a:r>
            <a:rPr lang="en-US" sz="185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Quantum-Chromodynamics (QCD)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A fundamental force of nature</a:t>
          </a:r>
        </a:p>
      </dsp:txBody>
      <dsp:txXfrm>
        <a:off x="1067646" y="0"/>
        <a:ext cx="3656753" cy="1227666"/>
      </dsp:txXfrm>
    </dsp:sp>
    <dsp:sp modelId="{6ADB17AD-DBBA-4C26-A2C7-2B3102C30906}">
      <dsp:nvSpPr>
        <dsp:cNvPr id="0" name=""/>
        <dsp:cNvSpPr/>
      </dsp:nvSpPr>
      <dsp:spPr>
        <a:xfrm>
          <a:off x="47412" y="122766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794BFE6-562C-4ECF-A6B9-71BD68A31BA5}">
      <dsp:nvSpPr>
        <dsp:cNvPr id="0" name=""/>
        <dsp:cNvSpPr/>
      </dsp:nvSpPr>
      <dsp:spPr>
        <a:xfrm>
          <a:off x="0" y="1350433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65912"/>
                <a:satOff val="-293"/>
                <a:lumOff val="784"/>
                <a:alphaOff val="0"/>
                <a:shade val="85000"/>
                <a:satMod val="130000"/>
              </a:schemeClr>
            </a:gs>
            <a:gs pos="34000">
              <a:schemeClr val="accent2">
                <a:hueOff val="-665912"/>
                <a:satOff val="-293"/>
                <a:lumOff val="784"/>
                <a:alphaOff val="0"/>
                <a:shade val="87000"/>
                <a:satMod val="125000"/>
              </a:schemeClr>
            </a:gs>
            <a:gs pos="70000">
              <a:schemeClr val="accent2">
                <a:hueOff val="-665912"/>
                <a:satOff val="-293"/>
                <a:lumOff val="78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665912"/>
                <a:satOff val="-293"/>
                <a:lumOff val="78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Recreating the big bang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At age 1 </a:t>
          </a:r>
          <a:r>
            <a:rPr lang="en-US" sz="1600" kern="1200" dirty="0" err="1">
              <a:solidFill>
                <a:schemeClr val="accent6">
                  <a:lumMod val="20000"/>
                  <a:lumOff val="80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600" kern="1200" dirty="0" err="1">
              <a:solidFill>
                <a:schemeClr val="accent6">
                  <a:lumMod val="20000"/>
                  <a:lumOff val="80000"/>
                </a:schemeClr>
              </a:solidFill>
            </a:rPr>
            <a:t>s</a:t>
          </a: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the entire universe was QGP!</a:t>
          </a:r>
        </a:p>
      </dsp:txBody>
      <dsp:txXfrm>
        <a:off x="1067646" y="1350433"/>
        <a:ext cx="3656753" cy="1227666"/>
      </dsp:txXfrm>
    </dsp:sp>
    <dsp:sp modelId="{93314BD6-C9AC-4AD8-821D-958BFA7C1B63}">
      <dsp:nvSpPr>
        <dsp:cNvPr id="0" name=""/>
        <dsp:cNvSpPr/>
      </dsp:nvSpPr>
      <dsp:spPr>
        <a:xfrm>
          <a:off x="47412" y="1473199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E3D9600-D2D7-4DB0-B31F-E5C37B21EFC1}">
      <dsp:nvSpPr>
        <dsp:cNvPr id="0" name=""/>
        <dsp:cNvSpPr/>
      </dsp:nvSpPr>
      <dsp:spPr>
        <a:xfrm>
          <a:off x="0" y="2700866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31824"/>
                <a:satOff val="-586"/>
                <a:lumOff val="1569"/>
                <a:alphaOff val="0"/>
                <a:shade val="85000"/>
                <a:satMod val="130000"/>
              </a:schemeClr>
            </a:gs>
            <a:gs pos="34000">
              <a:schemeClr val="accent2">
                <a:hueOff val="-1331824"/>
                <a:satOff val="-586"/>
                <a:lumOff val="1569"/>
                <a:alphaOff val="0"/>
                <a:shade val="87000"/>
                <a:satMod val="125000"/>
              </a:schemeClr>
            </a:gs>
            <a:gs pos="70000">
              <a:schemeClr val="accent2">
                <a:hueOff val="-1331824"/>
                <a:satOff val="-586"/>
                <a:lumOff val="156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331824"/>
                <a:satOff val="-586"/>
                <a:lumOff val="156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QGP turns out interesting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Strongly coupled quantum matter</a:t>
          </a:r>
        </a:p>
      </dsp:txBody>
      <dsp:txXfrm>
        <a:off x="1067646" y="2700866"/>
        <a:ext cx="3656753" cy="1227666"/>
      </dsp:txXfrm>
    </dsp:sp>
    <dsp:sp modelId="{ACF07709-4684-455D-B666-318CB0C88785}">
      <dsp:nvSpPr>
        <dsp:cNvPr id="0" name=""/>
        <dsp:cNvSpPr/>
      </dsp:nvSpPr>
      <dsp:spPr>
        <a:xfrm>
          <a:off x="47412" y="2823633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25-1-2026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25-1-2026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Historically: Weak coupling: slow thermalization and larger viscosity</a:t>
            </a:r>
          </a:p>
          <a:p>
            <a:pPr lvl="0"/>
            <a:r>
              <a:rPr lang="en-US" dirty="0"/>
              <a:t>Review: spectra at RHIC and LHC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fast QGP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45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602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9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6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7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370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46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D6841-AADA-0FF8-EC55-7AA0C304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3E8DC-7D3C-E2E1-526A-86DCD70BA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5BFA6-5C33-1106-FAB3-987F5B6C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E31B9-0C42-D310-638D-16A57660E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04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08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FE8DE-71DF-A2F0-B8BD-D4339D1F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9FF9D-425C-30CF-ADB3-066CE327D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E5ED8-B9C5-7DE0-83CE-34D310614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6F4B4-72AD-4449-5F83-F9649CA47C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88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837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ED73B-5C5D-059D-06B6-803F4942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2B5A79-5EFA-BB10-9E8C-C2B1B8ADE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F0CF7-F65E-5598-C640-5BA9B3360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54608-81BC-16BB-EACE-81970F3B4F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302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307AB-2293-6BF4-6B09-36C46B17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7D00E-CA99-63BE-D330-92F54A2AA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BC07A-0BCA-0841-2645-0BB9D2669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12BE5-EB02-5D27-4658-680994D63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573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5652-11BD-5749-B42C-68317BAC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329F5-A084-CDA4-C001-F046AD53D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38C4B-1329-B607-B02A-76CA8AF9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297B-9B1F-46B4-329C-26D395D90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745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FE10A-6FA8-AB0C-8681-89E4DD9C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83347-EF10-26BE-45B5-E0A84744B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A5CDF-C9DF-F2C4-4913-768A15631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823D5-302A-C80C-F1B6-B46E5F5AB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964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8AC9-DE07-9B8E-D0C5-62A656B3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0AB78-246C-B852-2AB7-C68D8ADED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A4AFE-9D46-C10C-1B57-6A9D096A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5B29E-FC65-3381-F266-AEE02A793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203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86ED-8781-DEAC-3005-45298528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7955A-C154-632F-8FED-447904739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5F300-FEA4-4E15-DD72-30FF092C4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1F4D7-3025-4714-431D-BAD853D2A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788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041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18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2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672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5259D-B6B1-25F2-5678-88981734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6C1A1-11D6-1944-063B-E541E1E1D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6E3A4-76B9-375A-F547-3EF7F39BF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QGP is perhaps simplest interesting fluid in nature</a:t>
            </a:r>
          </a:p>
          <a:p>
            <a:r>
              <a:rPr lang="en-US" dirty="0"/>
              <a:t>Elementary particles, cosmology</a:t>
            </a:r>
          </a:p>
          <a:p>
            <a:r>
              <a:rPr lang="en-US" dirty="0"/>
              <a:t>Not a free gas: strongly interacting quantum matter</a:t>
            </a:r>
          </a:p>
          <a:p>
            <a:r>
              <a:rPr lang="en-US" dirty="0"/>
              <a:t>Theoretical perspective: strong and QCD point of view</a:t>
            </a:r>
          </a:p>
          <a:p>
            <a:r>
              <a:rPr lang="en-US" dirty="0"/>
              <a:t>Experimental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DE254-85F3-C057-CBC2-98A906572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27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EF36E-48B4-BE8E-9C0D-923DF8B9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AC213-2B91-A1FD-54F4-8EADFDB62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46635-FBB5-FD98-02FE-4575B5E02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QGP created at hadron colliders</a:t>
            </a:r>
          </a:p>
          <a:p>
            <a:r>
              <a:rPr lang="en-US" dirty="0"/>
              <a:t>Contribution Utrecht to ALICE</a:t>
            </a:r>
          </a:p>
          <a:p>
            <a:r>
              <a:rPr lang="en-US" dirty="0"/>
              <a:t>Contributions from all experiments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BC86-9531-288C-DD6C-82D21B7C3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665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51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6238-C7B3-C929-8E6F-E9F2BF07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EA33-B0EB-3BF1-4B88-ECCF4EAF6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F5135-ABCF-53F7-3201-155493F2F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93DC-7DE6-0BA2-D7CB-77BE19709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578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AD8F-8427-AFE5-67DB-1D5ECA6F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5ED7-FDCD-A133-4667-7A5F5E383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3052E-8737-556F-9FD3-007097338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57814-C9A9-CE33-D8C7-E8A946C44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270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B32E-3454-B988-FF13-002CA1AD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1C6D5-38A2-1184-CE40-1C0714FF1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583D-A8A1-4825-211B-1FDBECB5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0485-6696-EF28-F0D0-88933163A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12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2DAB-4613-6A7F-8B85-F81A9D46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EB846-16BB-056D-0A13-C1E2267A9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BA58-8DCE-5D7D-BDB1-1A8672365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18CE-68A7-ACE3-5622-ED4788140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99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D183-57EE-D171-34AF-7BC12379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7B3BA-F9C5-C0DA-B248-417C3E7F6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EABE2-9977-CF12-F8CB-9DE1C12D6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25AB-933E-BEE4-1ECD-4A7511E9B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835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9CCA-DAF4-352C-A6A7-6BA65AFD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A7C87-2D78-C468-5B27-7A111432E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634D8-1A0C-ABA7-49A2-61BFD2A3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D964A-4E38-5331-09B6-342F60BA0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922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D280-312E-4023-1C7A-14779B94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02EC5-1296-BE99-9222-A21FF73BF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10A71-E41E-6650-8B47-CFDD2C899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C004-0D85-9518-071E-4B43CCC14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53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51E6-3137-A239-8540-A16496E4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D0487-E15B-BCF4-73BF-393EF5C89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745DB-EC7A-BB8E-DE19-DDBA1A616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2AF4-B66C-3489-D8F9-2523FEC7A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759E7-D724-536B-61AF-49CAA3C2E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6F96A-E054-ADAC-6EC1-3912F5412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B8A45-33FE-8C67-45B8-6892FDDB5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59C50-BD87-E967-9E71-1E1924A9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664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90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6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18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8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06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28151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333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89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90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11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275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97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25-1-2026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56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ilkevanderschee.nl/trajectum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sites.google.com/view/govertnijs/trajectum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indico.cern.ch/event/1436085/contributions/6107509/attachments/2966206/5218662/talk_bally_cern_13112024.pdf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hyperlink" Target="https://indico.cern.ch/event/1479384/contributions/6631982/attachments/3130687/5553818/JFGO8p.pdf" TargetMode="Externa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509.05171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cds.cern.ch/record/2942004/files/HIN-25-009-pas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76.png"/><Relationship Id="rId9" Type="http://schemas.openxmlformats.org/officeDocument/2006/relationships/hyperlink" Target="https://arxiv.org/abs/2509.06428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cds.cern.ch/record/2942004/files/HIN-25-009-pas.pdf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hyperlink" Target="https://arxiv.org/abs/2509.06428" TargetMode="External"/><Relationship Id="rId4" Type="http://schemas.openxmlformats.org/officeDocument/2006/relationships/hyperlink" Target="https://arxiv.org/pdf/2509.0517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erncourier.com/a/neutron-star-mergers-create-heaviest-elements/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cerncourier.com/a/exploring-nuclei-at-the-limi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6.png"/><Relationship Id="rId18" Type="http://schemas.openxmlformats.org/officeDocument/2006/relationships/image" Target="../media/image90.png"/><Relationship Id="rId3" Type="http://schemas.openxmlformats.org/officeDocument/2006/relationships/image" Target="../media/image71.png"/><Relationship Id="rId7" Type="http://schemas.openxmlformats.org/officeDocument/2006/relationships/image" Target="../media/image84.png"/><Relationship Id="rId12" Type="http://schemas.openxmlformats.org/officeDocument/2006/relationships/image" Target="../media/image66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11" Type="http://schemas.openxmlformats.org/officeDocument/2006/relationships/image" Target="../media/image85.png"/><Relationship Id="rId5" Type="http://schemas.openxmlformats.org/officeDocument/2006/relationships/image" Target="../media/image73.png"/><Relationship Id="rId15" Type="http://schemas.openxmlformats.org/officeDocument/2006/relationships/image" Target="../media/image88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9644/contributions/5343932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9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79384/contributions/6663093/attachments/3132588/5557527/IS25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hyperlink" Target="https://indico.cern.ch/event/1334113/contributions/6289808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jpe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08610" y="3023225"/>
            <a:ext cx="727958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2900" dirty="0">
                <a:solidFill>
                  <a:srgbClr val="C00000"/>
                </a:solidFill>
              </a:rPr>
              <a:t>Theory of heavy ion collisions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4137" y="4949312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 err="1"/>
              <a:t>QGP@Mzansi</a:t>
            </a:r>
            <a:endParaRPr lang="en-GB" sz="1700" dirty="0"/>
          </a:p>
          <a:p>
            <a:pPr algn="r"/>
            <a:r>
              <a:rPr lang="nl-NL" sz="1700" dirty="0"/>
              <a:t>Cape Town, 26 </a:t>
            </a:r>
            <a:r>
              <a:rPr lang="nl-NL" sz="1700" dirty="0" err="1"/>
              <a:t>January</a:t>
            </a:r>
            <a:r>
              <a:rPr lang="nl-NL" sz="1700" dirty="0"/>
              <a:t> 2026</a:t>
            </a:r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20895" y="2476856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591790" y="3892324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For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experimental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audience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including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neutron stars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light ions 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N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7FB9A-71DD-81BF-1B19-A997BD9A0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067882"/>
            <a:ext cx="2597440" cy="1096574"/>
          </a:xfrm>
          <a:prstGeom prst="rect">
            <a:avLst/>
          </a:prstGeom>
        </p:spPr>
      </p:pic>
      <p:pic>
        <p:nvPicPr>
          <p:cNvPr id="14" name="Picture 13" descr="A view of a mountain range from the ground&#10;&#10;AI-generated content may be incorrect.">
            <a:extLst>
              <a:ext uri="{FF2B5EF4-FFF2-40B4-BE49-F238E27FC236}">
                <a16:creationId xmlns:a16="http://schemas.microsoft.com/office/drawing/2014/main" id="{4605EBEB-62C2-8D48-997B-23A9E3951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5937" b="26650"/>
          <a:stretch>
            <a:fillRect/>
          </a:stretch>
        </p:blipFill>
        <p:spPr>
          <a:xfrm rot="10800000">
            <a:off x="6248400" y="-7899"/>
            <a:ext cx="5981550" cy="2418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8427F-81E7-2B1D-DCEB-D01F2D12D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8" b="6582"/>
          <a:stretch>
            <a:fillRect/>
          </a:stretch>
        </p:blipFill>
        <p:spPr>
          <a:xfrm rot="16200000">
            <a:off x="9462069" y="3019307"/>
            <a:ext cx="3381054" cy="2162732"/>
          </a:xfrm>
          <a:prstGeom prst="rect">
            <a:avLst/>
          </a:prstGeom>
        </p:spPr>
      </p:pic>
      <p:pic>
        <p:nvPicPr>
          <p:cNvPr id="20" name="Picture 19" descr="Wine glasses from a ceiling&#10;&#10;AI-generated content may be incorrect.">
            <a:extLst>
              <a:ext uri="{FF2B5EF4-FFF2-40B4-BE49-F238E27FC236}">
                <a16:creationId xmlns:a16="http://schemas.microsoft.com/office/drawing/2014/main" id="{EBDF1CEB-28A7-B616-B41E-CF15E2E070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012" y="4592991"/>
            <a:ext cx="4499811" cy="25333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B19F-14D2-47C5-2170-90DFDDBA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6F6B-B7D5-689E-75AF-17529976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05" y="625206"/>
            <a:ext cx="6086595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Short intro on neutron skin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62B1E6-9DB1-C9BB-495F-6EEB80D9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nl-NL" smtClean="0"/>
              <a:pPr>
                <a:spcAft>
                  <a:spcPts val="600"/>
                </a:spcAft>
              </a:pPr>
              <a:t>10</a:t>
            </a:fld>
            <a:r>
              <a:rPr lang="nl-NL" dirty="0"/>
              <a:t>/17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18273-E562-0839-3404-11096DB7EF14}"/>
              </a:ext>
            </a:extLst>
          </p:cNvPr>
          <p:cNvSpPr txBox="1"/>
          <p:nvPr/>
        </p:nvSpPr>
        <p:spPr>
          <a:xfrm>
            <a:off x="0" y="6584047"/>
            <a:ext cx="9468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Christian Schmidt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HotQCD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BNL-Bielefeld Collaborations, QCD bulk thermodynamics and conserved charge fluctuations with HISQ fermions (2013)</a:t>
            </a:r>
            <a:br>
              <a:rPr lang="en-US" sz="1100" dirty="0">
                <a:solidFill>
                  <a:schemeClr val="bg1"/>
                </a:solidFill>
                <a:latin typeface="Tw Cen MT" pitchFamily="34" charset="0"/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0F9B7-E9E6-8DED-5A00-56FE576769A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1718FA-CFBA-1A90-CB37-FAA06C6A3E13}"/>
              </a:ext>
            </a:extLst>
          </p:cNvPr>
          <p:cNvSpPr txBox="1">
            <a:spLocks/>
          </p:cNvSpPr>
          <p:nvPr/>
        </p:nvSpPr>
        <p:spPr>
          <a:xfrm>
            <a:off x="1139031" y="1897271"/>
            <a:ext cx="9913938" cy="4876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neutron rich nuclei the neutrons are on the outside</a:t>
            </a:r>
          </a:p>
          <a:p>
            <a:pPr lvl="1"/>
            <a:r>
              <a:rPr lang="en-US" dirty="0"/>
              <a:t>Typical examples</a:t>
            </a:r>
          </a:p>
          <a:p>
            <a:pPr lvl="2"/>
            <a:r>
              <a:rPr lang="en-US" baseline="30000" dirty="0">
                <a:solidFill>
                  <a:srgbClr val="C00000"/>
                </a:solidFill>
              </a:rPr>
              <a:t>208</a:t>
            </a:r>
            <a:r>
              <a:rPr lang="en-US" dirty="0">
                <a:solidFill>
                  <a:srgbClr val="C00000"/>
                </a:solidFill>
              </a:rPr>
              <a:t>Pb</a:t>
            </a:r>
            <a:r>
              <a:rPr lang="en-US" baseline="30000" dirty="0">
                <a:solidFill>
                  <a:srgbClr val="C00000"/>
                </a:solidFill>
              </a:rPr>
              <a:t>82+ </a:t>
            </a:r>
            <a:r>
              <a:rPr lang="en-US" dirty="0">
                <a:solidFill>
                  <a:srgbClr val="C00000"/>
                </a:solidFill>
              </a:rPr>
              <a:t>(PREX: Pb Radius Experiment, Jefferson Lab)</a:t>
            </a:r>
          </a:p>
          <a:p>
            <a:pPr lvl="2"/>
            <a:r>
              <a:rPr lang="en-US" baseline="30000" dirty="0">
                <a:solidFill>
                  <a:srgbClr val="C00000"/>
                </a:solidFill>
              </a:rPr>
              <a:t>48</a:t>
            </a:r>
            <a:r>
              <a:rPr lang="en-US" dirty="0">
                <a:solidFill>
                  <a:srgbClr val="C00000"/>
                </a:solidFill>
              </a:rPr>
              <a:t>Ca</a:t>
            </a:r>
            <a:r>
              <a:rPr lang="en-US" baseline="30000" dirty="0">
                <a:solidFill>
                  <a:srgbClr val="C00000"/>
                </a:solidFill>
              </a:rPr>
              <a:t>20+</a:t>
            </a:r>
            <a:r>
              <a:rPr lang="en-US" dirty="0">
                <a:solidFill>
                  <a:srgbClr val="C00000"/>
                </a:solidFill>
              </a:rPr>
              <a:t> (CREX: Calcium Radius Experiment)</a:t>
            </a:r>
            <a:endParaRPr lang="en-US" baseline="30000" dirty="0">
              <a:solidFill>
                <a:srgbClr val="C00000"/>
              </a:solidFill>
            </a:endParaRPr>
          </a:p>
          <a:p>
            <a:pPr lvl="2"/>
            <a:r>
              <a:rPr lang="en-US" dirty="0"/>
              <a:t>All `doubly magic’ and </a:t>
            </a:r>
            <a:r>
              <a:rPr lang="en-US" dirty="0">
                <a:solidFill>
                  <a:srgbClr val="C00000"/>
                </a:solidFill>
              </a:rPr>
              <a:t>spherical</a:t>
            </a:r>
            <a:r>
              <a:rPr lang="en-US" dirty="0"/>
              <a:t>; also, compare </a:t>
            </a:r>
            <a:r>
              <a:rPr lang="en-US" baseline="30000" dirty="0">
                <a:solidFill>
                  <a:srgbClr val="C00000"/>
                </a:solidFill>
              </a:rPr>
              <a:t>40</a:t>
            </a:r>
            <a:r>
              <a:rPr lang="en-US" dirty="0">
                <a:solidFill>
                  <a:srgbClr val="C00000"/>
                </a:solidFill>
              </a:rPr>
              <a:t>Ca</a:t>
            </a:r>
            <a:r>
              <a:rPr lang="en-US" baseline="30000" dirty="0">
                <a:solidFill>
                  <a:srgbClr val="C00000"/>
                </a:solidFill>
              </a:rPr>
              <a:t>20+</a:t>
            </a:r>
          </a:p>
          <a:p>
            <a:endParaRPr lang="en-US" sz="800" dirty="0"/>
          </a:p>
          <a:p>
            <a:r>
              <a:rPr lang="en-US" dirty="0"/>
              <a:t>The interesting fact</a:t>
            </a:r>
          </a:p>
          <a:p>
            <a:pPr lvl="1"/>
            <a:r>
              <a:rPr lang="en-US" dirty="0"/>
              <a:t>Pauli pressure (no two fermions at the same place) pushes neutrons out</a:t>
            </a:r>
          </a:p>
          <a:p>
            <a:pPr lvl="1"/>
            <a:r>
              <a:rPr lang="en-US" dirty="0"/>
              <a:t>The same pressure is there in neutron stars</a:t>
            </a:r>
            <a:br>
              <a:rPr lang="en-US" dirty="0"/>
            </a:br>
            <a:r>
              <a:rPr lang="en-US" sz="1500" dirty="0">
                <a:solidFill>
                  <a:schemeClr val="accent1"/>
                </a:solidFill>
              </a:rPr>
              <a:t>	Remember, no space for electrons in neutrons stars, so no protons</a:t>
            </a:r>
          </a:p>
          <a:p>
            <a:pPr lvl="1"/>
            <a:r>
              <a:rPr lang="en-US" dirty="0"/>
              <a:t>(Outside) of neutron stars has a similar density as nuclei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00000"/>
                </a:solidFill>
              </a:rPr>
              <a:t>The pressure in neutron stars is 1-to-1 related to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neutron skin of Ca and Pb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F075DB-A0A2-FF2A-9251-7505F1BAF06B}"/>
              </a:ext>
            </a:extLst>
          </p:cNvPr>
          <p:cNvSpPr txBox="1"/>
          <p:nvPr/>
        </p:nvSpPr>
        <p:spPr>
          <a:xfrm>
            <a:off x="8915400" y="24384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CA92D4-8824-E128-43BA-3240F9ED405A}"/>
              </a:ext>
            </a:extLst>
          </p:cNvPr>
          <p:cNvGrpSpPr/>
          <p:nvPr/>
        </p:nvGrpSpPr>
        <p:grpSpPr>
          <a:xfrm>
            <a:off x="8915400" y="609600"/>
            <a:ext cx="2810933" cy="2873605"/>
            <a:chOff x="7696200" y="625206"/>
            <a:chExt cx="4030133" cy="43277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C45171-9A7D-CCFB-67C5-77508DF7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200" y="685800"/>
              <a:ext cx="4003350" cy="4038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57C1CD-3A97-C5BD-2D69-6E9087A3AA7C}"/>
                </a:ext>
              </a:extLst>
            </p:cNvPr>
            <p:cNvSpPr/>
            <p:nvPr/>
          </p:nvSpPr>
          <p:spPr>
            <a:xfrm>
              <a:off x="7696200" y="625206"/>
              <a:ext cx="838200" cy="4327794"/>
            </a:xfrm>
            <a:prstGeom prst="rect">
              <a:avLst/>
            </a:pr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935C0A-A464-ADA9-5118-908B77DFFB49}"/>
                </a:ext>
              </a:extLst>
            </p:cNvPr>
            <p:cNvSpPr/>
            <p:nvPr/>
          </p:nvSpPr>
          <p:spPr>
            <a:xfrm>
              <a:off x="7696200" y="3866803"/>
              <a:ext cx="4030133" cy="1086197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7AD70A-17DA-3864-A9F6-ECA04E057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92717"/>
            <a:ext cx="3332008" cy="22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7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and </a:t>
            </a:r>
            <a:r>
              <a:rPr lang="en-US" dirty="0">
                <a:solidFill>
                  <a:srgbClr val="C00000"/>
                </a:solidFill>
              </a:rPr>
              <a:t>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Nucleus charge profile can be measured very accurately</a:t>
            </a:r>
          </a:p>
          <a:p>
            <a:pPr marL="749808" lvl="1" indent="-457200"/>
            <a:r>
              <a:rPr lang="en-US" sz="1500" dirty="0"/>
              <a:t>Much more uncertainty in the profile of the neutrons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Can we make progress using heavy ion collisions?</a:t>
            </a:r>
          </a:p>
          <a:p>
            <a:pPr marL="749808" lvl="1" indent="-457200"/>
            <a:r>
              <a:rPr lang="en-US" sz="1500" dirty="0"/>
              <a:t>Isospin symmetry makes distinction neutron/proton difficult</a:t>
            </a:r>
          </a:p>
          <a:p>
            <a:pPr marL="749808" lvl="1" indent="-457200"/>
            <a:r>
              <a:rPr lang="en-US" sz="1500" dirty="0"/>
              <a:t>Leverage accurate proton knowledge and obtain profile of nucleus?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How to obtain the profile of a nucleus?</a:t>
            </a:r>
          </a:p>
          <a:p>
            <a:pPr marL="749808" lvl="1" indent="-457200"/>
            <a:r>
              <a:rPr lang="en-US" sz="1500" dirty="0">
                <a:solidFill>
                  <a:schemeClr val="accent5"/>
                </a:solidFill>
              </a:rPr>
              <a:t>We infer the profile from heavy ion collisions and QGP</a:t>
            </a:r>
            <a:endParaRPr lang="en-US" sz="15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Profile influences many observables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Interplay with viscosity, Trento model </a:t>
            </a:r>
            <a:r>
              <a:rPr lang="en-US" sz="1500" dirty="0" err="1">
                <a:sym typeface="Wingdings" panose="05000000000000000000" pitchFamily="2" charset="2"/>
              </a:rPr>
              <a:t>etc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Likely need a full global (Bayesian) analysis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633B39-3BC7-2EB5-F3C8-CD07FA119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49228"/>
            <a:ext cx="3332008" cy="2243332"/>
          </a:xfrm>
          <a:prstGeom prst="rect">
            <a:avLst/>
          </a:prstGeom>
        </p:spPr>
      </p:pic>
      <p:pic>
        <p:nvPicPr>
          <p:cNvPr id="18" name="Picture 1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21BAA0F2-426E-CA30-DC49-49C6EBF0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4" y="4026980"/>
            <a:ext cx="2590800" cy="27117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F9EE62-8009-E445-A68E-B9E91FFE8913}"/>
              </a:ext>
            </a:extLst>
          </p:cNvPr>
          <p:cNvSpPr txBox="1"/>
          <p:nvPr/>
        </p:nvSpPr>
        <p:spPr>
          <a:xfrm>
            <a:off x="-1292" y="6616550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Constantin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Loizides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Jason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Kamin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David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d'Enterria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Improved Monte Carlo Glauber predictions at present and future nuclear colliders (2017)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12A1B2-19D6-7402-93E1-CA16C2043BB8}"/>
              </a:ext>
            </a:extLst>
          </p:cNvPr>
          <p:cNvGrpSpPr/>
          <p:nvPr/>
        </p:nvGrpSpPr>
        <p:grpSpPr>
          <a:xfrm>
            <a:off x="7543800" y="-18035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ACABCF-84B5-FD3F-6669-B04A3607DE1F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903A6-F1CA-B2E1-5FA9-AD3F13A9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6CD19-107D-9E77-CB62-2FBFB7B83D3C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Trento: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940F9-1199-5FB8-BF66-38A34BB8A3F6}"/>
              </a:ext>
            </a:extLst>
          </p:cNvPr>
          <p:cNvGrpSpPr/>
          <p:nvPr/>
        </p:nvGrpSpPr>
        <p:grpSpPr>
          <a:xfrm>
            <a:off x="8915400" y="625206"/>
            <a:ext cx="2810933" cy="2873605"/>
            <a:chOff x="7696200" y="625206"/>
            <a:chExt cx="4030133" cy="43277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9AC957-6901-B634-98ED-70200519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6200" y="685800"/>
              <a:ext cx="4003350" cy="40386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63632E-6AFC-2B80-8542-2C7A2D16587D}"/>
                </a:ext>
              </a:extLst>
            </p:cNvPr>
            <p:cNvSpPr/>
            <p:nvPr/>
          </p:nvSpPr>
          <p:spPr>
            <a:xfrm>
              <a:off x="7696200" y="625206"/>
              <a:ext cx="838200" cy="4327794"/>
            </a:xfrm>
            <a:prstGeom prst="rect">
              <a:avLst/>
            </a:pr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325620-4D82-A9FA-1598-50C1DF246D1D}"/>
                </a:ext>
              </a:extLst>
            </p:cNvPr>
            <p:cNvSpPr/>
            <p:nvPr/>
          </p:nvSpPr>
          <p:spPr>
            <a:xfrm>
              <a:off x="7696200" y="3866803"/>
              <a:ext cx="4030133" cy="1086197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226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-109999"/>
            <a:ext cx="10464313" cy="766763"/>
          </a:xfrm>
        </p:spPr>
        <p:txBody>
          <a:bodyPr>
            <a:normAutofit/>
          </a:bodyPr>
          <a:lstStyle/>
          <a:p>
            <a:r>
              <a:rPr lang="en-US" sz="5500" baseline="-25000" dirty="0"/>
              <a:t>Relativistic Heavy Ion Collisions and Quark-gluon plasma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2C0D1-0424-488B-8E4E-0E8E6D9D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36" y="1885672"/>
            <a:ext cx="2864498" cy="3537914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EE9E2C-F553-4355-9842-54D0AA62A186}"/>
              </a:ext>
            </a:extLst>
          </p:cNvPr>
          <p:cNvSpPr txBox="1">
            <a:spLocks/>
          </p:cNvSpPr>
          <p:nvPr/>
        </p:nvSpPr>
        <p:spPr>
          <a:xfrm>
            <a:off x="5257800" y="5951531"/>
            <a:ext cx="3074724" cy="53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Jet energy loss in </a:t>
            </a:r>
            <a:r>
              <a:rPr lang="en-US" dirty="0" err="1">
                <a:solidFill>
                  <a:srgbClr val="0070C0"/>
                </a:solidFill>
              </a:rPr>
              <a:t>dijet</a:t>
            </a:r>
            <a:r>
              <a:rPr lang="en-US" dirty="0">
                <a:solidFill>
                  <a:srgbClr val="0070C0"/>
                </a:solidFill>
              </a:rPr>
              <a:t> pair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D77FB7-DCF2-4B37-9F1D-04E2A60CAD42}"/>
              </a:ext>
            </a:extLst>
          </p:cNvPr>
          <p:cNvGrpSpPr/>
          <p:nvPr/>
        </p:nvGrpSpPr>
        <p:grpSpPr>
          <a:xfrm>
            <a:off x="5943601" y="1143000"/>
            <a:ext cx="4800600" cy="5130268"/>
            <a:chOff x="3962400" y="1294687"/>
            <a:chExt cx="4878009" cy="52986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7FD9E-3CAC-4B8D-AD5E-4B05AB37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1294687"/>
              <a:ext cx="4442353" cy="261099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B2824E-B728-411F-A2B0-357272582701}"/>
                </a:ext>
              </a:extLst>
            </p:cNvPr>
            <p:cNvGrpSpPr/>
            <p:nvPr/>
          </p:nvGrpSpPr>
          <p:grpSpPr>
            <a:xfrm>
              <a:off x="4205162" y="1362698"/>
              <a:ext cx="4635247" cy="5230606"/>
              <a:chOff x="4205162" y="1362698"/>
              <a:chExt cx="4635247" cy="52306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E14B77-F2C4-4BA6-A2EF-FFCD715B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05162" y="3928613"/>
                <a:ext cx="4635247" cy="26646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2903662-F143-4405-BAB0-FB2910F3E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142" y="1896631"/>
                <a:ext cx="457648" cy="1265424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A1B78D3-CDCC-476C-8458-F45285ED0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5454" y="1362698"/>
                <a:ext cx="788724" cy="218087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light, drawing&#10;&#10;Description automatically generated">
                <a:extLst>
                  <a:ext uri="{FF2B5EF4-FFF2-40B4-BE49-F238E27FC236}">
                    <a16:creationId xmlns:a16="http://schemas.microsoft.com/office/drawing/2014/main" id="{E472406F-812F-4A0F-9AEC-423BDC48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6913" y="2093495"/>
                <a:ext cx="317576" cy="862811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6CE3864-C424-4E4D-BA82-918A3090EDFE}"/>
              </a:ext>
            </a:extLst>
          </p:cNvPr>
          <p:cNvSpPr txBox="1"/>
          <p:nvPr/>
        </p:nvSpPr>
        <p:spPr>
          <a:xfrm>
            <a:off x="39187" y="6543456"/>
            <a:ext cx="7594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Wit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Busza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Krishna Rajagopal and WS, Heavy Ion Collisions: The Big Picture, and the Big Questions (2018)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00D0B51-432E-4582-A0C5-B80AB13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FA5F7-4B53-453D-8ECF-1AA23E432948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8AB25D7D-BE63-4326-B00D-AACD21840C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09" y="2003062"/>
            <a:ext cx="2284916" cy="239154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BC90920-2C1C-4A23-AEB8-F985511DF7BF}"/>
              </a:ext>
            </a:extLst>
          </p:cNvPr>
          <p:cNvSpPr txBox="1">
            <a:spLocks/>
          </p:cNvSpPr>
          <p:nvPr/>
        </p:nvSpPr>
        <p:spPr>
          <a:xfrm>
            <a:off x="255413" y="1339509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Anisotropic flow (small viscosity)</a:t>
            </a: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F3DE845-8C03-48EC-ACBA-E27E9E0CAEE2}"/>
              </a:ext>
            </a:extLst>
          </p:cNvPr>
          <p:cNvSpPr txBox="1">
            <a:spLocks/>
          </p:cNvSpPr>
          <p:nvPr/>
        </p:nvSpPr>
        <p:spPr>
          <a:xfrm>
            <a:off x="5889519" y="770861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Initial stage - QGP - hadronic phase</a:t>
            </a: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A347E5-B077-354E-453F-D2E8B6FC9A13}"/>
              </a:ext>
            </a:extLst>
          </p:cNvPr>
          <p:cNvGrpSpPr/>
          <p:nvPr/>
        </p:nvGrpSpPr>
        <p:grpSpPr>
          <a:xfrm>
            <a:off x="345018" y="5545775"/>
            <a:ext cx="3733800" cy="727493"/>
            <a:chOff x="8458200" y="853975"/>
            <a:chExt cx="3733800" cy="7274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AB42B-403D-F831-9847-DC6A5BBC0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58200" y="853975"/>
              <a:ext cx="3733800" cy="7274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444A67-14ED-9386-B97C-2FAEBF6060CA}"/>
                </a:ext>
              </a:extLst>
            </p:cNvPr>
            <p:cNvSpPr/>
            <p:nvPr/>
          </p:nvSpPr>
          <p:spPr>
            <a:xfrm>
              <a:off x="10390093" y="1102659"/>
              <a:ext cx="259978" cy="2241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74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4607284" y="3063609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4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3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EOS: 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358" y="2551164"/>
            <a:ext cx="2968753" cy="3513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8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Non-thermal flow?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dirty="0"/>
              <a:t>Shape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9"/>
          <a:stretch/>
        </p:blipFill>
        <p:spPr>
          <a:xfrm>
            <a:off x="9896802" y="3495354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840188" y="1976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13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4423877" y="1961818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10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883345" y="2012460"/>
            <a:ext cx="2667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 (</a:t>
            </a:r>
            <a:r>
              <a:rPr lang="en-US" sz="2100" dirty="0">
                <a:solidFill>
                  <a:srgbClr val="FF0000"/>
                </a:solidFill>
              </a:rPr>
              <a:t>2</a:t>
            </a:r>
            <a:r>
              <a:rPr lang="en-US" sz="2100" dirty="0"/>
              <a:t>)</a:t>
            </a:r>
          </a:p>
          <a:p>
            <a:endParaRPr lang="en-US" sz="2100" dirty="0"/>
          </a:p>
          <a:p>
            <a:r>
              <a:rPr lang="en-US" sz="1500" dirty="0"/>
              <a:t>SMASH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52" y="2927122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622332" y="1991970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6550200" y="2460763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6454405" y="3802571"/>
            <a:ext cx="2081789" cy="13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9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0909" y="367286"/>
            <a:ext cx="6779725" cy="1295082"/>
          </a:xfrm>
        </p:spPr>
        <p:txBody>
          <a:bodyPr>
            <a:normAutofit/>
          </a:bodyPr>
          <a:lstStyle/>
          <a:p>
            <a:r>
              <a:rPr lang="en-US" i="1" dirty="0" err="1"/>
              <a:t>Trajectum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404458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Developed as PhD thesis by Govert Nijs and Umut Gursoy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Quite straightforward to use </a:t>
            </a:r>
            <a:br>
              <a:rPr lang="en-US" dirty="0"/>
            </a:br>
            <a:r>
              <a:rPr lang="en-US" dirty="0"/>
              <a:t>(see param file, right)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Includes </a:t>
            </a:r>
            <a:r>
              <a:rPr lang="en-US" dirty="0" err="1"/>
              <a:t>analyse</a:t>
            </a:r>
            <a:r>
              <a:rPr lang="en-US" dirty="0"/>
              <a:t> routine</a:t>
            </a:r>
          </a:p>
          <a:p>
            <a:pPr marL="749808" lvl="1" indent="-457200"/>
            <a:r>
              <a:rPr lang="en-US" dirty="0" err="1"/>
              <a:t>Parallelised</a:t>
            </a:r>
            <a:r>
              <a:rPr lang="en-US" dirty="0"/>
              <a:t>: can </a:t>
            </a:r>
            <a:r>
              <a:rPr lang="en-US" dirty="0" err="1"/>
              <a:t>analyse</a:t>
            </a:r>
            <a:r>
              <a:rPr lang="en-US" dirty="0"/>
              <a:t> unlimited number of events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39BF8-3902-49B7-9290-2965F6AC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634" y="-6207"/>
            <a:ext cx="16399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671-79FC-4595-8E51-B9371E9CA637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http://sites.google.com/view/govertnijs/trajectum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http://wilkevanderschee.nl/trajectum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</p:txBody>
      </p:sp>
      <p:pic>
        <p:nvPicPr>
          <p:cNvPr id="4" name="moviehrv">
            <a:hlinkClick r:id="" action="ppaction://media"/>
            <a:extLst>
              <a:ext uri="{FF2B5EF4-FFF2-40B4-BE49-F238E27FC236}">
                <a16:creationId xmlns:a16="http://schemas.microsoft.com/office/drawing/2014/main" id="{7790F7D9-C730-45FD-DBD8-41EA0F062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3387" y="1932880"/>
            <a:ext cx="5077741" cy="4374918"/>
          </a:xfrm>
          <a:prstGeom prst="rect">
            <a:avLst/>
          </a:prstGeom>
        </p:spPr>
      </p:pic>
      <p:pic>
        <p:nvPicPr>
          <p:cNvPr id="6" name="moviehrv">
            <a:hlinkClick r:id="" action="ppaction://media"/>
            <a:extLst>
              <a:ext uri="{FF2B5EF4-FFF2-40B4-BE49-F238E27FC236}">
                <a16:creationId xmlns:a16="http://schemas.microsoft.com/office/drawing/2014/main" id="{FF956BDB-FA9D-40C3-95F8-000DD98CA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916" y="84145"/>
            <a:ext cx="1877341" cy="161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44FED-BDA5-40C4-4A5A-89084077B0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86" y="107516"/>
            <a:ext cx="1732302" cy="17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F337E2-C581-44E0-931C-2CC2860D9FF2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3000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AD2C7-37E1-4FE5-917E-664C96AA87AE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625CC-E7D1-4298-9973-5FC50D3AA201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EFE0-629C-4F10-9095-801CD6A7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AB581-5F60-41EF-9ECA-2F09E1527537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srgbClr val="D9E0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C44B3-6772-4FE2-BB42-8CABBB53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8E825-4546-4F0D-9C47-DBA9C8AE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9AED-D82B-4726-AAC2-5CD0C3A5A454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LIGO, Properties of the Binary Black Hole Merger GW150914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8F2F5-553D-4EBF-8DA9-8D51FF8B702F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52880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51930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17" y="381000"/>
            <a:ext cx="10442448" cy="1295082"/>
          </a:xfrm>
        </p:spPr>
        <p:txBody>
          <a:bodyPr>
            <a:normAutofit/>
          </a:bodyPr>
          <a:lstStyle/>
          <a:p>
            <a:r>
              <a:rPr lang="en-US" sz="3000" dirty="0"/>
              <a:t>Design parameter-observable correlations: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8A081-CED6-4DCF-8637-2C20A0B9294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srgbClr val="D9E0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Wilke van der Schee, CERN/Utrecht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C774F-970C-4DE1-8F84-382538981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67" y="1828800"/>
            <a:ext cx="11957465" cy="4185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002DB-1F7E-B00C-4978-BB63ECDCEB90}"/>
              </a:ext>
            </a:extLst>
          </p:cNvPr>
          <p:cNvSpPr/>
          <p:nvPr/>
        </p:nvSpPr>
        <p:spPr>
          <a:xfrm>
            <a:off x="609600" y="5499101"/>
            <a:ext cx="11477898" cy="1523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12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2875055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34071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83E9-6FFA-C9F7-A572-958EEF77D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E242-BE88-78FB-7A1F-6955F72C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Outline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C9A52-8585-7AED-B5C1-FDEDD3DDF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0"/>
            <a:ext cx="9067800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      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The phase diagram of QCD: from neutron stars to quark-gluon plasma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A brief interlude on neutron skin and neutron star mergers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The `standard model’ of heavy ion collisions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What is the smallest droplet of QGP? </a:t>
            </a:r>
            <a:br>
              <a:rPr lang="en-US" dirty="0"/>
            </a:br>
            <a:r>
              <a:rPr lang="en-US" dirty="0"/>
              <a:t>Is there hydrodynamics even in proton-proton collisions?</a:t>
            </a:r>
          </a:p>
          <a:p>
            <a:pPr marL="749808" lvl="1" indent="-457200">
              <a:lnSpc>
                <a:spcPct val="125000"/>
              </a:lnSpc>
            </a:pPr>
            <a:endParaRPr lang="en-US" baseline="30000" dirty="0"/>
          </a:p>
          <a:p>
            <a:pPr marL="749808" lvl="1" indent="-457200">
              <a:lnSpc>
                <a:spcPct val="125000"/>
              </a:lnSpc>
            </a:pPr>
            <a:r>
              <a:rPr lang="en-US" baseline="30000" dirty="0"/>
              <a:t>16</a:t>
            </a:r>
            <a:r>
              <a:rPr lang="en-US" dirty="0"/>
              <a:t>Oxygen and </a:t>
            </a:r>
            <a:r>
              <a:rPr lang="en-US" baseline="30000" dirty="0"/>
              <a:t>20</a:t>
            </a:r>
            <a:r>
              <a:rPr lang="en-US" dirty="0"/>
              <a:t>Neon (!) collisions in July 2025 at the LHC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Neon approved only months before the run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First time LHC switched between ions within hours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A first glimpse into the results (from September Initial Stages)</a:t>
            </a:r>
          </a:p>
        </p:txBody>
      </p:sp>
      <p:pic>
        <p:nvPicPr>
          <p:cNvPr id="4" name="Picture 3" descr="The Ⅷ-th International Conference on the Initial Stages of High-Energy Nuclear Collisions : Initial Stages 2025">
            <a:extLst>
              <a:ext uri="{FF2B5EF4-FFF2-40B4-BE49-F238E27FC236}">
                <a16:creationId xmlns:a16="http://schemas.microsoft.com/office/drawing/2014/main" id="{EFA1BD9A-15BE-86D9-0DB2-BADEEA14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4757042"/>
            <a:ext cx="4191001" cy="210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view of a mountain and sky from a beach&#10;&#10;AI-generated content may be incorrect.">
            <a:extLst>
              <a:ext uri="{FF2B5EF4-FFF2-40B4-BE49-F238E27FC236}">
                <a16:creationId xmlns:a16="http://schemas.microsoft.com/office/drawing/2014/main" id="{15FFD391-825C-54D4-D2C0-4A11C3DB5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67576" y="-2"/>
            <a:ext cx="3519007" cy="1981201"/>
          </a:xfrm>
          <a:prstGeom prst="rect">
            <a:avLst/>
          </a:prstGeom>
        </p:spPr>
      </p:pic>
      <p:pic>
        <p:nvPicPr>
          <p:cNvPr id="8" name="Picture 7" descr="A metal ladder in a cave&#10;&#10;AI-generated content may be incorrect.">
            <a:extLst>
              <a:ext uri="{FF2B5EF4-FFF2-40B4-BE49-F238E27FC236}">
                <a16:creationId xmlns:a16="http://schemas.microsoft.com/office/drawing/2014/main" id="{4C18265E-DDD8-7C9B-9214-E55300779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558" y="2451600"/>
            <a:ext cx="2950021" cy="1660862"/>
          </a:xfrm>
          <a:prstGeom prst="rect">
            <a:avLst/>
          </a:prstGeom>
        </p:spPr>
      </p:pic>
      <p:pic>
        <p:nvPicPr>
          <p:cNvPr id="10" name="Picture 9" descr="A tall tower with lights&#10;&#10;AI-generated content may be incorrect.">
            <a:extLst>
              <a:ext uri="{FF2B5EF4-FFF2-40B4-BE49-F238E27FC236}">
                <a16:creationId xmlns:a16="http://schemas.microsoft.com/office/drawing/2014/main" id="{8D6321D3-8B77-E6F2-562D-2D157B3A8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476" r="30634" b="15277"/>
          <a:stretch>
            <a:fillRect/>
          </a:stretch>
        </p:blipFill>
        <p:spPr>
          <a:xfrm rot="5400000">
            <a:off x="8153975" y="2379881"/>
            <a:ext cx="2915367" cy="18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6B709-FB5C-B87C-5617-F0CCF1D38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CEF52A-6F2D-7016-01DB-D37FEBD52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6DD441F-A44B-9B7F-47EA-527160D0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/25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80E7BFB1-B0FF-8271-B29E-E063BDB12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5F8F27D8-6E41-C2C7-AD7F-B9C447BC4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C7F3F2-FB98-C723-1143-6D2B15870C4E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Posterior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AA151-BEFA-03B4-55C1-33696FDC6B99}"/>
              </a:ext>
            </a:extLst>
          </p:cNvPr>
          <p:cNvGrpSpPr/>
          <p:nvPr/>
        </p:nvGrpSpPr>
        <p:grpSpPr>
          <a:xfrm>
            <a:off x="3200400" y="685800"/>
            <a:ext cx="6553200" cy="5606589"/>
            <a:chOff x="3608165" y="656807"/>
            <a:chExt cx="6553200" cy="56065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BD8842-8698-E568-7701-ED2999B0BE10}"/>
                </a:ext>
              </a:extLst>
            </p:cNvPr>
            <p:cNvSpPr/>
            <p:nvPr/>
          </p:nvSpPr>
          <p:spPr>
            <a:xfrm>
              <a:off x="3608165" y="656807"/>
              <a:ext cx="6553200" cy="5410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6DAE35-BBDD-6AAE-B141-267581F44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7" t="75395" r="66459" b="-425"/>
            <a:stretch>
              <a:fillRect/>
            </a:stretch>
          </p:blipFill>
          <p:spPr>
            <a:xfrm>
              <a:off x="4267200" y="1066800"/>
              <a:ext cx="5235130" cy="4590214"/>
            </a:xfrm>
            <a:prstGeom prst="rect">
              <a:avLst/>
            </a:prstGeom>
          </p:spPr>
        </p:pic>
        <p:pic>
          <p:nvPicPr>
            <p:cNvPr id="5" name="Picture 4" descr="A picture containing sweet, ball&#10;&#10;Description automatically generated">
              <a:extLst>
                <a:ext uri="{FF2B5EF4-FFF2-40B4-BE49-F238E27FC236}">
                  <a16:creationId xmlns:a16="http://schemas.microsoft.com/office/drawing/2014/main" id="{87672221-A730-CB58-E003-8B4676ADE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4987300"/>
              <a:ext cx="1219200" cy="1276096"/>
            </a:xfrm>
            <a:prstGeom prst="rect">
              <a:avLst/>
            </a:prstGeom>
          </p:spPr>
        </p:pic>
        <p:pic>
          <p:nvPicPr>
            <p:cNvPr id="7" name="Picture 6" descr="A picture containing ball&#10;&#10;Description automatically generated">
              <a:extLst>
                <a:ext uri="{FF2B5EF4-FFF2-40B4-BE49-F238E27FC236}">
                  <a16:creationId xmlns:a16="http://schemas.microsoft.com/office/drawing/2014/main" id="{0FBA88F5-F695-301D-3BE1-FAE0D51D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253" y="5049736"/>
              <a:ext cx="1100116" cy="115145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E2EAA1-3FC5-5F49-466A-BCAF8A186E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841905" y="1546899"/>
            <a:ext cx="698773" cy="7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5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FAF873-277A-4F82-9CDB-5E4EEBE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85" y="-348312"/>
            <a:ext cx="8458200" cy="1293813"/>
          </a:xfrm>
        </p:spPr>
        <p:txBody>
          <a:bodyPr>
            <a:normAutofit/>
          </a:bodyPr>
          <a:lstStyle/>
          <a:p>
            <a:r>
              <a:rPr lang="nl-NL" sz="3600" dirty="0"/>
              <a:t>Full posterior </a:t>
            </a:r>
            <a:r>
              <a:rPr lang="nl-NL" sz="3600" dirty="0" err="1"/>
              <a:t>distributions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447800"/>
            <a:ext cx="4038600" cy="4781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Some parameters better constrained than others</a:t>
            </a:r>
          </a:p>
          <a:p>
            <a:pPr marL="749808" lvl="1" indent="-457200"/>
            <a:r>
              <a:rPr lang="en-US" dirty="0"/>
              <a:t>Correlations add important information, e.g. average shear viscosity better constrained than its value</a:t>
            </a:r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FB973-436E-41A5-86F2-154B5BADD7E4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A2E82-A013-0B78-F6AF-E41952230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92" y="65532"/>
            <a:ext cx="6721923" cy="6259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B9FCD7-390E-B70D-817B-8E040DA90960}"/>
              </a:ext>
            </a:extLst>
          </p:cNvPr>
          <p:cNvSpPr/>
          <p:nvPr/>
        </p:nvSpPr>
        <p:spPr>
          <a:xfrm>
            <a:off x="6175620" y="2473081"/>
            <a:ext cx="5410200" cy="190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6693136-90EE-1843-42D2-4B9DBB009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1411030" y="3429000"/>
            <a:ext cx="2026670" cy="1344753"/>
          </a:xfrm>
          <a:prstGeom prst="rect">
            <a:avLst/>
          </a:prstGeom>
        </p:spPr>
      </p:pic>
      <p:pic>
        <p:nvPicPr>
          <p:cNvPr id="8" name="Picture 7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05EBF9B8-F51C-C12B-8433-62D2024870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1315235" y="4770808"/>
            <a:ext cx="2081789" cy="13507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1D16DC-CD45-8563-6538-78D19D63842B}"/>
              </a:ext>
            </a:extLst>
          </p:cNvPr>
          <p:cNvSpPr/>
          <p:nvPr/>
        </p:nvSpPr>
        <p:spPr>
          <a:xfrm>
            <a:off x="6175620" y="4495800"/>
            <a:ext cx="5410200" cy="190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1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Baishan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 et al, Ab initio predictions link the neutron skin of 208Pb to nuclear forces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5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4BA3A-C6B3-5C1A-CF37-5438872F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2278-8BD4-A4C8-2267-73B5307E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064FF-F27F-E24F-9AD4-9FBA03C2F988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33CF6-177D-D836-88C1-5F77113B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2" y="2604124"/>
            <a:ext cx="5049050" cy="28264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C1B1A9-EF3E-345D-9115-5F83371F0AE7}"/>
              </a:ext>
            </a:extLst>
          </p:cNvPr>
          <p:cNvSpPr txBox="1">
            <a:spLocks/>
          </p:cNvSpPr>
          <p:nvPr/>
        </p:nvSpPr>
        <p:spPr>
          <a:xfrm>
            <a:off x="6019800" y="2937119"/>
            <a:ext cx="6096000" cy="436704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Hydrodynamics converts</a:t>
            </a:r>
            <a:b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</a:b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position space anisotropy into momentum space anisotropy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523B691-24CF-5A0E-1413-B6F5F5DC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860200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CB21F-F2AF-AB41-3720-3F20FC164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C931-5A55-90AD-A16E-53E1535C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Light ion collisions at the </a:t>
            </a:r>
            <a:br>
              <a:rPr lang="en-US" sz="3500" dirty="0"/>
            </a:br>
            <a:r>
              <a:rPr lang="en-US" sz="3500" dirty="0"/>
              <a:t>Large Hadron Collider</a:t>
            </a:r>
            <a:endParaRPr lang="en-US" sz="3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39E72-7107-982A-0C3E-54727DA0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Key to answering questions about `small systems’ </a:t>
            </a:r>
          </a:p>
          <a:p>
            <a:pPr marL="749808" lvl="1" indent="-457200"/>
            <a:r>
              <a:rPr lang="en-US" sz="1500" dirty="0"/>
              <a:t>When does hydrodynamics stop applying? What’s the smallest droplet?</a:t>
            </a:r>
            <a:endParaRPr lang="en-US" sz="13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New interesting physics</a:t>
            </a:r>
          </a:p>
          <a:p>
            <a:pPr marL="749808" lvl="1" indent="-457200"/>
            <a:r>
              <a:rPr lang="en-US" sz="1500" dirty="0"/>
              <a:t>How do these light ions look like?</a:t>
            </a:r>
          </a:p>
          <a:p>
            <a:pPr marL="749808" lvl="1" indent="-457200"/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Interesting interplay with nuclear structure community</a:t>
            </a:r>
          </a:p>
          <a:p>
            <a:pPr marL="749808" lvl="1" indent="-457200"/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related question</a:t>
            </a:r>
          </a:p>
          <a:p>
            <a:pPr marL="749808" lvl="1" indent="-457200"/>
            <a:r>
              <a:rPr lang="en-US" sz="1500" dirty="0">
                <a:solidFill>
                  <a:schemeClr val="accent5"/>
                </a:solidFill>
              </a:rPr>
              <a:t>Can we see quarks/gluons losing energy in these small droplets of QGP?</a:t>
            </a:r>
            <a:endParaRPr lang="en-US" sz="15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749808" lvl="1" indent="-457200"/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749808" lvl="1" indent="-457200">
              <a:buFont typeface="+mj-lt"/>
              <a:buAutoNum type="arabicPeriod"/>
            </a:pPr>
            <a:endParaRPr lang="en-US" sz="1500" i="1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4EDA243-A51F-4C4B-5067-E4294B5F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89C23-CC57-22BB-8765-ECBF5E7E7826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https://cern.ch/lightions2025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A0A074-E32B-20AA-607F-8770714E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6248400" y="0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3C2327-6AC5-7877-C713-63838C35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094075"/>
            <a:ext cx="4016396" cy="1662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0B805-BCFF-1837-D29F-876B990BD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298" y="4141078"/>
            <a:ext cx="2918600" cy="20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65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5119-A960-26F2-2956-3194E985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33C5-A8A3-E307-B39B-8E07B167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400D6-86B9-265E-FF8B-1A7DA30F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N</a:t>
            </a:r>
            <a:r>
              <a:rPr lang="en-US" sz="1500" baseline="30000" dirty="0"/>
              <a:t>3</a:t>
            </a:r>
            <a:r>
              <a:rPr lang="en-US" sz="1500" dirty="0"/>
              <a:t>LO chiral EFT with Hartree-Fock-</a:t>
            </a:r>
            <a:r>
              <a:rPr lang="en-US" sz="1500" dirty="0" err="1"/>
              <a:t>Bogoliubov</a:t>
            </a:r>
            <a:r>
              <a:rPr lang="en-US" sz="1500" dirty="0"/>
              <a:t> constrained states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sample  4 nucleons in Voronoi regions determined by 4 or 5 local maxima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Minimal </a:t>
            </a:r>
            <a:r>
              <a:rPr lang="en-US" sz="1500" dirty="0" err="1"/>
              <a:t>pionless</a:t>
            </a:r>
            <a:r>
              <a:rPr lang="en-US" sz="1500" dirty="0"/>
              <a:t> EFT Hamiltonian, lattice of eight sites (spacing = 1.315fm)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Output is directly nucleon positions (!)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9874A01-AA76-ED8E-3E99-85119604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25</a:t>
            </a:fld>
            <a:r>
              <a:rPr lang="nl-NL" dirty="0"/>
              <a:t>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C891B-D9A5-BCF4-F6D2-7A562BC6E5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B0B1B-7CA9-2A16-035E-C2925CE84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A1653-6F67-30DF-320F-F03EC38C303F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49C2A2-6927-C616-58F2-AC6CC4AF3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E0588-9B83-A29E-3EE1-F0EAA6166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0" y="-1217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A11ADE6-07D9-DB1D-026B-3745381CE9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5"/>
          <a:stretch/>
        </p:blipFill>
        <p:spPr>
          <a:xfrm>
            <a:off x="1427225" y="4868123"/>
            <a:ext cx="5351502" cy="1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DF1DB-F692-9BA7-9DF4-04B5D818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E087-EAE4-95EF-54CC-D2E6C063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5690"/>
            <a:ext cx="98328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Did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 – clustering? (I think yes)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0F05C-A440-7BBF-E26B-E93B1263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After 10 hours convincingly 2% </a:t>
            </a:r>
            <a:r>
              <a:rPr lang="en-US" sz="1700" baseline="30000" dirty="0">
                <a:solidFill>
                  <a:srgbClr val="C00000"/>
                </a:solidFill>
              </a:rPr>
              <a:t>20</a:t>
            </a:r>
            <a:r>
              <a:rPr lang="en-US" sz="1700" dirty="0">
                <a:solidFill>
                  <a:srgbClr val="C00000"/>
                </a:solidFill>
              </a:rPr>
              <a:t>Ne – </a:t>
            </a:r>
            <a:r>
              <a:rPr lang="en-US" sz="1700" baseline="30000" dirty="0">
                <a:solidFill>
                  <a:srgbClr val="C00000"/>
                </a:solidFill>
              </a:rPr>
              <a:t>4</a:t>
            </a:r>
            <a:r>
              <a:rPr lang="en-US" sz="1700" dirty="0">
                <a:solidFill>
                  <a:srgbClr val="C00000"/>
                </a:solidFill>
              </a:rPr>
              <a:t>He collisions </a:t>
            </a:r>
            <a:r>
              <a:rPr lang="en-US" sz="1700" dirty="0"/>
              <a:t>in ALICE</a:t>
            </a:r>
          </a:p>
          <a:p>
            <a:pPr marL="749808" lvl="1" indent="-457200"/>
            <a:r>
              <a:rPr lang="en-US" sz="1500" dirty="0"/>
              <a:t>Not seen in Oxygen collisions (!)</a:t>
            </a:r>
          </a:p>
          <a:p>
            <a:pPr marL="749808" lvl="1" indent="-457200"/>
            <a:r>
              <a:rPr lang="en-US" sz="1500" dirty="0"/>
              <a:t>Not yet seen in other experiments (pile-up, different bunches?)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The (only?) convincing argument why this happens:</a:t>
            </a:r>
          </a:p>
          <a:p>
            <a:pPr marL="749808" lvl="1" indent="-457200"/>
            <a:r>
              <a:rPr lang="en-US" sz="1500" dirty="0"/>
              <a:t>Neon top </a:t>
            </a:r>
            <a:r>
              <a:rPr lang="en-US" sz="1500" dirty="0">
                <a:latin typeface="Symbol" panose="05050102010706020507" pitchFamily="18" charset="2"/>
              </a:rPr>
              <a:t>a</a:t>
            </a:r>
            <a:r>
              <a:rPr lang="en-US" sz="1500" dirty="0"/>
              <a:t> breaks off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Related: First excited state Neon much lower energy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more convincing than flow measurements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Unexpected benefit: first time asymmetric </a:t>
            </a:r>
            <a:br>
              <a:rPr lang="en-US" sz="1700" dirty="0">
                <a:sym typeface="Wingdings" panose="05000000000000000000" pitchFamily="2" charset="2"/>
              </a:rPr>
            </a:br>
            <a:r>
              <a:rPr lang="en-US" sz="1700" dirty="0">
                <a:sym typeface="Wingdings" panose="05000000000000000000" pitchFamily="2" charset="2"/>
              </a:rPr>
              <a:t>nuclear collisions at top LHC energy (!)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DA7E53-F82F-AE52-5BF1-E1C67640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26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F08DD-9A0C-3ECC-C578-6149FC2727F8}"/>
              </a:ext>
            </a:extLst>
          </p:cNvPr>
          <p:cNvSpPr txBox="1"/>
          <p:nvPr/>
        </p:nvSpPr>
        <p:spPr>
          <a:xfrm>
            <a:off x="0" y="6276853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Govert Nijs and WS, Transmutation of 16O and 20Ne at the Large Hadron Collider (2025)</a:t>
            </a:r>
            <a:endParaRPr lang="en-US" sz="1100" dirty="0">
              <a:solidFill>
                <a:schemeClr val="bg1"/>
              </a:solidFill>
              <a:latin typeface="Tw Cen MT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100" dirty="0">
                <a:solidFill>
                  <a:srgbClr val="6EAC1C"/>
                </a:solidFill>
                <a:latin typeface="Tw Cen MT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https://indico.cern.ch/event/1436085/contributions/6107509/attachments/2966206/5218662/talk_bally_cern_13112024.pdf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https://indico.cern.ch/event/1479384/contributions/6631982/attachments/3130687/5553818/JFGO8p.pdf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F2B5A-EB4C-8521-7594-80843644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82" y="3203154"/>
            <a:ext cx="2743200" cy="281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6B74C-5752-F4BF-06F0-E540210F1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82" y="35613"/>
            <a:ext cx="2672258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BC719-5854-1E8B-888B-0D3E086E8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216" y="147573"/>
            <a:ext cx="1335688" cy="1777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0E362-A001-903C-B6CF-54B7A8ACB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640" y="109473"/>
            <a:ext cx="1341695" cy="18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7B1AA-7F7A-3739-8237-1359CAB97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305331"/>
            <a:ext cx="2642710" cy="2514600"/>
          </a:xfrm>
          <a:prstGeom prst="rect">
            <a:avLst/>
          </a:prstGeom>
        </p:spPr>
      </p:pic>
      <p:pic>
        <p:nvPicPr>
          <p:cNvPr id="5" name="Picture 4" descr="The Ⅷ-th International Conference on the Initial Stages of High-Energy Nuclear Collisions : Initial Stages 2025">
            <a:extLst>
              <a:ext uri="{FF2B5EF4-FFF2-40B4-BE49-F238E27FC236}">
                <a16:creationId xmlns:a16="http://schemas.microsoft.com/office/drawing/2014/main" id="{943ED7D8-CF3C-AF1A-0BF2-09A78002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35"/>
            <a:ext cx="2514599" cy="12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59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3BDA8-3AFC-CA3E-A850-F19B92C1E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0AA7-6010-3B26-50F6-2DDD6998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4775-2CBC-37BC-1275-368E4A1CD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72" y="2030601"/>
            <a:ext cx="3735267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Agreement almost too good to be true?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    Actually ALICE and CMS do not agree..</a:t>
            </a:r>
            <a:br>
              <a:rPr lang="en-US" sz="15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</a:b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Also: non-hydro models tend to be off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(but notice lack of syst uncertainty)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0B74BBB-D6FB-EC3F-9F23-6C228E18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1AD83-5B33-A73F-04A5-C61F9CE8D2EB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5867E-7706-BF6F-9DFA-5A938D81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31313"/>
            <a:ext cx="4317100" cy="4027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9FE833-AAAE-55F2-92E9-539C115844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320"/>
          <a:stretch>
            <a:fillRect/>
          </a:stretch>
        </p:blipFill>
        <p:spPr>
          <a:xfrm>
            <a:off x="7162800" y="2209800"/>
            <a:ext cx="1143000" cy="93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B83DD7-7652-34BA-0CC0-FB439DED4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101" y="1905913"/>
            <a:ext cx="3531500" cy="4078634"/>
          </a:xfrm>
          <a:prstGeom prst="rect">
            <a:avLst/>
          </a:prstGeom>
        </p:spPr>
      </p:pic>
      <p:pic>
        <p:nvPicPr>
          <p:cNvPr id="6" name="Picture 5" descr="The Ⅷ-th International Conference on the Initial Stages of High-Energy Nuclear Collisions : Initial Stages 2025">
            <a:extLst>
              <a:ext uri="{FF2B5EF4-FFF2-40B4-BE49-F238E27FC236}">
                <a16:creationId xmlns:a16="http://schemas.microsoft.com/office/drawing/2014/main" id="{14C4B44A-C034-7D2E-4ED6-8C2AD708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0"/>
            <a:ext cx="2069123" cy="10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3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5F65-7FAD-94B8-694B-91496208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BE3-4CE8-39A5-E287-E77A2D45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727A0-A89F-F77A-2D85-C50195162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Overall very good agreement</a:t>
            </a:r>
          </a:p>
          <a:p>
            <a:pPr marL="749808" lvl="1" indent="-457200"/>
            <a:r>
              <a:rPr lang="en-US" sz="1500" dirty="0"/>
              <a:t>AMPT and IP-GLASMA about 20% too high for central elliptic flow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 err="1">
                <a:sym typeface="Wingdings" panose="05000000000000000000" pitchFamily="2" charset="2"/>
              </a:rPr>
              <a:t>Trajectum</a:t>
            </a:r>
            <a:r>
              <a:rPr lang="en-US" sz="1500" dirty="0">
                <a:sym typeface="Wingdings" panose="05000000000000000000" pitchFamily="2" charset="2"/>
              </a:rPr>
              <a:t> about 20% low for peripheral (but see ATLAS for non-flow subtraction)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115B47-7CD3-CFCA-28AA-93B527E7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0BA25-4364-46C4-24B9-F489FD6C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397" y="3276600"/>
            <a:ext cx="4417203" cy="2975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1F668-E74D-AFCA-FD68-EEDB6E0D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2" y="3316798"/>
            <a:ext cx="4002198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09F13-8F08-ED43-D7C2-CDB72A1F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599" y="3161918"/>
            <a:ext cx="3441260" cy="312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7D13F-7CDD-5900-E1D5-C5BE55D68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33090"/>
            <a:ext cx="2581667" cy="1780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3CFD54-86E7-AC39-EBBE-2E9E56A545A0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7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8"/>
              </a:rPr>
              <a:t>https://arxiv.org/pdf/2509.05171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9"/>
              </a:rPr>
              <a:t>https://arxiv.org/abs/2509.06428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  <p:pic>
        <p:nvPicPr>
          <p:cNvPr id="4" name="Picture 3" descr="The Ⅷ-th International Conference on the Initial Stages of High-Energy Nuclear Collisions : Initial Stages 2025">
            <a:extLst>
              <a:ext uri="{FF2B5EF4-FFF2-40B4-BE49-F238E27FC236}">
                <a16:creationId xmlns:a16="http://schemas.microsoft.com/office/drawing/2014/main" id="{42D62720-8A9D-93F7-986F-A75DD4AB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2"/>
            <a:ext cx="2069123" cy="10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035B4-E08C-66E4-C9C9-C7ABF64B25DD}"/>
              </a:ext>
            </a:extLst>
          </p:cNvPr>
          <p:cNvSpPr txBox="1"/>
          <p:nvPr/>
        </p:nvSpPr>
        <p:spPr>
          <a:xfrm>
            <a:off x="1447800" y="2855133"/>
            <a:ext cx="960519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ATLAS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4B808-E7BD-5D9F-EEB9-338C21B3C85F}"/>
              </a:ext>
            </a:extLst>
          </p:cNvPr>
          <p:cNvSpPr txBox="1"/>
          <p:nvPr/>
        </p:nvSpPr>
        <p:spPr>
          <a:xfrm>
            <a:off x="5252538" y="2860995"/>
            <a:ext cx="76335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CMS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4868C-93DA-DDD4-3D2D-E61F50093A7A}"/>
              </a:ext>
            </a:extLst>
          </p:cNvPr>
          <p:cNvSpPr txBox="1"/>
          <p:nvPr/>
        </p:nvSpPr>
        <p:spPr>
          <a:xfrm>
            <a:off x="9479559" y="2781414"/>
            <a:ext cx="896399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ALICE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BEEEFA-423E-2F29-9EDE-F23C749F3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9123" y="-5862"/>
            <a:ext cx="2886556" cy="1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05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E40D9-44BD-3413-9CE8-E058F252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5E6A-CE9A-ACF7-2C9A-718B8F81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</a:t>
            </a:r>
            <a:r>
              <a:rPr lang="en-US" sz="3500" dirty="0">
                <a:solidFill>
                  <a:srgbClr val="C00000"/>
                </a:solidFill>
              </a:rPr>
              <a:t>Neon over Oxygen ratio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E639-AEC5-8563-B11F-DE978F6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6" y="1813989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Ratio: many of the (systematic) uncertainties cancel (stat. error negligible, 10B collisions (!))</a:t>
            </a:r>
          </a:p>
          <a:p>
            <a:pPr marL="0" indent="0">
              <a:buNone/>
            </a:pPr>
            <a:r>
              <a:rPr lang="en-US" sz="1700" dirty="0"/>
              <a:t>0-1% elliptic flow ratio significantly overestimated</a:t>
            </a:r>
          </a:p>
          <a:p>
            <a:pPr marL="749808" lvl="1" indent="-457200"/>
            <a:r>
              <a:rPr lang="en-US" sz="1500" dirty="0"/>
              <a:t>But: uncertainty is only one standard deviation (treat uncertainty seriously)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Also: PGCM significantly closer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Finally: learning more about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subnucleonic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 structure </a:t>
            </a:r>
            <a:r>
              <a:rPr lang="en-US" sz="1500" dirty="0">
                <a:sym typeface="Wingdings" panose="05000000000000000000" pitchFamily="2" charset="2"/>
              </a:rPr>
              <a:t>can be important (backup)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991956C-AA95-7CF3-DDEE-3BDA17CD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29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856F-0BE7-8C94-6015-3FF6CAF4E878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https://arxiv.org/pdf/2509.05171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5"/>
              </a:rPr>
              <a:t>https://arxiv.org/abs/2509.06428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DC8E7-136C-D643-8DFA-4A1052B7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05200"/>
            <a:ext cx="3657600" cy="2614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BBB55-09FF-992C-18D2-A1C02A490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614" y="3520231"/>
            <a:ext cx="3090885" cy="2789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B6588B-0F8F-D63A-D8C2-369818F65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533" y="2675832"/>
            <a:ext cx="2933009" cy="3505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912416-4EFA-6A0C-2BF9-BC1783138938}"/>
              </a:ext>
            </a:extLst>
          </p:cNvPr>
          <p:cNvCxnSpPr/>
          <p:nvPr/>
        </p:nvCxnSpPr>
        <p:spPr>
          <a:xfrm>
            <a:off x="457200" y="2675832"/>
            <a:ext cx="785446" cy="1388168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BC12E1-84E3-53F8-DCF0-E88F27B78A12}"/>
              </a:ext>
            </a:extLst>
          </p:cNvPr>
          <p:cNvCxnSpPr/>
          <p:nvPr/>
        </p:nvCxnSpPr>
        <p:spPr>
          <a:xfrm>
            <a:off x="8276493" y="2296786"/>
            <a:ext cx="785446" cy="1388168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103046-9E97-014C-2C94-C8735D2BFA61}"/>
              </a:ext>
            </a:extLst>
          </p:cNvPr>
          <p:cNvCxnSpPr>
            <a:cxnSpLocks/>
          </p:cNvCxnSpPr>
          <p:nvPr/>
        </p:nvCxnSpPr>
        <p:spPr>
          <a:xfrm flipH="1">
            <a:off x="7657301" y="3477491"/>
            <a:ext cx="484554" cy="1101970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6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14430-757B-4170-9DA0-F03C6D97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-238658"/>
            <a:ext cx="10058400" cy="1450757"/>
          </a:xfrm>
        </p:spPr>
        <p:txBody>
          <a:bodyPr/>
          <a:lstStyle/>
          <a:p>
            <a:r>
              <a:rPr lang="en-US" dirty="0"/>
              <a:t>The scope of QCD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0155E-60AA-4D75-8C45-35FA410A2153}"/>
              </a:ext>
            </a:extLst>
          </p:cNvPr>
          <p:cNvSpPr txBox="1"/>
          <p:nvPr/>
        </p:nvSpPr>
        <p:spPr>
          <a:xfrm>
            <a:off x="0" y="6591224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2"/>
              </a:rPr>
              <a:t>https://cerncourier.com/a/exploring-nuclei-at-the-limits/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https://cerncourier.com/a/neutron-star-mergers-create-heaviest-elements/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010A31-1B7E-18F7-2652-F014A0B9AF11}"/>
              </a:ext>
            </a:extLst>
          </p:cNvPr>
          <p:cNvGrpSpPr/>
          <p:nvPr/>
        </p:nvGrpSpPr>
        <p:grpSpPr>
          <a:xfrm>
            <a:off x="524216" y="4191000"/>
            <a:ext cx="3101878" cy="1980908"/>
            <a:chOff x="1600200" y="3083340"/>
            <a:chExt cx="4942114" cy="3057389"/>
          </a:xfrm>
        </p:grpSpPr>
        <p:pic>
          <p:nvPicPr>
            <p:cNvPr id="1026" name="Picture 2" descr="Chart of nuclides">
              <a:extLst>
                <a:ext uri="{FF2B5EF4-FFF2-40B4-BE49-F238E27FC236}">
                  <a16:creationId xmlns:a16="http://schemas.microsoft.com/office/drawing/2014/main" id="{EB8D0183-C12A-42C3-BD83-389392172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164292"/>
              <a:ext cx="4142038" cy="1976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B3951D54-8E44-EDC0-0771-380779B4E7CB}"/>
                </a:ext>
              </a:extLst>
            </p:cNvPr>
            <p:cNvSpPr txBox="1">
              <a:spLocks/>
            </p:cNvSpPr>
            <p:nvPr/>
          </p:nvSpPr>
          <p:spPr>
            <a:xfrm>
              <a:off x="1619794" y="3083340"/>
              <a:ext cx="4922520" cy="105156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500" dirty="0">
                  <a:solidFill>
                    <a:schemeClr val="accent5"/>
                  </a:solidFill>
                </a:rPr>
                <a:t>Nuclear structure</a:t>
              </a:r>
              <a:endParaRPr lang="nl-NL" sz="25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0EF36-EBE3-3B98-16E1-8E03169A3FC1}"/>
              </a:ext>
            </a:extLst>
          </p:cNvPr>
          <p:cNvGrpSpPr/>
          <p:nvPr/>
        </p:nvGrpSpPr>
        <p:grpSpPr>
          <a:xfrm>
            <a:off x="4381500" y="1791386"/>
            <a:ext cx="3656525" cy="2327426"/>
            <a:chOff x="4433731" y="1739537"/>
            <a:chExt cx="3656525" cy="2327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0714AF-5FFE-804F-CCCC-9491346A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3731" y="1739537"/>
              <a:ext cx="3656525" cy="23274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DAB568-FA58-6069-7EB5-5ADCABBCA59C}"/>
                </a:ext>
              </a:extLst>
            </p:cNvPr>
            <p:cNvSpPr txBox="1"/>
            <p:nvPr/>
          </p:nvSpPr>
          <p:spPr>
            <a:xfrm>
              <a:off x="6139543" y="244549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A3C2BE-EE5A-D266-373E-DBBF60DA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89" y="3914471"/>
            <a:ext cx="2490787" cy="24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7E05DA7-A771-3EF5-4F50-D4735498531B}"/>
              </a:ext>
            </a:extLst>
          </p:cNvPr>
          <p:cNvSpPr txBox="1">
            <a:spLocks/>
          </p:cNvSpPr>
          <p:nvPr/>
        </p:nvSpPr>
        <p:spPr>
          <a:xfrm>
            <a:off x="8839200" y="3015745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Neutron star (mergers)</a:t>
            </a:r>
            <a:endParaRPr lang="nl-NL" sz="2500" dirty="0">
              <a:solidFill>
                <a:schemeClr val="accent5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F527F6-896E-AFAB-7B5D-4D7049A60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72985"/>
            <a:ext cx="3038354" cy="260902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971261D-043E-9E2A-6BAB-DE5B00CB19BE}"/>
              </a:ext>
            </a:extLst>
          </p:cNvPr>
          <p:cNvSpPr txBox="1">
            <a:spLocks/>
          </p:cNvSpPr>
          <p:nvPr/>
        </p:nvSpPr>
        <p:spPr>
          <a:xfrm>
            <a:off x="8817429" y="2327820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Quark-gluon plasma</a:t>
            </a:r>
            <a:endParaRPr lang="nl-NL" sz="2500" dirty="0">
              <a:solidFill>
                <a:schemeClr val="accent5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ECC88C-A1A7-2F9D-098D-DA06056F1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12" y="762000"/>
            <a:ext cx="1807043" cy="3308808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1408A9A5-F193-B18C-3E71-54A312C52F0F}"/>
              </a:ext>
            </a:extLst>
          </p:cNvPr>
          <p:cNvSpPr txBox="1">
            <a:spLocks/>
          </p:cNvSpPr>
          <p:nvPr/>
        </p:nvSpPr>
        <p:spPr>
          <a:xfrm>
            <a:off x="45543" y="-28199"/>
            <a:ext cx="3870792" cy="826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chemeClr val="accent5"/>
                </a:solidFill>
              </a:rPr>
              <a:t>Particle showers</a:t>
            </a:r>
            <a:endParaRPr lang="nl-NL" sz="2700" dirty="0">
              <a:solidFill>
                <a:schemeClr val="accent5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42BDF67-29F7-AD10-6864-240943FD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76" y="5106306"/>
            <a:ext cx="2335723" cy="11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A5A9BB1-FCE6-D4B0-A221-B9FF692E6D65}"/>
              </a:ext>
            </a:extLst>
          </p:cNvPr>
          <p:cNvSpPr txBox="1">
            <a:spLocks/>
          </p:cNvSpPr>
          <p:nvPr/>
        </p:nvSpPr>
        <p:spPr>
          <a:xfrm>
            <a:off x="4368789" y="4439324"/>
            <a:ext cx="3089580" cy="681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5"/>
                </a:solidFill>
              </a:rPr>
              <a:t>Lattice QCD</a:t>
            </a:r>
            <a:endParaRPr lang="nl-NL" sz="2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1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30</a:t>
            </a:fld>
            <a:r>
              <a:rPr lang="nl-NL" dirty="0"/>
              <a:t>/28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800" y="-647700"/>
            <a:ext cx="12014200" cy="1295400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r>
              <a:rPr lang="en-US" sz="3500" dirty="0"/>
              <a:t>light ion collisions allow(ed?) for genuine predictions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A7BAE-CB89-4220-AADE-85BCEBBAD351}"/>
              </a:ext>
            </a:extLst>
          </p:cNvPr>
          <p:cNvGrpSpPr/>
          <p:nvPr/>
        </p:nvGrpSpPr>
        <p:grpSpPr>
          <a:xfrm>
            <a:off x="7464253" y="2463463"/>
            <a:ext cx="1850553" cy="1704587"/>
            <a:chOff x="2870650" y="-301410"/>
            <a:chExt cx="2691950" cy="2511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123FD2-235C-1493-6550-99A73638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0650" y="-301410"/>
              <a:ext cx="2691950" cy="2511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C69EAE-326E-F6DF-FF1A-0EC5DF65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0"/>
              <a:ext cx="685800" cy="30226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1E6F9-2247-ADF7-7039-A0F313EF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07" y="642382"/>
            <a:ext cx="1927085" cy="2225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17A68E-12C9-4801-85E6-739158950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192" y="717911"/>
            <a:ext cx="1855426" cy="2143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991EE0-F198-465B-8FA1-E0236AFFD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4235559"/>
            <a:ext cx="4419600" cy="212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D29279-DF38-4B72-8E28-6BE7BAF87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372" y="582129"/>
            <a:ext cx="2542508" cy="1712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98DC83-2589-49C5-9A66-84AB5E5EE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63" y="762048"/>
            <a:ext cx="1658738" cy="12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690B3B-FC87-4F84-9B9C-97AAC22DB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201" y="620533"/>
            <a:ext cx="1720209" cy="1561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FCF10-B7B8-4860-A420-9F4472D1AD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653" y="2334416"/>
            <a:ext cx="2297706" cy="2195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76039-1146-4F11-A729-8813B63A9A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4694" y="4310223"/>
            <a:ext cx="2297706" cy="2357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1EDB9-717E-4F85-BB7A-14662ED17F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7815" y="4670785"/>
            <a:ext cx="2483382" cy="18911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B8F91-E546-4DC0-A820-CC2B597A91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337" y="1924329"/>
            <a:ext cx="2043535" cy="14147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AB4A1D-9CB3-4C82-B395-E11BE95D56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0245" y="3284416"/>
            <a:ext cx="2808060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AFC610-3C88-4328-9FCA-11A2AC85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4729" y="2388651"/>
            <a:ext cx="2297706" cy="1831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C0B99E-A89C-4C86-AE44-B498FD6EAEC0}"/>
              </a:ext>
            </a:extLst>
          </p:cNvPr>
          <p:cNvSpPr/>
          <p:nvPr/>
        </p:nvSpPr>
        <p:spPr>
          <a:xfrm>
            <a:off x="2767814" y="4310223"/>
            <a:ext cx="9500385" cy="2514687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014425-3FD2-4371-BBA3-A67EEB6C621E}"/>
              </a:ext>
            </a:extLst>
          </p:cNvPr>
          <p:cNvSpPr/>
          <p:nvPr/>
        </p:nvSpPr>
        <p:spPr>
          <a:xfrm>
            <a:off x="8382000" y="613366"/>
            <a:ext cx="3712618" cy="22485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A499C-D0CC-4096-839A-B6283046AAA5}"/>
              </a:ext>
            </a:extLst>
          </p:cNvPr>
          <p:cNvSpPr/>
          <p:nvPr/>
        </p:nvSpPr>
        <p:spPr>
          <a:xfrm>
            <a:off x="3668423" y="542803"/>
            <a:ext cx="4161832" cy="1831275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30D415-51A9-46AC-A40C-39DB86CB77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0507" y="557376"/>
            <a:ext cx="1449748" cy="1732574"/>
          </a:xfrm>
          <a:prstGeom prst="rect">
            <a:avLst/>
          </a:prstGeom>
        </p:spPr>
      </p:pic>
      <p:pic>
        <p:nvPicPr>
          <p:cNvPr id="3" name="Picture 2" descr="The Ⅷ-th International Conference on the Initial Stages of High-Energy Nuclear Collisions : Initial Stages 2025">
            <a:extLst>
              <a:ext uri="{FF2B5EF4-FFF2-40B4-BE49-F238E27FC236}">
                <a16:creationId xmlns:a16="http://schemas.microsoft.com/office/drawing/2014/main" id="{D95350FB-3107-B562-4940-66212997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898" y="2972558"/>
            <a:ext cx="2317656" cy="116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7EFCD-623F-1714-5646-CBD350E414D8}"/>
              </a:ext>
            </a:extLst>
          </p:cNvPr>
          <p:cNvSpPr txBox="1"/>
          <p:nvPr/>
        </p:nvSpPr>
        <p:spPr>
          <a:xfrm>
            <a:off x="8551619" y="5570749"/>
            <a:ext cx="3669643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</a:rPr>
              <a:t>Big </a:t>
            </a:r>
            <a:r>
              <a:rPr lang="nl-NL" sz="2400" b="1" dirty="0" err="1">
                <a:solidFill>
                  <a:srgbClr val="C00000"/>
                </a:solidFill>
              </a:rPr>
              <a:t>thanks</a:t>
            </a:r>
            <a:r>
              <a:rPr lang="nl-NL" sz="2400" b="1" dirty="0">
                <a:solidFill>
                  <a:srgbClr val="C00000"/>
                </a:solidFill>
              </a:rPr>
              <a:t> </a:t>
            </a:r>
            <a:r>
              <a:rPr lang="nl-NL" sz="2400" b="1" dirty="0" err="1">
                <a:solidFill>
                  <a:srgbClr val="C00000"/>
                </a:solidFill>
              </a:rPr>
              <a:t>to</a:t>
            </a:r>
            <a:r>
              <a:rPr lang="nl-NL" sz="2400" b="1" dirty="0">
                <a:solidFill>
                  <a:srgbClr val="C00000"/>
                </a:solidFill>
              </a:rPr>
              <a:t> LHC </a:t>
            </a:r>
            <a:r>
              <a:rPr lang="nl-NL" sz="2400" b="1" dirty="0" err="1">
                <a:solidFill>
                  <a:srgbClr val="C00000"/>
                </a:solidFill>
              </a:rPr>
              <a:t>and</a:t>
            </a:r>
            <a:r>
              <a:rPr lang="nl-NL" sz="2400" b="1" dirty="0">
                <a:solidFill>
                  <a:srgbClr val="C00000"/>
                </a:solidFill>
              </a:rPr>
              <a:t> the </a:t>
            </a:r>
            <a:r>
              <a:rPr lang="nl-NL" sz="2400" b="1" dirty="0" err="1">
                <a:solidFill>
                  <a:srgbClr val="C00000"/>
                </a:solidFill>
              </a:rPr>
              <a:t>experiments</a:t>
            </a:r>
            <a:r>
              <a:rPr lang="nl-NL" sz="2400" b="1" dirty="0">
                <a:solidFill>
                  <a:srgbClr val="C00000"/>
                </a:solidFill>
              </a:rPr>
              <a:t> for hard </a:t>
            </a:r>
            <a:r>
              <a:rPr lang="nl-NL" sz="2400" b="1" dirty="0" err="1">
                <a:solidFill>
                  <a:srgbClr val="C00000"/>
                </a:solidFill>
              </a:rPr>
              <a:t>work</a:t>
            </a:r>
            <a:r>
              <a:rPr lang="nl-NL" sz="2400" b="1" dirty="0">
                <a:solidFill>
                  <a:srgbClr val="C00000"/>
                </a:solidFill>
              </a:rPr>
              <a:t> </a:t>
            </a:r>
            <a:r>
              <a:rPr lang="nl-NL" sz="2400" b="1" dirty="0" err="1">
                <a:solidFill>
                  <a:srgbClr val="C00000"/>
                </a:solidFill>
              </a:rPr>
              <a:t>and</a:t>
            </a:r>
            <a:r>
              <a:rPr lang="nl-NL" sz="2400" b="1" dirty="0">
                <a:solidFill>
                  <a:srgbClr val="C00000"/>
                </a:solidFill>
              </a:rPr>
              <a:t> excellent performance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9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BA75E-A5DF-2775-0739-6D0576DFC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3FAE-7918-AA7A-F018-31D56EBB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38B6F-A99C-F7D3-84CB-6E91D33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581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43601"/>
            <a:ext cx="8382000" cy="1295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b="1" dirty="0"/>
              <a:t>A true </a:t>
            </a:r>
            <a:r>
              <a:rPr lang="en-US" sz="1700" b="1" i="1" dirty="0"/>
              <a:t>prediction</a:t>
            </a:r>
            <a:r>
              <a:rPr lang="en-US" sz="1700" b="1" dirty="0"/>
              <a:t> using hydrodynamics (rare these days…)</a:t>
            </a:r>
          </a:p>
          <a:p>
            <a:pPr marL="749808" lvl="1" indent="-457200"/>
            <a:r>
              <a:rPr lang="en-US" sz="1500" dirty="0"/>
              <a:t>Non-trivial curve; non-monotonicity was unexpected</a:t>
            </a:r>
          </a:p>
          <a:p>
            <a:pPr marL="749808" lvl="1" indent="-457200"/>
            <a:r>
              <a:rPr lang="en-US" sz="1500" dirty="0"/>
              <a:t>Extremely precise (&lt;0.1%) due to uncertainty </a:t>
            </a:r>
            <a:r>
              <a:rPr lang="en-US" sz="1500" i="1" dirty="0"/>
              <a:t>cancellations</a:t>
            </a:r>
            <a:r>
              <a:rPr lang="en-US" sz="1500" dirty="0"/>
              <a:t> in the ratio (theory &amp; experiment (!))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32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E5A5-D8EE-5275-D725-A5B32AD41648}"/>
              </a:ext>
            </a:extLst>
          </p:cNvPr>
          <p:cNvSpPr txBox="1"/>
          <p:nvPr/>
        </p:nvSpPr>
        <p:spPr>
          <a:xfrm>
            <a:off x="0" y="6325543"/>
            <a:ext cx="1021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Gardim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Giuliano Giacalone and Jean-Yves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Govert Nijs and WS, Predictions and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the computational simulation code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Austin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Baty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Overview of Recent CMS results, 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https://indico.cern.ch/event/1139644/contributions/5343932/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(see also </a:t>
            </a:r>
            <a:r>
              <a:rPr lang="en-US" sz="1000" b="1" dirty="0">
                <a:solidFill>
                  <a:schemeClr val="bg1"/>
                </a:solidFill>
                <a:latin typeface="Tw Cen MT" pitchFamily="34" charset="0"/>
              </a:rPr>
              <a:t>Cesar </a:t>
            </a:r>
            <a:r>
              <a:rPr lang="en-US" sz="1000" b="1" dirty="0" err="1">
                <a:solidFill>
                  <a:schemeClr val="bg1"/>
                </a:solidFill>
                <a:latin typeface="Tw Cen MT" pitchFamily="34" charset="0"/>
              </a:rPr>
              <a:t>Bernardes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B649-C5A3-F7C4-0860-8A95E750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090"/>
            <a:ext cx="9372600" cy="5281829"/>
          </a:xfrm>
          <a:prstGeom prst="rect">
            <a:avLst/>
          </a:prstGeom>
          <a:ln w="127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B66E9-9DAD-8B65-74DA-0EDB59AE0C61}"/>
              </a:ext>
            </a:extLst>
          </p:cNvPr>
          <p:cNvSpPr/>
          <p:nvPr/>
        </p:nvSpPr>
        <p:spPr>
          <a:xfrm>
            <a:off x="10431780" y="1667256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all&#10;&#10;Description automatically generated">
            <a:extLst>
              <a:ext uri="{FF2B5EF4-FFF2-40B4-BE49-F238E27FC236}">
                <a16:creationId xmlns:a16="http://schemas.microsoft.com/office/drawing/2014/main" id="{EC106F1B-8CE4-AF74-ECF2-AC6CCF2DC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998" y="35044"/>
            <a:ext cx="1705040" cy="17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3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(Extremely) </a:t>
            </a:r>
            <a:r>
              <a:rPr lang="en-US" sz="1700" dirty="0" err="1"/>
              <a:t>ultracentral</a:t>
            </a:r>
            <a:r>
              <a:rPr lang="en-US" sz="1700" dirty="0"/>
              <a:t> collisions are not driven by impact parameter</a:t>
            </a:r>
          </a:p>
          <a:p>
            <a:pPr marL="749808" lvl="1" indent="-457200"/>
            <a:r>
              <a:rPr lang="en-US" sz="1500" dirty="0"/>
              <a:t>Size does not extend beyond radius Lead nucleus</a:t>
            </a:r>
          </a:p>
          <a:p>
            <a:pPr marL="749808" lvl="1" indent="-457200"/>
            <a:r>
              <a:rPr lang="en-US" sz="1500" dirty="0"/>
              <a:t>(Local) </a:t>
            </a:r>
            <a:r>
              <a:rPr lang="en-US" sz="1500" b="1" dirty="0"/>
              <a:t>fluctuations</a:t>
            </a:r>
            <a:r>
              <a:rPr lang="en-US" sz="1500" dirty="0"/>
              <a:t> drive up multiplicity</a:t>
            </a:r>
          </a:p>
          <a:p>
            <a:pPr marL="749808" lvl="1" indent="-457200"/>
            <a:r>
              <a:rPr lang="en-US" sz="1500" dirty="0"/>
              <a:t>Average </a:t>
            </a:r>
            <a:r>
              <a:rPr lang="en-US" sz="1500" b="1" dirty="0"/>
              <a:t>temperature</a:t>
            </a:r>
            <a:r>
              <a:rPr lang="en-US" sz="1500" dirty="0"/>
              <a:t> can still increase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simplified picture:</a:t>
            </a:r>
          </a:p>
          <a:p>
            <a:pPr marL="749808" lvl="1" indent="-457200"/>
            <a:r>
              <a:rPr lang="en-US" sz="1500" dirty="0"/>
              <a:t>Entropy increase </a:t>
            </a:r>
            <a:r>
              <a:rPr lang="en-US" sz="1500" dirty="0">
                <a:sym typeface="Wingdings" panose="05000000000000000000" pitchFamily="2" charset="2"/>
              </a:rPr>
              <a:t> multiplicity increases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Temperature increases  mean pt increases (assuming ideal hydro + constant `work’ done in rapidity direction)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Slope: sensitive to speed of sound (solely ?!):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33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88AF3-5C22-A7D5-594E-D672BE2DE80B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Gardim,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Giacalone and Jean-Yves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8B78-4F12-B1A1-9C19-30EFB135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799194"/>
            <a:ext cx="2514600" cy="49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93881-2365-98E4-D9B5-8D38098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86793"/>
            <a:ext cx="5515585" cy="1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9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FFE7C-1DA9-56EB-1A82-1700923C8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6A2D-B5EC-21C2-140C-1E2642AC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152401"/>
            <a:ext cx="5181600" cy="990600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Quark-gluon plasma (QGP)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1CDB510-8955-52A8-7653-AD284BC7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" y="0"/>
            <a:ext cx="6766983" cy="634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A53F35-57DA-9C80-282B-D3C57171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34</a:t>
            </a:fld>
            <a:r>
              <a:rPr lang="nl-NL" dirty="0"/>
              <a:t>/32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36E0969-3E15-27A9-421E-FFDF1896EFAD}"/>
              </a:ext>
            </a:extLst>
          </p:cNvPr>
          <p:cNvGraphicFramePr/>
          <p:nvPr/>
        </p:nvGraphicFramePr>
        <p:xfrm>
          <a:off x="7162800" y="1981200"/>
          <a:ext cx="4724400" cy="392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7D77D2-1E66-D590-0D1C-F2A86ADA1278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525B9A-4ADE-CDF9-4536-64C0BE2F2A92}"/>
              </a:ext>
            </a:extLst>
          </p:cNvPr>
          <p:cNvSpPr/>
          <p:nvPr/>
        </p:nvSpPr>
        <p:spPr>
          <a:xfrm>
            <a:off x="1752600" y="990600"/>
            <a:ext cx="5334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FC2366B-0401-B7A9-0513-FA5B184A9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29" t="16643" r="66615" b="74945"/>
          <a:stretch/>
        </p:blipFill>
        <p:spPr bwMode="auto">
          <a:xfrm>
            <a:off x="1787769" y="1028701"/>
            <a:ext cx="45720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9364C-BE30-A0B5-A2A2-F45E01A00E2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8400" y="2895600"/>
            <a:ext cx="35677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14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2B76A-1445-05A1-0344-F902B160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89CF-E359-C96A-C693-59A2FAD51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89592-2428-A2F9-4CA4-EAE5473973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D93799-7430-6F41-257C-1E1922997BA6}"/>
              </a:ext>
            </a:extLst>
          </p:cNvPr>
          <p:cNvGrpSpPr/>
          <p:nvPr/>
        </p:nvGrpSpPr>
        <p:grpSpPr>
          <a:xfrm>
            <a:off x="0" y="1122363"/>
            <a:ext cx="12192000" cy="5735637"/>
            <a:chOff x="1526137" y="1645920"/>
            <a:chExt cx="8781646" cy="4135582"/>
          </a:xfrm>
        </p:grpSpPr>
        <p:pic>
          <p:nvPicPr>
            <p:cNvPr id="5" name="Picture 4" descr="An aerial view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D39C3751-F448-F4DB-EC99-8EBEFA841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00" r="3918" b="15697"/>
            <a:stretch/>
          </p:blipFill>
          <p:spPr>
            <a:xfrm>
              <a:off x="1526137" y="1645920"/>
              <a:ext cx="8781646" cy="413558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B4C004-6225-F120-167B-4F7583BB5ABD}"/>
                </a:ext>
              </a:extLst>
            </p:cNvPr>
            <p:cNvSpPr/>
            <p:nvPr/>
          </p:nvSpPr>
          <p:spPr>
            <a:xfrm>
              <a:off x="2938549" y="3812556"/>
              <a:ext cx="4485833" cy="120527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70AD4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F3671E-B33D-F044-A09F-A53DFC1CAE72}"/>
              </a:ext>
            </a:extLst>
          </p:cNvPr>
          <p:cNvCxnSpPr/>
          <p:nvPr/>
        </p:nvCxnSpPr>
        <p:spPr>
          <a:xfrm flipH="1" flipV="1">
            <a:off x="2364971" y="4584469"/>
            <a:ext cx="261851" cy="11637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A95DC8-58F2-2FDD-303D-68A72DB90D7C}"/>
              </a:ext>
            </a:extLst>
          </p:cNvPr>
          <p:cNvCxnSpPr>
            <a:cxnSpLocks/>
          </p:cNvCxnSpPr>
          <p:nvPr/>
        </p:nvCxnSpPr>
        <p:spPr>
          <a:xfrm flipH="1">
            <a:off x="8194965" y="4613564"/>
            <a:ext cx="259079" cy="239683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A055B-1DEB-24ED-CEA7-D4A07FBD8C6D}"/>
              </a:ext>
            </a:extLst>
          </p:cNvPr>
          <p:cNvCxnSpPr>
            <a:cxnSpLocks/>
          </p:cNvCxnSpPr>
          <p:nvPr/>
        </p:nvCxnSpPr>
        <p:spPr>
          <a:xfrm>
            <a:off x="1668780" y="4114800"/>
            <a:ext cx="286007" cy="11506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2D2DAC-AEBC-88BD-1D54-D2B5B1CFD5B5}"/>
              </a:ext>
            </a:extLst>
          </p:cNvPr>
          <p:cNvCxnSpPr>
            <a:cxnSpLocks/>
          </p:cNvCxnSpPr>
          <p:nvPr/>
        </p:nvCxnSpPr>
        <p:spPr>
          <a:xfrm flipH="1">
            <a:off x="9155430" y="2913611"/>
            <a:ext cx="296141" cy="10585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0B9EF2-FEB2-DD81-74B2-A192940606C9}"/>
              </a:ext>
            </a:extLst>
          </p:cNvPr>
          <p:cNvCxnSpPr>
            <a:cxnSpLocks/>
          </p:cNvCxnSpPr>
          <p:nvPr/>
        </p:nvCxnSpPr>
        <p:spPr>
          <a:xfrm flipH="1">
            <a:off x="4371020" y="3906982"/>
            <a:ext cx="284107" cy="22028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B7303D-FE73-3049-77BB-2BC8BBE0A8BF}"/>
              </a:ext>
            </a:extLst>
          </p:cNvPr>
          <p:cNvCxnSpPr>
            <a:cxnSpLocks/>
            <a:endCxn id="19" idx="6"/>
          </p:cNvCxnSpPr>
          <p:nvPr/>
        </p:nvCxnSpPr>
        <p:spPr>
          <a:xfrm flipH="1" flipV="1">
            <a:off x="5407430" y="4297134"/>
            <a:ext cx="141315" cy="17248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0F418DD-708C-3A25-1E7B-2D9021A4230C}"/>
              </a:ext>
            </a:extLst>
          </p:cNvPr>
          <p:cNvSpPr/>
          <p:nvPr/>
        </p:nvSpPr>
        <p:spPr>
          <a:xfrm>
            <a:off x="4055776" y="4124644"/>
            <a:ext cx="1351654" cy="34497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70AD47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4060A-D0FB-C3D8-E96D-83E9CCAACE15}"/>
              </a:ext>
            </a:extLst>
          </p:cNvPr>
          <p:cNvSpPr txBox="1"/>
          <p:nvPr/>
        </p:nvSpPr>
        <p:spPr>
          <a:xfrm>
            <a:off x="4648200" y="3749040"/>
            <a:ext cx="91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ATLAS/TH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A74632-7CEB-95C4-309C-B84A5213C10B}"/>
              </a:ext>
            </a:extLst>
          </p:cNvPr>
          <p:cNvSpPr txBox="1"/>
          <p:nvPr/>
        </p:nvSpPr>
        <p:spPr>
          <a:xfrm>
            <a:off x="5397563" y="4407809"/>
            <a:ext cx="1233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Prévessin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4A4A9-A45F-F766-9453-64F2FD864B3B}"/>
              </a:ext>
            </a:extLst>
          </p:cNvPr>
          <p:cNvSpPr txBox="1"/>
          <p:nvPr/>
        </p:nvSpPr>
        <p:spPr>
          <a:xfrm>
            <a:off x="8418893" y="4453690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8690B-1177-40B0-9EBB-B3A353A536F5}"/>
              </a:ext>
            </a:extLst>
          </p:cNvPr>
          <p:cNvSpPr txBox="1"/>
          <p:nvPr/>
        </p:nvSpPr>
        <p:spPr>
          <a:xfrm>
            <a:off x="2584020" y="460757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C5598-DB06-BDE1-B6B7-7342DFAB0DFF}"/>
              </a:ext>
            </a:extLst>
          </p:cNvPr>
          <p:cNvSpPr txBox="1"/>
          <p:nvPr/>
        </p:nvSpPr>
        <p:spPr>
          <a:xfrm>
            <a:off x="1072676" y="389793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Rhône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E1D4C2-18A2-087D-5EDF-EA122FC94C40}"/>
              </a:ext>
            </a:extLst>
          </p:cNvPr>
          <p:cNvSpPr txBox="1"/>
          <p:nvPr/>
        </p:nvSpPr>
        <p:spPr>
          <a:xfrm>
            <a:off x="9451571" y="2711692"/>
            <a:ext cx="1285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reculet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/Jura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D87E0C-AA53-8865-B10A-D2EE4067EDDC}"/>
              </a:ext>
            </a:extLst>
          </p:cNvPr>
          <p:cNvCxnSpPr>
            <a:cxnSpLocks/>
          </p:cNvCxnSpPr>
          <p:nvPr/>
        </p:nvCxnSpPr>
        <p:spPr>
          <a:xfrm flipH="1">
            <a:off x="586740" y="6301741"/>
            <a:ext cx="525780" cy="11429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048963-EBA3-EEFD-CC40-93AEB5C39E80}"/>
              </a:ext>
            </a:extLst>
          </p:cNvPr>
          <p:cNvSpPr txBox="1"/>
          <p:nvPr/>
        </p:nvSpPr>
        <p:spPr>
          <a:xfrm>
            <a:off x="1105805" y="6159547"/>
            <a:ext cx="19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Léman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/Lake Geneva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C247E7-5BBE-2067-C0CF-2814A7C5AD39}"/>
              </a:ext>
            </a:extLst>
          </p:cNvPr>
          <p:cNvCxnSpPr>
            <a:cxnSpLocks/>
          </p:cNvCxnSpPr>
          <p:nvPr/>
        </p:nvCxnSpPr>
        <p:spPr>
          <a:xfrm flipH="1">
            <a:off x="6276112" y="4056817"/>
            <a:ext cx="242798" cy="12316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E786724-8026-BBF4-D3DC-18B72A7A9740}"/>
              </a:ext>
            </a:extLst>
          </p:cNvPr>
          <p:cNvSpPr txBox="1"/>
          <p:nvPr/>
        </p:nvSpPr>
        <p:spPr>
          <a:xfrm>
            <a:off x="6484641" y="3836292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A05F4A-2B1B-1604-E5C3-5FCBF93BB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38" y="3532554"/>
            <a:ext cx="827618" cy="6796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AB93A2-8B7E-187D-52B5-C227D8770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197" y="3429000"/>
            <a:ext cx="563807" cy="658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8EC395-1FD2-4C0B-9632-8845AFA55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662" y="4711419"/>
            <a:ext cx="837168" cy="717809"/>
          </a:xfrm>
          <a:prstGeom prst="rect">
            <a:avLst/>
          </a:prstGeom>
        </p:spPr>
      </p:pic>
      <p:pic>
        <p:nvPicPr>
          <p:cNvPr id="1026" name="Picture 2" descr="Has LHCb spotted physics beyond the Standard Model? – Physics World">
            <a:extLst>
              <a:ext uri="{FF2B5EF4-FFF2-40B4-BE49-F238E27FC236}">
                <a16:creationId xmlns:a16="http://schemas.microsoft.com/office/drawing/2014/main" id="{1908E741-6E7B-6C8D-D3C6-9EF9BAE2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21" y="4900299"/>
            <a:ext cx="744107" cy="4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6C5A1E54-E3F5-1F26-FF3F-EE3F1970EA9B}"/>
              </a:ext>
            </a:extLst>
          </p:cNvPr>
          <p:cNvSpPr txBox="1">
            <a:spLocks/>
          </p:cNvSpPr>
          <p:nvPr/>
        </p:nvSpPr>
        <p:spPr>
          <a:xfrm>
            <a:off x="1728625" y="114212"/>
            <a:ext cx="9144000" cy="10081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CERN accelerator complex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F0E791-1441-BDDC-0B04-D0276974F05F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86492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important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2BA80-6F9D-10DE-7178-34662DDB6AF3}"/>
              </a:ext>
            </a:extLst>
          </p:cNvPr>
          <p:cNvGrpSpPr/>
          <p:nvPr/>
        </p:nvGrpSpPr>
        <p:grpSpPr>
          <a:xfrm>
            <a:off x="0" y="-8720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A68589-2265-AE98-BF9B-AB07749948D4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5177E-5E29-161E-FC63-8A9F98AB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88F82-17C4-4A8B-9211-5DF332C71877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Trento: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68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02D4D-8B99-A33C-93B9-E843341B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CF58-2EB2-B9E5-F22C-D10F9E7C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>
                <a:solidFill>
                  <a:srgbClr val="C00000"/>
                </a:solidFill>
              </a:rPr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6376E-B3FF-0881-783A-90BAF8D5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0F3C-D1D6-F7F1-8DE8-25A81D00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180D6-558C-9988-F225-82A0B7B9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8356" y="360727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8E53F-70A0-E11D-3FED-7FE13BE1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605268-2114-850A-758B-D9EE785FC666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C18A7-20C0-B628-D91F-BB1DEA3F3D7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2050" name="Picture 2" descr="Sketch of a regular triangular bipyramid. | Download Scientific Diagram">
            <a:extLst>
              <a:ext uri="{FF2B5EF4-FFF2-40B4-BE49-F238E27FC236}">
                <a16:creationId xmlns:a16="http://schemas.microsoft.com/office/drawing/2014/main" id="{9FE47213-93C3-1EBC-DAEB-F247D68C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" y="3581400"/>
            <a:ext cx="1442511" cy="14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92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2BAFF-928D-CF8C-2FDC-3EA2BC3B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4C13-17C2-2C86-C653-BBDBB817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71628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first obvious try: compare Woods-Saxon with alpha clustered shape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Significantly different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PGCM ab initio close to case II (green, not very different from WS)</a:t>
            </a: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But how to correct for systematic uncertainty due to viscosity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65732-35C3-464B-0CE3-75458D9B1E9B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How do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-clustering?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D69AF-91C5-9611-BD6B-FA1F691EF9B1}"/>
              </a:ext>
            </a:extLst>
          </p:cNvPr>
          <p:cNvSpPr txBox="1"/>
          <p:nvPr/>
        </p:nvSpPr>
        <p:spPr>
          <a:xfrm>
            <a:off x="0" y="6438940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Nicholas Summerfield, Bing-Nan Lu, Christopher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Plumberg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Dean Lee, Jacquelyn Noronha-Hostler and Anthony Timmins, 16O16O at RHIC and the LHC comparing  </a:t>
            </a:r>
            <a:r>
              <a:rPr lang="en-GB" sz="11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clustering vs substructure (2021)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Yuanyuan Wang,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Shujun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Zhao, Boxing Cao, Ho-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Xu and Huichao Song, Exploring the compactness of </a:t>
            </a:r>
            <a:r>
              <a:rPr lang="el-GR" sz="1100" dirty="0">
                <a:solidFill>
                  <a:schemeClr val="bg1"/>
                </a:solidFill>
                <a:latin typeface="Tw Cen MT" pitchFamily="34" charset="0"/>
              </a:rPr>
              <a:t>α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cluster in 16O nuclei with relativistic 16O+16O Collisions (2024)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F6B5A-10B1-CBD0-DFE3-72417469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14600"/>
            <a:ext cx="3555026" cy="351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7D1A-FC0A-CDB5-934A-6BA0EC3D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2910" y="93403"/>
            <a:ext cx="2069090" cy="187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7E6BA-A74E-C78B-ABCF-EE6EBE64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894172"/>
            <a:ext cx="5010860" cy="20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31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0BD6-0A23-867E-D00A-7480859A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9864-ED94-DFCD-4F07-D4111517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6846-2212-3567-6CE3-E47A88B1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CMS data somewhere in the middle? (no uncertainties available though…)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4C2F1E-4F7D-A69D-A7D7-FDCBBB29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39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F1A14-D999-0296-A558-A0E15836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EC9B5-6A14-040B-22AC-9D397E115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69615-4651-8896-D97B-41A0369A3820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1B49-716F-9073-F6D8-9A7683A9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086374-1347-568B-B600-8B15F91A9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7B62B-A37C-772C-0981-7952DBBCE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067" y="3048000"/>
            <a:ext cx="4177920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205" y="625206"/>
            <a:ext cx="6086595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neutron stars to QGP</a:t>
            </a:r>
            <a:endParaRPr lang="en-US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58DBF-7C61-4997-9886-539CDC07A380}" type="slidenum">
              <a:rPr lang="nl-NL" smtClean="0"/>
              <a:pPr>
                <a:spcAft>
                  <a:spcPts val="600"/>
                </a:spcAft>
              </a:pPr>
              <a:t>4</a:t>
            </a:fld>
            <a:r>
              <a:rPr lang="nl-NL" dirty="0"/>
              <a:t>/17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36348-9495-4F7E-A644-AEBA4F892B00}"/>
              </a:ext>
            </a:extLst>
          </p:cNvPr>
          <p:cNvSpPr txBox="1"/>
          <p:nvPr/>
        </p:nvSpPr>
        <p:spPr>
          <a:xfrm>
            <a:off x="0" y="6584047"/>
            <a:ext cx="9468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Christian Schmidt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HotQCD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BNL-Bielefeld Collaborations, QCD bulk thermodynamics and conserved charge fluctuations with HISQ fermions (2013)</a:t>
            </a:r>
            <a:br>
              <a:rPr lang="en-US" sz="1100" dirty="0">
                <a:solidFill>
                  <a:schemeClr val="bg1"/>
                </a:solidFill>
                <a:latin typeface="Tw Cen MT" pitchFamily="34" charset="0"/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C2A7F-C61F-536A-0C8A-F41A503CD33A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1C4295-DF18-2A37-83EE-6F3F7726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685800"/>
            <a:ext cx="4003350" cy="4038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D541BB6-A135-45D7-372D-AD8570919A28}"/>
              </a:ext>
            </a:extLst>
          </p:cNvPr>
          <p:cNvSpPr/>
          <p:nvPr/>
        </p:nvSpPr>
        <p:spPr>
          <a:xfrm>
            <a:off x="10337800" y="3549650"/>
            <a:ext cx="1540933" cy="277283"/>
          </a:xfrm>
          <a:custGeom>
            <a:avLst/>
            <a:gdLst>
              <a:gd name="connsiteX0" fmla="*/ 0 w 1540933"/>
              <a:gd name="connsiteY0" fmla="*/ 277283 h 277283"/>
              <a:gd name="connsiteX1" fmla="*/ 338667 w 1540933"/>
              <a:gd name="connsiteY1" fmla="*/ 107950 h 277283"/>
              <a:gd name="connsiteX2" fmla="*/ 931333 w 1540933"/>
              <a:gd name="connsiteY2" fmla="*/ 6350 h 277283"/>
              <a:gd name="connsiteX3" fmla="*/ 1540933 w 1540933"/>
              <a:gd name="connsiteY3" fmla="*/ 14817 h 2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933" h="277283">
                <a:moveTo>
                  <a:pt x="0" y="277283"/>
                </a:moveTo>
                <a:cubicBezTo>
                  <a:pt x="91722" y="215194"/>
                  <a:pt x="183445" y="153105"/>
                  <a:pt x="338667" y="107950"/>
                </a:cubicBezTo>
                <a:cubicBezTo>
                  <a:pt x="493889" y="62794"/>
                  <a:pt x="730955" y="21872"/>
                  <a:pt x="931333" y="6350"/>
                </a:cubicBezTo>
                <a:cubicBezTo>
                  <a:pt x="1131711" y="-9172"/>
                  <a:pt x="1420989" y="7762"/>
                  <a:pt x="1540933" y="148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91798DE-4A7B-E4A6-0A23-B01926222B62}"/>
              </a:ext>
            </a:extLst>
          </p:cNvPr>
          <p:cNvSpPr txBox="1">
            <a:spLocks/>
          </p:cNvSpPr>
          <p:nvPr/>
        </p:nvSpPr>
        <p:spPr>
          <a:xfrm>
            <a:off x="1139031" y="1897271"/>
            <a:ext cx="9913938" cy="4876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Lattice provides equation of state at zero chemical potential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Cross-over from hadron gas to quark-gluon plasma (QGP)</a:t>
            </a:r>
          </a:p>
          <a:p>
            <a:endParaRPr lang="en-US" sz="600" dirty="0"/>
          </a:p>
          <a:p>
            <a:r>
              <a:rPr lang="en-US" dirty="0"/>
              <a:t>Big questions:</a:t>
            </a:r>
          </a:p>
          <a:p>
            <a:pPr lvl="1"/>
            <a:r>
              <a:rPr lang="en-US" dirty="0"/>
              <a:t>Equation of state at zero temperature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Neutron star </a:t>
            </a:r>
            <a:r>
              <a:rPr lang="en-US" dirty="0" err="1">
                <a:solidFill>
                  <a:srgbClr val="C00000"/>
                </a:solidFill>
              </a:rPr>
              <a:t>EoS</a:t>
            </a:r>
            <a:endParaRPr lang="en-US" dirty="0">
              <a:solidFill>
                <a:srgbClr val="C00000"/>
              </a:solidFill>
            </a:endParaRPr>
          </a:p>
          <a:p>
            <a:pPr lvl="2"/>
            <a:r>
              <a:rPr lang="en-US" dirty="0"/>
              <a:t>Is there quark matter?</a:t>
            </a:r>
          </a:p>
          <a:p>
            <a:pPr lvl="1"/>
            <a:r>
              <a:rPr lang="en-US" dirty="0"/>
              <a:t>Conjectured critical point? And where?</a:t>
            </a:r>
          </a:p>
          <a:p>
            <a:endParaRPr lang="en-US" sz="800" dirty="0"/>
          </a:p>
          <a:p>
            <a:r>
              <a:rPr lang="en-US" dirty="0"/>
              <a:t>Experiment:</a:t>
            </a:r>
          </a:p>
          <a:p>
            <a:pPr lvl="1"/>
            <a:r>
              <a:rPr lang="en-US" dirty="0"/>
              <a:t>RHIC beam energy scan</a:t>
            </a:r>
          </a:p>
          <a:p>
            <a:pPr lvl="1"/>
            <a:r>
              <a:rPr lang="en-US" dirty="0"/>
              <a:t>Neutron star mergers/GW</a:t>
            </a:r>
          </a:p>
          <a:p>
            <a:pPr lvl="1"/>
            <a:r>
              <a:rPr lang="en-US" dirty="0"/>
              <a:t>In this talk: a link with the neutron skin of </a:t>
            </a:r>
            <a:r>
              <a:rPr lang="en-US" baseline="30000" dirty="0"/>
              <a:t>208</a:t>
            </a:r>
            <a:r>
              <a:rPr lang="en-US" dirty="0"/>
              <a:t>Pb? </a:t>
            </a:r>
            <a:r>
              <a:rPr lang="en-US" dirty="0">
                <a:solidFill>
                  <a:srgbClr val="C00000"/>
                </a:solidFill>
              </a:rPr>
              <a:t>LHC?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47B036-AF66-BC34-F262-44EB66441EBF}"/>
              </a:ext>
            </a:extLst>
          </p:cNvPr>
          <p:cNvSpPr txBox="1"/>
          <p:nvPr/>
        </p:nvSpPr>
        <p:spPr>
          <a:xfrm>
            <a:off x="8915400" y="24384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D3997-5D62-B453-A2ED-E7653A09B073}"/>
              </a:ext>
            </a:extLst>
          </p:cNvPr>
          <p:cNvSpPr/>
          <p:nvPr/>
        </p:nvSpPr>
        <p:spPr>
          <a:xfrm>
            <a:off x="7696200" y="625206"/>
            <a:ext cx="838200" cy="4327794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CF5EEF-0461-9A2B-90C2-306859801885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934200" y="2438400"/>
            <a:ext cx="762000" cy="350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47E896E-EBAC-530A-A7E4-4A7B33B1F961}"/>
              </a:ext>
            </a:extLst>
          </p:cNvPr>
          <p:cNvSpPr/>
          <p:nvPr/>
        </p:nvSpPr>
        <p:spPr>
          <a:xfrm>
            <a:off x="7696200" y="3866803"/>
            <a:ext cx="4030133" cy="108619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0CDB03-7FC3-9F1A-31DF-AACE1961467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043989" y="3705726"/>
            <a:ext cx="4652211" cy="7041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59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6929-CFE5-5706-F777-81AAFFFA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58AE-7B22-3F48-D865-0AF2127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a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0D8D-06AA-4AB7-D086-2E59086C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4800600"/>
            <a:ext cx="9067800" cy="2208124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The mean transverse momentum of Ne-He will be measured and large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Close analogy with `speed of sound’, or </a:t>
            </a:r>
            <a:r>
              <a:rPr lang="en-US" dirty="0" err="1"/>
              <a:t>ultracentral</a:t>
            </a:r>
            <a:r>
              <a:rPr lang="en-US" dirty="0"/>
              <a:t> </a:t>
            </a:r>
            <a:r>
              <a:rPr lang="en-US" dirty="0" err="1"/>
              <a:t>PbPb</a:t>
            </a:r>
            <a:endParaRPr lang="en-US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But in much smaller system 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16D2D-5731-233E-3A31-91C6907949D2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16O and 20Ne at the Large Hadron Collide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2D4C0-F983-FF40-EEE5-B658684321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063960"/>
            <a:ext cx="3962400" cy="26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328D2-51D9-464A-6460-902A29FD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9774-A45F-63B6-F39E-9994C312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ratio: </a:t>
            </a:r>
            <a:r>
              <a:rPr lang="en-US" sz="3500" dirty="0" err="1"/>
              <a:t>subnucleonic</a:t>
            </a:r>
            <a:r>
              <a:rPr lang="en-US" sz="3500" dirty="0"/>
              <a:t> structure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520E-1ABD-ECEC-B4F8-38CB990D6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2" y="1828800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Actually: not all uncertainties cancel in the ratio</a:t>
            </a:r>
          </a:p>
          <a:p>
            <a:pPr marL="749808" lvl="1" indent="-457200"/>
            <a:r>
              <a:rPr lang="en-US" sz="1500" dirty="0" err="1"/>
              <a:t>Subnucleonic</a:t>
            </a:r>
            <a:r>
              <a:rPr lang="en-US" sz="1500" dirty="0"/>
              <a:t> structure affects oxygen significantly more than neon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/>
              <a:t>Reducing 0-1% ratio by up to 10%</a:t>
            </a:r>
          </a:p>
          <a:p>
            <a:pPr marL="749808" lvl="1" indent="-457200"/>
            <a:r>
              <a:rPr lang="en-US" sz="1500" dirty="0"/>
              <a:t>Potentially even making NLEFT viable as a structure</a:t>
            </a:r>
          </a:p>
          <a:p>
            <a:pPr marL="749808" lvl="1" indent="-457200"/>
            <a:r>
              <a:rPr lang="en-US" sz="1500" dirty="0"/>
              <a:t>Consistent with IP-Glasma?</a:t>
            </a:r>
          </a:p>
          <a:p>
            <a:pPr marL="292608" lvl="1" indent="0">
              <a:buNone/>
            </a:pP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Seeing first hints about how we can learn about hydro, small systems, initial stage, nuclear structure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C0BCC3-2933-A69D-50F1-E3FDD800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41</a:t>
            </a:fld>
            <a:r>
              <a:rPr lang="nl-NL" dirty="0"/>
              <a:t>/25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F6679-89E7-7036-7EA2-D031E4A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806194"/>
            <a:ext cx="9753600" cy="283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12F90-4062-DDAB-2C82-995BD4B6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1028" r="60721" b="9404"/>
          <a:stretch>
            <a:fillRect/>
          </a:stretch>
        </p:blipFill>
        <p:spPr>
          <a:xfrm>
            <a:off x="10343555" y="51224"/>
            <a:ext cx="1813115" cy="1295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821EB-5F0D-6FF9-1E57-9442EEEFD886}"/>
              </a:ext>
            </a:extLst>
          </p:cNvPr>
          <p:cNvSpPr txBox="1"/>
          <p:nvPr/>
        </p:nvSpPr>
        <p:spPr>
          <a:xfrm>
            <a:off x="10591800" y="3505200"/>
            <a:ext cx="1600200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NEW in IS2025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4AB5E-8F96-67A5-FF01-D4D707E74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159" y="1828800"/>
            <a:ext cx="1822841" cy="13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7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BF7E-A243-FA00-AD8F-916C7296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2F58-EBC4-8C50-8565-DB6787FF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BE91E-BEDB-665F-0B6D-BE86EF85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Uncertainty (especially in ratio) completely dominated by nuclear structure</a:t>
            </a:r>
          </a:p>
          <a:p>
            <a:pPr marL="749808" lvl="1" indent="-457200"/>
            <a:r>
              <a:rPr lang="en-US" sz="1500" dirty="0"/>
              <a:t>Mean transverse momentum dominated by size plasma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Actually the (charged) radius of oxygen and neon is well </a:t>
            </a:r>
            <a:r>
              <a:rPr lang="en-US" sz="1500" dirty="0" err="1">
                <a:sym typeface="Wingdings" panose="05000000000000000000" pitchFamily="2" charset="2"/>
              </a:rPr>
              <a:t>constrainted</a:t>
            </a:r>
            <a:r>
              <a:rPr lang="en-US" sz="1500" dirty="0">
                <a:sym typeface="Wingdings" panose="05000000000000000000" pitchFamily="2" charset="2"/>
              </a:rPr>
              <a:t>: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16</a:t>
            </a:r>
            <a:r>
              <a:rPr lang="en-US" sz="1500" dirty="0">
                <a:sym typeface="Wingdings" panose="05000000000000000000" pitchFamily="2" charset="2"/>
              </a:rPr>
              <a:t>O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2.76 (NLEFT), 2.87 (PGCM), 2.6955 (exp)</a:t>
            </a: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20</a:t>
            </a:r>
            <a:r>
              <a:rPr lang="en-US" sz="1500" dirty="0">
                <a:sym typeface="Wingdings" panose="05000000000000000000" pitchFamily="2" charset="2"/>
              </a:rPr>
              <a:t>Ne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3.17 (NLEFT) 3.09 (PGCM), 3.0055 (exp)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Ratio:  1.14 (NLEFT), 1.08 (PGCM), 1.11 (experiment)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So the discrepancy is fairly well understood and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the true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ratio likely lies somewhere in the middle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8280898-0BD3-0AC9-F33B-3E36CD92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42</a:t>
            </a:fld>
            <a:r>
              <a:rPr lang="nl-NL" dirty="0"/>
              <a:t>/25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0A516-B98C-DC57-38BE-59D13F9D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7772400" y="2590800"/>
            <a:ext cx="4011036" cy="29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22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BC23-559D-882F-D34A-1522B230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598C-E034-016A-1C71-7CF6651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SMOG2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518D-7422-7E11-D172-2C820D36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Fixed target mode LHCb</a:t>
            </a:r>
          </a:p>
          <a:p>
            <a:pPr marL="749808" lvl="1" indent="-457200"/>
            <a:r>
              <a:rPr lang="en-US" sz="1500" dirty="0"/>
              <a:t>Lower energy, asymmetric 3+1D hydro</a:t>
            </a:r>
          </a:p>
          <a:p>
            <a:pPr marL="749808" lvl="1" indent="-457200"/>
            <a:r>
              <a:rPr lang="en-US" sz="1500" dirty="0"/>
              <a:t>Very accurate predictions from NLEFT + Chun Shen QM25, including v</a:t>
            </a:r>
            <a:r>
              <a:rPr lang="en-US" sz="1500" baseline="-25000" dirty="0"/>
              <a:t>3</a:t>
            </a:r>
            <a:endParaRPr lang="en-US" sz="1500" baseline="-250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CE36343-B425-239A-B1F6-A030BE05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43</a:t>
            </a:fld>
            <a:r>
              <a:rPr lang="nl-NL" dirty="0"/>
              <a:t>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46F59-F3C5-6DC4-15E2-0021EBE87E8E}"/>
              </a:ext>
            </a:extLst>
          </p:cNvPr>
          <p:cNvSpPr txBox="1"/>
          <p:nvPr/>
        </p:nvSpPr>
        <p:spPr>
          <a:xfrm>
            <a:off x="0" y="6342265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https://indico.cern.ch/event/1479384/contributions/6663093/attachments/3132588/5557527/IS25.pdf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(SMOG2)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https://indico.cern.ch/event/1334113/contributions/6289808/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(Bjoern Schenke, Chun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Shen,Heikki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 Mäntysaari and Wenbin Zhao)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FD0-21AE-EE4F-8744-5B21736BF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57" y="3200400"/>
            <a:ext cx="7847389" cy="28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1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90CB-1887-FD80-9A0A-8A5F8910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414D-64F7-359C-7E5B-761C7A7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09" y="1696930"/>
            <a:ext cx="3358991" cy="6975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Exciting times!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2369-6F1F-3AFE-E79F-9E204194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965" y="2122701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Many more measurements will follow</a:t>
            </a:r>
          </a:p>
          <a:p>
            <a:pPr marL="749808" lvl="1" indent="-457200"/>
            <a:r>
              <a:rPr lang="en-US" sz="1500" dirty="0"/>
              <a:t>Mean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, higher order correlations like 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baseline="-25000" dirty="0"/>
              <a:t>2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dirty="0"/>
              <a:t> </a:t>
            </a:r>
            <a:r>
              <a:rPr lang="en-US" sz="1500" dirty="0" err="1"/>
              <a:t>ultracentral</a:t>
            </a:r>
            <a:r>
              <a:rPr lang="en-US" sz="1500" dirty="0"/>
              <a:t> fluctuations, spectra, jets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better understanding of the shape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Hydrodynamics at its limits!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Energy loss in small systems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Ne-He collisions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D8D1262-3FEB-273D-B176-1F7E1CD8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44</a:t>
            </a:fld>
            <a:r>
              <a:rPr lang="nl-NL" dirty="0"/>
              <a:t>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7100C-F82C-CCCB-E9A9-47DB24D6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2201125" cy="2026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42769-5FB1-9A16-66FC-C9780C7E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74" y="5225399"/>
            <a:ext cx="1795861" cy="163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03811-6C5F-8E8C-7381-68DA968D1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237" y="2040401"/>
            <a:ext cx="1705857" cy="156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85D08-BE75-DE18-6CCE-3F02773E6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502" y="135696"/>
            <a:ext cx="1789089" cy="1648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30AFE-1892-FBB9-82A2-E6C76BCF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079" y="0"/>
            <a:ext cx="2201125" cy="19264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5D654B-8AF4-0D7B-FCBD-AEDA9B1D3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210" y="4892518"/>
            <a:ext cx="2181530" cy="19671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CE385B-A466-9D95-912E-8DE4CFFA9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426" y="2074777"/>
            <a:ext cx="1896443" cy="1648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02091-E4DC-2D85-6951-467749132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93" y="2621866"/>
            <a:ext cx="1430162" cy="129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438367-4475-8923-EEBE-1D11A9B6D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356" y="4919376"/>
            <a:ext cx="2033967" cy="1898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32A16-529A-222C-3E0F-8A09A800C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225" y="3952141"/>
            <a:ext cx="1805357" cy="1606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CE1BE8-0D14-8B23-AD92-2CC9A09EB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4132" y="5155285"/>
            <a:ext cx="1805357" cy="1675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CE6280-2994-9BF7-C517-09054E4EA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8058" y="5412521"/>
            <a:ext cx="1638013" cy="147682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EACA746-6E81-608A-1052-34A0BAE5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3542"/>
            <a:ext cx="5385856" cy="16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EB22FE-D3BD-6807-B16C-2D54A1B11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0629" y="4204169"/>
            <a:ext cx="2831813" cy="26792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714FE-8CAC-B0FF-5642-9DD7E02E5B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4918" y="3706540"/>
            <a:ext cx="1238045" cy="11401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2908CD-2B50-64F0-995F-D3F9C2790F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1743" y="2948626"/>
            <a:ext cx="1054606" cy="10994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0FC941-0B34-F6F8-A8EB-C67ABA5DD4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9997" y="4038599"/>
            <a:ext cx="1472683" cy="11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33400" y="1371600"/>
            <a:ext cx="4242011" cy="4624387"/>
          </a:xfrm>
        </p:spPr>
        <p:txBody>
          <a:bodyPr>
            <a:normAutofit/>
          </a:bodyPr>
          <a:lstStyle/>
          <a:p>
            <a:r>
              <a:rPr lang="en-US" dirty="0">
                <a:sym typeface="Mathematica1"/>
              </a:rPr>
              <a:t>A phenomenological EOS</a:t>
            </a:r>
            <a:endParaRPr lang="en-US" i="1" dirty="0">
              <a:sym typeface="Mathematica1"/>
            </a:endParaRPr>
          </a:p>
          <a:p>
            <a:pPr lvl="1"/>
            <a:r>
              <a:rPr lang="en-US" dirty="0">
                <a:sym typeface="Mathematica1"/>
              </a:rPr>
              <a:t>Constrained at low energy:</a:t>
            </a:r>
            <a:br>
              <a:rPr lang="en-US" dirty="0">
                <a:sym typeface="Mathematica1"/>
              </a:rPr>
            </a:br>
            <a:r>
              <a:rPr lang="en-US" dirty="0">
                <a:sym typeface="Mathematica1"/>
              </a:rPr>
              <a:t>nuclear theory</a:t>
            </a:r>
          </a:p>
          <a:p>
            <a:pPr lvl="1"/>
            <a:r>
              <a:rPr lang="en-US" dirty="0">
                <a:sym typeface="Mathematica1"/>
              </a:rPr>
              <a:t>Constrained at high energy:</a:t>
            </a:r>
            <a:br>
              <a:rPr lang="en-US" dirty="0">
                <a:sym typeface="Mathematica1"/>
              </a:rPr>
            </a:br>
            <a:r>
              <a:rPr lang="en-US" dirty="0">
                <a:sym typeface="Mathematica1"/>
              </a:rPr>
              <a:t>Asymptotic freedom / perturbative QCD</a:t>
            </a:r>
          </a:p>
          <a:p>
            <a:pPr lvl="1"/>
            <a:r>
              <a:rPr lang="en-US" dirty="0">
                <a:sym typeface="Mathematica1"/>
              </a:rPr>
              <a:t>Intermediate: speed of sound &lt;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7358" y="309399"/>
            <a:ext cx="8382000" cy="609600"/>
          </a:xfrm>
        </p:spPr>
        <p:txBody>
          <a:bodyPr>
            <a:normAutofit/>
          </a:bodyPr>
          <a:lstStyle/>
          <a:p>
            <a:r>
              <a:rPr lang="nl-NL" sz="3200" dirty="0" err="1">
                <a:solidFill>
                  <a:srgbClr val="C00000"/>
                </a:solidFill>
              </a:rPr>
              <a:t>Two</a:t>
            </a:r>
            <a:r>
              <a:rPr lang="nl-NL" sz="3200" dirty="0">
                <a:solidFill>
                  <a:srgbClr val="C00000"/>
                </a:solidFill>
              </a:rPr>
              <a:t> </a:t>
            </a:r>
            <a:r>
              <a:rPr lang="nl-NL" sz="3200" dirty="0" err="1">
                <a:solidFill>
                  <a:srgbClr val="C00000"/>
                </a:solidFill>
              </a:rPr>
              <a:t>equations</a:t>
            </a:r>
            <a:r>
              <a:rPr lang="nl-NL" sz="3200" dirty="0">
                <a:solidFill>
                  <a:srgbClr val="C00000"/>
                </a:solidFill>
              </a:rPr>
              <a:t> of state for </a:t>
            </a:r>
            <a:r>
              <a:rPr lang="nl-NL" sz="3200" dirty="0" err="1">
                <a:solidFill>
                  <a:srgbClr val="C00000"/>
                </a:solidFill>
              </a:rPr>
              <a:t>dense</a:t>
            </a:r>
            <a:r>
              <a:rPr lang="nl-NL" sz="3200" dirty="0">
                <a:solidFill>
                  <a:srgbClr val="C00000"/>
                </a:solidFill>
              </a:rPr>
              <a:t> (</a:t>
            </a:r>
            <a:r>
              <a:rPr lang="nl-NL" sz="3200" dirty="0" err="1">
                <a:solidFill>
                  <a:srgbClr val="C00000"/>
                </a:solidFill>
              </a:rPr>
              <a:t>baryonic</a:t>
            </a:r>
            <a:r>
              <a:rPr lang="nl-NL" sz="3200" dirty="0">
                <a:solidFill>
                  <a:srgbClr val="C00000"/>
                </a:solidFill>
              </a:rPr>
              <a:t>) matter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443E4F-68CC-482F-AB8F-1E9FFDC2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780"/>
          <a:stretch/>
        </p:blipFill>
        <p:spPr>
          <a:xfrm>
            <a:off x="5449894" y="3216511"/>
            <a:ext cx="4116805" cy="3003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9AEBAA-AACE-49F0-91F1-49E7008722E0}"/>
              </a:ext>
            </a:extLst>
          </p:cNvPr>
          <p:cNvSpPr txBox="1"/>
          <p:nvPr/>
        </p:nvSpPr>
        <p:spPr>
          <a:xfrm>
            <a:off x="0" y="6459785"/>
            <a:ext cx="759417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Christian Ecker, Matti Järvinen, Govert Nijs and WS, Gravitational Waves from Holographic Neutron Star Mergers (2019)</a:t>
            </a:r>
          </a:p>
          <a:p>
            <a:r>
              <a:rPr lang="en-US" sz="1000" dirty="0">
                <a:solidFill>
                  <a:schemeClr val="bg1"/>
                </a:solidFill>
              </a:rPr>
              <a:t>Eemeli Annala, Tyler Gorda, Aleksi Kurkela, Joonas </a:t>
            </a:r>
            <a:r>
              <a:rPr lang="en-US" sz="1000" dirty="0" err="1">
                <a:solidFill>
                  <a:schemeClr val="bg1"/>
                </a:solidFill>
              </a:rPr>
              <a:t>Nättilä</a:t>
            </a:r>
            <a:r>
              <a:rPr lang="en-US" sz="1000" dirty="0">
                <a:solidFill>
                  <a:schemeClr val="bg1"/>
                </a:solidFill>
              </a:rPr>
              <a:t> and Aleksi Vuorinen, Quark-matter cores in neutron stars (2019)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68C2E-AE71-206A-E3E1-1C1E27091128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9" name="Picture 8" descr="A diagram of energy density&#10;&#10;AI-generated content may be incorrect.">
            <a:extLst>
              <a:ext uri="{FF2B5EF4-FFF2-40B4-BE49-F238E27FC236}">
                <a16:creationId xmlns:a16="http://schemas.microsoft.com/office/drawing/2014/main" id="{27CD0507-82B0-6FAD-82DD-04D3ADDFB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84" y="3469570"/>
            <a:ext cx="3919326" cy="2552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3E763-C7A3-A30E-9406-58F7FBB87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471" y="354306"/>
            <a:ext cx="2216973" cy="22364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A52A40-0529-5541-E71D-2F5DAFC806C3}"/>
              </a:ext>
            </a:extLst>
          </p:cNvPr>
          <p:cNvSpPr/>
          <p:nvPr/>
        </p:nvSpPr>
        <p:spPr>
          <a:xfrm>
            <a:off x="9693471" y="2133600"/>
            <a:ext cx="2251062" cy="51291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499A9A4-1227-9E5F-E37F-53B37E17D1B6}"/>
              </a:ext>
            </a:extLst>
          </p:cNvPr>
          <p:cNvSpPr txBox="1">
            <a:spLocks/>
          </p:cNvSpPr>
          <p:nvPr/>
        </p:nvSpPr>
        <p:spPr>
          <a:xfrm>
            <a:off x="5387292" y="1356729"/>
            <a:ext cx="4242011" cy="46243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Mathematica1"/>
              </a:rPr>
              <a:t>A holographic EOS</a:t>
            </a:r>
            <a:endParaRPr lang="en-US" i="1" dirty="0">
              <a:sym typeface="Mathematica1"/>
            </a:endParaRPr>
          </a:p>
          <a:p>
            <a:pPr lvl="1"/>
            <a:r>
              <a:rPr lang="en-US" dirty="0">
                <a:sym typeface="Mathematica1"/>
              </a:rPr>
              <a:t>From holography (</a:t>
            </a:r>
            <a:r>
              <a:rPr lang="en-US" dirty="0" err="1">
                <a:sym typeface="Mathematica1"/>
              </a:rPr>
              <a:t>AdS</a:t>
            </a:r>
            <a:r>
              <a:rPr lang="en-US" dirty="0">
                <a:sym typeface="Mathematica1"/>
              </a:rPr>
              <a:t>/CFT)</a:t>
            </a:r>
            <a:br>
              <a:rPr lang="en-US" dirty="0">
                <a:sym typeface="Mathematica1"/>
              </a:rPr>
            </a:br>
            <a:r>
              <a:rPr lang="en-US" dirty="0">
                <a:sym typeface="Mathematica1"/>
              </a:rPr>
              <a:t>non-perturbative QFT model</a:t>
            </a:r>
          </a:p>
          <a:p>
            <a:pPr lvl="1"/>
            <a:r>
              <a:rPr lang="en-US" dirty="0">
                <a:sym typeface="Mathematica1"/>
              </a:rPr>
              <a:t>Not exactly QCD (supersymmetric, </a:t>
            </a:r>
            <a:r>
              <a:rPr lang="en-US" dirty="0" err="1">
                <a:sym typeface="Mathematica1"/>
              </a:rPr>
              <a:t>etc</a:t>
            </a:r>
            <a:r>
              <a:rPr lang="en-US" dirty="0">
                <a:sym typeface="Mathematica1"/>
              </a:rPr>
              <a:t>)</a:t>
            </a:r>
          </a:p>
          <a:p>
            <a:pPr lvl="1"/>
            <a:r>
              <a:rPr lang="en-US" dirty="0">
                <a:sym typeface="Mathematica1"/>
              </a:rPr>
              <a:t>First order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202908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0460" y="800893"/>
            <a:ext cx="8855896" cy="5081736"/>
          </a:xfrm>
        </p:spPr>
        <p:txBody>
          <a:bodyPr>
            <a:normAutofit/>
          </a:bodyPr>
          <a:lstStyle/>
          <a:p>
            <a:r>
              <a:rPr lang="en-US" dirty="0">
                <a:sym typeface="Mathematica1"/>
              </a:rPr>
              <a:t>1.3 x 1.3: formation of </a:t>
            </a:r>
            <a:r>
              <a:rPr lang="en-US" dirty="0" err="1">
                <a:sym typeface="Mathematica1"/>
              </a:rPr>
              <a:t>hypermassive</a:t>
            </a:r>
            <a:r>
              <a:rPr lang="en-US" dirty="0">
                <a:sym typeface="Mathematica1"/>
              </a:rPr>
              <a:t> neutron star: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/17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CCDBBA-32FC-457B-A420-624AD685021A}"/>
              </a:ext>
            </a:extLst>
          </p:cNvPr>
          <p:cNvSpPr txBox="1">
            <a:spLocks/>
          </p:cNvSpPr>
          <p:nvPr/>
        </p:nvSpPr>
        <p:spPr>
          <a:xfrm>
            <a:off x="1981200" y="152718"/>
            <a:ext cx="8382000" cy="609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 err="1"/>
              <a:t>Mergers</a:t>
            </a:r>
            <a:r>
              <a:rPr lang="nl-NL" sz="3200" dirty="0"/>
              <a:t> (</a:t>
            </a:r>
            <a:r>
              <a:rPr lang="nl-NL" sz="3200" dirty="0" err="1"/>
              <a:t>Lorene+Einstein</a:t>
            </a:r>
            <a:r>
              <a:rPr lang="nl-NL" sz="3200" dirty="0"/>
              <a:t> </a:t>
            </a:r>
            <a:r>
              <a:rPr lang="nl-NL" sz="3200" dirty="0" err="1"/>
              <a:t>toolkit</a:t>
            </a:r>
            <a:r>
              <a:rPr lang="nl-NL" sz="3200" dirty="0"/>
              <a:t>)</a:t>
            </a:r>
          </a:p>
        </p:txBody>
      </p:sp>
      <p:pic>
        <p:nvPicPr>
          <p:cNvPr id="10" name="GW1.3">
            <a:hlinkClick r:id="" action="ppaction://media"/>
            <a:extLst>
              <a:ext uri="{FF2B5EF4-FFF2-40B4-BE49-F238E27FC236}">
                <a16:creationId xmlns:a16="http://schemas.microsoft.com/office/drawing/2014/main" id="{F3A90107-D93E-440F-8D80-B0F3182CC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518" y="1207822"/>
            <a:ext cx="7620000" cy="565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C6C8A-49EE-FE7B-D0F5-5646053FC440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25250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936668" y="609600"/>
            <a:ext cx="8856662" cy="5081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ym typeface="Mathematica1"/>
              </a:rPr>
              <a:t>1.4 x 1.4: one frame before horizon is formed (detected?):</a:t>
            </a:r>
          </a:p>
          <a:p>
            <a:r>
              <a:rPr lang="en-US" dirty="0">
                <a:sym typeface="Mathematica1"/>
              </a:rPr>
              <a:t>Phase transition such that pressure to small to support star</a:t>
            </a:r>
          </a:p>
          <a:p>
            <a:pPr lvl="1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CCDBBA-32FC-457B-A420-624AD685021A}"/>
              </a:ext>
            </a:extLst>
          </p:cNvPr>
          <p:cNvSpPr txBox="1">
            <a:spLocks/>
          </p:cNvSpPr>
          <p:nvPr/>
        </p:nvSpPr>
        <p:spPr>
          <a:xfrm>
            <a:off x="1905000" y="62063"/>
            <a:ext cx="8382000" cy="609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 err="1"/>
              <a:t>Phase</a:t>
            </a:r>
            <a:r>
              <a:rPr lang="nl-NL" sz="3200" dirty="0"/>
              <a:t> </a:t>
            </a:r>
            <a:r>
              <a:rPr lang="nl-NL" sz="3200" dirty="0" err="1"/>
              <a:t>transition</a:t>
            </a:r>
            <a:r>
              <a:rPr lang="nl-NL" sz="3200" dirty="0"/>
              <a:t>: </a:t>
            </a:r>
            <a:r>
              <a:rPr lang="nl-NL" sz="3200" dirty="0" err="1"/>
              <a:t>collapse</a:t>
            </a:r>
            <a:endParaRPr lang="nl-NL" sz="32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AEBFD0-AC42-4DD4-B596-6610FA27B1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447801"/>
            <a:ext cx="6928203" cy="52029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9622A9-3815-4729-988E-AAAC4FCC6B78}"/>
              </a:ext>
            </a:extLst>
          </p:cNvPr>
          <p:cNvGrpSpPr/>
          <p:nvPr/>
        </p:nvGrpSpPr>
        <p:grpSpPr>
          <a:xfrm>
            <a:off x="5334001" y="1371601"/>
            <a:ext cx="4722155" cy="3452627"/>
            <a:chOff x="3810000" y="1273323"/>
            <a:chExt cx="4722155" cy="3452627"/>
          </a:xfrm>
        </p:grpSpPr>
        <p:pic>
          <p:nvPicPr>
            <p:cNvPr id="11" name="Afbeelding 6">
              <a:extLst>
                <a:ext uri="{FF2B5EF4-FFF2-40B4-BE49-F238E27FC236}">
                  <a16:creationId xmlns:a16="http://schemas.microsoft.com/office/drawing/2014/main" id="{5AF8E82F-EB53-436F-B0D8-38D41FDA5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917"/>
            <a:stretch/>
          </p:blipFill>
          <p:spPr>
            <a:xfrm>
              <a:off x="3810000" y="1273323"/>
              <a:ext cx="4722155" cy="345262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B147C6-1048-434B-8EFB-22A57714CD9B}"/>
                </a:ext>
              </a:extLst>
            </p:cNvPr>
            <p:cNvCxnSpPr/>
            <p:nvPr/>
          </p:nvCxnSpPr>
          <p:spPr>
            <a:xfrm>
              <a:off x="7086600" y="1905000"/>
              <a:ext cx="0" cy="2057400"/>
            </a:xfrm>
            <a:prstGeom prst="line">
              <a:avLst/>
            </a:pr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90577C-EBDC-6F60-FA59-5B7202401B6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1267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950" y="157972"/>
            <a:ext cx="8382000" cy="609282"/>
          </a:xfrm>
        </p:spPr>
        <p:txBody>
          <a:bodyPr>
            <a:normAutofit/>
          </a:bodyPr>
          <a:lstStyle/>
          <a:p>
            <a:r>
              <a:rPr lang="nl-NL" sz="3200" dirty="0"/>
              <a:t>Power spectrum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973083"/>
            <a:ext cx="8855896" cy="5081736"/>
          </a:xfrm>
        </p:spPr>
        <p:txBody>
          <a:bodyPr>
            <a:normAutofit/>
          </a:bodyPr>
          <a:lstStyle/>
          <a:p>
            <a:r>
              <a:rPr lang="en-US" dirty="0">
                <a:sym typeface="Mathematica1"/>
              </a:rPr>
              <a:t>Different equations of state: smaller frequencies</a:t>
            </a:r>
          </a:p>
          <a:p>
            <a:pPr lvl="1"/>
            <a:r>
              <a:rPr lang="en-US" dirty="0">
                <a:sym typeface="Mathematica1"/>
              </a:rPr>
              <a:t>Also matches with intuition: SLyVQCD106 has `more’ </a:t>
            </a:r>
            <a:r>
              <a:rPr lang="en-US" dirty="0" err="1">
                <a:sym typeface="Mathematica1"/>
              </a:rPr>
              <a:t>SLy</a:t>
            </a:r>
            <a:endParaRPr lang="en-US" dirty="0">
              <a:sym typeface="Mathematica1"/>
            </a:endParaRPr>
          </a:p>
          <a:p>
            <a:pPr lvl="1">
              <a:buNone/>
            </a:pPr>
            <a:endParaRPr lang="en-US" dirty="0">
              <a:sym typeface="Mathematica1"/>
            </a:endParaRP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/17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DB9B1B-F2D5-4EF0-8739-F4E5AFEA6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186" y="1898790"/>
            <a:ext cx="7967628" cy="4401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A3A97-706B-457F-A686-26A268A58D42}"/>
              </a:ext>
            </a:extLst>
          </p:cNvPr>
          <p:cNvSpPr txBox="1"/>
          <p:nvPr/>
        </p:nvSpPr>
        <p:spPr>
          <a:xfrm>
            <a:off x="0" y="6624855"/>
            <a:ext cx="7594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Christian Ecker, Matti </a:t>
            </a:r>
            <a:r>
              <a:rPr lang="en-US" sz="1000" dirty="0" err="1">
                <a:solidFill>
                  <a:schemeClr val="bg1"/>
                </a:solidFill>
              </a:rPr>
              <a:t>Järvinen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Govert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Nijs</a:t>
            </a:r>
            <a:r>
              <a:rPr lang="en-US" sz="1000" dirty="0">
                <a:solidFill>
                  <a:schemeClr val="bg1"/>
                </a:solidFill>
              </a:rPr>
              <a:t> and WS, Gravitational Waves from Holographic Neutron Star Mergers (2019)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65D7F-7B35-7475-0C14-03449A377E73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205645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5BC1C-C251-861A-B846-B38943F2F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96A657-EBE4-FFE9-BE96-317DE08A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Neutron skin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F9E540-35B5-CA31-0BBF-8766EC37B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455621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With a short intro on Bayesian analysis</a:t>
            </a:r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F3CC58E3-BDF9-495D-9327-85F68058B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DA0CA737-33FC-47E3-965A-D1C2CAA62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2D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22189942-24EB-488E-8B69-EB80F7E5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2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792-C247-A6BD-588F-8D83F9FF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A0E3F2-91FE-45DB-D283-7175505E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820" y="61158"/>
            <a:ext cx="2991470" cy="49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3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2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7200</TotalTime>
  <Words>3243</Words>
  <Application>Microsoft Office PowerPoint</Application>
  <PresentationFormat>Widescreen</PresentationFormat>
  <Paragraphs>437</Paragraphs>
  <Slides>44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Calibri Light</vt:lpstr>
      <vt:lpstr>Cooper Black</vt:lpstr>
      <vt:lpstr>Mathematica1</vt:lpstr>
      <vt:lpstr>Symbol</vt:lpstr>
      <vt:lpstr>Times</vt:lpstr>
      <vt:lpstr>Tw Cen MT</vt:lpstr>
      <vt:lpstr>Wingdings</vt:lpstr>
      <vt:lpstr>Retrospect</vt:lpstr>
      <vt:lpstr>2_Retrospect</vt:lpstr>
      <vt:lpstr>Theory of heavy ion collisions</vt:lpstr>
      <vt:lpstr>Outline</vt:lpstr>
      <vt:lpstr>The scope of QCD</vt:lpstr>
      <vt:lpstr>From neutron stars to QGP</vt:lpstr>
      <vt:lpstr>Two equations of state for dense (baryonic) matter</vt:lpstr>
      <vt:lpstr>PowerPoint Presentation</vt:lpstr>
      <vt:lpstr>PowerPoint Presentation</vt:lpstr>
      <vt:lpstr>Power spectrum</vt:lpstr>
      <vt:lpstr>Neutron skin</vt:lpstr>
      <vt:lpstr>Short intro on neutron skin</vt:lpstr>
      <vt:lpstr>The neutron skin and QGP</vt:lpstr>
      <vt:lpstr>Relativistic Heavy Ion Collisions and Quark-gluon plasma</vt:lpstr>
      <vt:lpstr>Standard model of heavy ion collisions</vt:lpstr>
      <vt:lpstr>Trajectum</vt:lpstr>
      <vt:lpstr>Performing a global analysis</vt:lpstr>
      <vt:lpstr>Experimental observables: a wealth of data</vt:lpstr>
      <vt:lpstr>Design parameter-observable correlations:</vt:lpstr>
      <vt:lpstr>Experimental observables: a wealth of data</vt:lpstr>
      <vt:lpstr>Experimental observables: a wealth of data</vt:lpstr>
      <vt:lpstr>PowerPoint Presentation</vt:lpstr>
      <vt:lpstr>Full posterior distributions</vt:lpstr>
      <vt:lpstr>The neutron skin – final result</vt:lpstr>
      <vt:lpstr>The shape of nuclei</vt:lpstr>
      <vt:lpstr>Light ion collisions at the  Large Hadron Collider</vt:lpstr>
      <vt:lpstr>16Oxygen and 20Neon nuclear structure</vt:lpstr>
      <vt:lpstr>Did we see a – clustering? (I think yes)</vt:lpstr>
      <vt:lpstr>Exciting times:  light ion collisions allow(ed?) for genuine predictions</vt:lpstr>
      <vt:lpstr>Anisotropic flow</vt:lpstr>
      <vt:lpstr>Anisotropic flow --- Neon over Oxygen ratio</vt:lpstr>
      <vt:lpstr>Exciting times: light ion collisions allow(ed?) for genuine predictions</vt:lpstr>
      <vt:lpstr>Back-up</vt:lpstr>
      <vt:lpstr>PowerPoint Presentation</vt:lpstr>
      <vt:lpstr>What is happening?</vt:lpstr>
      <vt:lpstr>Quark-gluon plasma (QGP)</vt:lpstr>
      <vt:lpstr>PowerPoint Presentation</vt:lpstr>
      <vt:lpstr>The neutron skin - posterior</vt:lpstr>
      <vt:lpstr>PowerPoint Presentation</vt:lpstr>
      <vt:lpstr>PowerPoint Presentation</vt:lpstr>
      <vt:lpstr>The mean transverse momentum – an interplay with hard probes</vt:lpstr>
      <vt:lpstr>Transmutation: a prediction</vt:lpstr>
      <vt:lpstr>Anisotropic flow --- ratio: subnucleonic structure</vt:lpstr>
      <vt:lpstr>The mean transverse momentum</vt:lpstr>
      <vt:lpstr>Anisotropic flow --- SMOG2</vt:lpstr>
      <vt:lpstr>Exciting times!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759</cp:revision>
  <cp:lastPrinted>2020-01-13T13:28:42Z</cp:lastPrinted>
  <dcterms:created xsi:type="dcterms:W3CDTF">2020-01-05T16:58:15Z</dcterms:created>
  <dcterms:modified xsi:type="dcterms:W3CDTF">2026-01-25T14:37:13Z</dcterms:modified>
</cp:coreProperties>
</file>