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</p:sldMasterIdLst>
  <p:notesMasterIdLst>
    <p:notesMasterId r:id="rId37"/>
  </p:notesMasterIdLst>
  <p:handoutMasterIdLst>
    <p:handoutMasterId r:id="rId38"/>
  </p:handoutMasterIdLst>
  <p:sldIdLst>
    <p:sldId id="311" r:id="rId2"/>
    <p:sldId id="380" r:id="rId3"/>
    <p:sldId id="313" r:id="rId4"/>
    <p:sldId id="315" r:id="rId5"/>
    <p:sldId id="381" r:id="rId6"/>
    <p:sldId id="327" r:id="rId7"/>
    <p:sldId id="328" r:id="rId8"/>
    <p:sldId id="371" r:id="rId9"/>
    <p:sldId id="352" r:id="rId10"/>
    <p:sldId id="356" r:id="rId11"/>
    <p:sldId id="357" r:id="rId12"/>
    <p:sldId id="369" r:id="rId13"/>
    <p:sldId id="359" r:id="rId14"/>
    <p:sldId id="360" r:id="rId15"/>
    <p:sldId id="361" r:id="rId16"/>
    <p:sldId id="363" r:id="rId17"/>
    <p:sldId id="318" r:id="rId18"/>
    <p:sldId id="329" r:id="rId19"/>
    <p:sldId id="335" r:id="rId20"/>
    <p:sldId id="337" r:id="rId21"/>
    <p:sldId id="330" r:id="rId22"/>
    <p:sldId id="382" r:id="rId23"/>
    <p:sldId id="331" r:id="rId24"/>
    <p:sldId id="350" r:id="rId25"/>
    <p:sldId id="351" r:id="rId26"/>
    <p:sldId id="333" r:id="rId27"/>
    <p:sldId id="349" r:id="rId28"/>
    <p:sldId id="319" r:id="rId29"/>
    <p:sldId id="321" r:id="rId30"/>
    <p:sldId id="323" r:id="rId31"/>
    <p:sldId id="325" r:id="rId32"/>
    <p:sldId id="346" r:id="rId33"/>
    <p:sldId id="347" r:id="rId34"/>
    <p:sldId id="348" r:id="rId35"/>
    <p:sldId id="342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EA7F84"/>
    <a:srgbClr val="FDCA25"/>
    <a:srgbClr val="00FFFF"/>
    <a:srgbClr val="3366FF"/>
    <a:srgbClr val="AEAEAE"/>
    <a:srgbClr val="515349"/>
    <a:srgbClr val="DBDBDB"/>
    <a:srgbClr val="B8B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34" autoAdjust="0"/>
  </p:normalViewPr>
  <p:slideViewPr>
    <p:cSldViewPr snapToGrid="0" snapToObjects="1">
      <p:cViewPr>
        <p:scale>
          <a:sx n="100" d="100"/>
          <a:sy n="100" d="100"/>
        </p:scale>
        <p:origin x="-86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2F605-113A-764C-84E8-F5C9D617F0A1}" type="datetime1">
              <a:rPr lang="en-US" smtClean="0"/>
              <a:pPr/>
              <a:t>12/4/12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2E2A5-3BF8-4F47-AEC2-354A6B5B65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679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33028-3E61-174B-BE8B-2A5A355D6780}" type="datetime1">
              <a:rPr lang="en-US" smtClean="0"/>
              <a:pPr/>
              <a:t>12/4/12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2B539-D941-524D-81BE-CF8278ED00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847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6462629"/>
            <a:ext cx="457200" cy="38100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BD02835D-AD2F-7B4C-9949-61095515030B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6462629"/>
            <a:ext cx="4572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F375361-A7B1-C24D-B544-087695E54ED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6462629"/>
            <a:ext cx="4572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3E2D143-CF6C-524F-BD5F-7138BF06C851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462"/>
            <a:ext cx="8229600" cy="11430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457200" y="6408737"/>
            <a:ext cx="2133600" cy="4762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2843215" y="6408737"/>
            <a:ext cx="3455987" cy="4762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462629"/>
            <a:ext cx="457200" cy="381000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solidFill>
                  <a:srgbClr val="AEAEAE"/>
                </a:solidFill>
              </a:defRPr>
            </a:lvl1pPr>
          </a:lstStyle>
          <a:p>
            <a:fld id="{FDE209FB-66A5-3F4A-BAD1-5C1C8F6C58B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462"/>
            <a:ext cx="8229600" cy="11430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6462629"/>
            <a:ext cx="457200" cy="381000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solidFill>
                  <a:srgbClr val="AEAEAE"/>
                </a:solidFill>
              </a:defRPr>
            </a:lvl1pPr>
          </a:lstStyle>
          <a:p>
            <a:fld id="{FDE209FB-66A5-3F4A-BAD1-5C1C8F6C58B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8100" y="6591300"/>
            <a:ext cx="7540625" cy="20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86800" y="6462629"/>
            <a:ext cx="457200" cy="381000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solidFill>
                  <a:srgbClr val="AEAEAE"/>
                </a:solidFill>
              </a:defRPr>
            </a:lvl1pPr>
          </a:lstStyle>
          <a:p>
            <a:fld id="{FDE209FB-66A5-3F4A-BAD1-5C1C8F6C58B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19139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6462629"/>
            <a:ext cx="457200" cy="38100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1BA74753-FB74-3447-B06A-F3B64C6AF5A9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6462629"/>
            <a:ext cx="457200" cy="38100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2EBF5A18-0818-CF4F-A04C-A4749687084F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6462629"/>
            <a:ext cx="457200" cy="38100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572DD97C-45E6-AF4F-B3FF-3AF75DF80BDA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6462629"/>
            <a:ext cx="457200" cy="381000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2F351210-CB4F-1740-9F4D-E3B638279D9D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6462629"/>
            <a:ext cx="457200" cy="381000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solidFill>
                  <a:srgbClr val="AEAEAE"/>
                </a:solidFill>
              </a:defRPr>
            </a:lvl1pPr>
          </a:lstStyle>
          <a:p>
            <a:fld id="{FDE209FB-66A5-3F4A-BAD1-5C1C8F6C58B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6462629"/>
            <a:ext cx="457200" cy="381000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solidFill>
                  <a:srgbClr val="AEAEAE"/>
                </a:solidFill>
              </a:defRPr>
            </a:lvl1pPr>
          </a:lstStyle>
          <a:p>
            <a:fld id="{FDE209FB-66A5-3F4A-BAD1-5C1C8F6C58B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6462629"/>
            <a:ext cx="4572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3D59A31-499A-BC4A-9267-8E042BD0781E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86800" y="6462629"/>
            <a:ext cx="4572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866559B-BA6E-1C4B-9110-28CD311B407A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83" name="Text Box 11"/>
          <p:cNvSpPr txBox="1">
            <a:spLocks noChangeArrowheads="1"/>
          </p:cNvSpPr>
          <p:nvPr userDrawn="1"/>
        </p:nvSpPr>
        <p:spPr bwMode="auto">
          <a:xfrm>
            <a:off x="7607300" y="6266678"/>
            <a:ext cx="990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Zvi Citron</a:t>
            </a:r>
          </a:p>
        </p:txBody>
      </p:sp>
      <p:pic>
        <p:nvPicPr>
          <p:cNvPr id="8" name="Picture 7" descr="ug_atlas_logo.png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5000"/>
          </a:blip>
          <a:stretch>
            <a:fillRect/>
          </a:stretch>
        </p:blipFill>
        <p:spPr>
          <a:xfrm>
            <a:off x="89691" y="5548253"/>
            <a:ext cx="735018" cy="1195449"/>
          </a:xfrm>
          <a:prstGeom prst="rect">
            <a:avLst/>
          </a:prstGeom>
        </p:spPr>
      </p:pic>
      <p:pic>
        <p:nvPicPr>
          <p:cNvPr id="10" name="Picture 9" descr="logo.png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380495" y="6462629"/>
            <a:ext cx="1306307" cy="39537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86800" y="6462629"/>
            <a:ext cx="457200" cy="381000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solidFill>
                  <a:srgbClr val="AEAEAE"/>
                </a:solidFill>
              </a:defRPr>
            </a:lvl1pPr>
          </a:lstStyle>
          <a:p>
            <a:fld id="{FDE209FB-66A5-3F4A-BAD1-5C1C8F6C58B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/>
          <a:ea typeface="ＭＳ Ｐゴシック" charset="-128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ＭＳ Ｐゴシック" charset="-128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png"/><Relationship Id="rId3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7.emf"/><Relationship Id="rId6" Type="http://schemas.openxmlformats.org/officeDocument/2006/relationships/image" Target="../media/image2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4" Type="http://schemas.openxmlformats.org/officeDocument/2006/relationships/image" Target="../media/image36.png"/><Relationship Id="rId15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4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oleObject" Target="../embeddings/oleObject5.bin"/><Relationship Id="rId5" Type="http://schemas.openxmlformats.org/officeDocument/2006/relationships/image" Target="../media/image48.emf"/><Relationship Id="rId6" Type="http://schemas.openxmlformats.org/officeDocument/2006/relationships/image" Target="../media/image5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Relationship Id="rId3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5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g"/><Relationship Id="rId3" Type="http://schemas.openxmlformats.org/officeDocument/2006/relationships/image" Target="../media/image5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62.emf"/><Relationship Id="rId6" Type="http://schemas.openxmlformats.org/officeDocument/2006/relationships/image" Target="../media/image64.png"/><Relationship Id="rId7" Type="http://schemas.openxmlformats.org/officeDocument/2006/relationships/image" Target="../media/image65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hyperlink" Target="http://arxiv.org/abs/1210.6486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75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8.emf"/><Relationship Id="rId3" Type="http://schemas.openxmlformats.org/officeDocument/2006/relationships/image" Target="../media/image7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hyperlink" Target="https://cdsweb.cern.ch/record/1473135" TargetMode="External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Relationship Id="rId3" Type="http://schemas.openxmlformats.org/officeDocument/2006/relationships/hyperlink" Target="http://www.sciencedirect.com/science/article/pii/S0370269312001864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2150" y="82232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Heavy Ion Physics with ATLAS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7950" y="2292352"/>
            <a:ext cx="6400800" cy="17526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Zvi Citron </a:t>
            </a:r>
          </a:p>
          <a:p>
            <a:r>
              <a:rPr lang="en-US" dirty="0" smtClean="0">
                <a:latin typeface="Calibri"/>
                <a:cs typeface="Calibri"/>
              </a:rPr>
              <a:t>for the ATLAS Collaboration</a:t>
            </a:r>
          </a:p>
        </p:txBody>
      </p:sp>
      <p:pic>
        <p:nvPicPr>
          <p:cNvPr id="6" name="Picture 5" descr="ug_atlas_logo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4330701"/>
            <a:ext cx="1553903" cy="2527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64550" y="165100"/>
            <a:ext cx="4445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600" dirty="0" smtClean="0"/>
              <a:t>בס"ד</a:t>
            </a:r>
            <a:endParaRPr lang="en-US" sz="600" dirty="0"/>
          </a:p>
        </p:txBody>
      </p:sp>
      <p:pic>
        <p:nvPicPr>
          <p:cNvPr id="4" name="Picture 3" descr="elephants_lo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3429000"/>
            <a:ext cx="4318000" cy="323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7800" y="3594100"/>
            <a:ext cx="401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INTERNATIONAL WORKSHOP ON DISCOVERY PHYSICS AT THE </a:t>
            </a:r>
            <a:r>
              <a:rPr lang="en-US" dirty="0" smtClean="0">
                <a:solidFill>
                  <a:schemeClr val="bg1"/>
                </a:solidFill>
              </a:rPr>
              <a:t>LHC</a:t>
            </a:r>
          </a:p>
          <a:p>
            <a:r>
              <a:rPr lang="en-US" smtClean="0">
                <a:solidFill>
                  <a:schemeClr val="bg1"/>
                </a:solidFill>
              </a:rPr>
              <a:t>Kruger 2012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2835D-AD2F-7B4C-9949-61095515030B}" type="slidenum">
              <a:rPr lang="de-DE" smtClean="0"/>
              <a:pPr/>
              <a:t>1</a:t>
            </a:fld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9905" y="1700775"/>
            <a:ext cx="2344115" cy="2342705"/>
            <a:chOff x="769905" y="1700775"/>
            <a:chExt cx="2344115" cy="2342705"/>
          </a:xfrm>
        </p:grpSpPr>
        <p:grpSp>
          <p:nvGrpSpPr>
            <p:cNvPr id="6" name="Group 5"/>
            <p:cNvGrpSpPr/>
            <p:nvPr/>
          </p:nvGrpSpPr>
          <p:grpSpPr>
            <a:xfrm>
              <a:off x="2229295" y="3621025"/>
              <a:ext cx="729697" cy="422455"/>
              <a:chOff x="3517604" y="3636870"/>
              <a:chExt cx="692396" cy="415925"/>
            </a:xfrm>
          </p:grpSpPr>
          <p:sp>
            <p:nvSpPr>
              <p:cNvPr id="24" name="Oval 34"/>
              <p:cNvSpPr>
                <a:spLocks noChangeArrowheads="1"/>
              </p:cNvSpPr>
              <p:nvPr/>
            </p:nvSpPr>
            <p:spPr bwMode="auto">
              <a:xfrm>
                <a:off x="3800153" y="363687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Oval 34"/>
              <p:cNvSpPr>
                <a:spLocks noChangeArrowheads="1"/>
              </p:cNvSpPr>
              <p:nvPr/>
            </p:nvSpPr>
            <p:spPr bwMode="auto">
              <a:xfrm>
                <a:off x="3517604" y="363687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3819428" y="3708399"/>
                <a:ext cx="104848" cy="266701"/>
              </a:xfrm>
              <a:custGeom>
                <a:avLst/>
                <a:gdLst>
                  <a:gd name="connsiteX0" fmla="*/ 64493 w 147149"/>
                  <a:gd name="connsiteY0" fmla="*/ 502 h 327705"/>
                  <a:gd name="connsiteX1" fmla="*/ 121643 w 147149"/>
                  <a:gd name="connsiteY1" fmla="*/ 70352 h 327705"/>
                  <a:gd name="connsiteX2" fmla="*/ 147043 w 147149"/>
                  <a:gd name="connsiteY2" fmla="*/ 178302 h 327705"/>
                  <a:gd name="connsiteX3" fmla="*/ 127993 w 147149"/>
                  <a:gd name="connsiteY3" fmla="*/ 251327 h 327705"/>
                  <a:gd name="connsiteX4" fmla="*/ 67668 w 147149"/>
                  <a:gd name="connsiteY4" fmla="*/ 327527 h 327705"/>
                  <a:gd name="connsiteX5" fmla="*/ 7343 w 147149"/>
                  <a:gd name="connsiteY5" fmla="*/ 229102 h 327705"/>
                  <a:gd name="connsiteX6" fmla="*/ 7343 w 147149"/>
                  <a:gd name="connsiteY6" fmla="*/ 105277 h 327705"/>
                  <a:gd name="connsiteX7" fmla="*/ 64493 w 147149"/>
                  <a:gd name="connsiteY7" fmla="*/ 502 h 327705"/>
                  <a:gd name="connsiteX0" fmla="*/ 64493 w 132730"/>
                  <a:gd name="connsiteY0" fmla="*/ 653 h 327933"/>
                  <a:gd name="connsiteX1" fmla="*/ 121643 w 132730"/>
                  <a:gd name="connsiteY1" fmla="*/ 70503 h 327933"/>
                  <a:gd name="connsiteX2" fmla="*/ 127993 w 132730"/>
                  <a:gd name="connsiteY2" fmla="*/ 251478 h 327933"/>
                  <a:gd name="connsiteX3" fmla="*/ 67668 w 132730"/>
                  <a:gd name="connsiteY3" fmla="*/ 327678 h 327933"/>
                  <a:gd name="connsiteX4" fmla="*/ 7343 w 132730"/>
                  <a:gd name="connsiteY4" fmla="*/ 229253 h 327933"/>
                  <a:gd name="connsiteX5" fmla="*/ 7343 w 132730"/>
                  <a:gd name="connsiteY5" fmla="*/ 105428 h 327933"/>
                  <a:gd name="connsiteX6" fmla="*/ 64493 w 132730"/>
                  <a:gd name="connsiteY6" fmla="*/ 653 h 327933"/>
                  <a:gd name="connsiteX0" fmla="*/ 64493 w 134469"/>
                  <a:gd name="connsiteY0" fmla="*/ 602 h 327627"/>
                  <a:gd name="connsiteX1" fmla="*/ 121643 w 134469"/>
                  <a:gd name="connsiteY1" fmla="*/ 70452 h 327627"/>
                  <a:gd name="connsiteX2" fmla="*/ 130269 w 134469"/>
                  <a:gd name="connsiteY2" fmla="*/ 230039 h 327627"/>
                  <a:gd name="connsiteX3" fmla="*/ 67668 w 134469"/>
                  <a:gd name="connsiteY3" fmla="*/ 327627 h 327627"/>
                  <a:gd name="connsiteX4" fmla="*/ 7343 w 134469"/>
                  <a:gd name="connsiteY4" fmla="*/ 229202 h 327627"/>
                  <a:gd name="connsiteX5" fmla="*/ 7343 w 134469"/>
                  <a:gd name="connsiteY5" fmla="*/ 105377 h 327627"/>
                  <a:gd name="connsiteX6" fmla="*/ 64493 w 134469"/>
                  <a:gd name="connsiteY6" fmla="*/ 602 h 327627"/>
                  <a:gd name="connsiteX0" fmla="*/ 64493 w 137315"/>
                  <a:gd name="connsiteY0" fmla="*/ 3 h 327028"/>
                  <a:gd name="connsiteX1" fmla="*/ 128471 w 137315"/>
                  <a:gd name="connsiteY1" fmla="*/ 101936 h 327028"/>
                  <a:gd name="connsiteX2" fmla="*/ 130269 w 137315"/>
                  <a:gd name="connsiteY2" fmla="*/ 229440 h 327028"/>
                  <a:gd name="connsiteX3" fmla="*/ 67668 w 137315"/>
                  <a:gd name="connsiteY3" fmla="*/ 327028 h 327028"/>
                  <a:gd name="connsiteX4" fmla="*/ 7343 w 137315"/>
                  <a:gd name="connsiteY4" fmla="*/ 228603 h 327028"/>
                  <a:gd name="connsiteX5" fmla="*/ 7343 w 137315"/>
                  <a:gd name="connsiteY5" fmla="*/ 104778 h 327028"/>
                  <a:gd name="connsiteX6" fmla="*/ 64493 w 137315"/>
                  <a:gd name="connsiteY6" fmla="*/ 3 h 3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315" h="327028">
                    <a:moveTo>
                      <a:pt x="64493" y="3"/>
                    </a:moveTo>
                    <a:cubicBezTo>
                      <a:pt x="84681" y="-471"/>
                      <a:pt x="117508" y="63696"/>
                      <a:pt x="128471" y="101936"/>
                    </a:cubicBezTo>
                    <a:cubicBezTo>
                      <a:pt x="139434" y="140176"/>
                      <a:pt x="140403" y="191925"/>
                      <a:pt x="130269" y="229440"/>
                    </a:cubicBezTo>
                    <a:cubicBezTo>
                      <a:pt x="120135" y="266955"/>
                      <a:pt x="88156" y="327168"/>
                      <a:pt x="67668" y="327028"/>
                    </a:cubicBezTo>
                    <a:cubicBezTo>
                      <a:pt x="47180" y="326889"/>
                      <a:pt x="17397" y="265645"/>
                      <a:pt x="7343" y="228603"/>
                    </a:cubicBezTo>
                    <a:cubicBezTo>
                      <a:pt x="-2711" y="191561"/>
                      <a:pt x="-2182" y="142349"/>
                      <a:pt x="7343" y="104778"/>
                    </a:cubicBezTo>
                    <a:cubicBezTo>
                      <a:pt x="16868" y="67207"/>
                      <a:pt x="44305" y="477"/>
                      <a:pt x="6449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>
                      <a:alpha val="90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459725" y="3083355"/>
              <a:ext cx="654295" cy="415925"/>
              <a:chOff x="3669775" y="4052795"/>
              <a:chExt cx="654295" cy="415925"/>
            </a:xfrm>
          </p:grpSpPr>
          <p:sp>
            <p:nvSpPr>
              <p:cNvPr id="21" name="Oval 34"/>
              <p:cNvSpPr>
                <a:spLocks noChangeArrowheads="1"/>
              </p:cNvSpPr>
              <p:nvPr/>
            </p:nvSpPr>
            <p:spPr bwMode="auto">
              <a:xfrm>
                <a:off x="3914223" y="405279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Oval 34"/>
              <p:cNvSpPr>
                <a:spLocks noChangeArrowheads="1"/>
              </p:cNvSpPr>
              <p:nvPr/>
            </p:nvSpPr>
            <p:spPr bwMode="auto">
              <a:xfrm>
                <a:off x="3669775" y="405279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3900205" y="4086225"/>
                <a:ext cx="151561" cy="339726"/>
              </a:xfrm>
              <a:custGeom>
                <a:avLst/>
                <a:gdLst>
                  <a:gd name="connsiteX0" fmla="*/ 64493 w 147149"/>
                  <a:gd name="connsiteY0" fmla="*/ 502 h 327705"/>
                  <a:gd name="connsiteX1" fmla="*/ 121643 w 147149"/>
                  <a:gd name="connsiteY1" fmla="*/ 70352 h 327705"/>
                  <a:gd name="connsiteX2" fmla="*/ 147043 w 147149"/>
                  <a:gd name="connsiteY2" fmla="*/ 178302 h 327705"/>
                  <a:gd name="connsiteX3" fmla="*/ 127993 w 147149"/>
                  <a:gd name="connsiteY3" fmla="*/ 251327 h 327705"/>
                  <a:gd name="connsiteX4" fmla="*/ 67668 w 147149"/>
                  <a:gd name="connsiteY4" fmla="*/ 327527 h 327705"/>
                  <a:gd name="connsiteX5" fmla="*/ 7343 w 147149"/>
                  <a:gd name="connsiteY5" fmla="*/ 229102 h 327705"/>
                  <a:gd name="connsiteX6" fmla="*/ 7343 w 147149"/>
                  <a:gd name="connsiteY6" fmla="*/ 105277 h 327705"/>
                  <a:gd name="connsiteX7" fmla="*/ 64493 w 147149"/>
                  <a:gd name="connsiteY7" fmla="*/ 502 h 327705"/>
                  <a:gd name="connsiteX0" fmla="*/ 64493 w 132730"/>
                  <a:gd name="connsiteY0" fmla="*/ 653 h 327933"/>
                  <a:gd name="connsiteX1" fmla="*/ 121643 w 132730"/>
                  <a:gd name="connsiteY1" fmla="*/ 70503 h 327933"/>
                  <a:gd name="connsiteX2" fmla="*/ 127993 w 132730"/>
                  <a:gd name="connsiteY2" fmla="*/ 251478 h 327933"/>
                  <a:gd name="connsiteX3" fmla="*/ 67668 w 132730"/>
                  <a:gd name="connsiteY3" fmla="*/ 327678 h 327933"/>
                  <a:gd name="connsiteX4" fmla="*/ 7343 w 132730"/>
                  <a:gd name="connsiteY4" fmla="*/ 229253 h 327933"/>
                  <a:gd name="connsiteX5" fmla="*/ 7343 w 132730"/>
                  <a:gd name="connsiteY5" fmla="*/ 105428 h 327933"/>
                  <a:gd name="connsiteX6" fmla="*/ 64493 w 132730"/>
                  <a:gd name="connsiteY6" fmla="*/ 653 h 327933"/>
                  <a:gd name="connsiteX0" fmla="*/ 64493 w 134469"/>
                  <a:gd name="connsiteY0" fmla="*/ 602 h 327627"/>
                  <a:gd name="connsiteX1" fmla="*/ 121643 w 134469"/>
                  <a:gd name="connsiteY1" fmla="*/ 70452 h 327627"/>
                  <a:gd name="connsiteX2" fmla="*/ 130269 w 134469"/>
                  <a:gd name="connsiteY2" fmla="*/ 230039 h 327627"/>
                  <a:gd name="connsiteX3" fmla="*/ 67668 w 134469"/>
                  <a:gd name="connsiteY3" fmla="*/ 327627 h 327627"/>
                  <a:gd name="connsiteX4" fmla="*/ 7343 w 134469"/>
                  <a:gd name="connsiteY4" fmla="*/ 229202 h 327627"/>
                  <a:gd name="connsiteX5" fmla="*/ 7343 w 134469"/>
                  <a:gd name="connsiteY5" fmla="*/ 105377 h 327627"/>
                  <a:gd name="connsiteX6" fmla="*/ 64493 w 134469"/>
                  <a:gd name="connsiteY6" fmla="*/ 602 h 327627"/>
                  <a:gd name="connsiteX0" fmla="*/ 64493 w 137315"/>
                  <a:gd name="connsiteY0" fmla="*/ 3 h 327028"/>
                  <a:gd name="connsiteX1" fmla="*/ 128471 w 137315"/>
                  <a:gd name="connsiteY1" fmla="*/ 101936 h 327028"/>
                  <a:gd name="connsiteX2" fmla="*/ 130269 w 137315"/>
                  <a:gd name="connsiteY2" fmla="*/ 229440 h 327028"/>
                  <a:gd name="connsiteX3" fmla="*/ 67668 w 137315"/>
                  <a:gd name="connsiteY3" fmla="*/ 327028 h 327028"/>
                  <a:gd name="connsiteX4" fmla="*/ 7343 w 137315"/>
                  <a:gd name="connsiteY4" fmla="*/ 228603 h 327028"/>
                  <a:gd name="connsiteX5" fmla="*/ 7343 w 137315"/>
                  <a:gd name="connsiteY5" fmla="*/ 104778 h 327028"/>
                  <a:gd name="connsiteX6" fmla="*/ 64493 w 137315"/>
                  <a:gd name="connsiteY6" fmla="*/ 3 h 3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315" h="327028">
                    <a:moveTo>
                      <a:pt x="64493" y="3"/>
                    </a:moveTo>
                    <a:cubicBezTo>
                      <a:pt x="84681" y="-471"/>
                      <a:pt x="117508" y="63696"/>
                      <a:pt x="128471" y="101936"/>
                    </a:cubicBezTo>
                    <a:cubicBezTo>
                      <a:pt x="139434" y="140176"/>
                      <a:pt x="140403" y="191925"/>
                      <a:pt x="130269" y="229440"/>
                    </a:cubicBezTo>
                    <a:cubicBezTo>
                      <a:pt x="120135" y="266955"/>
                      <a:pt x="88156" y="327168"/>
                      <a:pt x="67668" y="327028"/>
                    </a:cubicBezTo>
                    <a:cubicBezTo>
                      <a:pt x="47180" y="326889"/>
                      <a:pt x="17397" y="265645"/>
                      <a:pt x="7343" y="228603"/>
                    </a:cubicBezTo>
                    <a:cubicBezTo>
                      <a:pt x="-2711" y="191561"/>
                      <a:pt x="-2182" y="142349"/>
                      <a:pt x="7343" y="104778"/>
                    </a:cubicBezTo>
                    <a:cubicBezTo>
                      <a:pt x="16868" y="67207"/>
                      <a:pt x="44305" y="477"/>
                      <a:pt x="6449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>
                      <a:alpha val="90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947583" y="2744240"/>
              <a:ext cx="588952" cy="415925"/>
              <a:chOff x="3753122" y="4479740"/>
              <a:chExt cx="588952" cy="415925"/>
            </a:xfrm>
          </p:grpSpPr>
          <p:sp>
            <p:nvSpPr>
              <p:cNvPr id="18" name="Oval 34"/>
              <p:cNvSpPr>
                <a:spLocks noChangeArrowheads="1"/>
              </p:cNvSpPr>
              <p:nvPr/>
            </p:nvSpPr>
            <p:spPr bwMode="auto">
              <a:xfrm>
                <a:off x="3932227" y="447974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Oval 34"/>
              <p:cNvSpPr>
                <a:spLocks noChangeArrowheads="1"/>
              </p:cNvSpPr>
              <p:nvPr/>
            </p:nvSpPr>
            <p:spPr bwMode="auto">
              <a:xfrm>
                <a:off x="3753122" y="447974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3921559" y="4498975"/>
                <a:ext cx="260460" cy="361950"/>
              </a:xfrm>
              <a:custGeom>
                <a:avLst/>
                <a:gdLst>
                  <a:gd name="connsiteX0" fmla="*/ 64493 w 147149"/>
                  <a:gd name="connsiteY0" fmla="*/ 502 h 327705"/>
                  <a:gd name="connsiteX1" fmla="*/ 121643 w 147149"/>
                  <a:gd name="connsiteY1" fmla="*/ 70352 h 327705"/>
                  <a:gd name="connsiteX2" fmla="*/ 147043 w 147149"/>
                  <a:gd name="connsiteY2" fmla="*/ 178302 h 327705"/>
                  <a:gd name="connsiteX3" fmla="*/ 127993 w 147149"/>
                  <a:gd name="connsiteY3" fmla="*/ 251327 h 327705"/>
                  <a:gd name="connsiteX4" fmla="*/ 67668 w 147149"/>
                  <a:gd name="connsiteY4" fmla="*/ 327527 h 327705"/>
                  <a:gd name="connsiteX5" fmla="*/ 7343 w 147149"/>
                  <a:gd name="connsiteY5" fmla="*/ 229102 h 327705"/>
                  <a:gd name="connsiteX6" fmla="*/ 7343 w 147149"/>
                  <a:gd name="connsiteY6" fmla="*/ 105277 h 327705"/>
                  <a:gd name="connsiteX7" fmla="*/ 64493 w 147149"/>
                  <a:gd name="connsiteY7" fmla="*/ 502 h 327705"/>
                  <a:gd name="connsiteX0" fmla="*/ 64493 w 132730"/>
                  <a:gd name="connsiteY0" fmla="*/ 653 h 327933"/>
                  <a:gd name="connsiteX1" fmla="*/ 121643 w 132730"/>
                  <a:gd name="connsiteY1" fmla="*/ 70503 h 327933"/>
                  <a:gd name="connsiteX2" fmla="*/ 127993 w 132730"/>
                  <a:gd name="connsiteY2" fmla="*/ 251478 h 327933"/>
                  <a:gd name="connsiteX3" fmla="*/ 67668 w 132730"/>
                  <a:gd name="connsiteY3" fmla="*/ 327678 h 327933"/>
                  <a:gd name="connsiteX4" fmla="*/ 7343 w 132730"/>
                  <a:gd name="connsiteY4" fmla="*/ 229253 h 327933"/>
                  <a:gd name="connsiteX5" fmla="*/ 7343 w 132730"/>
                  <a:gd name="connsiteY5" fmla="*/ 105428 h 327933"/>
                  <a:gd name="connsiteX6" fmla="*/ 64493 w 132730"/>
                  <a:gd name="connsiteY6" fmla="*/ 653 h 327933"/>
                  <a:gd name="connsiteX0" fmla="*/ 64493 w 134469"/>
                  <a:gd name="connsiteY0" fmla="*/ 602 h 327627"/>
                  <a:gd name="connsiteX1" fmla="*/ 121643 w 134469"/>
                  <a:gd name="connsiteY1" fmla="*/ 70452 h 327627"/>
                  <a:gd name="connsiteX2" fmla="*/ 130269 w 134469"/>
                  <a:gd name="connsiteY2" fmla="*/ 230039 h 327627"/>
                  <a:gd name="connsiteX3" fmla="*/ 67668 w 134469"/>
                  <a:gd name="connsiteY3" fmla="*/ 327627 h 327627"/>
                  <a:gd name="connsiteX4" fmla="*/ 7343 w 134469"/>
                  <a:gd name="connsiteY4" fmla="*/ 229202 h 327627"/>
                  <a:gd name="connsiteX5" fmla="*/ 7343 w 134469"/>
                  <a:gd name="connsiteY5" fmla="*/ 105377 h 327627"/>
                  <a:gd name="connsiteX6" fmla="*/ 64493 w 134469"/>
                  <a:gd name="connsiteY6" fmla="*/ 602 h 327627"/>
                  <a:gd name="connsiteX0" fmla="*/ 64493 w 137315"/>
                  <a:gd name="connsiteY0" fmla="*/ 3 h 327028"/>
                  <a:gd name="connsiteX1" fmla="*/ 128471 w 137315"/>
                  <a:gd name="connsiteY1" fmla="*/ 101936 h 327028"/>
                  <a:gd name="connsiteX2" fmla="*/ 130269 w 137315"/>
                  <a:gd name="connsiteY2" fmla="*/ 229440 h 327028"/>
                  <a:gd name="connsiteX3" fmla="*/ 67668 w 137315"/>
                  <a:gd name="connsiteY3" fmla="*/ 327028 h 327028"/>
                  <a:gd name="connsiteX4" fmla="*/ 7343 w 137315"/>
                  <a:gd name="connsiteY4" fmla="*/ 228603 h 327028"/>
                  <a:gd name="connsiteX5" fmla="*/ 7343 w 137315"/>
                  <a:gd name="connsiteY5" fmla="*/ 104778 h 327028"/>
                  <a:gd name="connsiteX6" fmla="*/ 64493 w 137315"/>
                  <a:gd name="connsiteY6" fmla="*/ 3 h 3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315" h="327028">
                    <a:moveTo>
                      <a:pt x="64493" y="3"/>
                    </a:moveTo>
                    <a:cubicBezTo>
                      <a:pt x="84681" y="-471"/>
                      <a:pt x="117508" y="63696"/>
                      <a:pt x="128471" y="101936"/>
                    </a:cubicBezTo>
                    <a:cubicBezTo>
                      <a:pt x="139434" y="140176"/>
                      <a:pt x="140403" y="191925"/>
                      <a:pt x="130269" y="229440"/>
                    </a:cubicBezTo>
                    <a:cubicBezTo>
                      <a:pt x="120135" y="266955"/>
                      <a:pt x="88156" y="327168"/>
                      <a:pt x="67668" y="327028"/>
                    </a:cubicBezTo>
                    <a:cubicBezTo>
                      <a:pt x="47180" y="326889"/>
                      <a:pt x="17397" y="265645"/>
                      <a:pt x="7343" y="228603"/>
                    </a:cubicBezTo>
                    <a:cubicBezTo>
                      <a:pt x="-2711" y="191561"/>
                      <a:pt x="-2182" y="142349"/>
                      <a:pt x="7343" y="104778"/>
                    </a:cubicBezTo>
                    <a:cubicBezTo>
                      <a:pt x="16868" y="67207"/>
                      <a:pt x="44305" y="477"/>
                      <a:pt x="6449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>
                      <a:alpha val="90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69905" y="2084825"/>
              <a:ext cx="438395" cy="415925"/>
              <a:chOff x="3715006" y="5352957"/>
              <a:chExt cx="438395" cy="415925"/>
            </a:xfrm>
          </p:grpSpPr>
          <p:sp>
            <p:nvSpPr>
              <p:cNvPr id="15" name="Oval 34"/>
              <p:cNvSpPr>
                <a:spLocks noChangeArrowheads="1"/>
              </p:cNvSpPr>
              <p:nvPr/>
            </p:nvSpPr>
            <p:spPr bwMode="auto">
              <a:xfrm>
                <a:off x="3743554" y="5352957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Oval 34"/>
              <p:cNvSpPr>
                <a:spLocks noChangeArrowheads="1"/>
              </p:cNvSpPr>
              <p:nvPr/>
            </p:nvSpPr>
            <p:spPr bwMode="auto">
              <a:xfrm>
                <a:off x="3715006" y="5352957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775076" y="5352957"/>
                <a:ext cx="330364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307575" y="2392065"/>
              <a:ext cx="520307" cy="415925"/>
              <a:chOff x="3695592" y="4895665"/>
              <a:chExt cx="520307" cy="415925"/>
            </a:xfrm>
          </p:grpSpPr>
          <p:sp>
            <p:nvSpPr>
              <p:cNvPr id="12" name="Oval 34"/>
              <p:cNvSpPr>
                <a:spLocks noChangeArrowheads="1"/>
              </p:cNvSpPr>
              <p:nvPr/>
            </p:nvSpPr>
            <p:spPr bwMode="auto">
              <a:xfrm>
                <a:off x="3806052" y="489566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34"/>
              <p:cNvSpPr>
                <a:spLocks noChangeArrowheads="1"/>
              </p:cNvSpPr>
              <p:nvPr/>
            </p:nvSpPr>
            <p:spPr bwMode="auto">
              <a:xfrm>
                <a:off x="3695592" y="489566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806052" y="4895665"/>
                <a:ext cx="292984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1"/>
            <p:cNvSpPr txBox="1">
              <a:spLocks noChangeArrowheads="1"/>
            </p:cNvSpPr>
            <p:nvPr/>
          </p:nvSpPr>
          <p:spPr bwMode="auto">
            <a:xfrm>
              <a:off x="2459725" y="1700775"/>
              <a:ext cx="50958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v</a:t>
              </a:r>
              <a:r>
                <a:rPr lang="en-US" sz="2800" baseline="-25000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5340100" y="1662370"/>
            <a:ext cx="509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v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TextBox 13"/>
          <p:cNvSpPr txBox="1">
            <a:spLocks noChangeArrowheads="1"/>
          </p:cNvSpPr>
          <p:nvPr/>
        </p:nvSpPr>
        <p:spPr bwMode="auto">
          <a:xfrm>
            <a:off x="8450905" y="1700775"/>
            <a:ext cx="509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v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Flow Probability </a:t>
            </a:r>
            <a:r>
              <a:rPr lang="en-US" altLang="zh-CN" sz="40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D</a:t>
            </a: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istributions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pic>
        <p:nvPicPr>
          <p:cNvPr id="30" name="Picture 1" descr="cshapeprelim2b_finalcomb.eps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96" y="817460"/>
            <a:ext cx="9144000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347450" y="4773175"/>
            <a:ext cx="8641125" cy="92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SzPct val="60000"/>
            </a:pPr>
            <a:r>
              <a:rPr lang="en-US" sz="2000" b="1" dirty="0" err="1">
                <a:solidFill>
                  <a:srgbClr val="000000"/>
                </a:solidFill>
                <a:cs typeface="Arial" pitchFamily="34" charset="0"/>
              </a:rPr>
              <a:t>v</a:t>
            </a:r>
            <a:r>
              <a:rPr lang="en-US" sz="2000" b="1" baseline="-25000" dirty="0" err="1">
                <a:solidFill>
                  <a:srgbClr val="000000"/>
                </a:solidFill>
                <a:cs typeface="Arial" pitchFamily="34" charset="0"/>
              </a:rPr>
              <a:t>n</a:t>
            </a: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cs typeface="Arial" pitchFamily="34" charset="0"/>
              </a:rPr>
              <a:t>probability distributions </a:t>
            </a: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in </a:t>
            </a:r>
            <a:r>
              <a:rPr lang="en-US" sz="2000" b="1" dirty="0" err="1">
                <a:solidFill>
                  <a:srgbClr val="000000"/>
                </a:solidFill>
                <a:cs typeface="Arial" pitchFamily="34" charset="0"/>
              </a:rPr>
              <a:t>p</a:t>
            </a:r>
            <a:r>
              <a:rPr lang="en-US" sz="2000" b="1" baseline="-25000" dirty="0" err="1">
                <a:solidFill>
                  <a:srgbClr val="000000"/>
                </a:solidFill>
                <a:cs typeface="Arial" pitchFamily="34" charset="0"/>
              </a:rPr>
              <a:t>T</a:t>
            </a: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 and centrality</a:t>
            </a:r>
          </a:p>
          <a:p>
            <a:pPr eaLnBrk="0" hangingPunct="0">
              <a:spcBef>
                <a:spcPct val="20000"/>
              </a:spcBef>
              <a:buSzPct val="60000"/>
            </a:pPr>
            <a:r>
              <a:rPr lang="en-US" sz="2000" b="1" dirty="0" smtClean="0">
                <a:solidFill>
                  <a:srgbClr val="000000"/>
                </a:solidFill>
                <a:cs typeface="Arial" pitchFamily="34" charset="0"/>
              </a:rPr>
              <a:t>Fully corrected for detector effects and unfolded for limited statistics </a:t>
            </a: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33" name="TextBox 32"/>
          <p:cNvSpPr txBox="1"/>
          <p:nvPr/>
        </p:nvSpPr>
        <p:spPr>
          <a:xfrm>
            <a:off x="12700" y="6528832"/>
            <a:ext cx="455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C8C93"/>
                </a:solidFill>
              </a:rPr>
              <a:t>https://</a:t>
            </a:r>
            <a:r>
              <a:rPr lang="en-US" sz="1400" dirty="0" err="1">
                <a:solidFill>
                  <a:srgbClr val="3C8C93"/>
                </a:solidFill>
              </a:rPr>
              <a:t>cdsweb.cern.ch</a:t>
            </a:r>
            <a:r>
              <a:rPr lang="en-US" sz="1400" dirty="0">
                <a:solidFill>
                  <a:srgbClr val="3C8C93"/>
                </a:solidFill>
              </a:rPr>
              <a:t>/record/1472935</a:t>
            </a:r>
            <a:endParaRPr lang="en-US" sz="1400" dirty="0">
              <a:solidFill>
                <a:srgbClr val="3C8C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4573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crescal_cent4.eps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7028" r="66460"/>
          <a:stretch>
            <a:fillRect/>
          </a:stretch>
        </p:blipFill>
        <p:spPr bwMode="auto">
          <a:xfrm>
            <a:off x="0" y="2887663"/>
            <a:ext cx="3060700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p</a:t>
            </a:r>
            <a:r>
              <a:rPr lang="en-US" altLang="zh-CN" sz="4000" b="1" i="1" baseline="-250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T</a:t>
            </a: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 Scaling of Flow Probability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5855" y="5616255"/>
            <a:ext cx="8257075" cy="8382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dirty="0">
                <a:latin typeface="Arial"/>
                <a:cs typeface="Arial"/>
              </a:rPr>
              <a:t>A</a:t>
            </a:r>
            <a:r>
              <a:rPr lang="en-US" sz="2000" b="1" dirty="0" smtClean="0">
                <a:latin typeface="Arial"/>
                <a:cs typeface="Arial"/>
              </a:rPr>
              <a:t>ll </a:t>
            </a:r>
            <a:r>
              <a:rPr lang="en-US" sz="2000" b="1" dirty="0" err="1" smtClean="0">
                <a:latin typeface="Arial"/>
                <a:cs typeface="Arial"/>
              </a:rPr>
              <a:t>p</a:t>
            </a:r>
            <a:r>
              <a:rPr lang="en-US" sz="2000" b="1" baseline="-25000" dirty="0" err="1" smtClean="0">
                <a:latin typeface="Arial"/>
                <a:cs typeface="Arial"/>
              </a:rPr>
              <a:t>T</a:t>
            </a:r>
            <a:r>
              <a:rPr lang="en-US" sz="2000" b="1" dirty="0" smtClean="0">
                <a:latin typeface="Arial"/>
                <a:cs typeface="Arial"/>
              </a:rPr>
              <a:t> bins have similar shape</a:t>
            </a:r>
          </a:p>
          <a:p>
            <a:pPr>
              <a:buNone/>
            </a:pPr>
            <a:r>
              <a:rPr lang="en-US" sz="2000" b="1" dirty="0" smtClean="0">
                <a:latin typeface="Arial"/>
                <a:cs typeface="Arial"/>
              </a:rPr>
              <a:t>True for all measured n</a:t>
            </a:r>
          </a:p>
          <a:p>
            <a:pPr>
              <a:buNone/>
            </a:pPr>
            <a:endParaRPr lang="en-US" sz="2000" b="1" dirty="0" smtClean="0">
              <a:latin typeface="Arial"/>
              <a:cs typeface="Arial"/>
            </a:endParaRPr>
          </a:p>
        </p:txBody>
      </p:sp>
      <p:pic>
        <p:nvPicPr>
          <p:cNvPr id="6" name="Picture 1" descr="crescal_cent4.eps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6460" b="53177"/>
          <a:stretch>
            <a:fillRect/>
          </a:stretch>
        </p:blipFill>
        <p:spPr bwMode="auto">
          <a:xfrm>
            <a:off x="0" y="647700"/>
            <a:ext cx="3060700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2344510" y="855865"/>
            <a:ext cx="588952" cy="415925"/>
            <a:chOff x="3753122" y="4479740"/>
            <a:chExt cx="588952" cy="415925"/>
          </a:xfrm>
        </p:grpSpPr>
        <p:sp>
          <p:nvSpPr>
            <p:cNvPr id="27" name="Oval 34"/>
            <p:cNvSpPr>
              <a:spLocks noChangeArrowheads="1"/>
            </p:cNvSpPr>
            <p:nvPr/>
          </p:nvSpPr>
          <p:spPr bwMode="auto">
            <a:xfrm>
              <a:off x="3932227" y="4479740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34"/>
            <p:cNvSpPr>
              <a:spLocks noChangeArrowheads="1"/>
            </p:cNvSpPr>
            <p:nvPr/>
          </p:nvSpPr>
          <p:spPr bwMode="auto">
            <a:xfrm>
              <a:off x="3753122" y="4479740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561CD9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3921559" y="4498975"/>
              <a:ext cx="260460" cy="361950"/>
            </a:xfrm>
            <a:custGeom>
              <a:avLst/>
              <a:gdLst>
                <a:gd name="connsiteX0" fmla="*/ 64493 w 147149"/>
                <a:gd name="connsiteY0" fmla="*/ 502 h 327705"/>
                <a:gd name="connsiteX1" fmla="*/ 121643 w 147149"/>
                <a:gd name="connsiteY1" fmla="*/ 70352 h 327705"/>
                <a:gd name="connsiteX2" fmla="*/ 147043 w 147149"/>
                <a:gd name="connsiteY2" fmla="*/ 178302 h 327705"/>
                <a:gd name="connsiteX3" fmla="*/ 127993 w 147149"/>
                <a:gd name="connsiteY3" fmla="*/ 251327 h 327705"/>
                <a:gd name="connsiteX4" fmla="*/ 67668 w 147149"/>
                <a:gd name="connsiteY4" fmla="*/ 327527 h 327705"/>
                <a:gd name="connsiteX5" fmla="*/ 7343 w 147149"/>
                <a:gd name="connsiteY5" fmla="*/ 229102 h 327705"/>
                <a:gd name="connsiteX6" fmla="*/ 7343 w 147149"/>
                <a:gd name="connsiteY6" fmla="*/ 105277 h 327705"/>
                <a:gd name="connsiteX7" fmla="*/ 64493 w 147149"/>
                <a:gd name="connsiteY7" fmla="*/ 502 h 327705"/>
                <a:gd name="connsiteX0" fmla="*/ 64493 w 132730"/>
                <a:gd name="connsiteY0" fmla="*/ 653 h 327933"/>
                <a:gd name="connsiteX1" fmla="*/ 121643 w 132730"/>
                <a:gd name="connsiteY1" fmla="*/ 70503 h 327933"/>
                <a:gd name="connsiteX2" fmla="*/ 127993 w 132730"/>
                <a:gd name="connsiteY2" fmla="*/ 251478 h 327933"/>
                <a:gd name="connsiteX3" fmla="*/ 67668 w 132730"/>
                <a:gd name="connsiteY3" fmla="*/ 327678 h 327933"/>
                <a:gd name="connsiteX4" fmla="*/ 7343 w 132730"/>
                <a:gd name="connsiteY4" fmla="*/ 229253 h 327933"/>
                <a:gd name="connsiteX5" fmla="*/ 7343 w 132730"/>
                <a:gd name="connsiteY5" fmla="*/ 105428 h 327933"/>
                <a:gd name="connsiteX6" fmla="*/ 64493 w 132730"/>
                <a:gd name="connsiteY6" fmla="*/ 653 h 327933"/>
                <a:gd name="connsiteX0" fmla="*/ 64493 w 134469"/>
                <a:gd name="connsiteY0" fmla="*/ 602 h 327627"/>
                <a:gd name="connsiteX1" fmla="*/ 121643 w 134469"/>
                <a:gd name="connsiteY1" fmla="*/ 70452 h 327627"/>
                <a:gd name="connsiteX2" fmla="*/ 130269 w 134469"/>
                <a:gd name="connsiteY2" fmla="*/ 230039 h 327627"/>
                <a:gd name="connsiteX3" fmla="*/ 67668 w 134469"/>
                <a:gd name="connsiteY3" fmla="*/ 327627 h 327627"/>
                <a:gd name="connsiteX4" fmla="*/ 7343 w 134469"/>
                <a:gd name="connsiteY4" fmla="*/ 229202 h 327627"/>
                <a:gd name="connsiteX5" fmla="*/ 7343 w 134469"/>
                <a:gd name="connsiteY5" fmla="*/ 105377 h 327627"/>
                <a:gd name="connsiteX6" fmla="*/ 64493 w 134469"/>
                <a:gd name="connsiteY6" fmla="*/ 602 h 327627"/>
                <a:gd name="connsiteX0" fmla="*/ 64493 w 137315"/>
                <a:gd name="connsiteY0" fmla="*/ 3 h 327028"/>
                <a:gd name="connsiteX1" fmla="*/ 128471 w 137315"/>
                <a:gd name="connsiteY1" fmla="*/ 101936 h 327028"/>
                <a:gd name="connsiteX2" fmla="*/ 130269 w 137315"/>
                <a:gd name="connsiteY2" fmla="*/ 229440 h 327028"/>
                <a:gd name="connsiteX3" fmla="*/ 67668 w 137315"/>
                <a:gd name="connsiteY3" fmla="*/ 327028 h 327028"/>
                <a:gd name="connsiteX4" fmla="*/ 7343 w 137315"/>
                <a:gd name="connsiteY4" fmla="*/ 228603 h 327028"/>
                <a:gd name="connsiteX5" fmla="*/ 7343 w 137315"/>
                <a:gd name="connsiteY5" fmla="*/ 104778 h 327028"/>
                <a:gd name="connsiteX6" fmla="*/ 64493 w 137315"/>
                <a:gd name="connsiteY6" fmla="*/ 3 h 3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315" h="327028">
                  <a:moveTo>
                    <a:pt x="64493" y="3"/>
                  </a:moveTo>
                  <a:cubicBezTo>
                    <a:pt x="84681" y="-471"/>
                    <a:pt x="117508" y="63696"/>
                    <a:pt x="128471" y="101936"/>
                  </a:cubicBezTo>
                  <a:cubicBezTo>
                    <a:pt x="139434" y="140176"/>
                    <a:pt x="140403" y="191925"/>
                    <a:pt x="130269" y="229440"/>
                  </a:cubicBezTo>
                  <a:cubicBezTo>
                    <a:pt x="120135" y="266955"/>
                    <a:pt x="88156" y="327168"/>
                    <a:pt x="67668" y="327028"/>
                  </a:cubicBezTo>
                  <a:cubicBezTo>
                    <a:pt x="47180" y="326889"/>
                    <a:pt x="17397" y="265645"/>
                    <a:pt x="7343" y="228603"/>
                  </a:cubicBezTo>
                  <a:cubicBezTo>
                    <a:pt x="-2711" y="191561"/>
                    <a:pt x="-2182" y="142349"/>
                    <a:pt x="7343" y="104778"/>
                  </a:cubicBezTo>
                  <a:cubicBezTo>
                    <a:pt x="16868" y="67207"/>
                    <a:pt x="44305" y="477"/>
                    <a:pt x="6449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alpha val="90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2487807" y="1201510"/>
            <a:ext cx="509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2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115550" y="1009485"/>
            <a:ext cx="0" cy="883315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422790" y="1047890"/>
            <a:ext cx="0" cy="88331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768435" y="1124700"/>
            <a:ext cx="0" cy="883315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3035800" y="647700"/>
            <a:ext cx="3064961" cy="4762500"/>
            <a:chOff x="3035800" y="647700"/>
            <a:chExt cx="3064961" cy="4762500"/>
          </a:xfrm>
        </p:grpSpPr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5444993" y="1201510"/>
              <a:ext cx="509587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AFAF00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en-US" sz="2800" baseline="-25000" dirty="0">
                  <a:solidFill>
                    <a:srgbClr val="AFAF00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pic>
          <p:nvPicPr>
            <p:cNvPr id="39" name="Picture 1" descr="crescal_cent4.eps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203" r="33204"/>
            <a:stretch/>
          </p:blipFill>
          <p:spPr bwMode="auto">
            <a:xfrm>
              <a:off x="3035800" y="647700"/>
              <a:ext cx="3064961" cy="476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2" name="Group 41"/>
          <p:cNvGrpSpPr/>
          <p:nvPr/>
        </p:nvGrpSpPr>
        <p:grpSpPr>
          <a:xfrm>
            <a:off x="6065090" y="625435"/>
            <a:ext cx="3077105" cy="4762500"/>
            <a:chOff x="6065090" y="625435"/>
            <a:chExt cx="3077105" cy="4762500"/>
          </a:xfrm>
        </p:grpSpPr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8440583" y="1201510"/>
              <a:ext cx="509587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en-US" sz="2800" baseline="-25000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pic>
          <p:nvPicPr>
            <p:cNvPr id="40" name="Picture 1" descr="crescal_cent4.eps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6274"/>
            <a:stretch/>
          </p:blipFill>
          <p:spPr bwMode="auto">
            <a:xfrm>
              <a:off x="6065090" y="625435"/>
              <a:ext cx="3077105" cy="476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917437" y="5189257"/>
            <a:ext cx="1752795" cy="369332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mean</a:t>
            </a:r>
            <a:r>
              <a:rPr lang="en-US" baseline="-25000" dirty="0" smtClean="0"/>
              <a:t> </a:t>
            </a:r>
            <a:r>
              <a:rPr lang="en-US" dirty="0" smtClean="0"/>
              <a:t>scaled v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781098" y="5196914"/>
            <a:ext cx="1752795" cy="369332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mean</a:t>
            </a:r>
            <a:r>
              <a:rPr lang="en-US" baseline="-25000" dirty="0" smtClean="0"/>
              <a:t> </a:t>
            </a:r>
            <a:r>
              <a:rPr lang="en-US" dirty="0" smtClean="0"/>
              <a:t>scaled v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687788" y="5189257"/>
            <a:ext cx="1752795" cy="369332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mean</a:t>
            </a:r>
            <a:r>
              <a:rPr lang="en-US" baseline="-25000" dirty="0" smtClean="0"/>
              <a:t> </a:t>
            </a:r>
            <a:r>
              <a:rPr lang="en-US" dirty="0" smtClean="0"/>
              <a:t>scaled v</a:t>
            </a:r>
            <a:r>
              <a:rPr lang="en-US" baseline="-25000" dirty="0" smtClean="0"/>
              <a:t>4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25" name="TextBox 24"/>
          <p:cNvSpPr txBox="1"/>
          <p:nvPr/>
        </p:nvSpPr>
        <p:spPr>
          <a:xfrm>
            <a:off x="12700" y="6528832"/>
            <a:ext cx="455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C8C93"/>
                </a:solidFill>
              </a:rPr>
              <a:t>https://</a:t>
            </a:r>
            <a:r>
              <a:rPr lang="en-US" sz="1400" dirty="0" err="1">
                <a:solidFill>
                  <a:srgbClr val="3C8C93"/>
                </a:solidFill>
              </a:rPr>
              <a:t>cdsweb.cern.ch</a:t>
            </a:r>
            <a:r>
              <a:rPr lang="en-US" sz="1400" dirty="0">
                <a:solidFill>
                  <a:srgbClr val="3C8C93"/>
                </a:solidFill>
              </a:rPr>
              <a:t>/record/1472935</a:t>
            </a:r>
            <a:endParaRPr lang="en-US" sz="1400" dirty="0">
              <a:solidFill>
                <a:srgbClr val="3C8C93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79351" y="1942729"/>
            <a:ext cx="6709084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Hydrodynamic response of the system to initial geometry eccentricity is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T</a:t>
            </a:r>
            <a:r>
              <a:rPr lang="en-US" sz="2400" dirty="0" smtClean="0"/>
              <a:t> independent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071794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8371E-6 -8.51458E-7 L -0.03353 -8.51458E-7 " pathEditMode="relative" ptsTypes="AA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088E-6 -7.86673E-6 L -0.07139 -7.86673E-6 " pathEditMode="relative" ptsTypes="AA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  <a:cs typeface="Calibri"/>
              </a:rPr>
              <a:t>Hydrodynamic Models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  <a:cs typeface="Calibri"/>
            </a:endParaRPr>
          </a:p>
        </p:txBody>
      </p:sp>
      <p:pic>
        <p:nvPicPr>
          <p:cNvPr id="24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16" y="587030"/>
            <a:ext cx="51816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309045" y="663840"/>
            <a:ext cx="13057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Glauber</a:t>
            </a: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rgbClr val="000099"/>
                </a:solidFill>
              </a:rPr>
              <a:t>CGC MC</a:t>
            </a:r>
            <a:endParaRPr lang="en-US" sz="2000" b="1" dirty="0">
              <a:solidFill>
                <a:srgbClr val="000099"/>
              </a:solidFill>
            </a:endParaRPr>
          </a:p>
        </p:txBody>
      </p:sp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0" y="1547155"/>
            <a:ext cx="8991600" cy="4694237"/>
            <a:chOff x="76200" y="1782972"/>
            <a:chExt cx="8991600" cy="4694028"/>
          </a:xfrm>
        </p:grpSpPr>
        <p:pic>
          <p:nvPicPr>
            <p:cNvPr id="30" name="Picture 1" descr="ebe_fig_14.eps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6200" y="1782972"/>
              <a:ext cx="8991600" cy="4694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2"/>
            <p:cNvSpPr txBox="1">
              <a:spLocks noChangeArrowheads="1"/>
            </p:cNvSpPr>
            <p:nvPr/>
          </p:nvSpPr>
          <p:spPr bwMode="auto">
            <a:xfrm>
              <a:off x="784831" y="2845029"/>
              <a:ext cx="751869" cy="3693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0-1%</a:t>
              </a:r>
            </a:p>
          </p:txBody>
        </p:sp>
        <p:sp>
          <p:nvSpPr>
            <p:cNvPr id="32" name="TextBox 11"/>
            <p:cNvSpPr txBox="1">
              <a:spLocks noChangeArrowheads="1"/>
            </p:cNvSpPr>
            <p:nvPr/>
          </p:nvSpPr>
          <p:spPr bwMode="auto">
            <a:xfrm>
              <a:off x="3810000" y="2857728"/>
              <a:ext cx="977900" cy="3693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5-10%</a:t>
              </a:r>
            </a:p>
          </p:txBody>
        </p:sp>
        <p:sp>
          <p:nvSpPr>
            <p:cNvPr id="33" name="TextBox 12"/>
            <p:cNvSpPr txBox="1">
              <a:spLocks noChangeArrowheads="1"/>
            </p:cNvSpPr>
            <p:nvPr/>
          </p:nvSpPr>
          <p:spPr bwMode="auto">
            <a:xfrm>
              <a:off x="6722070" y="2857728"/>
              <a:ext cx="999530" cy="3693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20-25%</a:t>
              </a:r>
            </a:p>
          </p:txBody>
        </p:sp>
        <p:sp>
          <p:nvSpPr>
            <p:cNvPr id="34" name="TextBox 13"/>
            <p:cNvSpPr txBox="1">
              <a:spLocks noChangeArrowheads="1"/>
            </p:cNvSpPr>
            <p:nvPr/>
          </p:nvSpPr>
          <p:spPr bwMode="auto">
            <a:xfrm>
              <a:off x="762000" y="4980036"/>
              <a:ext cx="1028700" cy="3693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>
                  <a:latin typeface="Arial" pitchFamily="34" charset="0"/>
                  <a:cs typeface="Arial" pitchFamily="34" charset="0"/>
                </a:rPr>
                <a:t>30-35%</a:t>
              </a:r>
            </a:p>
          </p:txBody>
        </p:sp>
        <p:sp>
          <p:nvSpPr>
            <p:cNvPr id="35" name="TextBox 14"/>
            <p:cNvSpPr txBox="1">
              <a:spLocks noChangeArrowheads="1"/>
            </p:cNvSpPr>
            <p:nvPr/>
          </p:nvSpPr>
          <p:spPr bwMode="auto">
            <a:xfrm>
              <a:off x="3783698" y="5046715"/>
              <a:ext cx="1105802" cy="3693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40-45%</a:t>
              </a:r>
            </a:p>
          </p:txBody>
        </p:sp>
        <p:sp>
          <p:nvSpPr>
            <p:cNvPr id="38" name="TextBox 15"/>
            <p:cNvSpPr txBox="1">
              <a:spLocks noChangeArrowheads="1"/>
            </p:cNvSpPr>
            <p:nvPr/>
          </p:nvSpPr>
          <p:spPr bwMode="auto">
            <a:xfrm>
              <a:off x="6629400" y="5008311"/>
              <a:ext cx="1092200" cy="3693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55-60%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14" name="TextBox 13"/>
          <p:cNvSpPr txBox="1"/>
          <p:nvPr/>
        </p:nvSpPr>
        <p:spPr>
          <a:xfrm>
            <a:off x="1876116" y="1230724"/>
            <a:ext cx="6709084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Hydrodynamic models capture basic physics, but fail to provide complete description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2700" y="6528832"/>
            <a:ext cx="455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C8C93"/>
                </a:solidFill>
              </a:rPr>
              <a:t>https://</a:t>
            </a:r>
            <a:r>
              <a:rPr lang="en-US" sz="1400" dirty="0" err="1">
                <a:solidFill>
                  <a:srgbClr val="3C8C93"/>
                </a:solidFill>
              </a:rPr>
              <a:t>cdsweb.cern.ch</a:t>
            </a:r>
            <a:r>
              <a:rPr lang="en-US" sz="1400" dirty="0">
                <a:solidFill>
                  <a:srgbClr val="3C8C93"/>
                </a:solidFill>
              </a:rPr>
              <a:t>/record/1472935</a:t>
            </a:r>
            <a:endParaRPr lang="en-US" sz="1400" dirty="0">
              <a:solidFill>
                <a:srgbClr val="3C8C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5538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Fluctuations Event-by-Event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pic>
        <p:nvPicPr>
          <p:cNvPr id="6" name="Picture 7" descr="E:\Quark_Matter_2012\Latest\fig_01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766" r="33092" b="50250"/>
          <a:stretch/>
        </p:blipFill>
        <p:spPr bwMode="auto">
          <a:xfrm>
            <a:off x="3082420" y="658107"/>
            <a:ext cx="3033102" cy="2938963"/>
          </a:xfrm>
          <a:prstGeom prst="rect">
            <a:avLst/>
          </a:prstGeom>
          <a:noFill/>
        </p:spPr>
      </p:pic>
      <p:pic>
        <p:nvPicPr>
          <p:cNvPr id="7" name="Picture 7" descr="E:\Quark_Matter_2012\Latest\fig_01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726" b="50250"/>
          <a:stretch/>
        </p:blipFill>
        <p:spPr bwMode="auto">
          <a:xfrm>
            <a:off x="6098824" y="646481"/>
            <a:ext cx="3045176" cy="2938963"/>
          </a:xfrm>
          <a:prstGeom prst="rect">
            <a:avLst/>
          </a:prstGeom>
          <a:noFill/>
        </p:spPr>
      </p:pic>
      <p:pic>
        <p:nvPicPr>
          <p:cNvPr id="8" name="Picture 7" descr="E:\Quark_Matter_2012\Latest\fig_01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5312" b="50250"/>
          <a:stretch/>
        </p:blipFill>
        <p:spPr bwMode="auto">
          <a:xfrm>
            <a:off x="0" y="658107"/>
            <a:ext cx="3174591" cy="2938963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 rot="1157913">
            <a:off x="6058728" y="4439991"/>
            <a:ext cx="460860" cy="7681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058308"/>
              </p:ext>
            </p:extLst>
          </p:nvPr>
        </p:nvGraphicFramePr>
        <p:xfrm>
          <a:off x="2882180" y="4350720"/>
          <a:ext cx="3754437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20" name="Equation" r:id="rId4" imgW="1816100" imgH="444500" progId="Equation.3">
                  <p:embed/>
                </p:oleObj>
              </mc:Choice>
              <mc:Fallback>
                <p:oleObj name="Equation" r:id="rId4" imgW="18161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2180" y="4350720"/>
                        <a:ext cx="3754437" cy="938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4418380" y="838506"/>
            <a:ext cx="438395" cy="415925"/>
            <a:chOff x="3715006" y="5352957"/>
            <a:chExt cx="438395" cy="415925"/>
          </a:xfrm>
        </p:grpSpPr>
        <p:sp>
          <p:nvSpPr>
            <p:cNvPr id="12" name="Oval 34"/>
            <p:cNvSpPr>
              <a:spLocks noChangeArrowheads="1"/>
            </p:cNvSpPr>
            <p:nvPr/>
          </p:nvSpPr>
          <p:spPr bwMode="auto">
            <a:xfrm>
              <a:off x="3743554" y="5352957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34"/>
            <p:cNvSpPr>
              <a:spLocks noChangeArrowheads="1"/>
            </p:cNvSpPr>
            <p:nvPr/>
          </p:nvSpPr>
          <p:spPr bwMode="auto">
            <a:xfrm>
              <a:off x="3715006" y="5352957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561CD9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775076" y="5352957"/>
              <a:ext cx="330364" cy="415925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78520" y="3265875"/>
            <a:ext cx="642690" cy="907270"/>
            <a:chOff x="2344510" y="4273910"/>
            <a:chExt cx="642690" cy="907270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2344510" y="4273910"/>
              <a:ext cx="0" cy="88331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382915" y="4657960"/>
              <a:ext cx="604285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Φ</a:t>
              </a:r>
              <a:r>
                <a:rPr lang="en-US" sz="2800" baseline="-25000" dirty="0" smtClean="0">
                  <a:solidFill>
                    <a:srgbClr val="FF0000"/>
                  </a:solidFill>
                </a:rPr>
                <a:t>2</a:t>
              </a:r>
              <a:endParaRPr lang="en-US" sz="2800" baseline="-25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22055" y="3289830"/>
            <a:ext cx="642690" cy="907270"/>
            <a:chOff x="2344510" y="4273910"/>
            <a:chExt cx="642690" cy="907270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2344510" y="4273910"/>
              <a:ext cx="0" cy="88331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382915" y="4657960"/>
              <a:ext cx="604285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Φ</a:t>
              </a:r>
              <a:r>
                <a:rPr lang="en-US" sz="2800" baseline="-25000" dirty="0" smtClean="0">
                  <a:solidFill>
                    <a:srgbClr val="FF0000"/>
                  </a:solidFill>
                </a:rPr>
                <a:t>2</a:t>
              </a:r>
              <a:endParaRPr lang="en-US" sz="2800" baseline="-25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97410" y="3289830"/>
            <a:ext cx="642690" cy="907270"/>
            <a:chOff x="2344510" y="4273910"/>
            <a:chExt cx="642690" cy="907270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2344510" y="4273910"/>
              <a:ext cx="0" cy="88331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382915" y="4657960"/>
              <a:ext cx="604285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Φ</a:t>
              </a:r>
              <a:r>
                <a:rPr lang="en-US" sz="2800" baseline="-25000" dirty="0" smtClean="0">
                  <a:solidFill>
                    <a:srgbClr val="FF0000"/>
                  </a:solidFill>
                </a:rPr>
                <a:t>2</a:t>
              </a:r>
              <a:endParaRPr lang="en-US" sz="2800" baseline="-25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421320" y="3505810"/>
            <a:ext cx="4647005" cy="3230458"/>
            <a:chOff x="-843105" y="3621025"/>
            <a:chExt cx="4685410" cy="3230458"/>
          </a:xfrm>
        </p:grpSpPr>
        <p:pic>
          <p:nvPicPr>
            <p:cNvPr id="25" name="Picture 24" descr="fig_02_flow.png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004"/>
            <a:stretch/>
          </p:blipFill>
          <p:spPr>
            <a:xfrm>
              <a:off x="-843105" y="3621025"/>
              <a:ext cx="4685410" cy="1027437"/>
            </a:xfrm>
            <a:prstGeom prst="rect">
              <a:avLst/>
            </a:prstGeom>
          </p:spPr>
        </p:pic>
        <p:pic>
          <p:nvPicPr>
            <p:cNvPr id="26" name="Picture 25" descr="fig_02_flow.png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17"/>
            <a:stretch/>
          </p:blipFill>
          <p:spPr>
            <a:xfrm>
              <a:off x="-843105" y="5338452"/>
              <a:ext cx="4685410" cy="1513031"/>
            </a:xfrm>
            <a:prstGeom prst="rect">
              <a:avLst/>
            </a:prstGeom>
          </p:spPr>
        </p:pic>
        <p:pic>
          <p:nvPicPr>
            <p:cNvPr id="27" name="Picture 26" descr="fig_02_flow.png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1" t="46511" b="43232"/>
            <a:stretch/>
          </p:blipFill>
          <p:spPr>
            <a:xfrm>
              <a:off x="-443869" y="4646498"/>
              <a:ext cx="4286174" cy="70275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190890" y="3966670"/>
            <a:ext cx="692395" cy="1913720"/>
            <a:chOff x="2190890" y="3851455"/>
            <a:chExt cx="692395" cy="1913720"/>
          </a:xfrm>
        </p:grpSpPr>
        <p:grpSp>
          <p:nvGrpSpPr>
            <p:cNvPr id="29" name="Group 28"/>
            <p:cNvGrpSpPr/>
            <p:nvPr/>
          </p:nvGrpSpPr>
          <p:grpSpPr>
            <a:xfrm>
              <a:off x="2190890" y="5349250"/>
              <a:ext cx="692395" cy="415925"/>
              <a:chOff x="3663372" y="3636870"/>
              <a:chExt cx="692395" cy="415925"/>
            </a:xfrm>
          </p:grpSpPr>
          <p:sp>
            <p:nvSpPr>
              <p:cNvPr id="38" name="Oval 34"/>
              <p:cNvSpPr>
                <a:spLocks noChangeArrowheads="1"/>
              </p:cNvSpPr>
              <p:nvPr/>
            </p:nvSpPr>
            <p:spPr bwMode="auto">
              <a:xfrm>
                <a:off x="3945920" y="363687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34"/>
              <p:cNvSpPr>
                <a:spLocks noChangeArrowheads="1"/>
              </p:cNvSpPr>
              <p:nvPr/>
            </p:nvSpPr>
            <p:spPr bwMode="auto">
              <a:xfrm>
                <a:off x="3663372" y="363687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3965196" y="3708399"/>
                <a:ext cx="104848" cy="266701"/>
              </a:xfrm>
              <a:custGeom>
                <a:avLst/>
                <a:gdLst>
                  <a:gd name="connsiteX0" fmla="*/ 64493 w 147149"/>
                  <a:gd name="connsiteY0" fmla="*/ 502 h 327705"/>
                  <a:gd name="connsiteX1" fmla="*/ 121643 w 147149"/>
                  <a:gd name="connsiteY1" fmla="*/ 70352 h 327705"/>
                  <a:gd name="connsiteX2" fmla="*/ 147043 w 147149"/>
                  <a:gd name="connsiteY2" fmla="*/ 178302 h 327705"/>
                  <a:gd name="connsiteX3" fmla="*/ 127993 w 147149"/>
                  <a:gd name="connsiteY3" fmla="*/ 251327 h 327705"/>
                  <a:gd name="connsiteX4" fmla="*/ 67668 w 147149"/>
                  <a:gd name="connsiteY4" fmla="*/ 327527 h 327705"/>
                  <a:gd name="connsiteX5" fmla="*/ 7343 w 147149"/>
                  <a:gd name="connsiteY5" fmla="*/ 229102 h 327705"/>
                  <a:gd name="connsiteX6" fmla="*/ 7343 w 147149"/>
                  <a:gd name="connsiteY6" fmla="*/ 105277 h 327705"/>
                  <a:gd name="connsiteX7" fmla="*/ 64493 w 147149"/>
                  <a:gd name="connsiteY7" fmla="*/ 502 h 327705"/>
                  <a:gd name="connsiteX0" fmla="*/ 64493 w 132730"/>
                  <a:gd name="connsiteY0" fmla="*/ 653 h 327933"/>
                  <a:gd name="connsiteX1" fmla="*/ 121643 w 132730"/>
                  <a:gd name="connsiteY1" fmla="*/ 70503 h 327933"/>
                  <a:gd name="connsiteX2" fmla="*/ 127993 w 132730"/>
                  <a:gd name="connsiteY2" fmla="*/ 251478 h 327933"/>
                  <a:gd name="connsiteX3" fmla="*/ 67668 w 132730"/>
                  <a:gd name="connsiteY3" fmla="*/ 327678 h 327933"/>
                  <a:gd name="connsiteX4" fmla="*/ 7343 w 132730"/>
                  <a:gd name="connsiteY4" fmla="*/ 229253 h 327933"/>
                  <a:gd name="connsiteX5" fmla="*/ 7343 w 132730"/>
                  <a:gd name="connsiteY5" fmla="*/ 105428 h 327933"/>
                  <a:gd name="connsiteX6" fmla="*/ 64493 w 132730"/>
                  <a:gd name="connsiteY6" fmla="*/ 653 h 327933"/>
                  <a:gd name="connsiteX0" fmla="*/ 64493 w 134469"/>
                  <a:gd name="connsiteY0" fmla="*/ 602 h 327627"/>
                  <a:gd name="connsiteX1" fmla="*/ 121643 w 134469"/>
                  <a:gd name="connsiteY1" fmla="*/ 70452 h 327627"/>
                  <a:gd name="connsiteX2" fmla="*/ 130269 w 134469"/>
                  <a:gd name="connsiteY2" fmla="*/ 230039 h 327627"/>
                  <a:gd name="connsiteX3" fmla="*/ 67668 w 134469"/>
                  <a:gd name="connsiteY3" fmla="*/ 327627 h 327627"/>
                  <a:gd name="connsiteX4" fmla="*/ 7343 w 134469"/>
                  <a:gd name="connsiteY4" fmla="*/ 229202 h 327627"/>
                  <a:gd name="connsiteX5" fmla="*/ 7343 w 134469"/>
                  <a:gd name="connsiteY5" fmla="*/ 105377 h 327627"/>
                  <a:gd name="connsiteX6" fmla="*/ 64493 w 134469"/>
                  <a:gd name="connsiteY6" fmla="*/ 602 h 327627"/>
                  <a:gd name="connsiteX0" fmla="*/ 64493 w 137315"/>
                  <a:gd name="connsiteY0" fmla="*/ 3 h 327028"/>
                  <a:gd name="connsiteX1" fmla="*/ 128471 w 137315"/>
                  <a:gd name="connsiteY1" fmla="*/ 101936 h 327028"/>
                  <a:gd name="connsiteX2" fmla="*/ 130269 w 137315"/>
                  <a:gd name="connsiteY2" fmla="*/ 229440 h 327028"/>
                  <a:gd name="connsiteX3" fmla="*/ 67668 w 137315"/>
                  <a:gd name="connsiteY3" fmla="*/ 327028 h 327028"/>
                  <a:gd name="connsiteX4" fmla="*/ 7343 w 137315"/>
                  <a:gd name="connsiteY4" fmla="*/ 228603 h 327028"/>
                  <a:gd name="connsiteX5" fmla="*/ 7343 w 137315"/>
                  <a:gd name="connsiteY5" fmla="*/ 104778 h 327028"/>
                  <a:gd name="connsiteX6" fmla="*/ 64493 w 137315"/>
                  <a:gd name="connsiteY6" fmla="*/ 3 h 3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315" h="327028">
                    <a:moveTo>
                      <a:pt x="64493" y="3"/>
                    </a:moveTo>
                    <a:cubicBezTo>
                      <a:pt x="84681" y="-471"/>
                      <a:pt x="117508" y="63696"/>
                      <a:pt x="128471" y="101936"/>
                    </a:cubicBezTo>
                    <a:cubicBezTo>
                      <a:pt x="139434" y="140176"/>
                      <a:pt x="140403" y="191925"/>
                      <a:pt x="130269" y="229440"/>
                    </a:cubicBezTo>
                    <a:cubicBezTo>
                      <a:pt x="120135" y="266955"/>
                      <a:pt x="88156" y="327168"/>
                      <a:pt x="67668" y="327028"/>
                    </a:cubicBezTo>
                    <a:cubicBezTo>
                      <a:pt x="47180" y="326889"/>
                      <a:pt x="17397" y="265645"/>
                      <a:pt x="7343" y="228603"/>
                    </a:cubicBezTo>
                    <a:cubicBezTo>
                      <a:pt x="-2711" y="191561"/>
                      <a:pt x="-2182" y="142349"/>
                      <a:pt x="7343" y="104778"/>
                    </a:cubicBezTo>
                    <a:cubicBezTo>
                      <a:pt x="16868" y="67207"/>
                      <a:pt x="44305" y="477"/>
                      <a:pt x="6449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>
                      <a:alpha val="90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267700" y="4542745"/>
              <a:ext cx="588952" cy="415925"/>
              <a:chOff x="3689189" y="4479740"/>
              <a:chExt cx="588952" cy="415925"/>
            </a:xfrm>
          </p:grpSpPr>
          <p:sp>
            <p:nvSpPr>
              <p:cNvPr id="35" name="Oval 34"/>
              <p:cNvSpPr>
                <a:spLocks noChangeArrowheads="1"/>
              </p:cNvSpPr>
              <p:nvPr/>
            </p:nvSpPr>
            <p:spPr bwMode="auto">
              <a:xfrm>
                <a:off x="3868294" y="447974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34"/>
              <p:cNvSpPr>
                <a:spLocks noChangeArrowheads="1"/>
              </p:cNvSpPr>
              <p:nvPr/>
            </p:nvSpPr>
            <p:spPr bwMode="auto">
              <a:xfrm>
                <a:off x="3689189" y="447974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3857626" y="4498975"/>
                <a:ext cx="260460" cy="361950"/>
              </a:xfrm>
              <a:custGeom>
                <a:avLst/>
                <a:gdLst>
                  <a:gd name="connsiteX0" fmla="*/ 64493 w 147149"/>
                  <a:gd name="connsiteY0" fmla="*/ 502 h 327705"/>
                  <a:gd name="connsiteX1" fmla="*/ 121643 w 147149"/>
                  <a:gd name="connsiteY1" fmla="*/ 70352 h 327705"/>
                  <a:gd name="connsiteX2" fmla="*/ 147043 w 147149"/>
                  <a:gd name="connsiteY2" fmla="*/ 178302 h 327705"/>
                  <a:gd name="connsiteX3" fmla="*/ 127993 w 147149"/>
                  <a:gd name="connsiteY3" fmla="*/ 251327 h 327705"/>
                  <a:gd name="connsiteX4" fmla="*/ 67668 w 147149"/>
                  <a:gd name="connsiteY4" fmla="*/ 327527 h 327705"/>
                  <a:gd name="connsiteX5" fmla="*/ 7343 w 147149"/>
                  <a:gd name="connsiteY5" fmla="*/ 229102 h 327705"/>
                  <a:gd name="connsiteX6" fmla="*/ 7343 w 147149"/>
                  <a:gd name="connsiteY6" fmla="*/ 105277 h 327705"/>
                  <a:gd name="connsiteX7" fmla="*/ 64493 w 147149"/>
                  <a:gd name="connsiteY7" fmla="*/ 502 h 327705"/>
                  <a:gd name="connsiteX0" fmla="*/ 64493 w 132730"/>
                  <a:gd name="connsiteY0" fmla="*/ 653 h 327933"/>
                  <a:gd name="connsiteX1" fmla="*/ 121643 w 132730"/>
                  <a:gd name="connsiteY1" fmla="*/ 70503 h 327933"/>
                  <a:gd name="connsiteX2" fmla="*/ 127993 w 132730"/>
                  <a:gd name="connsiteY2" fmla="*/ 251478 h 327933"/>
                  <a:gd name="connsiteX3" fmla="*/ 67668 w 132730"/>
                  <a:gd name="connsiteY3" fmla="*/ 327678 h 327933"/>
                  <a:gd name="connsiteX4" fmla="*/ 7343 w 132730"/>
                  <a:gd name="connsiteY4" fmla="*/ 229253 h 327933"/>
                  <a:gd name="connsiteX5" fmla="*/ 7343 w 132730"/>
                  <a:gd name="connsiteY5" fmla="*/ 105428 h 327933"/>
                  <a:gd name="connsiteX6" fmla="*/ 64493 w 132730"/>
                  <a:gd name="connsiteY6" fmla="*/ 653 h 327933"/>
                  <a:gd name="connsiteX0" fmla="*/ 64493 w 134469"/>
                  <a:gd name="connsiteY0" fmla="*/ 602 h 327627"/>
                  <a:gd name="connsiteX1" fmla="*/ 121643 w 134469"/>
                  <a:gd name="connsiteY1" fmla="*/ 70452 h 327627"/>
                  <a:gd name="connsiteX2" fmla="*/ 130269 w 134469"/>
                  <a:gd name="connsiteY2" fmla="*/ 230039 h 327627"/>
                  <a:gd name="connsiteX3" fmla="*/ 67668 w 134469"/>
                  <a:gd name="connsiteY3" fmla="*/ 327627 h 327627"/>
                  <a:gd name="connsiteX4" fmla="*/ 7343 w 134469"/>
                  <a:gd name="connsiteY4" fmla="*/ 229202 h 327627"/>
                  <a:gd name="connsiteX5" fmla="*/ 7343 w 134469"/>
                  <a:gd name="connsiteY5" fmla="*/ 105377 h 327627"/>
                  <a:gd name="connsiteX6" fmla="*/ 64493 w 134469"/>
                  <a:gd name="connsiteY6" fmla="*/ 602 h 327627"/>
                  <a:gd name="connsiteX0" fmla="*/ 64493 w 137315"/>
                  <a:gd name="connsiteY0" fmla="*/ 3 h 327028"/>
                  <a:gd name="connsiteX1" fmla="*/ 128471 w 137315"/>
                  <a:gd name="connsiteY1" fmla="*/ 101936 h 327028"/>
                  <a:gd name="connsiteX2" fmla="*/ 130269 w 137315"/>
                  <a:gd name="connsiteY2" fmla="*/ 229440 h 327028"/>
                  <a:gd name="connsiteX3" fmla="*/ 67668 w 137315"/>
                  <a:gd name="connsiteY3" fmla="*/ 327028 h 327028"/>
                  <a:gd name="connsiteX4" fmla="*/ 7343 w 137315"/>
                  <a:gd name="connsiteY4" fmla="*/ 228603 h 327028"/>
                  <a:gd name="connsiteX5" fmla="*/ 7343 w 137315"/>
                  <a:gd name="connsiteY5" fmla="*/ 104778 h 327028"/>
                  <a:gd name="connsiteX6" fmla="*/ 64493 w 137315"/>
                  <a:gd name="connsiteY6" fmla="*/ 3 h 3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315" h="327028">
                    <a:moveTo>
                      <a:pt x="64493" y="3"/>
                    </a:moveTo>
                    <a:cubicBezTo>
                      <a:pt x="84681" y="-471"/>
                      <a:pt x="117508" y="63696"/>
                      <a:pt x="128471" y="101936"/>
                    </a:cubicBezTo>
                    <a:cubicBezTo>
                      <a:pt x="139434" y="140176"/>
                      <a:pt x="140403" y="191925"/>
                      <a:pt x="130269" y="229440"/>
                    </a:cubicBezTo>
                    <a:cubicBezTo>
                      <a:pt x="120135" y="266955"/>
                      <a:pt x="88156" y="327168"/>
                      <a:pt x="67668" y="327028"/>
                    </a:cubicBezTo>
                    <a:cubicBezTo>
                      <a:pt x="47180" y="326889"/>
                      <a:pt x="17397" y="265645"/>
                      <a:pt x="7343" y="228603"/>
                    </a:cubicBezTo>
                    <a:cubicBezTo>
                      <a:pt x="-2711" y="191561"/>
                      <a:pt x="-2182" y="142349"/>
                      <a:pt x="7343" y="104778"/>
                    </a:cubicBezTo>
                    <a:cubicBezTo>
                      <a:pt x="16868" y="67207"/>
                      <a:pt x="44305" y="477"/>
                      <a:pt x="6449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>
                      <a:alpha val="90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2306105" y="3851455"/>
              <a:ext cx="438395" cy="415925"/>
              <a:chOff x="3715006" y="5352957"/>
              <a:chExt cx="438395" cy="415925"/>
            </a:xfrm>
          </p:grpSpPr>
          <p:sp>
            <p:nvSpPr>
              <p:cNvPr id="32" name="Oval 34"/>
              <p:cNvSpPr>
                <a:spLocks noChangeArrowheads="1"/>
              </p:cNvSpPr>
              <p:nvPr/>
            </p:nvSpPr>
            <p:spPr bwMode="auto">
              <a:xfrm>
                <a:off x="3743554" y="5352957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34"/>
              <p:cNvSpPr>
                <a:spLocks noChangeArrowheads="1"/>
              </p:cNvSpPr>
              <p:nvPr/>
            </p:nvSpPr>
            <p:spPr bwMode="auto">
              <a:xfrm>
                <a:off x="3715006" y="5352957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775076" y="5352957"/>
                <a:ext cx="330364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3" name="Slide Number Placeholder 4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275957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055 0 " pathEditMode="relative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055 0 " pathEditMode="relative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0676 0 " pathEditMode="relative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0676 0 " pathEditMode="relative" ptsTypes="AA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Averaged Flow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1384385" y="4235505"/>
            <a:ext cx="6654715" cy="1766630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b="1" dirty="0" smtClean="0">
                <a:latin typeface="Arial"/>
                <a:cs typeface="Arial"/>
              </a:rPr>
              <a:t>Features of Fourier coefficients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latin typeface="Arial"/>
                <a:cs typeface="Arial"/>
              </a:rPr>
              <a:t>v</a:t>
            </a:r>
            <a:r>
              <a:rPr lang="en-US" sz="2000" b="1" baseline="-25000" dirty="0" smtClean="0">
                <a:latin typeface="Arial"/>
                <a:cs typeface="Arial"/>
              </a:rPr>
              <a:t>2</a:t>
            </a:r>
            <a:r>
              <a:rPr lang="en-US" sz="2000" b="1" dirty="0" smtClean="0">
                <a:latin typeface="Arial"/>
                <a:cs typeface="Arial"/>
              </a:rPr>
              <a:t> rises and falls with centrality, higher orders flatter - consistent with fluctuation origin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err="1" smtClean="0">
                <a:latin typeface="Arial"/>
                <a:cs typeface="Arial"/>
              </a:rPr>
              <a:t>v</a:t>
            </a:r>
            <a:r>
              <a:rPr lang="en-US" sz="2000" b="1" baseline="-25000" dirty="0" err="1" smtClean="0">
                <a:latin typeface="Arial"/>
                <a:cs typeface="Arial"/>
              </a:rPr>
              <a:t>n</a:t>
            </a:r>
            <a:r>
              <a:rPr lang="en-US" sz="2000" b="1" dirty="0" smtClean="0">
                <a:latin typeface="Arial"/>
                <a:cs typeface="Arial"/>
              </a:rPr>
              <a:t> coefficients rise and fall with </a:t>
            </a:r>
            <a:r>
              <a:rPr lang="en-US" sz="2000" b="1" dirty="0" err="1" smtClean="0">
                <a:latin typeface="Arial"/>
                <a:cs typeface="Arial"/>
              </a:rPr>
              <a:t>p</a:t>
            </a:r>
            <a:r>
              <a:rPr lang="en-US" sz="2000" b="1" baseline="-25000" dirty="0" err="1" smtClean="0">
                <a:latin typeface="Arial"/>
                <a:cs typeface="Arial"/>
              </a:rPr>
              <a:t>T</a:t>
            </a:r>
            <a:r>
              <a:rPr lang="en-US" sz="2000" b="1" dirty="0" err="1" smtClean="0">
                <a:latin typeface="Arial"/>
                <a:cs typeface="Arial"/>
              </a:rPr>
              <a:t>.</a:t>
            </a:r>
            <a:endParaRPr lang="en-US" sz="2000" b="1" dirty="0" smtClean="0">
              <a:latin typeface="Arial"/>
              <a:cs typeface="Arial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b="1" dirty="0" err="1" smtClean="0">
                <a:latin typeface="Arial"/>
                <a:cs typeface="Arial"/>
              </a:rPr>
              <a:t>v</a:t>
            </a:r>
            <a:r>
              <a:rPr lang="en-US" sz="2000" b="1" baseline="-25000" dirty="0" err="1" smtClean="0">
                <a:latin typeface="Arial"/>
                <a:cs typeface="Arial"/>
              </a:rPr>
              <a:t>n</a:t>
            </a:r>
            <a:r>
              <a:rPr lang="en-US" sz="2000" b="1" dirty="0" smtClean="0">
                <a:latin typeface="Arial"/>
                <a:cs typeface="Arial"/>
              </a:rPr>
              <a:t> coefficients are largely boost invariant.</a:t>
            </a:r>
          </a:p>
          <a:p>
            <a:pPr lvl="1"/>
            <a:endParaRPr lang="en-US" sz="2000" b="1" dirty="0" smtClean="0">
              <a:latin typeface="Arial"/>
              <a:cs typeface="Arial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1143000"/>
            <a:ext cx="2901950" cy="2828925"/>
            <a:chOff x="495300" y="0"/>
            <a:chExt cx="8139299" cy="793408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5300" y="0"/>
              <a:ext cx="813929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00200" y="6858000"/>
              <a:ext cx="6934200" cy="517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05200" y="7341534"/>
              <a:ext cx="3429000" cy="592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1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838200"/>
            <a:ext cx="5524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 descr="Screen Shot 2012-05-29 at 1.54.38 PM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1219200"/>
            <a:ext cx="57150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2895600" y="1142999"/>
            <a:ext cx="3092450" cy="2938885"/>
            <a:chOff x="2895600" y="1143000"/>
            <a:chExt cx="3092450" cy="2667000"/>
          </a:xfrm>
        </p:grpSpPr>
        <p:grpSp>
          <p:nvGrpSpPr>
            <p:cNvPr id="14" name="Group 14"/>
            <p:cNvGrpSpPr>
              <a:grpSpLocks/>
            </p:cNvGrpSpPr>
            <p:nvPr/>
          </p:nvGrpSpPr>
          <p:grpSpPr bwMode="auto">
            <a:xfrm>
              <a:off x="2895600" y="1143000"/>
              <a:ext cx="3092450" cy="2667000"/>
              <a:chOff x="0" y="558800"/>
              <a:chExt cx="8026400" cy="692150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117600" y="558800"/>
                <a:ext cx="6908800" cy="5727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143000" y="6375400"/>
                <a:ext cx="6845300" cy="482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28600" y="609600"/>
                <a:ext cx="825500" cy="5638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2667000"/>
                <a:ext cx="660400" cy="825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657600" y="6781800"/>
                <a:ext cx="2001672" cy="698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5" name="Picture 14" descr="Screen Shot 2012-05-29 at 1.54.38 PM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05400" y="1219200"/>
              <a:ext cx="571500" cy="17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5969000" y="1143000"/>
            <a:ext cx="3175000" cy="2977290"/>
            <a:chOff x="5969000" y="1143000"/>
            <a:chExt cx="3175000" cy="2792413"/>
          </a:xfrm>
        </p:grpSpPr>
        <p:grpSp>
          <p:nvGrpSpPr>
            <p:cNvPr id="22" name="Group 12"/>
            <p:cNvGrpSpPr>
              <a:grpSpLocks/>
            </p:cNvGrpSpPr>
            <p:nvPr/>
          </p:nvGrpSpPr>
          <p:grpSpPr bwMode="auto">
            <a:xfrm>
              <a:off x="5969000" y="1143000"/>
              <a:ext cx="3175000" cy="2792413"/>
              <a:chOff x="0" y="558800"/>
              <a:chExt cx="8001000" cy="7035800"/>
            </a:xfrm>
          </p:grpSpPr>
          <p:pic>
            <p:nvPicPr>
              <p:cNvPr id="24" name="Picture 6"/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066800" y="6261100"/>
                <a:ext cx="6908800" cy="596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5" name="Group 11"/>
              <p:cNvGrpSpPr>
                <a:grpSpLocks/>
              </p:cNvGrpSpPr>
              <p:nvPr/>
            </p:nvGrpSpPr>
            <p:grpSpPr bwMode="auto">
              <a:xfrm>
                <a:off x="0" y="558800"/>
                <a:ext cx="8001000" cy="7035800"/>
                <a:chOff x="0" y="558800"/>
                <a:chExt cx="8001000" cy="7035800"/>
              </a:xfrm>
            </p:grpSpPr>
            <p:pic>
              <p:nvPicPr>
                <p:cNvPr id="26" name="Picture 4"/>
                <p:cNvPicPr>
                  <a:picLocks noChangeAspect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143000" y="558800"/>
                  <a:ext cx="6858000" cy="57277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5"/>
                <p:cNvPicPr>
                  <a:picLocks noChangeAspect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228600" y="609600"/>
                  <a:ext cx="825500" cy="5638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7"/>
                <p:cNvPicPr>
                  <a:picLocks noChangeAspect="1"/>
                </p:cNvPicPr>
                <p:nvPr/>
              </p:nvPicPr>
              <p:blipFill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4038600" y="6705600"/>
                  <a:ext cx="800100" cy="889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8"/>
                <p:cNvPicPr>
                  <a:picLocks noChangeAspect="1"/>
                </p:cNvPicPr>
                <p:nvPr/>
              </p:nvPicPr>
              <p:blipFill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0" y="2667000"/>
                  <a:ext cx="660400" cy="825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10"/>
                <p:cNvPicPr>
                  <a:picLocks noChangeAspect="1"/>
                </p:cNvPicPr>
                <p:nvPr/>
              </p:nvPicPr>
              <p:blipFill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3810000" y="762000"/>
                  <a:ext cx="2476500" cy="571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23" name="Picture 22" descr="Screen Shot 2012-05-29 at 1.54.38 PM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458200" y="1447800"/>
              <a:ext cx="571500" cy="17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" name="TextBox 30"/>
          <p:cNvSpPr txBox="1"/>
          <p:nvPr/>
        </p:nvSpPr>
        <p:spPr>
          <a:xfrm>
            <a:off x="1524000" y="6035800"/>
            <a:ext cx="6278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Caveat: Event planes are correlated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17020" y="3813050"/>
            <a:ext cx="692395" cy="415925"/>
            <a:chOff x="3663372" y="3636870"/>
            <a:chExt cx="692395" cy="415925"/>
          </a:xfrm>
        </p:grpSpPr>
        <p:sp>
          <p:nvSpPr>
            <p:cNvPr id="33" name="Oval 34"/>
            <p:cNvSpPr>
              <a:spLocks noChangeArrowheads="1"/>
            </p:cNvSpPr>
            <p:nvPr/>
          </p:nvSpPr>
          <p:spPr bwMode="auto">
            <a:xfrm>
              <a:off x="3945920" y="3636870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3663372" y="3636870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561CD9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3965196" y="3708399"/>
              <a:ext cx="104848" cy="266701"/>
            </a:xfrm>
            <a:custGeom>
              <a:avLst/>
              <a:gdLst>
                <a:gd name="connsiteX0" fmla="*/ 64493 w 147149"/>
                <a:gd name="connsiteY0" fmla="*/ 502 h 327705"/>
                <a:gd name="connsiteX1" fmla="*/ 121643 w 147149"/>
                <a:gd name="connsiteY1" fmla="*/ 70352 h 327705"/>
                <a:gd name="connsiteX2" fmla="*/ 147043 w 147149"/>
                <a:gd name="connsiteY2" fmla="*/ 178302 h 327705"/>
                <a:gd name="connsiteX3" fmla="*/ 127993 w 147149"/>
                <a:gd name="connsiteY3" fmla="*/ 251327 h 327705"/>
                <a:gd name="connsiteX4" fmla="*/ 67668 w 147149"/>
                <a:gd name="connsiteY4" fmla="*/ 327527 h 327705"/>
                <a:gd name="connsiteX5" fmla="*/ 7343 w 147149"/>
                <a:gd name="connsiteY5" fmla="*/ 229102 h 327705"/>
                <a:gd name="connsiteX6" fmla="*/ 7343 w 147149"/>
                <a:gd name="connsiteY6" fmla="*/ 105277 h 327705"/>
                <a:gd name="connsiteX7" fmla="*/ 64493 w 147149"/>
                <a:gd name="connsiteY7" fmla="*/ 502 h 327705"/>
                <a:gd name="connsiteX0" fmla="*/ 64493 w 132730"/>
                <a:gd name="connsiteY0" fmla="*/ 653 h 327933"/>
                <a:gd name="connsiteX1" fmla="*/ 121643 w 132730"/>
                <a:gd name="connsiteY1" fmla="*/ 70503 h 327933"/>
                <a:gd name="connsiteX2" fmla="*/ 127993 w 132730"/>
                <a:gd name="connsiteY2" fmla="*/ 251478 h 327933"/>
                <a:gd name="connsiteX3" fmla="*/ 67668 w 132730"/>
                <a:gd name="connsiteY3" fmla="*/ 327678 h 327933"/>
                <a:gd name="connsiteX4" fmla="*/ 7343 w 132730"/>
                <a:gd name="connsiteY4" fmla="*/ 229253 h 327933"/>
                <a:gd name="connsiteX5" fmla="*/ 7343 w 132730"/>
                <a:gd name="connsiteY5" fmla="*/ 105428 h 327933"/>
                <a:gd name="connsiteX6" fmla="*/ 64493 w 132730"/>
                <a:gd name="connsiteY6" fmla="*/ 653 h 327933"/>
                <a:gd name="connsiteX0" fmla="*/ 64493 w 134469"/>
                <a:gd name="connsiteY0" fmla="*/ 602 h 327627"/>
                <a:gd name="connsiteX1" fmla="*/ 121643 w 134469"/>
                <a:gd name="connsiteY1" fmla="*/ 70452 h 327627"/>
                <a:gd name="connsiteX2" fmla="*/ 130269 w 134469"/>
                <a:gd name="connsiteY2" fmla="*/ 230039 h 327627"/>
                <a:gd name="connsiteX3" fmla="*/ 67668 w 134469"/>
                <a:gd name="connsiteY3" fmla="*/ 327627 h 327627"/>
                <a:gd name="connsiteX4" fmla="*/ 7343 w 134469"/>
                <a:gd name="connsiteY4" fmla="*/ 229202 h 327627"/>
                <a:gd name="connsiteX5" fmla="*/ 7343 w 134469"/>
                <a:gd name="connsiteY5" fmla="*/ 105377 h 327627"/>
                <a:gd name="connsiteX6" fmla="*/ 64493 w 134469"/>
                <a:gd name="connsiteY6" fmla="*/ 602 h 327627"/>
                <a:gd name="connsiteX0" fmla="*/ 64493 w 137315"/>
                <a:gd name="connsiteY0" fmla="*/ 3 h 327028"/>
                <a:gd name="connsiteX1" fmla="*/ 128471 w 137315"/>
                <a:gd name="connsiteY1" fmla="*/ 101936 h 327028"/>
                <a:gd name="connsiteX2" fmla="*/ 130269 w 137315"/>
                <a:gd name="connsiteY2" fmla="*/ 229440 h 327028"/>
                <a:gd name="connsiteX3" fmla="*/ 67668 w 137315"/>
                <a:gd name="connsiteY3" fmla="*/ 327028 h 327028"/>
                <a:gd name="connsiteX4" fmla="*/ 7343 w 137315"/>
                <a:gd name="connsiteY4" fmla="*/ 228603 h 327028"/>
                <a:gd name="connsiteX5" fmla="*/ 7343 w 137315"/>
                <a:gd name="connsiteY5" fmla="*/ 104778 h 327028"/>
                <a:gd name="connsiteX6" fmla="*/ 64493 w 137315"/>
                <a:gd name="connsiteY6" fmla="*/ 3 h 3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315" h="327028">
                  <a:moveTo>
                    <a:pt x="64493" y="3"/>
                  </a:moveTo>
                  <a:cubicBezTo>
                    <a:pt x="84681" y="-471"/>
                    <a:pt x="117508" y="63696"/>
                    <a:pt x="128471" y="101936"/>
                  </a:cubicBezTo>
                  <a:cubicBezTo>
                    <a:pt x="139434" y="140176"/>
                    <a:pt x="140403" y="191925"/>
                    <a:pt x="130269" y="229440"/>
                  </a:cubicBezTo>
                  <a:cubicBezTo>
                    <a:pt x="120135" y="266955"/>
                    <a:pt x="88156" y="327168"/>
                    <a:pt x="67668" y="327028"/>
                  </a:cubicBezTo>
                  <a:cubicBezTo>
                    <a:pt x="47180" y="326889"/>
                    <a:pt x="17397" y="265645"/>
                    <a:pt x="7343" y="228603"/>
                  </a:cubicBezTo>
                  <a:cubicBezTo>
                    <a:pt x="-2711" y="191561"/>
                    <a:pt x="-2182" y="142349"/>
                    <a:pt x="7343" y="104778"/>
                  </a:cubicBezTo>
                  <a:cubicBezTo>
                    <a:pt x="16868" y="67207"/>
                    <a:pt x="44305" y="477"/>
                    <a:pt x="6449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alpha val="90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459725" y="3813050"/>
            <a:ext cx="438395" cy="415925"/>
            <a:chOff x="3715006" y="5352957"/>
            <a:chExt cx="438395" cy="415925"/>
          </a:xfrm>
        </p:grpSpPr>
        <p:sp>
          <p:nvSpPr>
            <p:cNvPr id="37" name="Oval 34"/>
            <p:cNvSpPr>
              <a:spLocks noChangeArrowheads="1"/>
            </p:cNvSpPr>
            <p:nvPr/>
          </p:nvSpPr>
          <p:spPr bwMode="auto">
            <a:xfrm>
              <a:off x="3743554" y="5352957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3715006" y="5352957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561CD9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3775076" y="5352957"/>
              <a:ext cx="330364" cy="415925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48075" y="2046420"/>
            <a:ext cx="588952" cy="415925"/>
            <a:chOff x="3689189" y="4479740"/>
            <a:chExt cx="588952" cy="415925"/>
          </a:xfrm>
        </p:grpSpPr>
        <p:sp>
          <p:nvSpPr>
            <p:cNvPr id="41" name="Oval 34"/>
            <p:cNvSpPr>
              <a:spLocks noChangeArrowheads="1"/>
            </p:cNvSpPr>
            <p:nvPr/>
          </p:nvSpPr>
          <p:spPr bwMode="auto">
            <a:xfrm>
              <a:off x="3868294" y="4479740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34"/>
            <p:cNvSpPr>
              <a:spLocks noChangeArrowheads="1"/>
            </p:cNvSpPr>
            <p:nvPr/>
          </p:nvSpPr>
          <p:spPr bwMode="auto">
            <a:xfrm>
              <a:off x="3689189" y="4479740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561CD9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857626" y="4498975"/>
              <a:ext cx="260460" cy="361950"/>
            </a:xfrm>
            <a:custGeom>
              <a:avLst/>
              <a:gdLst>
                <a:gd name="connsiteX0" fmla="*/ 64493 w 147149"/>
                <a:gd name="connsiteY0" fmla="*/ 502 h 327705"/>
                <a:gd name="connsiteX1" fmla="*/ 121643 w 147149"/>
                <a:gd name="connsiteY1" fmla="*/ 70352 h 327705"/>
                <a:gd name="connsiteX2" fmla="*/ 147043 w 147149"/>
                <a:gd name="connsiteY2" fmla="*/ 178302 h 327705"/>
                <a:gd name="connsiteX3" fmla="*/ 127993 w 147149"/>
                <a:gd name="connsiteY3" fmla="*/ 251327 h 327705"/>
                <a:gd name="connsiteX4" fmla="*/ 67668 w 147149"/>
                <a:gd name="connsiteY4" fmla="*/ 327527 h 327705"/>
                <a:gd name="connsiteX5" fmla="*/ 7343 w 147149"/>
                <a:gd name="connsiteY5" fmla="*/ 229102 h 327705"/>
                <a:gd name="connsiteX6" fmla="*/ 7343 w 147149"/>
                <a:gd name="connsiteY6" fmla="*/ 105277 h 327705"/>
                <a:gd name="connsiteX7" fmla="*/ 64493 w 147149"/>
                <a:gd name="connsiteY7" fmla="*/ 502 h 327705"/>
                <a:gd name="connsiteX0" fmla="*/ 64493 w 132730"/>
                <a:gd name="connsiteY0" fmla="*/ 653 h 327933"/>
                <a:gd name="connsiteX1" fmla="*/ 121643 w 132730"/>
                <a:gd name="connsiteY1" fmla="*/ 70503 h 327933"/>
                <a:gd name="connsiteX2" fmla="*/ 127993 w 132730"/>
                <a:gd name="connsiteY2" fmla="*/ 251478 h 327933"/>
                <a:gd name="connsiteX3" fmla="*/ 67668 w 132730"/>
                <a:gd name="connsiteY3" fmla="*/ 327678 h 327933"/>
                <a:gd name="connsiteX4" fmla="*/ 7343 w 132730"/>
                <a:gd name="connsiteY4" fmla="*/ 229253 h 327933"/>
                <a:gd name="connsiteX5" fmla="*/ 7343 w 132730"/>
                <a:gd name="connsiteY5" fmla="*/ 105428 h 327933"/>
                <a:gd name="connsiteX6" fmla="*/ 64493 w 132730"/>
                <a:gd name="connsiteY6" fmla="*/ 653 h 327933"/>
                <a:gd name="connsiteX0" fmla="*/ 64493 w 134469"/>
                <a:gd name="connsiteY0" fmla="*/ 602 h 327627"/>
                <a:gd name="connsiteX1" fmla="*/ 121643 w 134469"/>
                <a:gd name="connsiteY1" fmla="*/ 70452 h 327627"/>
                <a:gd name="connsiteX2" fmla="*/ 130269 w 134469"/>
                <a:gd name="connsiteY2" fmla="*/ 230039 h 327627"/>
                <a:gd name="connsiteX3" fmla="*/ 67668 w 134469"/>
                <a:gd name="connsiteY3" fmla="*/ 327627 h 327627"/>
                <a:gd name="connsiteX4" fmla="*/ 7343 w 134469"/>
                <a:gd name="connsiteY4" fmla="*/ 229202 h 327627"/>
                <a:gd name="connsiteX5" fmla="*/ 7343 w 134469"/>
                <a:gd name="connsiteY5" fmla="*/ 105377 h 327627"/>
                <a:gd name="connsiteX6" fmla="*/ 64493 w 134469"/>
                <a:gd name="connsiteY6" fmla="*/ 602 h 327627"/>
                <a:gd name="connsiteX0" fmla="*/ 64493 w 137315"/>
                <a:gd name="connsiteY0" fmla="*/ 3 h 327028"/>
                <a:gd name="connsiteX1" fmla="*/ 128471 w 137315"/>
                <a:gd name="connsiteY1" fmla="*/ 101936 h 327028"/>
                <a:gd name="connsiteX2" fmla="*/ 130269 w 137315"/>
                <a:gd name="connsiteY2" fmla="*/ 229440 h 327028"/>
                <a:gd name="connsiteX3" fmla="*/ 67668 w 137315"/>
                <a:gd name="connsiteY3" fmla="*/ 327028 h 327028"/>
                <a:gd name="connsiteX4" fmla="*/ 7343 w 137315"/>
                <a:gd name="connsiteY4" fmla="*/ 228603 h 327028"/>
                <a:gd name="connsiteX5" fmla="*/ 7343 w 137315"/>
                <a:gd name="connsiteY5" fmla="*/ 104778 h 327028"/>
                <a:gd name="connsiteX6" fmla="*/ 64493 w 137315"/>
                <a:gd name="connsiteY6" fmla="*/ 3 h 3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315" h="327028">
                  <a:moveTo>
                    <a:pt x="64493" y="3"/>
                  </a:moveTo>
                  <a:cubicBezTo>
                    <a:pt x="84681" y="-471"/>
                    <a:pt x="117508" y="63696"/>
                    <a:pt x="128471" y="101936"/>
                  </a:cubicBezTo>
                  <a:cubicBezTo>
                    <a:pt x="139434" y="140176"/>
                    <a:pt x="140403" y="191925"/>
                    <a:pt x="130269" y="229440"/>
                  </a:cubicBezTo>
                  <a:cubicBezTo>
                    <a:pt x="120135" y="266955"/>
                    <a:pt x="88156" y="327168"/>
                    <a:pt x="67668" y="327028"/>
                  </a:cubicBezTo>
                  <a:cubicBezTo>
                    <a:pt x="47180" y="326889"/>
                    <a:pt x="17397" y="265645"/>
                    <a:pt x="7343" y="228603"/>
                  </a:cubicBezTo>
                  <a:cubicBezTo>
                    <a:pt x="-2711" y="191561"/>
                    <a:pt x="-2182" y="142349"/>
                    <a:pt x="7343" y="104778"/>
                  </a:cubicBezTo>
                  <a:cubicBezTo>
                    <a:pt x="16868" y="67207"/>
                    <a:pt x="44305" y="477"/>
                    <a:pt x="6449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alpha val="90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297285" y="2008015"/>
            <a:ext cx="588952" cy="415925"/>
            <a:chOff x="3689189" y="4479740"/>
            <a:chExt cx="588952" cy="415925"/>
          </a:xfrm>
        </p:grpSpPr>
        <p:sp>
          <p:nvSpPr>
            <p:cNvPr id="45" name="Oval 34"/>
            <p:cNvSpPr>
              <a:spLocks noChangeArrowheads="1"/>
            </p:cNvSpPr>
            <p:nvPr/>
          </p:nvSpPr>
          <p:spPr bwMode="auto">
            <a:xfrm>
              <a:off x="3868294" y="4479740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34"/>
            <p:cNvSpPr>
              <a:spLocks noChangeArrowheads="1"/>
            </p:cNvSpPr>
            <p:nvPr/>
          </p:nvSpPr>
          <p:spPr bwMode="auto">
            <a:xfrm>
              <a:off x="3689189" y="4479740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561CD9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3857626" y="4498975"/>
              <a:ext cx="260460" cy="361950"/>
            </a:xfrm>
            <a:custGeom>
              <a:avLst/>
              <a:gdLst>
                <a:gd name="connsiteX0" fmla="*/ 64493 w 147149"/>
                <a:gd name="connsiteY0" fmla="*/ 502 h 327705"/>
                <a:gd name="connsiteX1" fmla="*/ 121643 w 147149"/>
                <a:gd name="connsiteY1" fmla="*/ 70352 h 327705"/>
                <a:gd name="connsiteX2" fmla="*/ 147043 w 147149"/>
                <a:gd name="connsiteY2" fmla="*/ 178302 h 327705"/>
                <a:gd name="connsiteX3" fmla="*/ 127993 w 147149"/>
                <a:gd name="connsiteY3" fmla="*/ 251327 h 327705"/>
                <a:gd name="connsiteX4" fmla="*/ 67668 w 147149"/>
                <a:gd name="connsiteY4" fmla="*/ 327527 h 327705"/>
                <a:gd name="connsiteX5" fmla="*/ 7343 w 147149"/>
                <a:gd name="connsiteY5" fmla="*/ 229102 h 327705"/>
                <a:gd name="connsiteX6" fmla="*/ 7343 w 147149"/>
                <a:gd name="connsiteY6" fmla="*/ 105277 h 327705"/>
                <a:gd name="connsiteX7" fmla="*/ 64493 w 147149"/>
                <a:gd name="connsiteY7" fmla="*/ 502 h 327705"/>
                <a:gd name="connsiteX0" fmla="*/ 64493 w 132730"/>
                <a:gd name="connsiteY0" fmla="*/ 653 h 327933"/>
                <a:gd name="connsiteX1" fmla="*/ 121643 w 132730"/>
                <a:gd name="connsiteY1" fmla="*/ 70503 h 327933"/>
                <a:gd name="connsiteX2" fmla="*/ 127993 w 132730"/>
                <a:gd name="connsiteY2" fmla="*/ 251478 h 327933"/>
                <a:gd name="connsiteX3" fmla="*/ 67668 w 132730"/>
                <a:gd name="connsiteY3" fmla="*/ 327678 h 327933"/>
                <a:gd name="connsiteX4" fmla="*/ 7343 w 132730"/>
                <a:gd name="connsiteY4" fmla="*/ 229253 h 327933"/>
                <a:gd name="connsiteX5" fmla="*/ 7343 w 132730"/>
                <a:gd name="connsiteY5" fmla="*/ 105428 h 327933"/>
                <a:gd name="connsiteX6" fmla="*/ 64493 w 132730"/>
                <a:gd name="connsiteY6" fmla="*/ 653 h 327933"/>
                <a:gd name="connsiteX0" fmla="*/ 64493 w 134469"/>
                <a:gd name="connsiteY0" fmla="*/ 602 h 327627"/>
                <a:gd name="connsiteX1" fmla="*/ 121643 w 134469"/>
                <a:gd name="connsiteY1" fmla="*/ 70452 h 327627"/>
                <a:gd name="connsiteX2" fmla="*/ 130269 w 134469"/>
                <a:gd name="connsiteY2" fmla="*/ 230039 h 327627"/>
                <a:gd name="connsiteX3" fmla="*/ 67668 w 134469"/>
                <a:gd name="connsiteY3" fmla="*/ 327627 h 327627"/>
                <a:gd name="connsiteX4" fmla="*/ 7343 w 134469"/>
                <a:gd name="connsiteY4" fmla="*/ 229202 h 327627"/>
                <a:gd name="connsiteX5" fmla="*/ 7343 w 134469"/>
                <a:gd name="connsiteY5" fmla="*/ 105377 h 327627"/>
                <a:gd name="connsiteX6" fmla="*/ 64493 w 134469"/>
                <a:gd name="connsiteY6" fmla="*/ 602 h 327627"/>
                <a:gd name="connsiteX0" fmla="*/ 64493 w 137315"/>
                <a:gd name="connsiteY0" fmla="*/ 3 h 327028"/>
                <a:gd name="connsiteX1" fmla="*/ 128471 w 137315"/>
                <a:gd name="connsiteY1" fmla="*/ 101936 h 327028"/>
                <a:gd name="connsiteX2" fmla="*/ 130269 w 137315"/>
                <a:gd name="connsiteY2" fmla="*/ 229440 h 327028"/>
                <a:gd name="connsiteX3" fmla="*/ 67668 w 137315"/>
                <a:gd name="connsiteY3" fmla="*/ 327028 h 327028"/>
                <a:gd name="connsiteX4" fmla="*/ 7343 w 137315"/>
                <a:gd name="connsiteY4" fmla="*/ 228603 h 327028"/>
                <a:gd name="connsiteX5" fmla="*/ 7343 w 137315"/>
                <a:gd name="connsiteY5" fmla="*/ 104778 h 327028"/>
                <a:gd name="connsiteX6" fmla="*/ 64493 w 137315"/>
                <a:gd name="connsiteY6" fmla="*/ 3 h 3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315" h="327028">
                  <a:moveTo>
                    <a:pt x="64493" y="3"/>
                  </a:moveTo>
                  <a:cubicBezTo>
                    <a:pt x="84681" y="-471"/>
                    <a:pt x="117508" y="63696"/>
                    <a:pt x="128471" y="101936"/>
                  </a:cubicBezTo>
                  <a:cubicBezTo>
                    <a:pt x="139434" y="140176"/>
                    <a:pt x="140403" y="191925"/>
                    <a:pt x="130269" y="229440"/>
                  </a:cubicBezTo>
                  <a:cubicBezTo>
                    <a:pt x="120135" y="266955"/>
                    <a:pt x="88156" y="327168"/>
                    <a:pt x="67668" y="327028"/>
                  </a:cubicBezTo>
                  <a:cubicBezTo>
                    <a:pt x="47180" y="326889"/>
                    <a:pt x="17397" y="265645"/>
                    <a:pt x="7343" y="228603"/>
                  </a:cubicBezTo>
                  <a:cubicBezTo>
                    <a:pt x="-2711" y="191561"/>
                    <a:pt x="-2182" y="142349"/>
                    <a:pt x="7343" y="104778"/>
                  </a:cubicBezTo>
                  <a:cubicBezTo>
                    <a:pt x="16868" y="67207"/>
                    <a:pt x="44305" y="477"/>
                    <a:pt x="6449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alpha val="90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Slide Number Placeholder 4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49" name="TextBox 48"/>
          <p:cNvSpPr txBox="1"/>
          <p:nvPr/>
        </p:nvSpPr>
        <p:spPr>
          <a:xfrm>
            <a:off x="12700" y="6528832"/>
            <a:ext cx="455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C8C93"/>
                </a:solidFill>
              </a:rPr>
              <a:t>Phys. Rev. C 86, 014907 (2012)</a:t>
            </a:r>
          </a:p>
        </p:txBody>
      </p:sp>
    </p:spTree>
    <p:extLst>
      <p:ext uri="{BB962C8B-B14F-4D97-AF65-F5344CB8AC3E}">
        <p14:creationId xmlns:p14="http://schemas.microsoft.com/office/powerpoint/2010/main" val="193482121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Event Plane </a:t>
            </a:r>
            <a:r>
              <a:rPr lang="en-US" altLang="zh-CN" sz="40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C</a:t>
            </a: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orrelations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475" y="4948604"/>
            <a:ext cx="8372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Models predict that even planes be correlated.</a:t>
            </a:r>
          </a:p>
          <a:p>
            <a:r>
              <a:rPr lang="en-US" sz="2000" b="1" dirty="0" smtClean="0"/>
              <a:t>Data shows </a:t>
            </a:r>
            <a:r>
              <a:rPr lang="en-US" sz="2000" b="1" dirty="0" smtClean="0"/>
              <a:t>correlation </a:t>
            </a:r>
            <a:r>
              <a:rPr lang="en-US" sz="2000" b="1" dirty="0" smtClean="0"/>
              <a:t>of </a:t>
            </a:r>
            <a:r>
              <a:rPr lang="en-US" sz="2000" b="1" dirty="0" smtClean="0">
                <a:solidFill>
                  <a:srgbClr val="FF0000"/>
                </a:solidFill>
              </a:rPr>
              <a:t>Φ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/>
              <a:t>and </a:t>
            </a:r>
            <a:r>
              <a:rPr lang="en-US" sz="2000" b="1" dirty="0" smtClean="0">
                <a:solidFill>
                  <a:srgbClr val="0000FF"/>
                </a:solidFill>
              </a:rPr>
              <a:t>Φ</a:t>
            </a:r>
            <a:r>
              <a:rPr lang="en-US" sz="2000" b="1" baseline="-25000" dirty="0" smtClean="0">
                <a:solidFill>
                  <a:srgbClr val="0000FF"/>
                </a:solidFill>
              </a:rPr>
              <a:t>4</a:t>
            </a:r>
            <a:r>
              <a:rPr lang="en-US" sz="2000" b="1" dirty="0" smtClean="0"/>
              <a:t>, stronger than expected</a:t>
            </a:r>
          </a:p>
          <a:p>
            <a:r>
              <a:rPr lang="en-US" sz="2000" b="1" dirty="0" smtClean="0"/>
              <a:t>Correlations between even and odd planes are not expected</a:t>
            </a:r>
          </a:p>
          <a:p>
            <a:r>
              <a:rPr lang="en-US" sz="2000" b="1" dirty="0" smtClean="0"/>
              <a:t>Data shows significant correlations between </a:t>
            </a:r>
            <a:r>
              <a:rPr lang="en-US" sz="2000" b="1" dirty="0">
                <a:solidFill>
                  <a:srgbClr val="FF0000"/>
                </a:solidFill>
              </a:rPr>
              <a:t>Φ</a:t>
            </a:r>
            <a:r>
              <a:rPr lang="en-US" sz="2000" b="1" baseline="-25000" dirty="0">
                <a:solidFill>
                  <a:srgbClr val="FF0000"/>
                </a:solidFill>
              </a:rPr>
              <a:t>2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and </a:t>
            </a:r>
            <a:r>
              <a:rPr lang="en-US" sz="2000" b="1" dirty="0" smtClean="0">
                <a:solidFill>
                  <a:srgbClr val="AFAF00"/>
                </a:solidFill>
              </a:rPr>
              <a:t>Φ</a:t>
            </a:r>
            <a:r>
              <a:rPr lang="en-US" sz="2000" b="1" baseline="-25000" dirty="0" smtClean="0">
                <a:solidFill>
                  <a:srgbClr val="AFAF00"/>
                </a:solidFill>
              </a:rPr>
              <a:t>3</a:t>
            </a:r>
            <a:endParaRPr lang="en-US" sz="2000" b="1" dirty="0">
              <a:solidFill>
                <a:srgbClr val="AFA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6355" y="740650"/>
            <a:ext cx="4366613" cy="4280430"/>
          </a:xfrm>
          <a:prstGeom prst="rect">
            <a:avLst/>
          </a:prstGeom>
        </p:spPr>
      </p:pic>
      <p:pic>
        <p:nvPicPr>
          <p:cNvPr id="8" name="Picture 7" descr="fig_08_epc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56" y="1411010"/>
            <a:ext cx="4646216" cy="3187615"/>
          </a:xfrm>
          <a:prstGeom prst="rect">
            <a:avLst/>
          </a:prstGeom>
        </p:spPr>
      </p:pic>
      <p:pic>
        <p:nvPicPr>
          <p:cNvPr id="9" name="Picture 8" descr="Slide1.jp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4" t="53494" r="6253" b="6557"/>
          <a:stretch/>
        </p:blipFill>
        <p:spPr>
          <a:xfrm rot="1495089">
            <a:off x="562809" y="1169242"/>
            <a:ext cx="2822132" cy="273967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5855" y="625435"/>
            <a:ext cx="3327585" cy="3994120"/>
            <a:chOff x="5542275" y="395005"/>
            <a:chExt cx="3327585" cy="3994120"/>
          </a:xfrm>
        </p:grpSpPr>
        <p:grpSp>
          <p:nvGrpSpPr>
            <p:cNvPr id="11" name="Group 10"/>
            <p:cNvGrpSpPr/>
            <p:nvPr/>
          </p:nvGrpSpPr>
          <p:grpSpPr>
            <a:xfrm>
              <a:off x="5542275" y="395005"/>
              <a:ext cx="3190289" cy="3994120"/>
              <a:chOff x="4003399" y="2777572"/>
              <a:chExt cx="3190289" cy="3994120"/>
            </a:xfrm>
          </p:grpSpPr>
          <p:sp>
            <p:nvSpPr>
              <p:cNvPr id="13" name="Oval 12"/>
              <p:cNvSpPr/>
              <p:nvPr/>
            </p:nvSpPr>
            <p:spPr>
              <a:xfrm rot="20116266">
                <a:off x="4768386" y="3393897"/>
                <a:ext cx="1493183" cy="2551537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V="1">
                <a:off x="4003399" y="3968127"/>
                <a:ext cx="3100655" cy="1427798"/>
              </a:xfrm>
              <a:prstGeom prst="line">
                <a:avLst/>
              </a:prstGeom>
              <a:ln w="19050" cmpd="sng">
                <a:solidFill>
                  <a:srgbClr val="FF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20080116" flipV="1">
                <a:off x="5585176" y="2777572"/>
                <a:ext cx="0" cy="3994120"/>
              </a:xfrm>
              <a:prstGeom prst="line">
                <a:avLst/>
              </a:prstGeom>
              <a:ln w="19050" cmpd="sng">
                <a:solidFill>
                  <a:srgbClr val="FF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20080116">
                <a:off x="5467361" y="4327190"/>
                <a:ext cx="1726327" cy="915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prstDash val="solid"/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 rot="20159266">
              <a:off x="8265575" y="1109796"/>
              <a:ext cx="604285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Φ</a:t>
              </a:r>
              <a:r>
                <a:rPr lang="en-US" sz="2800" baseline="-25000" dirty="0" smtClean="0">
                  <a:solidFill>
                    <a:srgbClr val="FF0000"/>
                  </a:solidFill>
                </a:rPr>
                <a:t>2</a:t>
              </a:r>
              <a:endParaRPr lang="en-US" sz="2800" baseline="-25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28414" y="1332556"/>
            <a:ext cx="2990701" cy="2326874"/>
            <a:chOff x="6069797" y="1124700"/>
            <a:chExt cx="2990701" cy="2326874"/>
          </a:xfrm>
        </p:grpSpPr>
        <p:grpSp>
          <p:nvGrpSpPr>
            <p:cNvPr id="18" name="Group 17"/>
            <p:cNvGrpSpPr/>
            <p:nvPr/>
          </p:nvGrpSpPr>
          <p:grpSpPr>
            <a:xfrm>
              <a:off x="6069797" y="1124700"/>
              <a:ext cx="2591520" cy="2326874"/>
              <a:chOff x="3593490" y="1832425"/>
              <a:chExt cx="2591520" cy="2326874"/>
            </a:xfrm>
          </p:grpSpPr>
          <p:sp>
            <p:nvSpPr>
              <p:cNvPr id="20" name="Freeform 19"/>
              <p:cNvSpPr/>
              <p:nvPr/>
            </p:nvSpPr>
            <p:spPr>
              <a:xfrm rot="1556396">
                <a:off x="3593490" y="1832425"/>
                <a:ext cx="2266217" cy="2326874"/>
              </a:xfrm>
              <a:custGeom>
                <a:avLst/>
                <a:gdLst>
                  <a:gd name="connsiteX0" fmla="*/ 254846 w 2364408"/>
                  <a:gd name="connsiteY0" fmla="*/ 70817 h 2523317"/>
                  <a:gd name="connsiteX1" fmla="*/ 746971 w 2364408"/>
                  <a:gd name="connsiteY1" fmla="*/ 23192 h 2523317"/>
                  <a:gd name="connsiteX2" fmla="*/ 1313179 w 2364408"/>
                  <a:gd name="connsiteY2" fmla="*/ 425358 h 2523317"/>
                  <a:gd name="connsiteX3" fmla="*/ 2006387 w 2364408"/>
                  <a:gd name="connsiteY3" fmla="*/ 700525 h 2523317"/>
                  <a:gd name="connsiteX4" fmla="*/ 2360929 w 2364408"/>
                  <a:gd name="connsiteY4" fmla="*/ 1102692 h 2523317"/>
                  <a:gd name="connsiteX5" fmla="*/ 2149262 w 2364408"/>
                  <a:gd name="connsiteY5" fmla="*/ 1610692 h 2523317"/>
                  <a:gd name="connsiteX6" fmla="*/ 1556596 w 2364408"/>
                  <a:gd name="connsiteY6" fmla="*/ 1801192 h 2523317"/>
                  <a:gd name="connsiteX7" fmla="*/ 1344929 w 2364408"/>
                  <a:gd name="connsiteY7" fmla="*/ 2012858 h 2523317"/>
                  <a:gd name="connsiteX8" fmla="*/ 1186179 w 2364408"/>
                  <a:gd name="connsiteY8" fmla="*/ 2330358 h 2523317"/>
                  <a:gd name="connsiteX9" fmla="*/ 662304 w 2364408"/>
                  <a:gd name="connsiteY9" fmla="*/ 2510275 h 2523317"/>
                  <a:gd name="connsiteX10" fmla="*/ 191346 w 2364408"/>
                  <a:gd name="connsiteY10" fmla="*/ 1975817 h 2523317"/>
                  <a:gd name="connsiteX11" fmla="*/ 133137 w 2364408"/>
                  <a:gd name="connsiteY11" fmla="*/ 1155608 h 2523317"/>
                  <a:gd name="connsiteX12" fmla="*/ 846 w 2364408"/>
                  <a:gd name="connsiteY12" fmla="*/ 679358 h 2523317"/>
                  <a:gd name="connsiteX13" fmla="*/ 85512 w 2364408"/>
                  <a:gd name="connsiteY13" fmla="*/ 256025 h 2523317"/>
                  <a:gd name="connsiteX14" fmla="*/ 254846 w 2364408"/>
                  <a:gd name="connsiteY14" fmla="*/ 70817 h 2523317"/>
                  <a:gd name="connsiteX0" fmla="*/ 254846 w 2364408"/>
                  <a:gd name="connsiteY0" fmla="*/ 79776 h 2532276"/>
                  <a:gd name="connsiteX1" fmla="*/ 667596 w 2364408"/>
                  <a:gd name="connsiteY1" fmla="*/ 21568 h 2532276"/>
                  <a:gd name="connsiteX2" fmla="*/ 1313179 w 2364408"/>
                  <a:gd name="connsiteY2" fmla="*/ 434317 h 2532276"/>
                  <a:gd name="connsiteX3" fmla="*/ 2006387 w 2364408"/>
                  <a:gd name="connsiteY3" fmla="*/ 709484 h 2532276"/>
                  <a:gd name="connsiteX4" fmla="*/ 2360929 w 2364408"/>
                  <a:gd name="connsiteY4" fmla="*/ 1111651 h 2532276"/>
                  <a:gd name="connsiteX5" fmla="*/ 2149262 w 2364408"/>
                  <a:gd name="connsiteY5" fmla="*/ 1619651 h 2532276"/>
                  <a:gd name="connsiteX6" fmla="*/ 1556596 w 2364408"/>
                  <a:gd name="connsiteY6" fmla="*/ 1810151 h 2532276"/>
                  <a:gd name="connsiteX7" fmla="*/ 1344929 w 2364408"/>
                  <a:gd name="connsiteY7" fmla="*/ 2021817 h 2532276"/>
                  <a:gd name="connsiteX8" fmla="*/ 1186179 w 2364408"/>
                  <a:gd name="connsiteY8" fmla="*/ 2339317 h 2532276"/>
                  <a:gd name="connsiteX9" fmla="*/ 662304 w 2364408"/>
                  <a:gd name="connsiteY9" fmla="*/ 2519234 h 2532276"/>
                  <a:gd name="connsiteX10" fmla="*/ 191346 w 2364408"/>
                  <a:gd name="connsiteY10" fmla="*/ 1984776 h 2532276"/>
                  <a:gd name="connsiteX11" fmla="*/ 133137 w 2364408"/>
                  <a:gd name="connsiteY11" fmla="*/ 1164567 h 2532276"/>
                  <a:gd name="connsiteX12" fmla="*/ 846 w 2364408"/>
                  <a:gd name="connsiteY12" fmla="*/ 688317 h 2532276"/>
                  <a:gd name="connsiteX13" fmla="*/ 85512 w 2364408"/>
                  <a:gd name="connsiteY13" fmla="*/ 264984 h 2532276"/>
                  <a:gd name="connsiteX14" fmla="*/ 254846 w 2364408"/>
                  <a:gd name="connsiteY14" fmla="*/ 79776 h 2532276"/>
                  <a:gd name="connsiteX0" fmla="*/ 254846 w 2364408"/>
                  <a:gd name="connsiteY0" fmla="*/ 66229 h 2518729"/>
                  <a:gd name="connsiteX1" fmla="*/ 667596 w 2364408"/>
                  <a:gd name="connsiteY1" fmla="*/ 8021 h 2518729"/>
                  <a:gd name="connsiteX2" fmla="*/ 1075054 w 2364408"/>
                  <a:gd name="connsiteY2" fmla="*/ 224978 h 2518729"/>
                  <a:gd name="connsiteX3" fmla="*/ 2006387 w 2364408"/>
                  <a:gd name="connsiteY3" fmla="*/ 695937 h 2518729"/>
                  <a:gd name="connsiteX4" fmla="*/ 2360929 w 2364408"/>
                  <a:gd name="connsiteY4" fmla="*/ 1098104 h 2518729"/>
                  <a:gd name="connsiteX5" fmla="*/ 2149262 w 2364408"/>
                  <a:gd name="connsiteY5" fmla="*/ 1606104 h 2518729"/>
                  <a:gd name="connsiteX6" fmla="*/ 1556596 w 2364408"/>
                  <a:gd name="connsiteY6" fmla="*/ 1796604 h 2518729"/>
                  <a:gd name="connsiteX7" fmla="*/ 1344929 w 2364408"/>
                  <a:gd name="connsiteY7" fmla="*/ 2008270 h 2518729"/>
                  <a:gd name="connsiteX8" fmla="*/ 1186179 w 2364408"/>
                  <a:gd name="connsiteY8" fmla="*/ 2325770 h 2518729"/>
                  <a:gd name="connsiteX9" fmla="*/ 662304 w 2364408"/>
                  <a:gd name="connsiteY9" fmla="*/ 2505687 h 2518729"/>
                  <a:gd name="connsiteX10" fmla="*/ 191346 w 2364408"/>
                  <a:gd name="connsiteY10" fmla="*/ 1971229 h 2518729"/>
                  <a:gd name="connsiteX11" fmla="*/ 133137 w 2364408"/>
                  <a:gd name="connsiteY11" fmla="*/ 1151020 h 2518729"/>
                  <a:gd name="connsiteX12" fmla="*/ 846 w 2364408"/>
                  <a:gd name="connsiteY12" fmla="*/ 674770 h 2518729"/>
                  <a:gd name="connsiteX13" fmla="*/ 85512 w 2364408"/>
                  <a:gd name="connsiteY13" fmla="*/ 251437 h 2518729"/>
                  <a:gd name="connsiteX14" fmla="*/ 254846 w 2364408"/>
                  <a:gd name="connsiteY14" fmla="*/ 66229 h 2518729"/>
                  <a:gd name="connsiteX0" fmla="*/ 254846 w 2364408"/>
                  <a:gd name="connsiteY0" fmla="*/ 66229 h 2518729"/>
                  <a:gd name="connsiteX1" fmla="*/ 667596 w 2364408"/>
                  <a:gd name="connsiteY1" fmla="*/ 8021 h 2518729"/>
                  <a:gd name="connsiteX2" fmla="*/ 1075054 w 2364408"/>
                  <a:gd name="connsiteY2" fmla="*/ 224978 h 2518729"/>
                  <a:gd name="connsiteX3" fmla="*/ 1535429 w 2364408"/>
                  <a:gd name="connsiteY3" fmla="*/ 447229 h 2518729"/>
                  <a:gd name="connsiteX4" fmla="*/ 2006387 w 2364408"/>
                  <a:gd name="connsiteY4" fmla="*/ 695937 h 2518729"/>
                  <a:gd name="connsiteX5" fmla="*/ 2360929 w 2364408"/>
                  <a:gd name="connsiteY5" fmla="*/ 1098104 h 2518729"/>
                  <a:gd name="connsiteX6" fmla="*/ 2149262 w 2364408"/>
                  <a:gd name="connsiteY6" fmla="*/ 1606104 h 2518729"/>
                  <a:gd name="connsiteX7" fmla="*/ 1556596 w 2364408"/>
                  <a:gd name="connsiteY7" fmla="*/ 1796604 h 2518729"/>
                  <a:gd name="connsiteX8" fmla="*/ 1344929 w 2364408"/>
                  <a:gd name="connsiteY8" fmla="*/ 2008270 h 2518729"/>
                  <a:gd name="connsiteX9" fmla="*/ 1186179 w 2364408"/>
                  <a:gd name="connsiteY9" fmla="*/ 2325770 h 2518729"/>
                  <a:gd name="connsiteX10" fmla="*/ 662304 w 2364408"/>
                  <a:gd name="connsiteY10" fmla="*/ 2505687 h 2518729"/>
                  <a:gd name="connsiteX11" fmla="*/ 191346 w 2364408"/>
                  <a:gd name="connsiteY11" fmla="*/ 1971229 h 2518729"/>
                  <a:gd name="connsiteX12" fmla="*/ 133137 w 2364408"/>
                  <a:gd name="connsiteY12" fmla="*/ 1151020 h 2518729"/>
                  <a:gd name="connsiteX13" fmla="*/ 846 w 2364408"/>
                  <a:gd name="connsiteY13" fmla="*/ 674770 h 2518729"/>
                  <a:gd name="connsiteX14" fmla="*/ 85512 w 2364408"/>
                  <a:gd name="connsiteY14" fmla="*/ 251437 h 2518729"/>
                  <a:gd name="connsiteX15" fmla="*/ 254846 w 2364408"/>
                  <a:gd name="connsiteY15" fmla="*/ 66229 h 2518729"/>
                  <a:gd name="connsiteX0" fmla="*/ 254846 w 2364408"/>
                  <a:gd name="connsiteY0" fmla="*/ 66229 h 2518729"/>
                  <a:gd name="connsiteX1" fmla="*/ 667596 w 2364408"/>
                  <a:gd name="connsiteY1" fmla="*/ 8021 h 2518729"/>
                  <a:gd name="connsiteX2" fmla="*/ 1075054 w 2364408"/>
                  <a:gd name="connsiteY2" fmla="*/ 224978 h 2518729"/>
                  <a:gd name="connsiteX3" fmla="*/ 1577763 w 2364408"/>
                  <a:gd name="connsiteY3" fmla="*/ 595396 h 2518729"/>
                  <a:gd name="connsiteX4" fmla="*/ 2006387 w 2364408"/>
                  <a:gd name="connsiteY4" fmla="*/ 695937 h 2518729"/>
                  <a:gd name="connsiteX5" fmla="*/ 2360929 w 2364408"/>
                  <a:gd name="connsiteY5" fmla="*/ 1098104 h 2518729"/>
                  <a:gd name="connsiteX6" fmla="*/ 2149262 w 2364408"/>
                  <a:gd name="connsiteY6" fmla="*/ 1606104 h 2518729"/>
                  <a:gd name="connsiteX7" fmla="*/ 1556596 w 2364408"/>
                  <a:gd name="connsiteY7" fmla="*/ 1796604 h 2518729"/>
                  <a:gd name="connsiteX8" fmla="*/ 1344929 w 2364408"/>
                  <a:gd name="connsiteY8" fmla="*/ 2008270 h 2518729"/>
                  <a:gd name="connsiteX9" fmla="*/ 1186179 w 2364408"/>
                  <a:gd name="connsiteY9" fmla="*/ 2325770 h 2518729"/>
                  <a:gd name="connsiteX10" fmla="*/ 662304 w 2364408"/>
                  <a:gd name="connsiteY10" fmla="*/ 2505687 h 2518729"/>
                  <a:gd name="connsiteX11" fmla="*/ 191346 w 2364408"/>
                  <a:gd name="connsiteY11" fmla="*/ 1971229 h 2518729"/>
                  <a:gd name="connsiteX12" fmla="*/ 133137 w 2364408"/>
                  <a:gd name="connsiteY12" fmla="*/ 1151020 h 2518729"/>
                  <a:gd name="connsiteX13" fmla="*/ 846 w 2364408"/>
                  <a:gd name="connsiteY13" fmla="*/ 674770 h 2518729"/>
                  <a:gd name="connsiteX14" fmla="*/ 85512 w 2364408"/>
                  <a:gd name="connsiteY14" fmla="*/ 251437 h 2518729"/>
                  <a:gd name="connsiteX15" fmla="*/ 254846 w 2364408"/>
                  <a:gd name="connsiteY15" fmla="*/ 66229 h 2518729"/>
                  <a:gd name="connsiteX0" fmla="*/ 254846 w 2364408"/>
                  <a:gd name="connsiteY0" fmla="*/ 66229 h 2418036"/>
                  <a:gd name="connsiteX1" fmla="*/ 667596 w 2364408"/>
                  <a:gd name="connsiteY1" fmla="*/ 8021 h 2418036"/>
                  <a:gd name="connsiteX2" fmla="*/ 1075054 w 2364408"/>
                  <a:gd name="connsiteY2" fmla="*/ 224978 h 2418036"/>
                  <a:gd name="connsiteX3" fmla="*/ 1577763 w 2364408"/>
                  <a:gd name="connsiteY3" fmla="*/ 595396 h 2418036"/>
                  <a:gd name="connsiteX4" fmla="*/ 2006387 w 2364408"/>
                  <a:gd name="connsiteY4" fmla="*/ 695937 h 2418036"/>
                  <a:gd name="connsiteX5" fmla="*/ 2360929 w 2364408"/>
                  <a:gd name="connsiteY5" fmla="*/ 1098104 h 2418036"/>
                  <a:gd name="connsiteX6" fmla="*/ 2149262 w 2364408"/>
                  <a:gd name="connsiteY6" fmla="*/ 1606104 h 2418036"/>
                  <a:gd name="connsiteX7" fmla="*/ 1556596 w 2364408"/>
                  <a:gd name="connsiteY7" fmla="*/ 1796604 h 2418036"/>
                  <a:gd name="connsiteX8" fmla="*/ 1344929 w 2364408"/>
                  <a:gd name="connsiteY8" fmla="*/ 2008270 h 2418036"/>
                  <a:gd name="connsiteX9" fmla="*/ 1186179 w 2364408"/>
                  <a:gd name="connsiteY9" fmla="*/ 2325770 h 2418036"/>
                  <a:gd name="connsiteX10" fmla="*/ 503554 w 2364408"/>
                  <a:gd name="connsiteY10" fmla="*/ 2394562 h 2418036"/>
                  <a:gd name="connsiteX11" fmla="*/ 191346 w 2364408"/>
                  <a:gd name="connsiteY11" fmla="*/ 1971229 h 2418036"/>
                  <a:gd name="connsiteX12" fmla="*/ 133137 w 2364408"/>
                  <a:gd name="connsiteY12" fmla="*/ 1151020 h 2418036"/>
                  <a:gd name="connsiteX13" fmla="*/ 846 w 2364408"/>
                  <a:gd name="connsiteY13" fmla="*/ 674770 h 2418036"/>
                  <a:gd name="connsiteX14" fmla="*/ 85512 w 2364408"/>
                  <a:gd name="connsiteY14" fmla="*/ 251437 h 2418036"/>
                  <a:gd name="connsiteX15" fmla="*/ 254846 w 2364408"/>
                  <a:gd name="connsiteY15" fmla="*/ 66229 h 2418036"/>
                  <a:gd name="connsiteX0" fmla="*/ 254846 w 2364408"/>
                  <a:gd name="connsiteY0" fmla="*/ 66229 h 2418036"/>
                  <a:gd name="connsiteX1" fmla="*/ 667596 w 2364408"/>
                  <a:gd name="connsiteY1" fmla="*/ 8021 h 2418036"/>
                  <a:gd name="connsiteX2" fmla="*/ 1075054 w 2364408"/>
                  <a:gd name="connsiteY2" fmla="*/ 224978 h 2418036"/>
                  <a:gd name="connsiteX3" fmla="*/ 1577763 w 2364408"/>
                  <a:gd name="connsiteY3" fmla="*/ 595396 h 2418036"/>
                  <a:gd name="connsiteX4" fmla="*/ 2006387 w 2364408"/>
                  <a:gd name="connsiteY4" fmla="*/ 695937 h 2418036"/>
                  <a:gd name="connsiteX5" fmla="*/ 2360929 w 2364408"/>
                  <a:gd name="connsiteY5" fmla="*/ 1098104 h 2418036"/>
                  <a:gd name="connsiteX6" fmla="*/ 2149262 w 2364408"/>
                  <a:gd name="connsiteY6" fmla="*/ 1606104 h 2418036"/>
                  <a:gd name="connsiteX7" fmla="*/ 1556596 w 2364408"/>
                  <a:gd name="connsiteY7" fmla="*/ 1796604 h 2418036"/>
                  <a:gd name="connsiteX8" fmla="*/ 1344929 w 2364408"/>
                  <a:gd name="connsiteY8" fmla="*/ 2008270 h 2418036"/>
                  <a:gd name="connsiteX9" fmla="*/ 1048596 w 2364408"/>
                  <a:gd name="connsiteY9" fmla="*/ 2325770 h 2418036"/>
                  <a:gd name="connsiteX10" fmla="*/ 503554 w 2364408"/>
                  <a:gd name="connsiteY10" fmla="*/ 2394562 h 2418036"/>
                  <a:gd name="connsiteX11" fmla="*/ 191346 w 2364408"/>
                  <a:gd name="connsiteY11" fmla="*/ 1971229 h 2418036"/>
                  <a:gd name="connsiteX12" fmla="*/ 133137 w 2364408"/>
                  <a:gd name="connsiteY12" fmla="*/ 1151020 h 2418036"/>
                  <a:gd name="connsiteX13" fmla="*/ 846 w 2364408"/>
                  <a:gd name="connsiteY13" fmla="*/ 674770 h 2418036"/>
                  <a:gd name="connsiteX14" fmla="*/ 85512 w 2364408"/>
                  <a:gd name="connsiteY14" fmla="*/ 251437 h 2418036"/>
                  <a:gd name="connsiteX15" fmla="*/ 254846 w 2364408"/>
                  <a:gd name="connsiteY15" fmla="*/ 66229 h 2418036"/>
                  <a:gd name="connsiteX0" fmla="*/ 254846 w 2364408"/>
                  <a:gd name="connsiteY0" fmla="*/ 66229 h 2419115"/>
                  <a:gd name="connsiteX1" fmla="*/ 667596 w 2364408"/>
                  <a:gd name="connsiteY1" fmla="*/ 8021 h 2419115"/>
                  <a:gd name="connsiteX2" fmla="*/ 1075054 w 2364408"/>
                  <a:gd name="connsiteY2" fmla="*/ 224978 h 2419115"/>
                  <a:gd name="connsiteX3" fmla="*/ 1577763 w 2364408"/>
                  <a:gd name="connsiteY3" fmla="*/ 595396 h 2419115"/>
                  <a:gd name="connsiteX4" fmla="*/ 2006387 w 2364408"/>
                  <a:gd name="connsiteY4" fmla="*/ 695937 h 2419115"/>
                  <a:gd name="connsiteX5" fmla="*/ 2360929 w 2364408"/>
                  <a:gd name="connsiteY5" fmla="*/ 1098104 h 2419115"/>
                  <a:gd name="connsiteX6" fmla="*/ 2149262 w 2364408"/>
                  <a:gd name="connsiteY6" fmla="*/ 1606104 h 2419115"/>
                  <a:gd name="connsiteX7" fmla="*/ 1556596 w 2364408"/>
                  <a:gd name="connsiteY7" fmla="*/ 1796604 h 2419115"/>
                  <a:gd name="connsiteX8" fmla="*/ 1297304 w 2364408"/>
                  <a:gd name="connsiteY8" fmla="*/ 1971228 h 2419115"/>
                  <a:gd name="connsiteX9" fmla="*/ 1048596 w 2364408"/>
                  <a:gd name="connsiteY9" fmla="*/ 2325770 h 2419115"/>
                  <a:gd name="connsiteX10" fmla="*/ 503554 w 2364408"/>
                  <a:gd name="connsiteY10" fmla="*/ 2394562 h 2419115"/>
                  <a:gd name="connsiteX11" fmla="*/ 191346 w 2364408"/>
                  <a:gd name="connsiteY11" fmla="*/ 1971229 h 2419115"/>
                  <a:gd name="connsiteX12" fmla="*/ 133137 w 2364408"/>
                  <a:gd name="connsiteY12" fmla="*/ 1151020 h 2419115"/>
                  <a:gd name="connsiteX13" fmla="*/ 846 w 2364408"/>
                  <a:gd name="connsiteY13" fmla="*/ 674770 h 2419115"/>
                  <a:gd name="connsiteX14" fmla="*/ 85512 w 2364408"/>
                  <a:gd name="connsiteY14" fmla="*/ 251437 h 2419115"/>
                  <a:gd name="connsiteX15" fmla="*/ 254846 w 2364408"/>
                  <a:gd name="connsiteY15" fmla="*/ 66229 h 2419115"/>
                  <a:gd name="connsiteX0" fmla="*/ 254846 w 2364274"/>
                  <a:gd name="connsiteY0" fmla="*/ 66229 h 2419115"/>
                  <a:gd name="connsiteX1" fmla="*/ 667596 w 2364274"/>
                  <a:gd name="connsiteY1" fmla="*/ 8021 h 2419115"/>
                  <a:gd name="connsiteX2" fmla="*/ 1075054 w 2364274"/>
                  <a:gd name="connsiteY2" fmla="*/ 224978 h 2419115"/>
                  <a:gd name="connsiteX3" fmla="*/ 1577763 w 2364274"/>
                  <a:gd name="connsiteY3" fmla="*/ 595396 h 2419115"/>
                  <a:gd name="connsiteX4" fmla="*/ 2006387 w 2364274"/>
                  <a:gd name="connsiteY4" fmla="*/ 695937 h 2419115"/>
                  <a:gd name="connsiteX5" fmla="*/ 2360929 w 2364274"/>
                  <a:gd name="connsiteY5" fmla="*/ 1098104 h 2419115"/>
                  <a:gd name="connsiteX6" fmla="*/ 2149262 w 2364274"/>
                  <a:gd name="connsiteY6" fmla="*/ 1606104 h 2419115"/>
                  <a:gd name="connsiteX7" fmla="*/ 1588346 w 2364274"/>
                  <a:gd name="connsiteY7" fmla="*/ 1722521 h 2419115"/>
                  <a:gd name="connsiteX8" fmla="*/ 1297304 w 2364274"/>
                  <a:gd name="connsiteY8" fmla="*/ 1971228 h 2419115"/>
                  <a:gd name="connsiteX9" fmla="*/ 1048596 w 2364274"/>
                  <a:gd name="connsiteY9" fmla="*/ 2325770 h 2419115"/>
                  <a:gd name="connsiteX10" fmla="*/ 503554 w 2364274"/>
                  <a:gd name="connsiteY10" fmla="*/ 2394562 h 2419115"/>
                  <a:gd name="connsiteX11" fmla="*/ 191346 w 2364274"/>
                  <a:gd name="connsiteY11" fmla="*/ 1971229 h 2419115"/>
                  <a:gd name="connsiteX12" fmla="*/ 133137 w 2364274"/>
                  <a:gd name="connsiteY12" fmla="*/ 1151020 h 2419115"/>
                  <a:gd name="connsiteX13" fmla="*/ 846 w 2364274"/>
                  <a:gd name="connsiteY13" fmla="*/ 674770 h 2419115"/>
                  <a:gd name="connsiteX14" fmla="*/ 85512 w 2364274"/>
                  <a:gd name="connsiteY14" fmla="*/ 251437 h 2419115"/>
                  <a:gd name="connsiteX15" fmla="*/ 254846 w 2364274"/>
                  <a:gd name="connsiteY15" fmla="*/ 66229 h 2419115"/>
                  <a:gd name="connsiteX0" fmla="*/ 254846 w 2364274"/>
                  <a:gd name="connsiteY0" fmla="*/ 66229 h 2433881"/>
                  <a:gd name="connsiteX1" fmla="*/ 667596 w 2364274"/>
                  <a:gd name="connsiteY1" fmla="*/ 8021 h 2433881"/>
                  <a:gd name="connsiteX2" fmla="*/ 1075054 w 2364274"/>
                  <a:gd name="connsiteY2" fmla="*/ 224978 h 2433881"/>
                  <a:gd name="connsiteX3" fmla="*/ 1577763 w 2364274"/>
                  <a:gd name="connsiteY3" fmla="*/ 595396 h 2433881"/>
                  <a:gd name="connsiteX4" fmla="*/ 2006387 w 2364274"/>
                  <a:gd name="connsiteY4" fmla="*/ 695937 h 2433881"/>
                  <a:gd name="connsiteX5" fmla="*/ 2360929 w 2364274"/>
                  <a:gd name="connsiteY5" fmla="*/ 1098104 h 2433881"/>
                  <a:gd name="connsiteX6" fmla="*/ 2149262 w 2364274"/>
                  <a:gd name="connsiteY6" fmla="*/ 1606104 h 2433881"/>
                  <a:gd name="connsiteX7" fmla="*/ 1588346 w 2364274"/>
                  <a:gd name="connsiteY7" fmla="*/ 1722521 h 2433881"/>
                  <a:gd name="connsiteX8" fmla="*/ 1297304 w 2364274"/>
                  <a:gd name="connsiteY8" fmla="*/ 1971228 h 2433881"/>
                  <a:gd name="connsiteX9" fmla="*/ 1048596 w 2364274"/>
                  <a:gd name="connsiteY9" fmla="*/ 2325770 h 2433881"/>
                  <a:gd name="connsiteX10" fmla="*/ 503554 w 2364274"/>
                  <a:gd name="connsiteY10" fmla="*/ 2394562 h 2433881"/>
                  <a:gd name="connsiteX11" fmla="*/ 43180 w 2364274"/>
                  <a:gd name="connsiteY11" fmla="*/ 1770145 h 2433881"/>
                  <a:gd name="connsiteX12" fmla="*/ 133137 w 2364274"/>
                  <a:gd name="connsiteY12" fmla="*/ 1151020 h 2433881"/>
                  <a:gd name="connsiteX13" fmla="*/ 846 w 2364274"/>
                  <a:gd name="connsiteY13" fmla="*/ 674770 h 2433881"/>
                  <a:gd name="connsiteX14" fmla="*/ 85512 w 2364274"/>
                  <a:gd name="connsiteY14" fmla="*/ 251437 h 2433881"/>
                  <a:gd name="connsiteX15" fmla="*/ 254846 w 2364274"/>
                  <a:gd name="connsiteY15" fmla="*/ 66229 h 2433881"/>
                  <a:gd name="connsiteX0" fmla="*/ 254846 w 2364274"/>
                  <a:gd name="connsiteY0" fmla="*/ 66229 h 2357778"/>
                  <a:gd name="connsiteX1" fmla="*/ 667596 w 2364274"/>
                  <a:gd name="connsiteY1" fmla="*/ 8021 h 2357778"/>
                  <a:gd name="connsiteX2" fmla="*/ 1075054 w 2364274"/>
                  <a:gd name="connsiteY2" fmla="*/ 224978 h 2357778"/>
                  <a:gd name="connsiteX3" fmla="*/ 1577763 w 2364274"/>
                  <a:gd name="connsiteY3" fmla="*/ 595396 h 2357778"/>
                  <a:gd name="connsiteX4" fmla="*/ 2006387 w 2364274"/>
                  <a:gd name="connsiteY4" fmla="*/ 695937 h 2357778"/>
                  <a:gd name="connsiteX5" fmla="*/ 2360929 w 2364274"/>
                  <a:gd name="connsiteY5" fmla="*/ 1098104 h 2357778"/>
                  <a:gd name="connsiteX6" fmla="*/ 2149262 w 2364274"/>
                  <a:gd name="connsiteY6" fmla="*/ 1606104 h 2357778"/>
                  <a:gd name="connsiteX7" fmla="*/ 1588346 w 2364274"/>
                  <a:gd name="connsiteY7" fmla="*/ 1722521 h 2357778"/>
                  <a:gd name="connsiteX8" fmla="*/ 1297304 w 2364274"/>
                  <a:gd name="connsiteY8" fmla="*/ 1971228 h 2357778"/>
                  <a:gd name="connsiteX9" fmla="*/ 1048596 w 2364274"/>
                  <a:gd name="connsiteY9" fmla="*/ 2325770 h 2357778"/>
                  <a:gd name="connsiteX10" fmla="*/ 307762 w 2364274"/>
                  <a:gd name="connsiteY10" fmla="*/ 2278146 h 2357778"/>
                  <a:gd name="connsiteX11" fmla="*/ 43180 w 2364274"/>
                  <a:gd name="connsiteY11" fmla="*/ 1770145 h 2357778"/>
                  <a:gd name="connsiteX12" fmla="*/ 133137 w 2364274"/>
                  <a:gd name="connsiteY12" fmla="*/ 1151020 h 2357778"/>
                  <a:gd name="connsiteX13" fmla="*/ 846 w 2364274"/>
                  <a:gd name="connsiteY13" fmla="*/ 674770 h 2357778"/>
                  <a:gd name="connsiteX14" fmla="*/ 85512 w 2364274"/>
                  <a:gd name="connsiteY14" fmla="*/ 251437 h 2357778"/>
                  <a:gd name="connsiteX15" fmla="*/ 254846 w 2364274"/>
                  <a:gd name="connsiteY15" fmla="*/ 66229 h 2357778"/>
                  <a:gd name="connsiteX0" fmla="*/ 254846 w 2364274"/>
                  <a:gd name="connsiteY0" fmla="*/ 66229 h 2357778"/>
                  <a:gd name="connsiteX1" fmla="*/ 667596 w 2364274"/>
                  <a:gd name="connsiteY1" fmla="*/ 8021 h 2357778"/>
                  <a:gd name="connsiteX2" fmla="*/ 1075054 w 2364274"/>
                  <a:gd name="connsiteY2" fmla="*/ 224978 h 2357778"/>
                  <a:gd name="connsiteX3" fmla="*/ 1577763 w 2364274"/>
                  <a:gd name="connsiteY3" fmla="*/ 595396 h 2357778"/>
                  <a:gd name="connsiteX4" fmla="*/ 2006387 w 2364274"/>
                  <a:gd name="connsiteY4" fmla="*/ 695937 h 2357778"/>
                  <a:gd name="connsiteX5" fmla="*/ 2360929 w 2364274"/>
                  <a:gd name="connsiteY5" fmla="*/ 1098104 h 2357778"/>
                  <a:gd name="connsiteX6" fmla="*/ 2149262 w 2364274"/>
                  <a:gd name="connsiteY6" fmla="*/ 1606104 h 2357778"/>
                  <a:gd name="connsiteX7" fmla="*/ 1588346 w 2364274"/>
                  <a:gd name="connsiteY7" fmla="*/ 1722521 h 2357778"/>
                  <a:gd name="connsiteX8" fmla="*/ 1297304 w 2364274"/>
                  <a:gd name="connsiteY8" fmla="*/ 1971228 h 2357778"/>
                  <a:gd name="connsiteX9" fmla="*/ 953346 w 2364274"/>
                  <a:gd name="connsiteY9" fmla="*/ 2325770 h 2357778"/>
                  <a:gd name="connsiteX10" fmla="*/ 307762 w 2364274"/>
                  <a:gd name="connsiteY10" fmla="*/ 2278146 h 2357778"/>
                  <a:gd name="connsiteX11" fmla="*/ 43180 w 2364274"/>
                  <a:gd name="connsiteY11" fmla="*/ 1770145 h 2357778"/>
                  <a:gd name="connsiteX12" fmla="*/ 133137 w 2364274"/>
                  <a:gd name="connsiteY12" fmla="*/ 1151020 h 2357778"/>
                  <a:gd name="connsiteX13" fmla="*/ 846 w 2364274"/>
                  <a:gd name="connsiteY13" fmla="*/ 674770 h 2357778"/>
                  <a:gd name="connsiteX14" fmla="*/ 85512 w 2364274"/>
                  <a:gd name="connsiteY14" fmla="*/ 251437 h 2357778"/>
                  <a:gd name="connsiteX15" fmla="*/ 254846 w 2364274"/>
                  <a:gd name="connsiteY15" fmla="*/ 66229 h 2357778"/>
                  <a:gd name="connsiteX0" fmla="*/ 254846 w 2364455"/>
                  <a:gd name="connsiteY0" fmla="*/ 66229 h 2357778"/>
                  <a:gd name="connsiteX1" fmla="*/ 667596 w 2364455"/>
                  <a:gd name="connsiteY1" fmla="*/ 8021 h 2357778"/>
                  <a:gd name="connsiteX2" fmla="*/ 1075054 w 2364455"/>
                  <a:gd name="connsiteY2" fmla="*/ 224978 h 2357778"/>
                  <a:gd name="connsiteX3" fmla="*/ 1577763 w 2364455"/>
                  <a:gd name="connsiteY3" fmla="*/ 595396 h 2357778"/>
                  <a:gd name="connsiteX4" fmla="*/ 2006387 w 2364455"/>
                  <a:gd name="connsiteY4" fmla="*/ 695937 h 2357778"/>
                  <a:gd name="connsiteX5" fmla="*/ 2360929 w 2364455"/>
                  <a:gd name="connsiteY5" fmla="*/ 1098104 h 2357778"/>
                  <a:gd name="connsiteX6" fmla="*/ 2149262 w 2364455"/>
                  <a:gd name="connsiteY6" fmla="*/ 1606104 h 2357778"/>
                  <a:gd name="connsiteX7" fmla="*/ 1546013 w 2364455"/>
                  <a:gd name="connsiteY7" fmla="*/ 1748979 h 2357778"/>
                  <a:gd name="connsiteX8" fmla="*/ 1297304 w 2364455"/>
                  <a:gd name="connsiteY8" fmla="*/ 1971228 h 2357778"/>
                  <a:gd name="connsiteX9" fmla="*/ 953346 w 2364455"/>
                  <a:gd name="connsiteY9" fmla="*/ 2325770 h 2357778"/>
                  <a:gd name="connsiteX10" fmla="*/ 307762 w 2364455"/>
                  <a:gd name="connsiteY10" fmla="*/ 2278146 h 2357778"/>
                  <a:gd name="connsiteX11" fmla="*/ 43180 w 2364455"/>
                  <a:gd name="connsiteY11" fmla="*/ 1770145 h 2357778"/>
                  <a:gd name="connsiteX12" fmla="*/ 133137 w 2364455"/>
                  <a:gd name="connsiteY12" fmla="*/ 1151020 h 2357778"/>
                  <a:gd name="connsiteX13" fmla="*/ 846 w 2364455"/>
                  <a:gd name="connsiteY13" fmla="*/ 674770 h 2357778"/>
                  <a:gd name="connsiteX14" fmla="*/ 85512 w 2364455"/>
                  <a:gd name="connsiteY14" fmla="*/ 251437 h 2357778"/>
                  <a:gd name="connsiteX15" fmla="*/ 254846 w 2364455"/>
                  <a:gd name="connsiteY15" fmla="*/ 66229 h 2357778"/>
                  <a:gd name="connsiteX0" fmla="*/ 254846 w 2364455"/>
                  <a:gd name="connsiteY0" fmla="*/ 66229 h 2357778"/>
                  <a:gd name="connsiteX1" fmla="*/ 667596 w 2364455"/>
                  <a:gd name="connsiteY1" fmla="*/ 8021 h 2357778"/>
                  <a:gd name="connsiteX2" fmla="*/ 1075054 w 2364455"/>
                  <a:gd name="connsiteY2" fmla="*/ 224978 h 2357778"/>
                  <a:gd name="connsiteX3" fmla="*/ 1477221 w 2364455"/>
                  <a:gd name="connsiteY3" fmla="*/ 531896 h 2357778"/>
                  <a:gd name="connsiteX4" fmla="*/ 2006387 w 2364455"/>
                  <a:gd name="connsiteY4" fmla="*/ 695937 h 2357778"/>
                  <a:gd name="connsiteX5" fmla="*/ 2360929 w 2364455"/>
                  <a:gd name="connsiteY5" fmla="*/ 1098104 h 2357778"/>
                  <a:gd name="connsiteX6" fmla="*/ 2149262 w 2364455"/>
                  <a:gd name="connsiteY6" fmla="*/ 1606104 h 2357778"/>
                  <a:gd name="connsiteX7" fmla="*/ 1546013 w 2364455"/>
                  <a:gd name="connsiteY7" fmla="*/ 1748979 h 2357778"/>
                  <a:gd name="connsiteX8" fmla="*/ 1297304 w 2364455"/>
                  <a:gd name="connsiteY8" fmla="*/ 1971228 h 2357778"/>
                  <a:gd name="connsiteX9" fmla="*/ 953346 w 2364455"/>
                  <a:gd name="connsiteY9" fmla="*/ 2325770 h 2357778"/>
                  <a:gd name="connsiteX10" fmla="*/ 307762 w 2364455"/>
                  <a:gd name="connsiteY10" fmla="*/ 2278146 h 2357778"/>
                  <a:gd name="connsiteX11" fmla="*/ 43180 w 2364455"/>
                  <a:gd name="connsiteY11" fmla="*/ 1770145 h 2357778"/>
                  <a:gd name="connsiteX12" fmla="*/ 133137 w 2364455"/>
                  <a:gd name="connsiteY12" fmla="*/ 1151020 h 2357778"/>
                  <a:gd name="connsiteX13" fmla="*/ 846 w 2364455"/>
                  <a:gd name="connsiteY13" fmla="*/ 674770 h 2357778"/>
                  <a:gd name="connsiteX14" fmla="*/ 85512 w 2364455"/>
                  <a:gd name="connsiteY14" fmla="*/ 251437 h 2357778"/>
                  <a:gd name="connsiteX15" fmla="*/ 254846 w 2364455"/>
                  <a:gd name="connsiteY15" fmla="*/ 66229 h 2357778"/>
                  <a:gd name="connsiteX0" fmla="*/ 254846 w 2364455"/>
                  <a:gd name="connsiteY0" fmla="*/ 64517 h 2356066"/>
                  <a:gd name="connsiteX1" fmla="*/ 667596 w 2364455"/>
                  <a:gd name="connsiteY1" fmla="*/ 6309 h 2356066"/>
                  <a:gd name="connsiteX2" fmla="*/ 1053888 w 2364455"/>
                  <a:gd name="connsiteY2" fmla="*/ 196807 h 2356066"/>
                  <a:gd name="connsiteX3" fmla="*/ 1477221 w 2364455"/>
                  <a:gd name="connsiteY3" fmla="*/ 530184 h 2356066"/>
                  <a:gd name="connsiteX4" fmla="*/ 2006387 w 2364455"/>
                  <a:gd name="connsiteY4" fmla="*/ 694225 h 2356066"/>
                  <a:gd name="connsiteX5" fmla="*/ 2360929 w 2364455"/>
                  <a:gd name="connsiteY5" fmla="*/ 1096392 h 2356066"/>
                  <a:gd name="connsiteX6" fmla="*/ 2149262 w 2364455"/>
                  <a:gd name="connsiteY6" fmla="*/ 1604392 h 2356066"/>
                  <a:gd name="connsiteX7" fmla="*/ 1546013 w 2364455"/>
                  <a:gd name="connsiteY7" fmla="*/ 1747267 h 2356066"/>
                  <a:gd name="connsiteX8" fmla="*/ 1297304 w 2364455"/>
                  <a:gd name="connsiteY8" fmla="*/ 1969516 h 2356066"/>
                  <a:gd name="connsiteX9" fmla="*/ 953346 w 2364455"/>
                  <a:gd name="connsiteY9" fmla="*/ 2324058 h 2356066"/>
                  <a:gd name="connsiteX10" fmla="*/ 307762 w 2364455"/>
                  <a:gd name="connsiteY10" fmla="*/ 2276434 h 2356066"/>
                  <a:gd name="connsiteX11" fmla="*/ 43180 w 2364455"/>
                  <a:gd name="connsiteY11" fmla="*/ 1768433 h 2356066"/>
                  <a:gd name="connsiteX12" fmla="*/ 133137 w 2364455"/>
                  <a:gd name="connsiteY12" fmla="*/ 1149308 h 2356066"/>
                  <a:gd name="connsiteX13" fmla="*/ 846 w 2364455"/>
                  <a:gd name="connsiteY13" fmla="*/ 673058 h 2356066"/>
                  <a:gd name="connsiteX14" fmla="*/ 85512 w 2364455"/>
                  <a:gd name="connsiteY14" fmla="*/ 249725 h 2356066"/>
                  <a:gd name="connsiteX15" fmla="*/ 254846 w 2364455"/>
                  <a:gd name="connsiteY15" fmla="*/ 64517 h 2356066"/>
                  <a:gd name="connsiteX0" fmla="*/ 254846 w 2364578"/>
                  <a:gd name="connsiteY0" fmla="*/ 64517 h 2356066"/>
                  <a:gd name="connsiteX1" fmla="*/ 667596 w 2364578"/>
                  <a:gd name="connsiteY1" fmla="*/ 6309 h 2356066"/>
                  <a:gd name="connsiteX2" fmla="*/ 1053888 w 2364578"/>
                  <a:gd name="connsiteY2" fmla="*/ 196807 h 2356066"/>
                  <a:gd name="connsiteX3" fmla="*/ 1477221 w 2364578"/>
                  <a:gd name="connsiteY3" fmla="*/ 530184 h 2356066"/>
                  <a:gd name="connsiteX4" fmla="*/ 2006387 w 2364578"/>
                  <a:gd name="connsiteY4" fmla="*/ 694225 h 2356066"/>
                  <a:gd name="connsiteX5" fmla="*/ 2360929 w 2364578"/>
                  <a:gd name="connsiteY5" fmla="*/ 1096392 h 2356066"/>
                  <a:gd name="connsiteX6" fmla="*/ 2149262 w 2364578"/>
                  <a:gd name="connsiteY6" fmla="*/ 1604392 h 2356066"/>
                  <a:gd name="connsiteX7" fmla="*/ 1519555 w 2364578"/>
                  <a:gd name="connsiteY7" fmla="*/ 1794892 h 2356066"/>
                  <a:gd name="connsiteX8" fmla="*/ 1297304 w 2364578"/>
                  <a:gd name="connsiteY8" fmla="*/ 1969516 h 2356066"/>
                  <a:gd name="connsiteX9" fmla="*/ 953346 w 2364578"/>
                  <a:gd name="connsiteY9" fmla="*/ 2324058 h 2356066"/>
                  <a:gd name="connsiteX10" fmla="*/ 307762 w 2364578"/>
                  <a:gd name="connsiteY10" fmla="*/ 2276434 h 2356066"/>
                  <a:gd name="connsiteX11" fmla="*/ 43180 w 2364578"/>
                  <a:gd name="connsiteY11" fmla="*/ 1768433 h 2356066"/>
                  <a:gd name="connsiteX12" fmla="*/ 133137 w 2364578"/>
                  <a:gd name="connsiteY12" fmla="*/ 1149308 h 2356066"/>
                  <a:gd name="connsiteX13" fmla="*/ 846 w 2364578"/>
                  <a:gd name="connsiteY13" fmla="*/ 673058 h 2356066"/>
                  <a:gd name="connsiteX14" fmla="*/ 85512 w 2364578"/>
                  <a:gd name="connsiteY14" fmla="*/ 249725 h 2356066"/>
                  <a:gd name="connsiteX15" fmla="*/ 254846 w 2364578"/>
                  <a:gd name="connsiteY15" fmla="*/ 64517 h 2356066"/>
                  <a:gd name="connsiteX0" fmla="*/ 258903 w 2368635"/>
                  <a:gd name="connsiteY0" fmla="*/ 67284 h 2358833"/>
                  <a:gd name="connsiteX1" fmla="*/ 671653 w 2368635"/>
                  <a:gd name="connsiteY1" fmla="*/ 9076 h 2358833"/>
                  <a:gd name="connsiteX2" fmla="*/ 1057945 w 2368635"/>
                  <a:gd name="connsiteY2" fmla="*/ 199574 h 2358833"/>
                  <a:gd name="connsiteX3" fmla="*/ 1481278 w 2368635"/>
                  <a:gd name="connsiteY3" fmla="*/ 532951 h 2358833"/>
                  <a:gd name="connsiteX4" fmla="*/ 2010444 w 2368635"/>
                  <a:gd name="connsiteY4" fmla="*/ 696992 h 2358833"/>
                  <a:gd name="connsiteX5" fmla="*/ 2364986 w 2368635"/>
                  <a:gd name="connsiteY5" fmla="*/ 1099159 h 2358833"/>
                  <a:gd name="connsiteX6" fmla="*/ 2153319 w 2368635"/>
                  <a:gd name="connsiteY6" fmla="*/ 1607159 h 2358833"/>
                  <a:gd name="connsiteX7" fmla="*/ 1523612 w 2368635"/>
                  <a:gd name="connsiteY7" fmla="*/ 1797659 h 2358833"/>
                  <a:gd name="connsiteX8" fmla="*/ 1301361 w 2368635"/>
                  <a:gd name="connsiteY8" fmla="*/ 1972283 h 2358833"/>
                  <a:gd name="connsiteX9" fmla="*/ 957403 w 2368635"/>
                  <a:gd name="connsiteY9" fmla="*/ 2326825 h 2358833"/>
                  <a:gd name="connsiteX10" fmla="*/ 311819 w 2368635"/>
                  <a:gd name="connsiteY10" fmla="*/ 2279201 h 2358833"/>
                  <a:gd name="connsiteX11" fmla="*/ 47237 w 2368635"/>
                  <a:gd name="connsiteY11" fmla="*/ 1771200 h 2358833"/>
                  <a:gd name="connsiteX12" fmla="*/ 137194 w 2368635"/>
                  <a:gd name="connsiteY12" fmla="*/ 1152075 h 2358833"/>
                  <a:gd name="connsiteX13" fmla="*/ 4903 w 2368635"/>
                  <a:gd name="connsiteY13" fmla="*/ 675825 h 2358833"/>
                  <a:gd name="connsiteX14" fmla="*/ 36652 w 2368635"/>
                  <a:gd name="connsiteY14" fmla="*/ 384783 h 2358833"/>
                  <a:gd name="connsiteX15" fmla="*/ 258903 w 2368635"/>
                  <a:gd name="connsiteY15" fmla="*/ 67284 h 2358833"/>
                  <a:gd name="connsiteX0" fmla="*/ 235537 w 2345269"/>
                  <a:gd name="connsiteY0" fmla="*/ 67284 h 2358833"/>
                  <a:gd name="connsiteX1" fmla="*/ 648287 w 2345269"/>
                  <a:gd name="connsiteY1" fmla="*/ 9076 h 2358833"/>
                  <a:gd name="connsiteX2" fmla="*/ 1034579 w 2345269"/>
                  <a:gd name="connsiteY2" fmla="*/ 199574 h 2358833"/>
                  <a:gd name="connsiteX3" fmla="*/ 1457912 w 2345269"/>
                  <a:gd name="connsiteY3" fmla="*/ 532951 h 2358833"/>
                  <a:gd name="connsiteX4" fmla="*/ 1987078 w 2345269"/>
                  <a:gd name="connsiteY4" fmla="*/ 696992 h 2358833"/>
                  <a:gd name="connsiteX5" fmla="*/ 2341620 w 2345269"/>
                  <a:gd name="connsiteY5" fmla="*/ 1099159 h 2358833"/>
                  <a:gd name="connsiteX6" fmla="*/ 2129953 w 2345269"/>
                  <a:gd name="connsiteY6" fmla="*/ 1607159 h 2358833"/>
                  <a:gd name="connsiteX7" fmla="*/ 1500246 w 2345269"/>
                  <a:gd name="connsiteY7" fmla="*/ 1797659 h 2358833"/>
                  <a:gd name="connsiteX8" fmla="*/ 1277995 w 2345269"/>
                  <a:gd name="connsiteY8" fmla="*/ 1972283 h 2358833"/>
                  <a:gd name="connsiteX9" fmla="*/ 934037 w 2345269"/>
                  <a:gd name="connsiteY9" fmla="*/ 2326825 h 2358833"/>
                  <a:gd name="connsiteX10" fmla="*/ 288453 w 2345269"/>
                  <a:gd name="connsiteY10" fmla="*/ 2279201 h 2358833"/>
                  <a:gd name="connsiteX11" fmla="*/ 23871 w 2345269"/>
                  <a:gd name="connsiteY11" fmla="*/ 1771200 h 2358833"/>
                  <a:gd name="connsiteX12" fmla="*/ 113828 w 2345269"/>
                  <a:gd name="connsiteY12" fmla="*/ 1152075 h 2358833"/>
                  <a:gd name="connsiteX13" fmla="*/ 29162 w 2345269"/>
                  <a:gd name="connsiteY13" fmla="*/ 845158 h 2358833"/>
                  <a:gd name="connsiteX14" fmla="*/ 13286 w 2345269"/>
                  <a:gd name="connsiteY14" fmla="*/ 384783 h 2358833"/>
                  <a:gd name="connsiteX15" fmla="*/ 235537 w 2345269"/>
                  <a:gd name="connsiteY15" fmla="*/ 67284 h 2358833"/>
                  <a:gd name="connsiteX0" fmla="*/ 242969 w 2352701"/>
                  <a:gd name="connsiteY0" fmla="*/ 67284 h 2358833"/>
                  <a:gd name="connsiteX1" fmla="*/ 655719 w 2352701"/>
                  <a:gd name="connsiteY1" fmla="*/ 9076 h 2358833"/>
                  <a:gd name="connsiteX2" fmla="*/ 1042011 w 2352701"/>
                  <a:gd name="connsiteY2" fmla="*/ 199574 h 2358833"/>
                  <a:gd name="connsiteX3" fmla="*/ 1465344 w 2352701"/>
                  <a:gd name="connsiteY3" fmla="*/ 532951 h 2358833"/>
                  <a:gd name="connsiteX4" fmla="*/ 1994510 w 2352701"/>
                  <a:gd name="connsiteY4" fmla="*/ 696992 h 2358833"/>
                  <a:gd name="connsiteX5" fmla="*/ 2349052 w 2352701"/>
                  <a:gd name="connsiteY5" fmla="*/ 1099159 h 2358833"/>
                  <a:gd name="connsiteX6" fmla="*/ 2137385 w 2352701"/>
                  <a:gd name="connsiteY6" fmla="*/ 1607159 h 2358833"/>
                  <a:gd name="connsiteX7" fmla="*/ 1507678 w 2352701"/>
                  <a:gd name="connsiteY7" fmla="*/ 1797659 h 2358833"/>
                  <a:gd name="connsiteX8" fmla="*/ 1285427 w 2352701"/>
                  <a:gd name="connsiteY8" fmla="*/ 1972283 h 2358833"/>
                  <a:gd name="connsiteX9" fmla="*/ 941469 w 2352701"/>
                  <a:gd name="connsiteY9" fmla="*/ 2326825 h 2358833"/>
                  <a:gd name="connsiteX10" fmla="*/ 295885 w 2352701"/>
                  <a:gd name="connsiteY10" fmla="*/ 2279201 h 2358833"/>
                  <a:gd name="connsiteX11" fmla="*/ 31303 w 2352701"/>
                  <a:gd name="connsiteY11" fmla="*/ 1771200 h 2358833"/>
                  <a:gd name="connsiteX12" fmla="*/ 121260 w 2352701"/>
                  <a:gd name="connsiteY12" fmla="*/ 1152075 h 2358833"/>
                  <a:gd name="connsiteX13" fmla="*/ 36594 w 2352701"/>
                  <a:gd name="connsiteY13" fmla="*/ 845158 h 2358833"/>
                  <a:gd name="connsiteX14" fmla="*/ 20718 w 2352701"/>
                  <a:gd name="connsiteY14" fmla="*/ 384783 h 2358833"/>
                  <a:gd name="connsiteX15" fmla="*/ 242969 w 2352701"/>
                  <a:gd name="connsiteY15" fmla="*/ 67284 h 2358833"/>
                  <a:gd name="connsiteX0" fmla="*/ 242969 w 2352701"/>
                  <a:gd name="connsiteY0" fmla="*/ 67284 h 2358833"/>
                  <a:gd name="connsiteX1" fmla="*/ 655719 w 2352701"/>
                  <a:gd name="connsiteY1" fmla="*/ 9076 h 2358833"/>
                  <a:gd name="connsiteX2" fmla="*/ 1042011 w 2352701"/>
                  <a:gd name="connsiteY2" fmla="*/ 199574 h 2358833"/>
                  <a:gd name="connsiteX3" fmla="*/ 1465344 w 2352701"/>
                  <a:gd name="connsiteY3" fmla="*/ 532951 h 2358833"/>
                  <a:gd name="connsiteX4" fmla="*/ 1994510 w 2352701"/>
                  <a:gd name="connsiteY4" fmla="*/ 696992 h 2358833"/>
                  <a:gd name="connsiteX5" fmla="*/ 2349052 w 2352701"/>
                  <a:gd name="connsiteY5" fmla="*/ 1099159 h 2358833"/>
                  <a:gd name="connsiteX6" fmla="*/ 2137385 w 2352701"/>
                  <a:gd name="connsiteY6" fmla="*/ 1607159 h 2358833"/>
                  <a:gd name="connsiteX7" fmla="*/ 1507678 w 2352701"/>
                  <a:gd name="connsiteY7" fmla="*/ 1797659 h 2358833"/>
                  <a:gd name="connsiteX8" fmla="*/ 1285427 w 2352701"/>
                  <a:gd name="connsiteY8" fmla="*/ 1972283 h 2358833"/>
                  <a:gd name="connsiteX9" fmla="*/ 941469 w 2352701"/>
                  <a:gd name="connsiteY9" fmla="*/ 2326825 h 2358833"/>
                  <a:gd name="connsiteX10" fmla="*/ 295885 w 2352701"/>
                  <a:gd name="connsiteY10" fmla="*/ 2279201 h 2358833"/>
                  <a:gd name="connsiteX11" fmla="*/ 31303 w 2352701"/>
                  <a:gd name="connsiteY11" fmla="*/ 1771200 h 2358833"/>
                  <a:gd name="connsiteX12" fmla="*/ 121260 w 2352701"/>
                  <a:gd name="connsiteY12" fmla="*/ 1247325 h 2358833"/>
                  <a:gd name="connsiteX13" fmla="*/ 36594 w 2352701"/>
                  <a:gd name="connsiteY13" fmla="*/ 845158 h 2358833"/>
                  <a:gd name="connsiteX14" fmla="*/ 20718 w 2352701"/>
                  <a:gd name="connsiteY14" fmla="*/ 384783 h 2358833"/>
                  <a:gd name="connsiteX15" fmla="*/ 242969 w 2352701"/>
                  <a:gd name="connsiteY15" fmla="*/ 67284 h 2358833"/>
                  <a:gd name="connsiteX0" fmla="*/ 242969 w 2352701"/>
                  <a:gd name="connsiteY0" fmla="*/ 67284 h 2358833"/>
                  <a:gd name="connsiteX1" fmla="*/ 655719 w 2352701"/>
                  <a:gd name="connsiteY1" fmla="*/ 9076 h 2358833"/>
                  <a:gd name="connsiteX2" fmla="*/ 1042011 w 2352701"/>
                  <a:gd name="connsiteY2" fmla="*/ 199574 h 2358833"/>
                  <a:gd name="connsiteX3" fmla="*/ 1375385 w 2352701"/>
                  <a:gd name="connsiteY3" fmla="*/ 480034 h 2358833"/>
                  <a:gd name="connsiteX4" fmla="*/ 1994510 w 2352701"/>
                  <a:gd name="connsiteY4" fmla="*/ 696992 h 2358833"/>
                  <a:gd name="connsiteX5" fmla="*/ 2349052 w 2352701"/>
                  <a:gd name="connsiteY5" fmla="*/ 1099159 h 2358833"/>
                  <a:gd name="connsiteX6" fmla="*/ 2137385 w 2352701"/>
                  <a:gd name="connsiteY6" fmla="*/ 1607159 h 2358833"/>
                  <a:gd name="connsiteX7" fmla="*/ 1507678 w 2352701"/>
                  <a:gd name="connsiteY7" fmla="*/ 1797659 h 2358833"/>
                  <a:gd name="connsiteX8" fmla="*/ 1285427 w 2352701"/>
                  <a:gd name="connsiteY8" fmla="*/ 1972283 h 2358833"/>
                  <a:gd name="connsiteX9" fmla="*/ 941469 w 2352701"/>
                  <a:gd name="connsiteY9" fmla="*/ 2326825 h 2358833"/>
                  <a:gd name="connsiteX10" fmla="*/ 295885 w 2352701"/>
                  <a:gd name="connsiteY10" fmla="*/ 2279201 h 2358833"/>
                  <a:gd name="connsiteX11" fmla="*/ 31303 w 2352701"/>
                  <a:gd name="connsiteY11" fmla="*/ 1771200 h 2358833"/>
                  <a:gd name="connsiteX12" fmla="*/ 121260 w 2352701"/>
                  <a:gd name="connsiteY12" fmla="*/ 1247325 h 2358833"/>
                  <a:gd name="connsiteX13" fmla="*/ 36594 w 2352701"/>
                  <a:gd name="connsiteY13" fmla="*/ 845158 h 2358833"/>
                  <a:gd name="connsiteX14" fmla="*/ 20718 w 2352701"/>
                  <a:gd name="connsiteY14" fmla="*/ 384783 h 2358833"/>
                  <a:gd name="connsiteX15" fmla="*/ 242969 w 2352701"/>
                  <a:gd name="connsiteY15" fmla="*/ 67284 h 2358833"/>
                  <a:gd name="connsiteX0" fmla="*/ 242969 w 2272494"/>
                  <a:gd name="connsiteY0" fmla="*/ 67284 h 2358833"/>
                  <a:gd name="connsiteX1" fmla="*/ 655719 w 2272494"/>
                  <a:gd name="connsiteY1" fmla="*/ 9076 h 2358833"/>
                  <a:gd name="connsiteX2" fmla="*/ 1042011 w 2272494"/>
                  <a:gd name="connsiteY2" fmla="*/ 199574 h 2358833"/>
                  <a:gd name="connsiteX3" fmla="*/ 1375385 w 2272494"/>
                  <a:gd name="connsiteY3" fmla="*/ 480034 h 2358833"/>
                  <a:gd name="connsiteX4" fmla="*/ 1994510 w 2272494"/>
                  <a:gd name="connsiteY4" fmla="*/ 696992 h 2358833"/>
                  <a:gd name="connsiteX5" fmla="*/ 2264385 w 2272494"/>
                  <a:gd name="connsiteY5" fmla="*/ 1099159 h 2358833"/>
                  <a:gd name="connsiteX6" fmla="*/ 2137385 w 2272494"/>
                  <a:gd name="connsiteY6" fmla="*/ 1607159 h 2358833"/>
                  <a:gd name="connsiteX7" fmla="*/ 1507678 w 2272494"/>
                  <a:gd name="connsiteY7" fmla="*/ 1797659 h 2358833"/>
                  <a:gd name="connsiteX8" fmla="*/ 1285427 w 2272494"/>
                  <a:gd name="connsiteY8" fmla="*/ 1972283 h 2358833"/>
                  <a:gd name="connsiteX9" fmla="*/ 941469 w 2272494"/>
                  <a:gd name="connsiteY9" fmla="*/ 2326825 h 2358833"/>
                  <a:gd name="connsiteX10" fmla="*/ 295885 w 2272494"/>
                  <a:gd name="connsiteY10" fmla="*/ 2279201 h 2358833"/>
                  <a:gd name="connsiteX11" fmla="*/ 31303 w 2272494"/>
                  <a:gd name="connsiteY11" fmla="*/ 1771200 h 2358833"/>
                  <a:gd name="connsiteX12" fmla="*/ 121260 w 2272494"/>
                  <a:gd name="connsiteY12" fmla="*/ 1247325 h 2358833"/>
                  <a:gd name="connsiteX13" fmla="*/ 36594 w 2272494"/>
                  <a:gd name="connsiteY13" fmla="*/ 845158 h 2358833"/>
                  <a:gd name="connsiteX14" fmla="*/ 20718 w 2272494"/>
                  <a:gd name="connsiteY14" fmla="*/ 384783 h 2358833"/>
                  <a:gd name="connsiteX15" fmla="*/ 242969 w 2272494"/>
                  <a:gd name="connsiteY15" fmla="*/ 67284 h 2358833"/>
                  <a:gd name="connsiteX0" fmla="*/ 242969 w 2266114"/>
                  <a:gd name="connsiteY0" fmla="*/ 67284 h 2358833"/>
                  <a:gd name="connsiteX1" fmla="*/ 655719 w 2266114"/>
                  <a:gd name="connsiteY1" fmla="*/ 9076 h 2358833"/>
                  <a:gd name="connsiteX2" fmla="*/ 1042011 w 2266114"/>
                  <a:gd name="connsiteY2" fmla="*/ 199574 h 2358833"/>
                  <a:gd name="connsiteX3" fmla="*/ 1375385 w 2266114"/>
                  <a:gd name="connsiteY3" fmla="*/ 480034 h 2358833"/>
                  <a:gd name="connsiteX4" fmla="*/ 1994510 w 2266114"/>
                  <a:gd name="connsiteY4" fmla="*/ 696992 h 2358833"/>
                  <a:gd name="connsiteX5" fmla="*/ 2264385 w 2266114"/>
                  <a:gd name="connsiteY5" fmla="*/ 1099159 h 2358833"/>
                  <a:gd name="connsiteX6" fmla="*/ 2079177 w 2266114"/>
                  <a:gd name="connsiteY6" fmla="*/ 1585992 h 2358833"/>
                  <a:gd name="connsiteX7" fmla="*/ 1507678 w 2266114"/>
                  <a:gd name="connsiteY7" fmla="*/ 1797659 h 2358833"/>
                  <a:gd name="connsiteX8" fmla="*/ 1285427 w 2266114"/>
                  <a:gd name="connsiteY8" fmla="*/ 1972283 h 2358833"/>
                  <a:gd name="connsiteX9" fmla="*/ 941469 w 2266114"/>
                  <a:gd name="connsiteY9" fmla="*/ 2326825 h 2358833"/>
                  <a:gd name="connsiteX10" fmla="*/ 295885 w 2266114"/>
                  <a:gd name="connsiteY10" fmla="*/ 2279201 h 2358833"/>
                  <a:gd name="connsiteX11" fmla="*/ 31303 w 2266114"/>
                  <a:gd name="connsiteY11" fmla="*/ 1771200 h 2358833"/>
                  <a:gd name="connsiteX12" fmla="*/ 121260 w 2266114"/>
                  <a:gd name="connsiteY12" fmla="*/ 1247325 h 2358833"/>
                  <a:gd name="connsiteX13" fmla="*/ 36594 w 2266114"/>
                  <a:gd name="connsiteY13" fmla="*/ 845158 h 2358833"/>
                  <a:gd name="connsiteX14" fmla="*/ 20718 w 2266114"/>
                  <a:gd name="connsiteY14" fmla="*/ 384783 h 2358833"/>
                  <a:gd name="connsiteX15" fmla="*/ 242969 w 2266114"/>
                  <a:gd name="connsiteY15" fmla="*/ 67284 h 2358833"/>
                  <a:gd name="connsiteX0" fmla="*/ 242969 w 2266114"/>
                  <a:gd name="connsiteY0" fmla="*/ 67284 h 2323789"/>
                  <a:gd name="connsiteX1" fmla="*/ 655719 w 2266114"/>
                  <a:gd name="connsiteY1" fmla="*/ 9076 h 2323789"/>
                  <a:gd name="connsiteX2" fmla="*/ 1042011 w 2266114"/>
                  <a:gd name="connsiteY2" fmla="*/ 199574 h 2323789"/>
                  <a:gd name="connsiteX3" fmla="*/ 1375385 w 2266114"/>
                  <a:gd name="connsiteY3" fmla="*/ 480034 h 2323789"/>
                  <a:gd name="connsiteX4" fmla="*/ 1994510 w 2266114"/>
                  <a:gd name="connsiteY4" fmla="*/ 696992 h 2323789"/>
                  <a:gd name="connsiteX5" fmla="*/ 2264385 w 2266114"/>
                  <a:gd name="connsiteY5" fmla="*/ 1099159 h 2323789"/>
                  <a:gd name="connsiteX6" fmla="*/ 2079177 w 2266114"/>
                  <a:gd name="connsiteY6" fmla="*/ 1585992 h 2323789"/>
                  <a:gd name="connsiteX7" fmla="*/ 1507678 w 2266114"/>
                  <a:gd name="connsiteY7" fmla="*/ 1797659 h 2323789"/>
                  <a:gd name="connsiteX8" fmla="*/ 1285427 w 2266114"/>
                  <a:gd name="connsiteY8" fmla="*/ 1972283 h 2323789"/>
                  <a:gd name="connsiteX9" fmla="*/ 888552 w 2266114"/>
                  <a:gd name="connsiteY9" fmla="*/ 2263325 h 2323789"/>
                  <a:gd name="connsiteX10" fmla="*/ 295885 w 2266114"/>
                  <a:gd name="connsiteY10" fmla="*/ 2279201 h 2323789"/>
                  <a:gd name="connsiteX11" fmla="*/ 31303 w 2266114"/>
                  <a:gd name="connsiteY11" fmla="*/ 1771200 h 2323789"/>
                  <a:gd name="connsiteX12" fmla="*/ 121260 w 2266114"/>
                  <a:gd name="connsiteY12" fmla="*/ 1247325 h 2323789"/>
                  <a:gd name="connsiteX13" fmla="*/ 36594 w 2266114"/>
                  <a:gd name="connsiteY13" fmla="*/ 845158 h 2323789"/>
                  <a:gd name="connsiteX14" fmla="*/ 20718 w 2266114"/>
                  <a:gd name="connsiteY14" fmla="*/ 384783 h 2323789"/>
                  <a:gd name="connsiteX15" fmla="*/ 242969 w 2266114"/>
                  <a:gd name="connsiteY15" fmla="*/ 67284 h 2323789"/>
                  <a:gd name="connsiteX0" fmla="*/ 242969 w 2266114"/>
                  <a:gd name="connsiteY0" fmla="*/ 67284 h 2326874"/>
                  <a:gd name="connsiteX1" fmla="*/ 655719 w 2266114"/>
                  <a:gd name="connsiteY1" fmla="*/ 9076 h 2326874"/>
                  <a:gd name="connsiteX2" fmla="*/ 1042011 w 2266114"/>
                  <a:gd name="connsiteY2" fmla="*/ 199574 h 2326874"/>
                  <a:gd name="connsiteX3" fmla="*/ 1375385 w 2266114"/>
                  <a:gd name="connsiteY3" fmla="*/ 480034 h 2326874"/>
                  <a:gd name="connsiteX4" fmla="*/ 1994510 w 2266114"/>
                  <a:gd name="connsiteY4" fmla="*/ 696992 h 2326874"/>
                  <a:gd name="connsiteX5" fmla="*/ 2264385 w 2266114"/>
                  <a:gd name="connsiteY5" fmla="*/ 1099159 h 2326874"/>
                  <a:gd name="connsiteX6" fmla="*/ 2079177 w 2266114"/>
                  <a:gd name="connsiteY6" fmla="*/ 1585992 h 2326874"/>
                  <a:gd name="connsiteX7" fmla="*/ 1507678 w 2266114"/>
                  <a:gd name="connsiteY7" fmla="*/ 1797659 h 2326874"/>
                  <a:gd name="connsiteX8" fmla="*/ 1227218 w 2266114"/>
                  <a:gd name="connsiteY8" fmla="*/ 1908783 h 2326874"/>
                  <a:gd name="connsiteX9" fmla="*/ 888552 w 2266114"/>
                  <a:gd name="connsiteY9" fmla="*/ 2263325 h 2326874"/>
                  <a:gd name="connsiteX10" fmla="*/ 295885 w 2266114"/>
                  <a:gd name="connsiteY10" fmla="*/ 2279201 h 2326874"/>
                  <a:gd name="connsiteX11" fmla="*/ 31303 w 2266114"/>
                  <a:gd name="connsiteY11" fmla="*/ 1771200 h 2326874"/>
                  <a:gd name="connsiteX12" fmla="*/ 121260 w 2266114"/>
                  <a:gd name="connsiteY12" fmla="*/ 1247325 h 2326874"/>
                  <a:gd name="connsiteX13" fmla="*/ 36594 w 2266114"/>
                  <a:gd name="connsiteY13" fmla="*/ 845158 h 2326874"/>
                  <a:gd name="connsiteX14" fmla="*/ 20718 w 2266114"/>
                  <a:gd name="connsiteY14" fmla="*/ 384783 h 2326874"/>
                  <a:gd name="connsiteX15" fmla="*/ 242969 w 2266114"/>
                  <a:gd name="connsiteY15" fmla="*/ 67284 h 2326874"/>
                  <a:gd name="connsiteX0" fmla="*/ 242969 w 2266217"/>
                  <a:gd name="connsiteY0" fmla="*/ 67284 h 2326874"/>
                  <a:gd name="connsiteX1" fmla="*/ 655719 w 2266217"/>
                  <a:gd name="connsiteY1" fmla="*/ 9076 h 2326874"/>
                  <a:gd name="connsiteX2" fmla="*/ 1042011 w 2266217"/>
                  <a:gd name="connsiteY2" fmla="*/ 199574 h 2326874"/>
                  <a:gd name="connsiteX3" fmla="*/ 1375385 w 2266217"/>
                  <a:gd name="connsiteY3" fmla="*/ 480034 h 2326874"/>
                  <a:gd name="connsiteX4" fmla="*/ 1994510 w 2266217"/>
                  <a:gd name="connsiteY4" fmla="*/ 696992 h 2326874"/>
                  <a:gd name="connsiteX5" fmla="*/ 2264385 w 2266217"/>
                  <a:gd name="connsiteY5" fmla="*/ 1099159 h 2326874"/>
                  <a:gd name="connsiteX6" fmla="*/ 2079177 w 2266217"/>
                  <a:gd name="connsiteY6" fmla="*/ 1585992 h 2326874"/>
                  <a:gd name="connsiteX7" fmla="*/ 1475928 w 2266217"/>
                  <a:gd name="connsiteY7" fmla="*/ 1750034 h 2326874"/>
                  <a:gd name="connsiteX8" fmla="*/ 1227218 w 2266217"/>
                  <a:gd name="connsiteY8" fmla="*/ 1908783 h 2326874"/>
                  <a:gd name="connsiteX9" fmla="*/ 888552 w 2266217"/>
                  <a:gd name="connsiteY9" fmla="*/ 2263325 h 2326874"/>
                  <a:gd name="connsiteX10" fmla="*/ 295885 w 2266217"/>
                  <a:gd name="connsiteY10" fmla="*/ 2279201 h 2326874"/>
                  <a:gd name="connsiteX11" fmla="*/ 31303 w 2266217"/>
                  <a:gd name="connsiteY11" fmla="*/ 1771200 h 2326874"/>
                  <a:gd name="connsiteX12" fmla="*/ 121260 w 2266217"/>
                  <a:gd name="connsiteY12" fmla="*/ 1247325 h 2326874"/>
                  <a:gd name="connsiteX13" fmla="*/ 36594 w 2266217"/>
                  <a:gd name="connsiteY13" fmla="*/ 845158 h 2326874"/>
                  <a:gd name="connsiteX14" fmla="*/ 20718 w 2266217"/>
                  <a:gd name="connsiteY14" fmla="*/ 384783 h 2326874"/>
                  <a:gd name="connsiteX15" fmla="*/ 242969 w 2266217"/>
                  <a:gd name="connsiteY15" fmla="*/ 67284 h 232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66217" h="2326874">
                    <a:moveTo>
                      <a:pt x="242969" y="67284"/>
                    </a:moveTo>
                    <a:cubicBezTo>
                      <a:pt x="348803" y="4666"/>
                      <a:pt x="522545" y="-12972"/>
                      <a:pt x="655719" y="9076"/>
                    </a:cubicBezTo>
                    <a:cubicBezTo>
                      <a:pt x="788893" y="31124"/>
                      <a:pt x="922067" y="121081"/>
                      <a:pt x="1042011" y="199574"/>
                    </a:cubicBezTo>
                    <a:cubicBezTo>
                      <a:pt x="1161955" y="278067"/>
                      <a:pt x="1220163" y="401541"/>
                      <a:pt x="1375385" y="480034"/>
                    </a:cubicBezTo>
                    <a:cubicBezTo>
                      <a:pt x="1530607" y="558527"/>
                      <a:pt x="1846343" y="593805"/>
                      <a:pt x="1994510" y="696992"/>
                    </a:cubicBezTo>
                    <a:cubicBezTo>
                      <a:pt x="2142677" y="800179"/>
                      <a:pt x="2250274" y="950992"/>
                      <a:pt x="2264385" y="1099159"/>
                    </a:cubicBezTo>
                    <a:cubicBezTo>
                      <a:pt x="2278496" y="1247326"/>
                      <a:pt x="2210586" y="1477513"/>
                      <a:pt x="2079177" y="1585992"/>
                    </a:cubicBezTo>
                    <a:cubicBezTo>
                      <a:pt x="1947768" y="1694471"/>
                      <a:pt x="1617921" y="1696236"/>
                      <a:pt x="1475928" y="1750034"/>
                    </a:cubicBezTo>
                    <a:cubicBezTo>
                      <a:pt x="1333935" y="1803832"/>
                      <a:pt x="1325114" y="1823235"/>
                      <a:pt x="1227218" y="1908783"/>
                    </a:cubicBezTo>
                    <a:cubicBezTo>
                      <a:pt x="1129322" y="1994331"/>
                      <a:pt x="1043774" y="2201589"/>
                      <a:pt x="888552" y="2263325"/>
                    </a:cubicBezTo>
                    <a:cubicBezTo>
                      <a:pt x="733330" y="2325061"/>
                      <a:pt x="438760" y="2361222"/>
                      <a:pt x="295885" y="2279201"/>
                    </a:cubicBezTo>
                    <a:cubicBezTo>
                      <a:pt x="153010" y="2197180"/>
                      <a:pt x="60407" y="1943179"/>
                      <a:pt x="31303" y="1771200"/>
                    </a:cubicBezTo>
                    <a:cubicBezTo>
                      <a:pt x="2199" y="1599221"/>
                      <a:pt x="120378" y="1401665"/>
                      <a:pt x="121260" y="1247325"/>
                    </a:cubicBezTo>
                    <a:cubicBezTo>
                      <a:pt x="122142" y="1092985"/>
                      <a:pt x="44531" y="995088"/>
                      <a:pt x="36594" y="845158"/>
                    </a:cubicBezTo>
                    <a:cubicBezTo>
                      <a:pt x="-3093" y="695228"/>
                      <a:pt x="-13678" y="514429"/>
                      <a:pt x="20718" y="384783"/>
                    </a:cubicBezTo>
                    <a:cubicBezTo>
                      <a:pt x="55114" y="255137"/>
                      <a:pt x="137135" y="129902"/>
                      <a:pt x="242969" y="67284"/>
                    </a:cubicBezTo>
                    <a:close/>
                  </a:path>
                </a:pathLst>
              </a:custGeom>
              <a:noFill/>
              <a:ln w="28575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4610405" y="3044951"/>
                <a:ext cx="1574605" cy="614479"/>
              </a:xfrm>
              <a:prstGeom prst="line">
                <a:avLst/>
              </a:prstGeom>
              <a:ln w="28575" cmpd="sng">
                <a:solidFill>
                  <a:srgbClr val="FFFF00"/>
                </a:solidFill>
                <a:prstDash val="solid"/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 rot="1314370">
              <a:off x="8456213" y="2456013"/>
              <a:ext cx="604285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</a:rPr>
                <a:t>Φ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31500" y="1355130"/>
            <a:ext cx="3156254" cy="2339531"/>
            <a:chOff x="5876900" y="1124578"/>
            <a:chExt cx="3156254" cy="2339531"/>
          </a:xfrm>
        </p:grpSpPr>
        <p:grpSp>
          <p:nvGrpSpPr>
            <p:cNvPr id="23" name="Group 22"/>
            <p:cNvGrpSpPr/>
            <p:nvPr/>
          </p:nvGrpSpPr>
          <p:grpSpPr>
            <a:xfrm>
              <a:off x="5876900" y="1124578"/>
              <a:ext cx="2821802" cy="2339531"/>
              <a:chOff x="3401613" y="1830118"/>
              <a:chExt cx="2821802" cy="2339531"/>
            </a:xfrm>
          </p:grpSpPr>
          <p:sp>
            <p:nvSpPr>
              <p:cNvPr id="25" name="Freeform 24"/>
              <p:cNvSpPr/>
              <p:nvPr/>
            </p:nvSpPr>
            <p:spPr>
              <a:xfrm rot="952182">
                <a:off x="3401613" y="1830118"/>
                <a:ext cx="2324945" cy="2339531"/>
              </a:xfrm>
              <a:custGeom>
                <a:avLst/>
                <a:gdLst>
                  <a:gd name="connsiteX0" fmla="*/ 2243888 w 2326155"/>
                  <a:gd name="connsiteY0" fmla="*/ 508931 h 2343184"/>
                  <a:gd name="connsiteX1" fmla="*/ 1862888 w 2326155"/>
                  <a:gd name="connsiteY1" fmla="*/ 291972 h 2343184"/>
                  <a:gd name="connsiteX2" fmla="*/ 1413097 w 2326155"/>
                  <a:gd name="connsiteY2" fmla="*/ 286681 h 2343184"/>
                  <a:gd name="connsiteX3" fmla="*/ 1090305 w 2326155"/>
                  <a:gd name="connsiteY3" fmla="*/ 106764 h 2343184"/>
                  <a:gd name="connsiteX4" fmla="*/ 741055 w 2326155"/>
                  <a:gd name="connsiteY4" fmla="*/ 931 h 2343184"/>
                  <a:gd name="connsiteX5" fmla="*/ 460597 w 2326155"/>
                  <a:gd name="connsiteY5" fmla="*/ 69722 h 2343184"/>
                  <a:gd name="connsiteX6" fmla="*/ 264805 w 2326155"/>
                  <a:gd name="connsiteY6" fmla="*/ 302556 h 2343184"/>
                  <a:gd name="connsiteX7" fmla="*/ 217180 w 2326155"/>
                  <a:gd name="connsiteY7" fmla="*/ 747056 h 2343184"/>
                  <a:gd name="connsiteX8" fmla="*/ 227763 w 2326155"/>
                  <a:gd name="connsiteY8" fmla="*/ 1027514 h 2343184"/>
                  <a:gd name="connsiteX9" fmla="*/ 111347 w 2326155"/>
                  <a:gd name="connsiteY9" fmla="*/ 1249764 h 2343184"/>
                  <a:gd name="connsiteX10" fmla="*/ 222 w 2326155"/>
                  <a:gd name="connsiteY10" fmla="*/ 1651931 h 2343184"/>
                  <a:gd name="connsiteX11" fmla="*/ 95472 w 2326155"/>
                  <a:gd name="connsiteY11" fmla="*/ 1964139 h 2343184"/>
                  <a:gd name="connsiteX12" fmla="*/ 465888 w 2326155"/>
                  <a:gd name="connsiteY12" fmla="*/ 2170514 h 2343184"/>
                  <a:gd name="connsiteX13" fmla="*/ 973888 w 2326155"/>
                  <a:gd name="connsiteY13" fmla="*/ 2159931 h 2343184"/>
                  <a:gd name="connsiteX14" fmla="*/ 1264930 w 2326155"/>
                  <a:gd name="connsiteY14" fmla="*/ 2276347 h 2343184"/>
                  <a:gd name="connsiteX15" fmla="*/ 1640638 w 2326155"/>
                  <a:gd name="connsiteY15" fmla="*/ 2339847 h 2343184"/>
                  <a:gd name="connsiteX16" fmla="*/ 1931680 w 2326155"/>
                  <a:gd name="connsiteY16" fmla="*/ 2175806 h 2343184"/>
                  <a:gd name="connsiteX17" fmla="*/ 2079847 w 2326155"/>
                  <a:gd name="connsiteY17" fmla="*/ 1815972 h 2343184"/>
                  <a:gd name="connsiteX18" fmla="*/ 2079847 w 2326155"/>
                  <a:gd name="connsiteY18" fmla="*/ 1461431 h 2343184"/>
                  <a:gd name="connsiteX19" fmla="*/ 2280930 w 2326155"/>
                  <a:gd name="connsiteY19" fmla="*/ 1064556 h 2343184"/>
                  <a:gd name="connsiteX20" fmla="*/ 2323263 w 2326155"/>
                  <a:gd name="connsiteY20" fmla="*/ 683556 h 2343184"/>
                  <a:gd name="connsiteX21" fmla="*/ 2243888 w 2326155"/>
                  <a:gd name="connsiteY21" fmla="*/ 508931 h 2343184"/>
                  <a:gd name="connsiteX0" fmla="*/ 2243888 w 2326155"/>
                  <a:gd name="connsiteY0" fmla="*/ 508931 h 2343184"/>
                  <a:gd name="connsiteX1" fmla="*/ 1963430 w 2326155"/>
                  <a:gd name="connsiteY1" fmla="*/ 313139 h 2343184"/>
                  <a:gd name="connsiteX2" fmla="*/ 1413097 w 2326155"/>
                  <a:gd name="connsiteY2" fmla="*/ 286681 h 2343184"/>
                  <a:gd name="connsiteX3" fmla="*/ 1090305 w 2326155"/>
                  <a:gd name="connsiteY3" fmla="*/ 106764 h 2343184"/>
                  <a:gd name="connsiteX4" fmla="*/ 741055 w 2326155"/>
                  <a:gd name="connsiteY4" fmla="*/ 931 h 2343184"/>
                  <a:gd name="connsiteX5" fmla="*/ 460597 w 2326155"/>
                  <a:gd name="connsiteY5" fmla="*/ 69722 h 2343184"/>
                  <a:gd name="connsiteX6" fmla="*/ 264805 w 2326155"/>
                  <a:gd name="connsiteY6" fmla="*/ 302556 h 2343184"/>
                  <a:gd name="connsiteX7" fmla="*/ 217180 w 2326155"/>
                  <a:gd name="connsiteY7" fmla="*/ 747056 h 2343184"/>
                  <a:gd name="connsiteX8" fmla="*/ 227763 w 2326155"/>
                  <a:gd name="connsiteY8" fmla="*/ 1027514 h 2343184"/>
                  <a:gd name="connsiteX9" fmla="*/ 111347 w 2326155"/>
                  <a:gd name="connsiteY9" fmla="*/ 1249764 h 2343184"/>
                  <a:gd name="connsiteX10" fmla="*/ 222 w 2326155"/>
                  <a:gd name="connsiteY10" fmla="*/ 1651931 h 2343184"/>
                  <a:gd name="connsiteX11" fmla="*/ 95472 w 2326155"/>
                  <a:gd name="connsiteY11" fmla="*/ 1964139 h 2343184"/>
                  <a:gd name="connsiteX12" fmla="*/ 465888 w 2326155"/>
                  <a:gd name="connsiteY12" fmla="*/ 2170514 h 2343184"/>
                  <a:gd name="connsiteX13" fmla="*/ 973888 w 2326155"/>
                  <a:gd name="connsiteY13" fmla="*/ 2159931 h 2343184"/>
                  <a:gd name="connsiteX14" fmla="*/ 1264930 w 2326155"/>
                  <a:gd name="connsiteY14" fmla="*/ 2276347 h 2343184"/>
                  <a:gd name="connsiteX15" fmla="*/ 1640638 w 2326155"/>
                  <a:gd name="connsiteY15" fmla="*/ 2339847 h 2343184"/>
                  <a:gd name="connsiteX16" fmla="*/ 1931680 w 2326155"/>
                  <a:gd name="connsiteY16" fmla="*/ 2175806 h 2343184"/>
                  <a:gd name="connsiteX17" fmla="*/ 2079847 w 2326155"/>
                  <a:gd name="connsiteY17" fmla="*/ 1815972 h 2343184"/>
                  <a:gd name="connsiteX18" fmla="*/ 2079847 w 2326155"/>
                  <a:gd name="connsiteY18" fmla="*/ 1461431 h 2343184"/>
                  <a:gd name="connsiteX19" fmla="*/ 2280930 w 2326155"/>
                  <a:gd name="connsiteY19" fmla="*/ 1064556 h 2343184"/>
                  <a:gd name="connsiteX20" fmla="*/ 2323263 w 2326155"/>
                  <a:gd name="connsiteY20" fmla="*/ 683556 h 2343184"/>
                  <a:gd name="connsiteX21" fmla="*/ 2243888 w 2326155"/>
                  <a:gd name="connsiteY21" fmla="*/ 508931 h 2343184"/>
                  <a:gd name="connsiteX0" fmla="*/ 2243888 w 2326155"/>
                  <a:gd name="connsiteY0" fmla="*/ 508931 h 2343184"/>
                  <a:gd name="connsiteX1" fmla="*/ 1963430 w 2326155"/>
                  <a:gd name="connsiteY1" fmla="*/ 313139 h 2343184"/>
                  <a:gd name="connsiteX2" fmla="*/ 1413097 w 2326155"/>
                  <a:gd name="connsiteY2" fmla="*/ 286681 h 2343184"/>
                  <a:gd name="connsiteX3" fmla="*/ 1090305 w 2326155"/>
                  <a:gd name="connsiteY3" fmla="*/ 106764 h 2343184"/>
                  <a:gd name="connsiteX4" fmla="*/ 741055 w 2326155"/>
                  <a:gd name="connsiteY4" fmla="*/ 931 h 2343184"/>
                  <a:gd name="connsiteX5" fmla="*/ 460597 w 2326155"/>
                  <a:gd name="connsiteY5" fmla="*/ 69722 h 2343184"/>
                  <a:gd name="connsiteX6" fmla="*/ 264805 w 2326155"/>
                  <a:gd name="connsiteY6" fmla="*/ 302556 h 2343184"/>
                  <a:gd name="connsiteX7" fmla="*/ 217180 w 2326155"/>
                  <a:gd name="connsiteY7" fmla="*/ 747056 h 2343184"/>
                  <a:gd name="connsiteX8" fmla="*/ 227763 w 2326155"/>
                  <a:gd name="connsiteY8" fmla="*/ 1027514 h 2343184"/>
                  <a:gd name="connsiteX9" fmla="*/ 111347 w 2326155"/>
                  <a:gd name="connsiteY9" fmla="*/ 1249764 h 2343184"/>
                  <a:gd name="connsiteX10" fmla="*/ 222 w 2326155"/>
                  <a:gd name="connsiteY10" fmla="*/ 1651931 h 2343184"/>
                  <a:gd name="connsiteX11" fmla="*/ 95472 w 2326155"/>
                  <a:gd name="connsiteY11" fmla="*/ 1964139 h 2343184"/>
                  <a:gd name="connsiteX12" fmla="*/ 465888 w 2326155"/>
                  <a:gd name="connsiteY12" fmla="*/ 2170514 h 2343184"/>
                  <a:gd name="connsiteX13" fmla="*/ 973888 w 2326155"/>
                  <a:gd name="connsiteY13" fmla="*/ 2159931 h 2343184"/>
                  <a:gd name="connsiteX14" fmla="*/ 1264930 w 2326155"/>
                  <a:gd name="connsiteY14" fmla="*/ 2276347 h 2343184"/>
                  <a:gd name="connsiteX15" fmla="*/ 1640638 w 2326155"/>
                  <a:gd name="connsiteY15" fmla="*/ 2339847 h 2343184"/>
                  <a:gd name="connsiteX16" fmla="*/ 1931680 w 2326155"/>
                  <a:gd name="connsiteY16" fmla="*/ 2175806 h 2343184"/>
                  <a:gd name="connsiteX17" fmla="*/ 2079847 w 2326155"/>
                  <a:gd name="connsiteY17" fmla="*/ 1815972 h 2343184"/>
                  <a:gd name="connsiteX18" fmla="*/ 2079847 w 2326155"/>
                  <a:gd name="connsiteY18" fmla="*/ 1461431 h 2343184"/>
                  <a:gd name="connsiteX19" fmla="*/ 2280930 w 2326155"/>
                  <a:gd name="connsiteY19" fmla="*/ 1064556 h 2343184"/>
                  <a:gd name="connsiteX20" fmla="*/ 2323263 w 2326155"/>
                  <a:gd name="connsiteY20" fmla="*/ 683556 h 2343184"/>
                  <a:gd name="connsiteX21" fmla="*/ 2243888 w 2326155"/>
                  <a:gd name="connsiteY21" fmla="*/ 508931 h 2343184"/>
                  <a:gd name="connsiteX0" fmla="*/ 2243888 w 2326155"/>
                  <a:gd name="connsiteY0" fmla="*/ 508931 h 2343184"/>
                  <a:gd name="connsiteX1" fmla="*/ 1963430 w 2326155"/>
                  <a:gd name="connsiteY1" fmla="*/ 313139 h 2343184"/>
                  <a:gd name="connsiteX2" fmla="*/ 1413097 w 2326155"/>
                  <a:gd name="connsiteY2" fmla="*/ 286681 h 2343184"/>
                  <a:gd name="connsiteX3" fmla="*/ 1090305 w 2326155"/>
                  <a:gd name="connsiteY3" fmla="*/ 106764 h 2343184"/>
                  <a:gd name="connsiteX4" fmla="*/ 741055 w 2326155"/>
                  <a:gd name="connsiteY4" fmla="*/ 931 h 2343184"/>
                  <a:gd name="connsiteX5" fmla="*/ 460597 w 2326155"/>
                  <a:gd name="connsiteY5" fmla="*/ 69722 h 2343184"/>
                  <a:gd name="connsiteX6" fmla="*/ 264805 w 2326155"/>
                  <a:gd name="connsiteY6" fmla="*/ 302556 h 2343184"/>
                  <a:gd name="connsiteX7" fmla="*/ 211888 w 2326155"/>
                  <a:gd name="connsiteY7" fmla="*/ 609473 h 2343184"/>
                  <a:gd name="connsiteX8" fmla="*/ 227763 w 2326155"/>
                  <a:gd name="connsiteY8" fmla="*/ 1027514 h 2343184"/>
                  <a:gd name="connsiteX9" fmla="*/ 111347 w 2326155"/>
                  <a:gd name="connsiteY9" fmla="*/ 1249764 h 2343184"/>
                  <a:gd name="connsiteX10" fmla="*/ 222 w 2326155"/>
                  <a:gd name="connsiteY10" fmla="*/ 1651931 h 2343184"/>
                  <a:gd name="connsiteX11" fmla="*/ 95472 w 2326155"/>
                  <a:gd name="connsiteY11" fmla="*/ 1964139 h 2343184"/>
                  <a:gd name="connsiteX12" fmla="*/ 465888 w 2326155"/>
                  <a:gd name="connsiteY12" fmla="*/ 2170514 h 2343184"/>
                  <a:gd name="connsiteX13" fmla="*/ 973888 w 2326155"/>
                  <a:gd name="connsiteY13" fmla="*/ 2159931 h 2343184"/>
                  <a:gd name="connsiteX14" fmla="*/ 1264930 w 2326155"/>
                  <a:gd name="connsiteY14" fmla="*/ 2276347 h 2343184"/>
                  <a:gd name="connsiteX15" fmla="*/ 1640638 w 2326155"/>
                  <a:gd name="connsiteY15" fmla="*/ 2339847 h 2343184"/>
                  <a:gd name="connsiteX16" fmla="*/ 1931680 w 2326155"/>
                  <a:gd name="connsiteY16" fmla="*/ 2175806 h 2343184"/>
                  <a:gd name="connsiteX17" fmla="*/ 2079847 w 2326155"/>
                  <a:gd name="connsiteY17" fmla="*/ 1815972 h 2343184"/>
                  <a:gd name="connsiteX18" fmla="*/ 2079847 w 2326155"/>
                  <a:gd name="connsiteY18" fmla="*/ 1461431 h 2343184"/>
                  <a:gd name="connsiteX19" fmla="*/ 2280930 w 2326155"/>
                  <a:gd name="connsiteY19" fmla="*/ 1064556 h 2343184"/>
                  <a:gd name="connsiteX20" fmla="*/ 2323263 w 2326155"/>
                  <a:gd name="connsiteY20" fmla="*/ 683556 h 2343184"/>
                  <a:gd name="connsiteX21" fmla="*/ 2243888 w 2326155"/>
                  <a:gd name="connsiteY21" fmla="*/ 508931 h 2343184"/>
                  <a:gd name="connsiteX0" fmla="*/ 2243888 w 2326155"/>
                  <a:gd name="connsiteY0" fmla="*/ 508118 h 2342371"/>
                  <a:gd name="connsiteX1" fmla="*/ 1963430 w 2326155"/>
                  <a:gd name="connsiteY1" fmla="*/ 312326 h 2342371"/>
                  <a:gd name="connsiteX2" fmla="*/ 1413097 w 2326155"/>
                  <a:gd name="connsiteY2" fmla="*/ 285868 h 2342371"/>
                  <a:gd name="connsiteX3" fmla="*/ 1090305 w 2326155"/>
                  <a:gd name="connsiteY3" fmla="*/ 105951 h 2342371"/>
                  <a:gd name="connsiteX4" fmla="*/ 741055 w 2326155"/>
                  <a:gd name="connsiteY4" fmla="*/ 118 h 2342371"/>
                  <a:gd name="connsiteX5" fmla="*/ 434138 w 2326155"/>
                  <a:gd name="connsiteY5" fmla="*/ 90075 h 2342371"/>
                  <a:gd name="connsiteX6" fmla="*/ 264805 w 2326155"/>
                  <a:gd name="connsiteY6" fmla="*/ 301743 h 2342371"/>
                  <a:gd name="connsiteX7" fmla="*/ 211888 w 2326155"/>
                  <a:gd name="connsiteY7" fmla="*/ 608660 h 2342371"/>
                  <a:gd name="connsiteX8" fmla="*/ 227763 w 2326155"/>
                  <a:gd name="connsiteY8" fmla="*/ 1026701 h 2342371"/>
                  <a:gd name="connsiteX9" fmla="*/ 111347 w 2326155"/>
                  <a:gd name="connsiteY9" fmla="*/ 1248951 h 2342371"/>
                  <a:gd name="connsiteX10" fmla="*/ 222 w 2326155"/>
                  <a:gd name="connsiteY10" fmla="*/ 1651118 h 2342371"/>
                  <a:gd name="connsiteX11" fmla="*/ 95472 w 2326155"/>
                  <a:gd name="connsiteY11" fmla="*/ 1963326 h 2342371"/>
                  <a:gd name="connsiteX12" fmla="*/ 465888 w 2326155"/>
                  <a:gd name="connsiteY12" fmla="*/ 2169701 h 2342371"/>
                  <a:gd name="connsiteX13" fmla="*/ 973888 w 2326155"/>
                  <a:gd name="connsiteY13" fmla="*/ 2159118 h 2342371"/>
                  <a:gd name="connsiteX14" fmla="*/ 1264930 w 2326155"/>
                  <a:gd name="connsiteY14" fmla="*/ 2275534 h 2342371"/>
                  <a:gd name="connsiteX15" fmla="*/ 1640638 w 2326155"/>
                  <a:gd name="connsiteY15" fmla="*/ 2339034 h 2342371"/>
                  <a:gd name="connsiteX16" fmla="*/ 1931680 w 2326155"/>
                  <a:gd name="connsiteY16" fmla="*/ 2174993 h 2342371"/>
                  <a:gd name="connsiteX17" fmla="*/ 2079847 w 2326155"/>
                  <a:gd name="connsiteY17" fmla="*/ 1815159 h 2342371"/>
                  <a:gd name="connsiteX18" fmla="*/ 2079847 w 2326155"/>
                  <a:gd name="connsiteY18" fmla="*/ 1460618 h 2342371"/>
                  <a:gd name="connsiteX19" fmla="*/ 2280930 w 2326155"/>
                  <a:gd name="connsiteY19" fmla="*/ 1063743 h 2342371"/>
                  <a:gd name="connsiteX20" fmla="*/ 2323263 w 2326155"/>
                  <a:gd name="connsiteY20" fmla="*/ 682743 h 2342371"/>
                  <a:gd name="connsiteX21" fmla="*/ 2243888 w 2326155"/>
                  <a:gd name="connsiteY21" fmla="*/ 508118 h 2342371"/>
                  <a:gd name="connsiteX0" fmla="*/ 2243888 w 2326155"/>
                  <a:gd name="connsiteY0" fmla="*/ 502839 h 2337092"/>
                  <a:gd name="connsiteX1" fmla="*/ 1963430 w 2326155"/>
                  <a:gd name="connsiteY1" fmla="*/ 307047 h 2337092"/>
                  <a:gd name="connsiteX2" fmla="*/ 1413097 w 2326155"/>
                  <a:gd name="connsiteY2" fmla="*/ 280589 h 2337092"/>
                  <a:gd name="connsiteX3" fmla="*/ 1090305 w 2326155"/>
                  <a:gd name="connsiteY3" fmla="*/ 100672 h 2337092"/>
                  <a:gd name="connsiteX4" fmla="*/ 741055 w 2326155"/>
                  <a:gd name="connsiteY4" fmla="*/ 131 h 2337092"/>
                  <a:gd name="connsiteX5" fmla="*/ 434138 w 2326155"/>
                  <a:gd name="connsiteY5" fmla="*/ 84796 h 2337092"/>
                  <a:gd name="connsiteX6" fmla="*/ 264805 w 2326155"/>
                  <a:gd name="connsiteY6" fmla="*/ 296464 h 2337092"/>
                  <a:gd name="connsiteX7" fmla="*/ 211888 w 2326155"/>
                  <a:gd name="connsiteY7" fmla="*/ 603381 h 2337092"/>
                  <a:gd name="connsiteX8" fmla="*/ 227763 w 2326155"/>
                  <a:gd name="connsiteY8" fmla="*/ 1021422 h 2337092"/>
                  <a:gd name="connsiteX9" fmla="*/ 111347 w 2326155"/>
                  <a:gd name="connsiteY9" fmla="*/ 1243672 h 2337092"/>
                  <a:gd name="connsiteX10" fmla="*/ 222 w 2326155"/>
                  <a:gd name="connsiteY10" fmla="*/ 1645839 h 2337092"/>
                  <a:gd name="connsiteX11" fmla="*/ 95472 w 2326155"/>
                  <a:gd name="connsiteY11" fmla="*/ 1958047 h 2337092"/>
                  <a:gd name="connsiteX12" fmla="*/ 465888 w 2326155"/>
                  <a:gd name="connsiteY12" fmla="*/ 2164422 h 2337092"/>
                  <a:gd name="connsiteX13" fmla="*/ 973888 w 2326155"/>
                  <a:gd name="connsiteY13" fmla="*/ 2153839 h 2337092"/>
                  <a:gd name="connsiteX14" fmla="*/ 1264930 w 2326155"/>
                  <a:gd name="connsiteY14" fmla="*/ 2270255 h 2337092"/>
                  <a:gd name="connsiteX15" fmla="*/ 1640638 w 2326155"/>
                  <a:gd name="connsiteY15" fmla="*/ 2333755 h 2337092"/>
                  <a:gd name="connsiteX16" fmla="*/ 1931680 w 2326155"/>
                  <a:gd name="connsiteY16" fmla="*/ 2169714 h 2337092"/>
                  <a:gd name="connsiteX17" fmla="*/ 2079847 w 2326155"/>
                  <a:gd name="connsiteY17" fmla="*/ 1809880 h 2337092"/>
                  <a:gd name="connsiteX18" fmla="*/ 2079847 w 2326155"/>
                  <a:gd name="connsiteY18" fmla="*/ 1455339 h 2337092"/>
                  <a:gd name="connsiteX19" fmla="*/ 2280930 w 2326155"/>
                  <a:gd name="connsiteY19" fmla="*/ 1058464 h 2337092"/>
                  <a:gd name="connsiteX20" fmla="*/ 2323263 w 2326155"/>
                  <a:gd name="connsiteY20" fmla="*/ 677464 h 2337092"/>
                  <a:gd name="connsiteX21" fmla="*/ 2243888 w 2326155"/>
                  <a:gd name="connsiteY21" fmla="*/ 502839 h 2337092"/>
                  <a:gd name="connsiteX0" fmla="*/ 2243888 w 2326155"/>
                  <a:gd name="connsiteY0" fmla="*/ 502839 h 2335818"/>
                  <a:gd name="connsiteX1" fmla="*/ 1963430 w 2326155"/>
                  <a:gd name="connsiteY1" fmla="*/ 307047 h 2335818"/>
                  <a:gd name="connsiteX2" fmla="*/ 1413097 w 2326155"/>
                  <a:gd name="connsiteY2" fmla="*/ 280589 h 2335818"/>
                  <a:gd name="connsiteX3" fmla="*/ 1090305 w 2326155"/>
                  <a:gd name="connsiteY3" fmla="*/ 100672 h 2335818"/>
                  <a:gd name="connsiteX4" fmla="*/ 741055 w 2326155"/>
                  <a:gd name="connsiteY4" fmla="*/ 131 h 2335818"/>
                  <a:gd name="connsiteX5" fmla="*/ 434138 w 2326155"/>
                  <a:gd name="connsiteY5" fmla="*/ 84796 h 2335818"/>
                  <a:gd name="connsiteX6" fmla="*/ 264805 w 2326155"/>
                  <a:gd name="connsiteY6" fmla="*/ 296464 h 2335818"/>
                  <a:gd name="connsiteX7" fmla="*/ 211888 w 2326155"/>
                  <a:gd name="connsiteY7" fmla="*/ 603381 h 2335818"/>
                  <a:gd name="connsiteX8" fmla="*/ 227763 w 2326155"/>
                  <a:gd name="connsiteY8" fmla="*/ 1021422 h 2335818"/>
                  <a:gd name="connsiteX9" fmla="*/ 111347 w 2326155"/>
                  <a:gd name="connsiteY9" fmla="*/ 1243672 h 2335818"/>
                  <a:gd name="connsiteX10" fmla="*/ 222 w 2326155"/>
                  <a:gd name="connsiteY10" fmla="*/ 1645839 h 2335818"/>
                  <a:gd name="connsiteX11" fmla="*/ 95472 w 2326155"/>
                  <a:gd name="connsiteY11" fmla="*/ 1958047 h 2335818"/>
                  <a:gd name="connsiteX12" fmla="*/ 465888 w 2326155"/>
                  <a:gd name="connsiteY12" fmla="*/ 2164422 h 2335818"/>
                  <a:gd name="connsiteX13" fmla="*/ 973888 w 2326155"/>
                  <a:gd name="connsiteY13" fmla="*/ 2153839 h 2335818"/>
                  <a:gd name="connsiteX14" fmla="*/ 1264930 w 2326155"/>
                  <a:gd name="connsiteY14" fmla="*/ 2270255 h 2335818"/>
                  <a:gd name="connsiteX15" fmla="*/ 1640638 w 2326155"/>
                  <a:gd name="connsiteY15" fmla="*/ 2333755 h 2335818"/>
                  <a:gd name="connsiteX16" fmla="*/ 1910513 w 2326155"/>
                  <a:gd name="connsiteY16" fmla="*/ 2196172 h 2335818"/>
                  <a:gd name="connsiteX17" fmla="*/ 2079847 w 2326155"/>
                  <a:gd name="connsiteY17" fmla="*/ 1809880 h 2335818"/>
                  <a:gd name="connsiteX18" fmla="*/ 2079847 w 2326155"/>
                  <a:gd name="connsiteY18" fmla="*/ 1455339 h 2335818"/>
                  <a:gd name="connsiteX19" fmla="*/ 2280930 w 2326155"/>
                  <a:gd name="connsiteY19" fmla="*/ 1058464 h 2335818"/>
                  <a:gd name="connsiteX20" fmla="*/ 2323263 w 2326155"/>
                  <a:gd name="connsiteY20" fmla="*/ 677464 h 2335818"/>
                  <a:gd name="connsiteX21" fmla="*/ 2243888 w 2326155"/>
                  <a:gd name="connsiteY21" fmla="*/ 502839 h 2335818"/>
                  <a:gd name="connsiteX0" fmla="*/ 2243888 w 2326155"/>
                  <a:gd name="connsiteY0" fmla="*/ 502839 h 2272625"/>
                  <a:gd name="connsiteX1" fmla="*/ 1963430 w 2326155"/>
                  <a:gd name="connsiteY1" fmla="*/ 307047 h 2272625"/>
                  <a:gd name="connsiteX2" fmla="*/ 1413097 w 2326155"/>
                  <a:gd name="connsiteY2" fmla="*/ 280589 h 2272625"/>
                  <a:gd name="connsiteX3" fmla="*/ 1090305 w 2326155"/>
                  <a:gd name="connsiteY3" fmla="*/ 100672 h 2272625"/>
                  <a:gd name="connsiteX4" fmla="*/ 741055 w 2326155"/>
                  <a:gd name="connsiteY4" fmla="*/ 131 h 2272625"/>
                  <a:gd name="connsiteX5" fmla="*/ 434138 w 2326155"/>
                  <a:gd name="connsiteY5" fmla="*/ 84796 h 2272625"/>
                  <a:gd name="connsiteX6" fmla="*/ 264805 w 2326155"/>
                  <a:gd name="connsiteY6" fmla="*/ 296464 h 2272625"/>
                  <a:gd name="connsiteX7" fmla="*/ 211888 w 2326155"/>
                  <a:gd name="connsiteY7" fmla="*/ 603381 h 2272625"/>
                  <a:gd name="connsiteX8" fmla="*/ 227763 w 2326155"/>
                  <a:gd name="connsiteY8" fmla="*/ 1021422 h 2272625"/>
                  <a:gd name="connsiteX9" fmla="*/ 111347 w 2326155"/>
                  <a:gd name="connsiteY9" fmla="*/ 1243672 h 2272625"/>
                  <a:gd name="connsiteX10" fmla="*/ 222 w 2326155"/>
                  <a:gd name="connsiteY10" fmla="*/ 1645839 h 2272625"/>
                  <a:gd name="connsiteX11" fmla="*/ 95472 w 2326155"/>
                  <a:gd name="connsiteY11" fmla="*/ 1958047 h 2272625"/>
                  <a:gd name="connsiteX12" fmla="*/ 465888 w 2326155"/>
                  <a:gd name="connsiteY12" fmla="*/ 2164422 h 2272625"/>
                  <a:gd name="connsiteX13" fmla="*/ 973888 w 2326155"/>
                  <a:gd name="connsiteY13" fmla="*/ 2153839 h 2272625"/>
                  <a:gd name="connsiteX14" fmla="*/ 1264930 w 2326155"/>
                  <a:gd name="connsiteY14" fmla="*/ 2270255 h 2272625"/>
                  <a:gd name="connsiteX15" fmla="*/ 1910513 w 2326155"/>
                  <a:gd name="connsiteY15" fmla="*/ 2196172 h 2272625"/>
                  <a:gd name="connsiteX16" fmla="*/ 2079847 w 2326155"/>
                  <a:gd name="connsiteY16" fmla="*/ 1809880 h 2272625"/>
                  <a:gd name="connsiteX17" fmla="*/ 2079847 w 2326155"/>
                  <a:gd name="connsiteY17" fmla="*/ 1455339 h 2272625"/>
                  <a:gd name="connsiteX18" fmla="*/ 2280930 w 2326155"/>
                  <a:gd name="connsiteY18" fmla="*/ 1058464 h 2272625"/>
                  <a:gd name="connsiteX19" fmla="*/ 2323263 w 2326155"/>
                  <a:gd name="connsiteY19" fmla="*/ 677464 h 2272625"/>
                  <a:gd name="connsiteX20" fmla="*/ 2243888 w 2326155"/>
                  <a:gd name="connsiteY20" fmla="*/ 502839 h 2272625"/>
                  <a:gd name="connsiteX0" fmla="*/ 2243888 w 2326155"/>
                  <a:gd name="connsiteY0" fmla="*/ 502839 h 2334340"/>
                  <a:gd name="connsiteX1" fmla="*/ 1963430 w 2326155"/>
                  <a:gd name="connsiteY1" fmla="*/ 307047 h 2334340"/>
                  <a:gd name="connsiteX2" fmla="*/ 1413097 w 2326155"/>
                  <a:gd name="connsiteY2" fmla="*/ 280589 h 2334340"/>
                  <a:gd name="connsiteX3" fmla="*/ 1090305 w 2326155"/>
                  <a:gd name="connsiteY3" fmla="*/ 100672 h 2334340"/>
                  <a:gd name="connsiteX4" fmla="*/ 741055 w 2326155"/>
                  <a:gd name="connsiteY4" fmla="*/ 131 h 2334340"/>
                  <a:gd name="connsiteX5" fmla="*/ 434138 w 2326155"/>
                  <a:gd name="connsiteY5" fmla="*/ 84796 h 2334340"/>
                  <a:gd name="connsiteX6" fmla="*/ 264805 w 2326155"/>
                  <a:gd name="connsiteY6" fmla="*/ 296464 h 2334340"/>
                  <a:gd name="connsiteX7" fmla="*/ 211888 w 2326155"/>
                  <a:gd name="connsiteY7" fmla="*/ 603381 h 2334340"/>
                  <a:gd name="connsiteX8" fmla="*/ 227763 w 2326155"/>
                  <a:gd name="connsiteY8" fmla="*/ 1021422 h 2334340"/>
                  <a:gd name="connsiteX9" fmla="*/ 111347 w 2326155"/>
                  <a:gd name="connsiteY9" fmla="*/ 1243672 h 2334340"/>
                  <a:gd name="connsiteX10" fmla="*/ 222 w 2326155"/>
                  <a:gd name="connsiteY10" fmla="*/ 1645839 h 2334340"/>
                  <a:gd name="connsiteX11" fmla="*/ 95472 w 2326155"/>
                  <a:gd name="connsiteY11" fmla="*/ 1958047 h 2334340"/>
                  <a:gd name="connsiteX12" fmla="*/ 465888 w 2326155"/>
                  <a:gd name="connsiteY12" fmla="*/ 2164422 h 2334340"/>
                  <a:gd name="connsiteX13" fmla="*/ 973888 w 2326155"/>
                  <a:gd name="connsiteY13" fmla="*/ 2153839 h 2334340"/>
                  <a:gd name="connsiteX14" fmla="*/ 1524222 w 2326155"/>
                  <a:gd name="connsiteY14" fmla="*/ 2333755 h 2334340"/>
                  <a:gd name="connsiteX15" fmla="*/ 1910513 w 2326155"/>
                  <a:gd name="connsiteY15" fmla="*/ 2196172 h 2334340"/>
                  <a:gd name="connsiteX16" fmla="*/ 2079847 w 2326155"/>
                  <a:gd name="connsiteY16" fmla="*/ 1809880 h 2334340"/>
                  <a:gd name="connsiteX17" fmla="*/ 2079847 w 2326155"/>
                  <a:gd name="connsiteY17" fmla="*/ 1455339 h 2334340"/>
                  <a:gd name="connsiteX18" fmla="*/ 2280930 w 2326155"/>
                  <a:gd name="connsiteY18" fmla="*/ 1058464 h 2334340"/>
                  <a:gd name="connsiteX19" fmla="*/ 2323263 w 2326155"/>
                  <a:gd name="connsiteY19" fmla="*/ 677464 h 2334340"/>
                  <a:gd name="connsiteX20" fmla="*/ 2243888 w 2326155"/>
                  <a:gd name="connsiteY20" fmla="*/ 502839 h 2334340"/>
                  <a:gd name="connsiteX0" fmla="*/ 2243888 w 2326155"/>
                  <a:gd name="connsiteY0" fmla="*/ 502839 h 2334254"/>
                  <a:gd name="connsiteX1" fmla="*/ 1963430 w 2326155"/>
                  <a:gd name="connsiteY1" fmla="*/ 307047 h 2334254"/>
                  <a:gd name="connsiteX2" fmla="*/ 1413097 w 2326155"/>
                  <a:gd name="connsiteY2" fmla="*/ 280589 h 2334254"/>
                  <a:gd name="connsiteX3" fmla="*/ 1090305 w 2326155"/>
                  <a:gd name="connsiteY3" fmla="*/ 100672 h 2334254"/>
                  <a:gd name="connsiteX4" fmla="*/ 741055 w 2326155"/>
                  <a:gd name="connsiteY4" fmla="*/ 131 h 2334254"/>
                  <a:gd name="connsiteX5" fmla="*/ 434138 w 2326155"/>
                  <a:gd name="connsiteY5" fmla="*/ 84796 h 2334254"/>
                  <a:gd name="connsiteX6" fmla="*/ 264805 w 2326155"/>
                  <a:gd name="connsiteY6" fmla="*/ 296464 h 2334254"/>
                  <a:gd name="connsiteX7" fmla="*/ 211888 w 2326155"/>
                  <a:gd name="connsiteY7" fmla="*/ 603381 h 2334254"/>
                  <a:gd name="connsiteX8" fmla="*/ 227763 w 2326155"/>
                  <a:gd name="connsiteY8" fmla="*/ 1021422 h 2334254"/>
                  <a:gd name="connsiteX9" fmla="*/ 111347 w 2326155"/>
                  <a:gd name="connsiteY9" fmla="*/ 1243672 h 2334254"/>
                  <a:gd name="connsiteX10" fmla="*/ 222 w 2326155"/>
                  <a:gd name="connsiteY10" fmla="*/ 1645839 h 2334254"/>
                  <a:gd name="connsiteX11" fmla="*/ 95472 w 2326155"/>
                  <a:gd name="connsiteY11" fmla="*/ 1958047 h 2334254"/>
                  <a:gd name="connsiteX12" fmla="*/ 465888 w 2326155"/>
                  <a:gd name="connsiteY12" fmla="*/ 2164422 h 2334254"/>
                  <a:gd name="connsiteX13" fmla="*/ 973888 w 2326155"/>
                  <a:gd name="connsiteY13" fmla="*/ 2153839 h 2334254"/>
                  <a:gd name="connsiteX14" fmla="*/ 1524222 w 2326155"/>
                  <a:gd name="connsiteY14" fmla="*/ 2333755 h 2334254"/>
                  <a:gd name="connsiteX15" fmla="*/ 1910513 w 2326155"/>
                  <a:gd name="connsiteY15" fmla="*/ 2196172 h 2334254"/>
                  <a:gd name="connsiteX16" fmla="*/ 2079847 w 2326155"/>
                  <a:gd name="connsiteY16" fmla="*/ 1878672 h 2334254"/>
                  <a:gd name="connsiteX17" fmla="*/ 2079847 w 2326155"/>
                  <a:gd name="connsiteY17" fmla="*/ 1455339 h 2334254"/>
                  <a:gd name="connsiteX18" fmla="*/ 2280930 w 2326155"/>
                  <a:gd name="connsiteY18" fmla="*/ 1058464 h 2334254"/>
                  <a:gd name="connsiteX19" fmla="*/ 2323263 w 2326155"/>
                  <a:gd name="connsiteY19" fmla="*/ 677464 h 2334254"/>
                  <a:gd name="connsiteX20" fmla="*/ 2243888 w 2326155"/>
                  <a:gd name="connsiteY20" fmla="*/ 502839 h 2334254"/>
                  <a:gd name="connsiteX0" fmla="*/ 2243886 w 2326153"/>
                  <a:gd name="connsiteY0" fmla="*/ 502839 h 2334254"/>
                  <a:gd name="connsiteX1" fmla="*/ 1963428 w 2326153"/>
                  <a:gd name="connsiteY1" fmla="*/ 307047 h 2334254"/>
                  <a:gd name="connsiteX2" fmla="*/ 1413095 w 2326153"/>
                  <a:gd name="connsiteY2" fmla="*/ 280589 h 2334254"/>
                  <a:gd name="connsiteX3" fmla="*/ 1090303 w 2326153"/>
                  <a:gd name="connsiteY3" fmla="*/ 100672 h 2334254"/>
                  <a:gd name="connsiteX4" fmla="*/ 741053 w 2326153"/>
                  <a:gd name="connsiteY4" fmla="*/ 131 h 2334254"/>
                  <a:gd name="connsiteX5" fmla="*/ 434136 w 2326153"/>
                  <a:gd name="connsiteY5" fmla="*/ 84796 h 2334254"/>
                  <a:gd name="connsiteX6" fmla="*/ 264803 w 2326153"/>
                  <a:gd name="connsiteY6" fmla="*/ 296464 h 2334254"/>
                  <a:gd name="connsiteX7" fmla="*/ 211886 w 2326153"/>
                  <a:gd name="connsiteY7" fmla="*/ 603381 h 2334254"/>
                  <a:gd name="connsiteX8" fmla="*/ 227761 w 2326153"/>
                  <a:gd name="connsiteY8" fmla="*/ 1021422 h 2334254"/>
                  <a:gd name="connsiteX9" fmla="*/ 74303 w 2326153"/>
                  <a:gd name="connsiteY9" fmla="*/ 1323047 h 2334254"/>
                  <a:gd name="connsiteX10" fmla="*/ 220 w 2326153"/>
                  <a:gd name="connsiteY10" fmla="*/ 1645839 h 2334254"/>
                  <a:gd name="connsiteX11" fmla="*/ 95470 w 2326153"/>
                  <a:gd name="connsiteY11" fmla="*/ 1958047 h 2334254"/>
                  <a:gd name="connsiteX12" fmla="*/ 465886 w 2326153"/>
                  <a:gd name="connsiteY12" fmla="*/ 2164422 h 2334254"/>
                  <a:gd name="connsiteX13" fmla="*/ 973886 w 2326153"/>
                  <a:gd name="connsiteY13" fmla="*/ 2153839 h 2334254"/>
                  <a:gd name="connsiteX14" fmla="*/ 1524220 w 2326153"/>
                  <a:gd name="connsiteY14" fmla="*/ 2333755 h 2334254"/>
                  <a:gd name="connsiteX15" fmla="*/ 1910511 w 2326153"/>
                  <a:gd name="connsiteY15" fmla="*/ 2196172 h 2334254"/>
                  <a:gd name="connsiteX16" fmla="*/ 2079845 w 2326153"/>
                  <a:gd name="connsiteY16" fmla="*/ 1878672 h 2334254"/>
                  <a:gd name="connsiteX17" fmla="*/ 2079845 w 2326153"/>
                  <a:gd name="connsiteY17" fmla="*/ 1455339 h 2334254"/>
                  <a:gd name="connsiteX18" fmla="*/ 2280928 w 2326153"/>
                  <a:gd name="connsiteY18" fmla="*/ 1058464 h 2334254"/>
                  <a:gd name="connsiteX19" fmla="*/ 2323261 w 2326153"/>
                  <a:gd name="connsiteY19" fmla="*/ 677464 h 2334254"/>
                  <a:gd name="connsiteX20" fmla="*/ 2243886 w 2326153"/>
                  <a:gd name="connsiteY20" fmla="*/ 502839 h 2334254"/>
                  <a:gd name="connsiteX0" fmla="*/ 2243886 w 2326153"/>
                  <a:gd name="connsiteY0" fmla="*/ 508116 h 2339531"/>
                  <a:gd name="connsiteX1" fmla="*/ 1963428 w 2326153"/>
                  <a:gd name="connsiteY1" fmla="*/ 312324 h 2339531"/>
                  <a:gd name="connsiteX2" fmla="*/ 1413095 w 2326153"/>
                  <a:gd name="connsiteY2" fmla="*/ 285866 h 2339531"/>
                  <a:gd name="connsiteX3" fmla="*/ 1090303 w 2326153"/>
                  <a:gd name="connsiteY3" fmla="*/ 105949 h 2339531"/>
                  <a:gd name="connsiteX4" fmla="*/ 725178 w 2326153"/>
                  <a:gd name="connsiteY4" fmla="*/ 117 h 2339531"/>
                  <a:gd name="connsiteX5" fmla="*/ 434136 w 2326153"/>
                  <a:gd name="connsiteY5" fmla="*/ 90073 h 2339531"/>
                  <a:gd name="connsiteX6" fmla="*/ 264803 w 2326153"/>
                  <a:gd name="connsiteY6" fmla="*/ 301741 h 2339531"/>
                  <a:gd name="connsiteX7" fmla="*/ 211886 w 2326153"/>
                  <a:gd name="connsiteY7" fmla="*/ 608658 h 2339531"/>
                  <a:gd name="connsiteX8" fmla="*/ 227761 w 2326153"/>
                  <a:gd name="connsiteY8" fmla="*/ 1026699 h 2339531"/>
                  <a:gd name="connsiteX9" fmla="*/ 74303 w 2326153"/>
                  <a:gd name="connsiteY9" fmla="*/ 1328324 h 2339531"/>
                  <a:gd name="connsiteX10" fmla="*/ 220 w 2326153"/>
                  <a:gd name="connsiteY10" fmla="*/ 1651116 h 2339531"/>
                  <a:gd name="connsiteX11" fmla="*/ 95470 w 2326153"/>
                  <a:gd name="connsiteY11" fmla="*/ 1963324 h 2339531"/>
                  <a:gd name="connsiteX12" fmla="*/ 465886 w 2326153"/>
                  <a:gd name="connsiteY12" fmla="*/ 2169699 h 2339531"/>
                  <a:gd name="connsiteX13" fmla="*/ 973886 w 2326153"/>
                  <a:gd name="connsiteY13" fmla="*/ 2159116 h 2339531"/>
                  <a:gd name="connsiteX14" fmla="*/ 1524220 w 2326153"/>
                  <a:gd name="connsiteY14" fmla="*/ 2339032 h 2339531"/>
                  <a:gd name="connsiteX15" fmla="*/ 1910511 w 2326153"/>
                  <a:gd name="connsiteY15" fmla="*/ 2201449 h 2339531"/>
                  <a:gd name="connsiteX16" fmla="*/ 2079845 w 2326153"/>
                  <a:gd name="connsiteY16" fmla="*/ 1883949 h 2339531"/>
                  <a:gd name="connsiteX17" fmla="*/ 2079845 w 2326153"/>
                  <a:gd name="connsiteY17" fmla="*/ 1460616 h 2339531"/>
                  <a:gd name="connsiteX18" fmla="*/ 2280928 w 2326153"/>
                  <a:gd name="connsiteY18" fmla="*/ 1063741 h 2339531"/>
                  <a:gd name="connsiteX19" fmla="*/ 2323261 w 2326153"/>
                  <a:gd name="connsiteY19" fmla="*/ 682741 h 2339531"/>
                  <a:gd name="connsiteX20" fmla="*/ 2243886 w 2326153"/>
                  <a:gd name="connsiteY20" fmla="*/ 508116 h 2339531"/>
                  <a:gd name="connsiteX0" fmla="*/ 2261768 w 2324056"/>
                  <a:gd name="connsiteY0" fmla="*/ 496793 h 2339531"/>
                  <a:gd name="connsiteX1" fmla="*/ 1963428 w 2324056"/>
                  <a:gd name="connsiteY1" fmla="*/ 312324 h 2339531"/>
                  <a:gd name="connsiteX2" fmla="*/ 1413095 w 2324056"/>
                  <a:gd name="connsiteY2" fmla="*/ 285866 h 2339531"/>
                  <a:gd name="connsiteX3" fmla="*/ 1090303 w 2324056"/>
                  <a:gd name="connsiteY3" fmla="*/ 105949 h 2339531"/>
                  <a:gd name="connsiteX4" fmla="*/ 725178 w 2324056"/>
                  <a:gd name="connsiteY4" fmla="*/ 117 h 2339531"/>
                  <a:gd name="connsiteX5" fmla="*/ 434136 w 2324056"/>
                  <a:gd name="connsiteY5" fmla="*/ 90073 h 2339531"/>
                  <a:gd name="connsiteX6" fmla="*/ 264803 w 2324056"/>
                  <a:gd name="connsiteY6" fmla="*/ 301741 h 2339531"/>
                  <a:gd name="connsiteX7" fmla="*/ 211886 w 2324056"/>
                  <a:gd name="connsiteY7" fmla="*/ 608658 h 2339531"/>
                  <a:gd name="connsiteX8" fmla="*/ 227761 w 2324056"/>
                  <a:gd name="connsiteY8" fmla="*/ 1026699 h 2339531"/>
                  <a:gd name="connsiteX9" fmla="*/ 74303 w 2324056"/>
                  <a:gd name="connsiteY9" fmla="*/ 1328324 h 2339531"/>
                  <a:gd name="connsiteX10" fmla="*/ 220 w 2324056"/>
                  <a:gd name="connsiteY10" fmla="*/ 1651116 h 2339531"/>
                  <a:gd name="connsiteX11" fmla="*/ 95470 w 2324056"/>
                  <a:gd name="connsiteY11" fmla="*/ 1963324 h 2339531"/>
                  <a:gd name="connsiteX12" fmla="*/ 465886 w 2324056"/>
                  <a:gd name="connsiteY12" fmla="*/ 2169699 h 2339531"/>
                  <a:gd name="connsiteX13" fmla="*/ 973886 w 2324056"/>
                  <a:gd name="connsiteY13" fmla="*/ 2159116 h 2339531"/>
                  <a:gd name="connsiteX14" fmla="*/ 1524220 w 2324056"/>
                  <a:gd name="connsiteY14" fmla="*/ 2339032 h 2339531"/>
                  <a:gd name="connsiteX15" fmla="*/ 1910511 w 2324056"/>
                  <a:gd name="connsiteY15" fmla="*/ 2201449 h 2339531"/>
                  <a:gd name="connsiteX16" fmla="*/ 2079845 w 2324056"/>
                  <a:gd name="connsiteY16" fmla="*/ 1883949 h 2339531"/>
                  <a:gd name="connsiteX17" fmla="*/ 2079845 w 2324056"/>
                  <a:gd name="connsiteY17" fmla="*/ 1460616 h 2339531"/>
                  <a:gd name="connsiteX18" fmla="*/ 2280928 w 2324056"/>
                  <a:gd name="connsiteY18" fmla="*/ 1063741 h 2339531"/>
                  <a:gd name="connsiteX19" fmla="*/ 2323261 w 2324056"/>
                  <a:gd name="connsiteY19" fmla="*/ 682741 h 2339531"/>
                  <a:gd name="connsiteX20" fmla="*/ 2261768 w 2324056"/>
                  <a:gd name="connsiteY20" fmla="*/ 496793 h 2339531"/>
                  <a:gd name="connsiteX0" fmla="*/ 2261768 w 2324056"/>
                  <a:gd name="connsiteY0" fmla="*/ 496793 h 2339531"/>
                  <a:gd name="connsiteX1" fmla="*/ 1963428 w 2324056"/>
                  <a:gd name="connsiteY1" fmla="*/ 312324 h 2339531"/>
                  <a:gd name="connsiteX2" fmla="*/ 1413095 w 2324056"/>
                  <a:gd name="connsiteY2" fmla="*/ 285866 h 2339531"/>
                  <a:gd name="connsiteX3" fmla="*/ 1090303 w 2324056"/>
                  <a:gd name="connsiteY3" fmla="*/ 105949 h 2339531"/>
                  <a:gd name="connsiteX4" fmla="*/ 725178 w 2324056"/>
                  <a:gd name="connsiteY4" fmla="*/ 117 h 2339531"/>
                  <a:gd name="connsiteX5" fmla="*/ 434136 w 2324056"/>
                  <a:gd name="connsiteY5" fmla="*/ 90073 h 2339531"/>
                  <a:gd name="connsiteX6" fmla="*/ 264803 w 2324056"/>
                  <a:gd name="connsiteY6" fmla="*/ 301741 h 2339531"/>
                  <a:gd name="connsiteX7" fmla="*/ 211886 w 2324056"/>
                  <a:gd name="connsiteY7" fmla="*/ 608658 h 2339531"/>
                  <a:gd name="connsiteX8" fmla="*/ 227761 w 2324056"/>
                  <a:gd name="connsiteY8" fmla="*/ 1026699 h 2339531"/>
                  <a:gd name="connsiteX9" fmla="*/ 74303 w 2324056"/>
                  <a:gd name="connsiteY9" fmla="*/ 1328324 h 2339531"/>
                  <a:gd name="connsiteX10" fmla="*/ 220 w 2324056"/>
                  <a:gd name="connsiteY10" fmla="*/ 1651116 h 2339531"/>
                  <a:gd name="connsiteX11" fmla="*/ 95470 w 2324056"/>
                  <a:gd name="connsiteY11" fmla="*/ 1963324 h 2339531"/>
                  <a:gd name="connsiteX12" fmla="*/ 465886 w 2324056"/>
                  <a:gd name="connsiteY12" fmla="*/ 2169699 h 2339531"/>
                  <a:gd name="connsiteX13" fmla="*/ 973886 w 2324056"/>
                  <a:gd name="connsiteY13" fmla="*/ 2159116 h 2339531"/>
                  <a:gd name="connsiteX14" fmla="*/ 1524220 w 2324056"/>
                  <a:gd name="connsiteY14" fmla="*/ 2339032 h 2339531"/>
                  <a:gd name="connsiteX15" fmla="*/ 1910511 w 2324056"/>
                  <a:gd name="connsiteY15" fmla="*/ 2201449 h 2339531"/>
                  <a:gd name="connsiteX16" fmla="*/ 2079845 w 2324056"/>
                  <a:gd name="connsiteY16" fmla="*/ 1883949 h 2339531"/>
                  <a:gd name="connsiteX17" fmla="*/ 2079845 w 2324056"/>
                  <a:gd name="connsiteY17" fmla="*/ 1460616 h 2339531"/>
                  <a:gd name="connsiteX18" fmla="*/ 2280928 w 2324056"/>
                  <a:gd name="connsiteY18" fmla="*/ 1063741 h 2339531"/>
                  <a:gd name="connsiteX19" fmla="*/ 2323261 w 2324056"/>
                  <a:gd name="connsiteY19" fmla="*/ 682741 h 2339531"/>
                  <a:gd name="connsiteX20" fmla="*/ 2261768 w 2324056"/>
                  <a:gd name="connsiteY20" fmla="*/ 496793 h 2339531"/>
                  <a:gd name="connsiteX0" fmla="*/ 2261768 w 2324056"/>
                  <a:gd name="connsiteY0" fmla="*/ 496793 h 2339531"/>
                  <a:gd name="connsiteX1" fmla="*/ 1963428 w 2324056"/>
                  <a:gd name="connsiteY1" fmla="*/ 312324 h 2339531"/>
                  <a:gd name="connsiteX2" fmla="*/ 1413095 w 2324056"/>
                  <a:gd name="connsiteY2" fmla="*/ 285866 h 2339531"/>
                  <a:gd name="connsiteX3" fmla="*/ 1090303 w 2324056"/>
                  <a:gd name="connsiteY3" fmla="*/ 105949 h 2339531"/>
                  <a:gd name="connsiteX4" fmla="*/ 725178 w 2324056"/>
                  <a:gd name="connsiteY4" fmla="*/ 117 h 2339531"/>
                  <a:gd name="connsiteX5" fmla="*/ 434136 w 2324056"/>
                  <a:gd name="connsiteY5" fmla="*/ 90073 h 2339531"/>
                  <a:gd name="connsiteX6" fmla="*/ 264803 w 2324056"/>
                  <a:gd name="connsiteY6" fmla="*/ 301741 h 2339531"/>
                  <a:gd name="connsiteX7" fmla="*/ 211886 w 2324056"/>
                  <a:gd name="connsiteY7" fmla="*/ 608658 h 2339531"/>
                  <a:gd name="connsiteX8" fmla="*/ 227761 w 2324056"/>
                  <a:gd name="connsiteY8" fmla="*/ 1026699 h 2339531"/>
                  <a:gd name="connsiteX9" fmla="*/ 74303 w 2324056"/>
                  <a:gd name="connsiteY9" fmla="*/ 1328324 h 2339531"/>
                  <a:gd name="connsiteX10" fmla="*/ 220 w 2324056"/>
                  <a:gd name="connsiteY10" fmla="*/ 1651116 h 2339531"/>
                  <a:gd name="connsiteX11" fmla="*/ 95470 w 2324056"/>
                  <a:gd name="connsiteY11" fmla="*/ 1963324 h 2339531"/>
                  <a:gd name="connsiteX12" fmla="*/ 465886 w 2324056"/>
                  <a:gd name="connsiteY12" fmla="*/ 2169699 h 2339531"/>
                  <a:gd name="connsiteX13" fmla="*/ 973886 w 2324056"/>
                  <a:gd name="connsiteY13" fmla="*/ 2159116 h 2339531"/>
                  <a:gd name="connsiteX14" fmla="*/ 1524220 w 2324056"/>
                  <a:gd name="connsiteY14" fmla="*/ 2339032 h 2339531"/>
                  <a:gd name="connsiteX15" fmla="*/ 1910511 w 2324056"/>
                  <a:gd name="connsiteY15" fmla="*/ 2201449 h 2339531"/>
                  <a:gd name="connsiteX16" fmla="*/ 2079845 w 2324056"/>
                  <a:gd name="connsiteY16" fmla="*/ 1883949 h 2339531"/>
                  <a:gd name="connsiteX17" fmla="*/ 2079845 w 2324056"/>
                  <a:gd name="connsiteY17" fmla="*/ 1460616 h 2339531"/>
                  <a:gd name="connsiteX18" fmla="*/ 2280928 w 2324056"/>
                  <a:gd name="connsiteY18" fmla="*/ 1063741 h 2339531"/>
                  <a:gd name="connsiteX19" fmla="*/ 2323261 w 2324056"/>
                  <a:gd name="connsiteY19" fmla="*/ 682741 h 2339531"/>
                  <a:gd name="connsiteX20" fmla="*/ 2261768 w 2324056"/>
                  <a:gd name="connsiteY20" fmla="*/ 496793 h 2339531"/>
                  <a:gd name="connsiteX0" fmla="*/ 2263494 w 2325782"/>
                  <a:gd name="connsiteY0" fmla="*/ 496793 h 2339531"/>
                  <a:gd name="connsiteX1" fmla="*/ 1965154 w 2325782"/>
                  <a:gd name="connsiteY1" fmla="*/ 312324 h 2339531"/>
                  <a:gd name="connsiteX2" fmla="*/ 1414821 w 2325782"/>
                  <a:gd name="connsiteY2" fmla="*/ 285866 h 2339531"/>
                  <a:gd name="connsiteX3" fmla="*/ 1092029 w 2325782"/>
                  <a:gd name="connsiteY3" fmla="*/ 105949 h 2339531"/>
                  <a:gd name="connsiteX4" fmla="*/ 726904 w 2325782"/>
                  <a:gd name="connsiteY4" fmla="*/ 117 h 2339531"/>
                  <a:gd name="connsiteX5" fmla="*/ 435862 w 2325782"/>
                  <a:gd name="connsiteY5" fmla="*/ 90073 h 2339531"/>
                  <a:gd name="connsiteX6" fmla="*/ 266529 w 2325782"/>
                  <a:gd name="connsiteY6" fmla="*/ 301741 h 2339531"/>
                  <a:gd name="connsiteX7" fmla="*/ 213612 w 2325782"/>
                  <a:gd name="connsiteY7" fmla="*/ 608658 h 2339531"/>
                  <a:gd name="connsiteX8" fmla="*/ 229487 w 2325782"/>
                  <a:gd name="connsiteY8" fmla="*/ 1026699 h 2339531"/>
                  <a:gd name="connsiteX9" fmla="*/ 76029 w 2325782"/>
                  <a:gd name="connsiteY9" fmla="*/ 1328324 h 2339531"/>
                  <a:gd name="connsiteX10" fmla="*/ 1946 w 2325782"/>
                  <a:gd name="connsiteY10" fmla="*/ 1651116 h 2339531"/>
                  <a:gd name="connsiteX11" fmla="*/ 149776 w 2325782"/>
                  <a:gd name="connsiteY11" fmla="*/ 2010874 h 2339531"/>
                  <a:gd name="connsiteX12" fmla="*/ 467612 w 2325782"/>
                  <a:gd name="connsiteY12" fmla="*/ 2169699 h 2339531"/>
                  <a:gd name="connsiteX13" fmla="*/ 975612 w 2325782"/>
                  <a:gd name="connsiteY13" fmla="*/ 2159116 h 2339531"/>
                  <a:gd name="connsiteX14" fmla="*/ 1525946 w 2325782"/>
                  <a:gd name="connsiteY14" fmla="*/ 2339032 h 2339531"/>
                  <a:gd name="connsiteX15" fmla="*/ 1912237 w 2325782"/>
                  <a:gd name="connsiteY15" fmla="*/ 2201449 h 2339531"/>
                  <a:gd name="connsiteX16" fmla="*/ 2081571 w 2325782"/>
                  <a:gd name="connsiteY16" fmla="*/ 1883949 h 2339531"/>
                  <a:gd name="connsiteX17" fmla="*/ 2081571 w 2325782"/>
                  <a:gd name="connsiteY17" fmla="*/ 1460616 h 2339531"/>
                  <a:gd name="connsiteX18" fmla="*/ 2282654 w 2325782"/>
                  <a:gd name="connsiteY18" fmla="*/ 1063741 h 2339531"/>
                  <a:gd name="connsiteX19" fmla="*/ 2324987 w 2325782"/>
                  <a:gd name="connsiteY19" fmla="*/ 682741 h 2339531"/>
                  <a:gd name="connsiteX20" fmla="*/ 2263494 w 2325782"/>
                  <a:gd name="connsiteY20" fmla="*/ 496793 h 2339531"/>
                  <a:gd name="connsiteX0" fmla="*/ 2262657 w 2324945"/>
                  <a:gd name="connsiteY0" fmla="*/ 496793 h 2339531"/>
                  <a:gd name="connsiteX1" fmla="*/ 1964317 w 2324945"/>
                  <a:gd name="connsiteY1" fmla="*/ 312324 h 2339531"/>
                  <a:gd name="connsiteX2" fmla="*/ 1413984 w 2324945"/>
                  <a:gd name="connsiteY2" fmla="*/ 285866 h 2339531"/>
                  <a:gd name="connsiteX3" fmla="*/ 1091192 w 2324945"/>
                  <a:gd name="connsiteY3" fmla="*/ 105949 h 2339531"/>
                  <a:gd name="connsiteX4" fmla="*/ 726067 w 2324945"/>
                  <a:gd name="connsiteY4" fmla="*/ 117 h 2339531"/>
                  <a:gd name="connsiteX5" fmla="*/ 435025 w 2324945"/>
                  <a:gd name="connsiteY5" fmla="*/ 90073 h 2339531"/>
                  <a:gd name="connsiteX6" fmla="*/ 265692 w 2324945"/>
                  <a:gd name="connsiteY6" fmla="*/ 301741 h 2339531"/>
                  <a:gd name="connsiteX7" fmla="*/ 212775 w 2324945"/>
                  <a:gd name="connsiteY7" fmla="*/ 608658 h 2339531"/>
                  <a:gd name="connsiteX8" fmla="*/ 228650 w 2324945"/>
                  <a:gd name="connsiteY8" fmla="*/ 1026699 h 2339531"/>
                  <a:gd name="connsiteX9" fmla="*/ 75192 w 2324945"/>
                  <a:gd name="connsiteY9" fmla="*/ 1328324 h 2339531"/>
                  <a:gd name="connsiteX10" fmla="*/ 1109 w 2324945"/>
                  <a:gd name="connsiteY10" fmla="*/ 1651116 h 2339531"/>
                  <a:gd name="connsiteX11" fmla="*/ 127785 w 2324945"/>
                  <a:gd name="connsiteY11" fmla="*/ 2005169 h 2339531"/>
                  <a:gd name="connsiteX12" fmla="*/ 466775 w 2324945"/>
                  <a:gd name="connsiteY12" fmla="*/ 2169699 h 2339531"/>
                  <a:gd name="connsiteX13" fmla="*/ 974775 w 2324945"/>
                  <a:gd name="connsiteY13" fmla="*/ 2159116 h 2339531"/>
                  <a:gd name="connsiteX14" fmla="*/ 1525109 w 2324945"/>
                  <a:gd name="connsiteY14" fmla="*/ 2339032 h 2339531"/>
                  <a:gd name="connsiteX15" fmla="*/ 1911400 w 2324945"/>
                  <a:gd name="connsiteY15" fmla="*/ 2201449 h 2339531"/>
                  <a:gd name="connsiteX16" fmla="*/ 2080734 w 2324945"/>
                  <a:gd name="connsiteY16" fmla="*/ 1883949 h 2339531"/>
                  <a:gd name="connsiteX17" fmla="*/ 2080734 w 2324945"/>
                  <a:gd name="connsiteY17" fmla="*/ 1460616 h 2339531"/>
                  <a:gd name="connsiteX18" fmla="*/ 2281817 w 2324945"/>
                  <a:gd name="connsiteY18" fmla="*/ 1063741 h 2339531"/>
                  <a:gd name="connsiteX19" fmla="*/ 2324150 w 2324945"/>
                  <a:gd name="connsiteY19" fmla="*/ 682741 h 2339531"/>
                  <a:gd name="connsiteX20" fmla="*/ 2262657 w 2324945"/>
                  <a:gd name="connsiteY20" fmla="*/ 496793 h 2339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24945" h="2339531">
                    <a:moveTo>
                      <a:pt x="2262657" y="496793"/>
                    </a:moveTo>
                    <a:cubicBezTo>
                      <a:pt x="2199111" y="399738"/>
                      <a:pt x="2105762" y="347478"/>
                      <a:pt x="1964317" y="312324"/>
                    </a:cubicBezTo>
                    <a:cubicBezTo>
                      <a:pt x="1822872" y="277170"/>
                      <a:pt x="1559505" y="320262"/>
                      <a:pt x="1413984" y="285866"/>
                    </a:cubicBezTo>
                    <a:cubicBezTo>
                      <a:pt x="1268463" y="251470"/>
                      <a:pt x="1205845" y="153574"/>
                      <a:pt x="1091192" y="105949"/>
                    </a:cubicBezTo>
                    <a:cubicBezTo>
                      <a:pt x="976539" y="58324"/>
                      <a:pt x="835428" y="2763"/>
                      <a:pt x="726067" y="117"/>
                    </a:cubicBezTo>
                    <a:cubicBezTo>
                      <a:pt x="616706" y="-2529"/>
                      <a:pt x="511754" y="39802"/>
                      <a:pt x="435025" y="90073"/>
                    </a:cubicBezTo>
                    <a:cubicBezTo>
                      <a:pt x="358296" y="140344"/>
                      <a:pt x="302734" y="215310"/>
                      <a:pt x="265692" y="301741"/>
                    </a:cubicBezTo>
                    <a:cubicBezTo>
                      <a:pt x="228650" y="388172"/>
                      <a:pt x="218949" y="487832"/>
                      <a:pt x="212775" y="608658"/>
                    </a:cubicBezTo>
                    <a:cubicBezTo>
                      <a:pt x="206601" y="729484"/>
                      <a:pt x="251580" y="906755"/>
                      <a:pt x="228650" y="1026699"/>
                    </a:cubicBezTo>
                    <a:cubicBezTo>
                      <a:pt x="205720" y="1146643"/>
                      <a:pt x="113115" y="1224255"/>
                      <a:pt x="75192" y="1328324"/>
                    </a:cubicBezTo>
                    <a:cubicBezTo>
                      <a:pt x="37269" y="1432393"/>
                      <a:pt x="-7656" y="1538309"/>
                      <a:pt x="1109" y="1651116"/>
                    </a:cubicBezTo>
                    <a:cubicBezTo>
                      <a:pt x="9874" y="1763923"/>
                      <a:pt x="50174" y="1918739"/>
                      <a:pt x="127785" y="2005169"/>
                    </a:cubicBezTo>
                    <a:cubicBezTo>
                      <a:pt x="205396" y="2091600"/>
                      <a:pt x="325610" y="2144041"/>
                      <a:pt x="466775" y="2169699"/>
                    </a:cubicBezTo>
                    <a:cubicBezTo>
                      <a:pt x="607940" y="2195357"/>
                      <a:pt x="798386" y="2130894"/>
                      <a:pt x="974775" y="2159116"/>
                    </a:cubicBezTo>
                    <a:cubicBezTo>
                      <a:pt x="1151164" y="2187338"/>
                      <a:pt x="1369005" y="2331977"/>
                      <a:pt x="1525109" y="2339032"/>
                    </a:cubicBezTo>
                    <a:cubicBezTo>
                      <a:pt x="1681213" y="2346087"/>
                      <a:pt x="1818796" y="2277296"/>
                      <a:pt x="1911400" y="2201449"/>
                    </a:cubicBezTo>
                    <a:cubicBezTo>
                      <a:pt x="2004004" y="2125602"/>
                      <a:pt x="2052512" y="2007421"/>
                      <a:pt x="2080734" y="1883949"/>
                    </a:cubicBezTo>
                    <a:cubicBezTo>
                      <a:pt x="2108956" y="1760477"/>
                      <a:pt x="2047220" y="1597317"/>
                      <a:pt x="2080734" y="1460616"/>
                    </a:cubicBezTo>
                    <a:cubicBezTo>
                      <a:pt x="2114248" y="1323915"/>
                      <a:pt x="2241248" y="1193387"/>
                      <a:pt x="2281817" y="1063741"/>
                    </a:cubicBezTo>
                    <a:cubicBezTo>
                      <a:pt x="2322386" y="934095"/>
                      <a:pt x="2327343" y="777232"/>
                      <a:pt x="2324150" y="682741"/>
                    </a:cubicBezTo>
                    <a:cubicBezTo>
                      <a:pt x="2320957" y="588250"/>
                      <a:pt x="2326203" y="593848"/>
                      <a:pt x="2262657" y="496793"/>
                    </a:cubicBezTo>
                    <a:close/>
                  </a:path>
                </a:pathLst>
              </a:custGeom>
              <a:noFill/>
              <a:ln w="28575" cmpd="sng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flipV="1">
                <a:off x="4610405" y="2622495"/>
                <a:ext cx="1613010" cy="422457"/>
              </a:xfrm>
              <a:prstGeom prst="line">
                <a:avLst/>
              </a:prstGeom>
              <a:ln w="28575" cmpd="sng">
                <a:solidFill>
                  <a:srgbClr val="000099"/>
                </a:solidFill>
                <a:prstDash val="solid"/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 rot="21139532">
              <a:off x="8428869" y="1869243"/>
              <a:ext cx="604285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000099"/>
                  </a:solidFill>
                </a:rPr>
                <a:t>Φ</a:t>
              </a:r>
              <a:r>
                <a:rPr lang="en-US" sz="2800" baseline="-25000" dirty="0">
                  <a:solidFill>
                    <a:srgbClr val="000099"/>
                  </a:solidFill>
                </a:rPr>
                <a:t>4</a:t>
              </a:r>
            </a:p>
          </p:txBody>
        </p:sp>
      </p:grpSp>
      <p:sp>
        <p:nvSpPr>
          <p:cNvPr id="29" name="Slide Number Placeholder 2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28" name="TextBox 27"/>
          <p:cNvSpPr txBox="1"/>
          <p:nvPr/>
        </p:nvSpPr>
        <p:spPr>
          <a:xfrm>
            <a:off x="539475" y="4434627"/>
            <a:ext cx="8147325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Measured event plane correlations give us another handle to test understanding of collision geometry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12700" y="6528832"/>
            <a:ext cx="455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C8C93"/>
                </a:solidFill>
              </a:rPr>
              <a:t>https://cdsweb.cern.ch/record</a:t>
            </a:r>
            <a:r>
              <a:rPr lang="en-US" sz="1400" dirty="0">
                <a:solidFill>
                  <a:srgbClr val="3C8C93"/>
                </a:solidFill>
              </a:rPr>
              <a:t>/1451882</a:t>
            </a:r>
          </a:p>
        </p:txBody>
      </p:sp>
    </p:spTree>
    <p:extLst>
      <p:ext uri="{BB962C8B-B14F-4D97-AF65-F5344CB8AC3E}">
        <p14:creationId xmlns:p14="http://schemas.microsoft.com/office/powerpoint/2010/main" val="42083312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01" y="817460"/>
            <a:ext cx="4130980" cy="387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551091" y="2005057"/>
            <a:ext cx="2752074" cy="2152248"/>
            <a:chOff x="4009065" y="4236471"/>
            <a:chExt cx="1665532" cy="1302236"/>
          </a:xfrm>
        </p:grpSpPr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4744435" y="4236471"/>
              <a:ext cx="930162" cy="878066"/>
            </a:xfrm>
            <a:custGeom>
              <a:avLst/>
              <a:gdLst>
                <a:gd name="T0" fmla="*/ 549919 w 916021"/>
                <a:gd name="T1" fmla="*/ 852789 h 852789"/>
                <a:gd name="T2" fmla="*/ 355426 w 916021"/>
                <a:gd name="T3" fmla="*/ 646834 h 852789"/>
                <a:gd name="T4" fmla="*/ 195256 w 916021"/>
                <a:gd name="T5" fmla="*/ 498089 h 852789"/>
                <a:gd name="T6" fmla="*/ 23645 w 916021"/>
                <a:gd name="T7" fmla="*/ 143390 h 852789"/>
                <a:gd name="T8" fmla="*/ 23645 w 916021"/>
                <a:gd name="T9" fmla="*/ 63296 h 852789"/>
                <a:gd name="T10" fmla="*/ 229578 w 916021"/>
                <a:gd name="T11" fmla="*/ 17528 h 852789"/>
                <a:gd name="T12" fmla="*/ 343986 w 916021"/>
                <a:gd name="T13" fmla="*/ 372228 h 852789"/>
                <a:gd name="T14" fmla="*/ 538478 w 916021"/>
                <a:gd name="T15" fmla="*/ 463763 h 852789"/>
                <a:gd name="T16" fmla="*/ 916021 w 916021"/>
                <a:gd name="T17" fmla="*/ 749811 h 8527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connsiteX0" fmla="*/ 548111 w 914213"/>
                <a:gd name="connsiteY0" fmla="*/ 852789 h 852789"/>
                <a:gd name="connsiteX1" fmla="*/ 353618 w 914213"/>
                <a:gd name="connsiteY1" fmla="*/ 646834 h 852789"/>
                <a:gd name="connsiteX2" fmla="*/ 162251 w 914213"/>
                <a:gd name="connsiteY2" fmla="*/ 540623 h 852789"/>
                <a:gd name="connsiteX3" fmla="*/ 21837 w 914213"/>
                <a:gd name="connsiteY3" fmla="*/ 143390 h 852789"/>
                <a:gd name="connsiteX4" fmla="*/ 21837 w 914213"/>
                <a:gd name="connsiteY4" fmla="*/ 63296 h 852789"/>
                <a:gd name="connsiteX5" fmla="*/ 227770 w 914213"/>
                <a:gd name="connsiteY5" fmla="*/ 17528 h 852789"/>
                <a:gd name="connsiteX6" fmla="*/ 342178 w 914213"/>
                <a:gd name="connsiteY6" fmla="*/ 372228 h 852789"/>
                <a:gd name="connsiteX7" fmla="*/ 536670 w 914213"/>
                <a:gd name="connsiteY7" fmla="*/ 463763 h 852789"/>
                <a:gd name="connsiteX8" fmla="*/ 914213 w 914213"/>
                <a:gd name="connsiteY8" fmla="*/ 749811 h 852789"/>
                <a:gd name="connsiteX0" fmla="*/ 548111 w 914213"/>
                <a:gd name="connsiteY0" fmla="*/ 852789 h 852789"/>
                <a:gd name="connsiteX1" fmla="*/ 353618 w 914213"/>
                <a:gd name="connsiteY1" fmla="*/ 646834 h 852789"/>
                <a:gd name="connsiteX2" fmla="*/ 162251 w 914213"/>
                <a:gd name="connsiteY2" fmla="*/ 540623 h 852789"/>
                <a:gd name="connsiteX3" fmla="*/ 21837 w 914213"/>
                <a:gd name="connsiteY3" fmla="*/ 143390 h 852789"/>
                <a:gd name="connsiteX4" fmla="*/ 21837 w 914213"/>
                <a:gd name="connsiteY4" fmla="*/ 63296 h 852789"/>
                <a:gd name="connsiteX5" fmla="*/ 227770 w 914213"/>
                <a:gd name="connsiteY5" fmla="*/ 17528 h 852789"/>
                <a:gd name="connsiteX6" fmla="*/ 342178 w 914213"/>
                <a:gd name="connsiteY6" fmla="*/ 372228 h 852789"/>
                <a:gd name="connsiteX7" fmla="*/ 536670 w 914213"/>
                <a:gd name="connsiteY7" fmla="*/ 463763 h 852789"/>
                <a:gd name="connsiteX8" fmla="*/ 914213 w 914213"/>
                <a:gd name="connsiteY8" fmla="*/ 749811 h 852789"/>
                <a:gd name="connsiteX0" fmla="*/ 548111 w 914213"/>
                <a:gd name="connsiteY0" fmla="*/ 857175 h 857175"/>
                <a:gd name="connsiteX1" fmla="*/ 353618 w 914213"/>
                <a:gd name="connsiteY1" fmla="*/ 651220 h 857175"/>
                <a:gd name="connsiteX2" fmla="*/ 162251 w 914213"/>
                <a:gd name="connsiteY2" fmla="*/ 545009 h 857175"/>
                <a:gd name="connsiteX3" fmla="*/ 21837 w 914213"/>
                <a:gd name="connsiteY3" fmla="*/ 147776 h 857175"/>
                <a:gd name="connsiteX4" fmla="*/ 21837 w 914213"/>
                <a:gd name="connsiteY4" fmla="*/ 67682 h 857175"/>
                <a:gd name="connsiteX5" fmla="*/ 227770 w 914213"/>
                <a:gd name="connsiteY5" fmla="*/ 21914 h 857175"/>
                <a:gd name="connsiteX6" fmla="*/ 362031 w 914213"/>
                <a:gd name="connsiteY6" fmla="*/ 438997 h 857175"/>
                <a:gd name="connsiteX7" fmla="*/ 536670 w 914213"/>
                <a:gd name="connsiteY7" fmla="*/ 468149 h 857175"/>
                <a:gd name="connsiteX8" fmla="*/ 914213 w 914213"/>
                <a:gd name="connsiteY8" fmla="*/ 754197 h 857175"/>
                <a:gd name="connsiteX0" fmla="*/ 562170 w 928272"/>
                <a:gd name="connsiteY0" fmla="*/ 866937 h 866937"/>
                <a:gd name="connsiteX1" fmla="*/ 367677 w 928272"/>
                <a:gd name="connsiteY1" fmla="*/ 660982 h 866937"/>
                <a:gd name="connsiteX2" fmla="*/ 176310 w 928272"/>
                <a:gd name="connsiteY2" fmla="*/ 554771 h 866937"/>
                <a:gd name="connsiteX3" fmla="*/ 35896 w 928272"/>
                <a:gd name="connsiteY3" fmla="*/ 157538 h 866937"/>
                <a:gd name="connsiteX4" fmla="*/ 16043 w 928272"/>
                <a:gd name="connsiteY4" fmla="*/ 43417 h 866937"/>
                <a:gd name="connsiteX5" fmla="*/ 241829 w 928272"/>
                <a:gd name="connsiteY5" fmla="*/ 31676 h 866937"/>
                <a:gd name="connsiteX6" fmla="*/ 376090 w 928272"/>
                <a:gd name="connsiteY6" fmla="*/ 448759 h 866937"/>
                <a:gd name="connsiteX7" fmla="*/ 550729 w 928272"/>
                <a:gd name="connsiteY7" fmla="*/ 477911 h 866937"/>
                <a:gd name="connsiteX8" fmla="*/ 928272 w 928272"/>
                <a:gd name="connsiteY8" fmla="*/ 763959 h 866937"/>
                <a:gd name="connsiteX0" fmla="*/ 564060 w 930162"/>
                <a:gd name="connsiteY0" fmla="*/ 878066 h 878066"/>
                <a:gd name="connsiteX1" fmla="*/ 369567 w 930162"/>
                <a:gd name="connsiteY1" fmla="*/ 672111 h 878066"/>
                <a:gd name="connsiteX2" fmla="*/ 178200 w 930162"/>
                <a:gd name="connsiteY2" fmla="*/ 565900 h 878066"/>
                <a:gd name="connsiteX3" fmla="*/ 37786 w 930162"/>
                <a:gd name="connsiteY3" fmla="*/ 168667 h 878066"/>
                <a:gd name="connsiteX4" fmla="*/ 17933 w 930162"/>
                <a:gd name="connsiteY4" fmla="*/ 54546 h 878066"/>
                <a:gd name="connsiteX5" fmla="*/ 269244 w 930162"/>
                <a:gd name="connsiteY5" fmla="*/ 28627 h 878066"/>
                <a:gd name="connsiteX6" fmla="*/ 377980 w 930162"/>
                <a:gd name="connsiteY6" fmla="*/ 459888 h 878066"/>
                <a:gd name="connsiteX7" fmla="*/ 552619 w 930162"/>
                <a:gd name="connsiteY7" fmla="*/ 489040 h 878066"/>
                <a:gd name="connsiteX8" fmla="*/ 930162 w 930162"/>
                <a:gd name="connsiteY8" fmla="*/ 775088 h 878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0162" h="878066">
                  <a:moveTo>
                    <a:pt x="564060" y="878066"/>
                  </a:moveTo>
                  <a:cubicBezTo>
                    <a:pt x="510669" y="814182"/>
                    <a:pt x="433877" y="724139"/>
                    <a:pt x="369567" y="672111"/>
                  </a:cubicBezTo>
                  <a:cubicBezTo>
                    <a:pt x="305257" y="620083"/>
                    <a:pt x="239169" y="618616"/>
                    <a:pt x="178200" y="565900"/>
                  </a:cubicBezTo>
                  <a:cubicBezTo>
                    <a:pt x="117231" y="513184"/>
                    <a:pt x="64497" y="253892"/>
                    <a:pt x="37786" y="168667"/>
                  </a:cubicBezTo>
                  <a:cubicBezTo>
                    <a:pt x="11075" y="83442"/>
                    <a:pt x="-20643" y="77886"/>
                    <a:pt x="17933" y="54546"/>
                  </a:cubicBezTo>
                  <a:cubicBezTo>
                    <a:pt x="56509" y="31206"/>
                    <a:pt x="209236" y="-38930"/>
                    <a:pt x="269244" y="28627"/>
                  </a:cubicBezTo>
                  <a:cubicBezTo>
                    <a:pt x="329252" y="96184"/>
                    <a:pt x="330751" y="383152"/>
                    <a:pt x="377980" y="459888"/>
                  </a:cubicBezTo>
                  <a:cubicBezTo>
                    <a:pt x="425209" y="536624"/>
                    <a:pt x="457280" y="426110"/>
                    <a:pt x="552619" y="489040"/>
                  </a:cubicBezTo>
                  <a:cubicBezTo>
                    <a:pt x="647958" y="551970"/>
                    <a:pt x="930162" y="775088"/>
                    <a:pt x="930162" y="775088"/>
                  </a:cubicBezTo>
                </a:path>
              </a:pathLst>
            </a:custGeom>
            <a:solidFill>
              <a:srgbClr val="FF0000">
                <a:alpha val="36862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" name="Freeform 15"/>
            <p:cNvSpPr>
              <a:spLocks/>
            </p:cNvSpPr>
            <p:nvPr/>
          </p:nvSpPr>
          <p:spPr bwMode="auto">
            <a:xfrm>
              <a:off x="4009065" y="4599108"/>
              <a:ext cx="889210" cy="939599"/>
            </a:xfrm>
            <a:custGeom>
              <a:avLst/>
              <a:gdLst>
                <a:gd name="T0" fmla="*/ 664326 w 916021"/>
                <a:gd name="T1" fmla="*/ 909999 h 909999"/>
                <a:gd name="T2" fmla="*/ 355426 w 916021"/>
                <a:gd name="T3" fmla="*/ 646834 h 909999"/>
                <a:gd name="T4" fmla="*/ 195256 w 916021"/>
                <a:gd name="T5" fmla="*/ 669718 h 909999"/>
                <a:gd name="T6" fmla="*/ 23645 w 916021"/>
                <a:gd name="T7" fmla="*/ 143390 h 909999"/>
                <a:gd name="T8" fmla="*/ 23645 w 916021"/>
                <a:gd name="T9" fmla="*/ 63296 h 909999"/>
                <a:gd name="T10" fmla="*/ 229578 w 916021"/>
                <a:gd name="T11" fmla="*/ 17528 h 909999"/>
                <a:gd name="T12" fmla="*/ 343986 w 916021"/>
                <a:gd name="T13" fmla="*/ 372228 h 909999"/>
                <a:gd name="T14" fmla="*/ 538478 w 916021"/>
                <a:gd name="T15" fmla="*/ 463763 h 909999"/>
                <a:gd name="T16" fmla="*/ 916021 w 916021"/>
                <a:gd name="T17" fmla="*/ 749811 h 9099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connsiteX0" fmla="*/ 664326 w 916021"/>
                <a:gd name="connsiteY0" fmla="*/ 917812 h 917812"/>
                <a:gd name="connsiteX1" fmla="*/ 355426 w 916021"/>
                <a:gd name="connsiteY1" fmla="*/ 654647 h 917812"/>
                <a:gd name="connsiteX2" fmla="*/ 195256 w 916021"/>
                <a:gd name="connsiteY2" fmla="*/ 677531 h 917812"/>
                <a:gd name="connsiteX3" fmla="*/ 23645 w 916021"/>
                <a:gd name="connsiteY3" fmla="*/ 151203 h 917812"/>
                <a:gd name="connsiteX4" fmla="*/ 23645 w 916021"/>
                <a:gd name="connsiteY4" fmla="*/ 71109 h 917812"/>
                <a:gd name="connsiteX5" fmla="*/ 229578 w 916021"/>
                <a:gd name="connsiteY5" fmla="*/ 25341 h 917812"/>
                <a:gd name="connsiteX6" fmla="*/ 378019 w 916021"/>
                <a:gd name="connsiteY6" fmla="*/ 490628 h 917812"/>
                <a:gd name="connsiteX7" fmla="*/ 538478 w 916021"/>
                <a:gd name="connsiteY7" fmla="*/ 471576 h 917812"/>
                <a:gd name="connsiteX8" fmla="*/ 916021 w 916021"/>
                <a:gd name="connsiteY8" fmla="*/ 757624 h 917812"/>
                <a:gd name="connsiteX0" fmla="*/ 664326 w 916021"/>
                <a:gd name="connsiteY0" fmla="*/ 919636 h 919636"/>
                <a:gd name="connsiteX1" fmla="*/ 355426 w 916021"/>
                <a:gd name="connsiteY1" fmla="*/ 656471 h 919636"/>
                <a:gd name="connsiteX2" fmla="*/ 195256 w 916021"/>
                <a:gd name="connsiteY2" fmla="*/ 679355 h 919636"/>
                <a:gd name="connsiteX3" fmla="*/ 23645 w 916021"/>
                <a:gd name="connsiteY3" fmla="*/ 153027 h 919636"/>
                <a:gd name="connsiteX4" fmla="*/ 23645 w 916021"/>
                <a:gd name="connsiteY4" fmla="*/ 72933 h 919636"/>
                <a:gd name="connsiteX5" fmla="*/ 229578 w 916021"/>
                <a:gd name="connsiteY5" fmla="*/ 27165 h 919636"/>
                <a:gd name="connsiteX6" fmla="*/ 380855 w 916021"/>
                <a:gd name="connsiteY6" fmla="*/ 517972 h 919636"/>
                <a:gd name="connsiteX7" fmla="*/ 538478 w 916021"/>
                <a:gd name="connsiteY7" fmla="*/ 473400 h 919636"/>
                <a:gd name="connsiteX8" fmla="*/ 916021 w 916021"/>
                <a:gd name="connsiteY8" fmla="*/ 759448 h 919636"/>
                <a:gd name="connsiteX0" fmla="*/ 664326 w 916021"/>
                <a:gd name="connsiteY0" fmla="*/ 919636 h 919636"/>
                <a:gd name="connsiteX1" fmla="*/ 355426 w 916021"/>
                <a:gd name="connsiteY1" fmla="*/ 656471 h 919636"/>
                <a:gd name="connsiteX2" fmla="*/ 195256 w 916021"/>
                <a:gd name="connsiteY2" fmla="*/ 679355 h 919636"/>
                <a:gd name="connsiteX3" fmla="*/ 23645 w 916021"/>
                <a:gd name="connsiteY3" fmla="*/ 153027 h 919636"/>
                <a:gd name="connsiteX4" fmla="*/ 23645 w 916021"/>
                <a:gd name="connsiteY4" fmla="*/ 72933 h 919636"/>
                <a:gd name="connsiteX5" fmla="*/ 229578 w 916021"/>
                <a:gd name="connsiteY5" fmla="*/ 27165 h 919636"/>
                <a:gd name="connsiteX6" fmla="*/ 380855 w 916021"/>
                <a:gd name="connsiteY6" fmla="*/ 517972 h 919636"/>
                <a:gd name="connsiteX7" fmla="*/ 538478 w 916021"/>
                <a:gd name="connsiteY7" fmla="*/ 473400 h 919636"/>
                <a:gd name="connsiteX8" fmla="*/ 916021 w 916021"/>
                <a:gd name="connsiteY8" fmla="*/ 759448 h 919636"/>
                <a:gd name="connsiteX0" fmla="*/ 653501 w 905196"/>
                <a:gd name="connsiteY0" fmla="*/ 908878 h 908878"/>
                <a:gd name="connsiteX1" fmla="*/ 344601 w 905196"/>
                <a:gd name="connsiteY1" fmla="*/ 645713 h 908878"/>
                <a:gd name="connsiteX2" fmla="*/ 184431 w 905196"/>
                <a:gd name="connsiteY2" fmla="*/ 668597 h 908878"/>
                <a:gd name="connsiteX3" fmla="*/ 12820 w 905196"/>
                <a:gd name="connsiteY3" fmla="*/ 142269 h 908878"/>
                <a:gd name="connsiteX4" fmla="*/ 35508 w 905196"/>
                <a:gd name="connsiteY4" fmla="*/ 118887 h 908878"/>
                <a:gd name="connsiteX5" fmla="*/ 218753 w 905196"/>
                <a:gd name="connsiteY5" fmla="*/ 16407 h 908878"/>
                <a:gd name="connsiteX6" fmla="*/ 370030 w 905196"/>
                <a:gd name="connsiteY6" fmla="*/ 507214 h 908878"/>
                <a:gd name="connsiteX7" fmla="*/ 527653 w 905196"/>
                <a:gd name="connsiteY7" fmla="*/ 462642 h 908878"/>
                <a:gd name="connsiteX8" fmla="*/ 905196 w 905196"/>
                <a:gd name="connsiteY8" fmla="*/ 748690 h 908878"/>
                <a:gd name="connsiteX0" fmla="*/ 654834 w 906529"/>
                <a:gd name="connsiteY0" fmla="*/ 877706 h 877706"/>
                <a:gd name="connsiteX1" fmla="*/ 345934 w 906529"/>
                <a:gd name="connsiteY1" fmla="*/ 614541 h 877706"/>
                <a:gd name="connsiteX2" fmla="*/ 185764 w 906529"/>
                <a:gd name="connsiteY2" fmla="*/ 637425 h 877706"/>
                <a:gd name="connsiteX3" fmla="*/ 14153 w 906529"/>
                <a:gd name="connsiteY3" fmla="*/ 111097 h 877706"/>
                <a:gd name="connsiteX4" fmla="*/ 36841 w 906529"/>
                <a:gd name="connsiteY4" fmla="*/ 87715 h 877706"/>
                <a:gd name="connsiteX5" fmla="*/ 251283 w 906529"/>
                <a:gd name="connsiteY5" fmla="*/ 19261 h 877706"/>
                <a:gd name="connsiteX6" fmla="*/ 371363 w 906529"/>
                <a:gd name="connsiteY6" fmla="*/ 476042 h 877706"/>
                <a:gd name="connsiteX7" fmla="*/ 528986 w 906529"/>
                <a:gd name="connsiteY7" fmla="*/ 431470 h 877706"/>
                <a:gd name="connsiteX8" fmla="*/ 906529 w 906529"/>
                <a:gd name="connsiteY8" fmla="*/ 717518 h 877706"/>
                <a:gd name="connsiteX0" fmla="*/ 639503 w 891198"/>
                <a:gd name="connsiteY0" fmla="*/ 879154 h 879154"/>
                <a:gd name="connsiteX1" fmla="*/ 330603 w 891198"/>
                <a:gd name="connsiteY1" fmla="*/ 615989 h 879154"/>
                <a:gd name="connsiteX2" fmla="*/ 170433 w 891198"/>
                <a:gd name="connsiteY2" fmla="*/ 638873 h 879154"/>
                <a:gd name="connsiteX3" fmla="*/ 24347 w 891198"/>
                <a:gd name="connsiteY3" fmla="*/ 189106 h 879154"/>
                <a:gd name="connsiteX4" fmla="*/ 21510 w 891198"/>
                <a:gd name="connsiteY4" fmla="*/ 89163 h 879154"/>
                <a:gd name="connsiteX5" fmla="*/ 235952 w 891198"/>
                <a:gd name="connsiteY5" fmla="*/ 20709 h 879154"/>
                <a:gd name="connsiteX6" fmla="*/ 356032 w 891198"/>
                <a:gd name="connsiteY6" fmla="*/ 477490 h 879154"/>
                <a:gd name="connsiteX7" fmla="*/ 513655 w 891198"/>
                <a:gd name="connsiteY7" fmla="*/ 432918 h 879154"/>
                <a:gd name="connsiteX8" fmla="*/ 891198 w 891198"/>
                <a:gd name="connsiteY8" fmla="*/ 718966 h 879154"/>
                <a:gd name="connsiteX0" fmla="*/ 618585 w 870280"/>
                <a:gd name="connsiteY0" fmla="*/ 882888 h 882888"/>
                <a:gd name="connsiteX1" fmla="*/ 309685 w 870280"/>
                <a:gd name="connsiteY1" fmla="*/ 619723 h 882888"/>
                <a:gd name="connsiteX2" fmla="*/ 149515 w 870280"/>
                <a:gd name="connsiteY2" fmla="*/ 642607 h 882888"/>
                <a:gd name="connsiteX3" fmla="*/ 3429 w 870280"/>
                <a:gd name="connsiteY3" fmla="*/ 192840 h 882888"/>
                <a:gd name="connsiteX4" fmla="*/ 60149 w 870280"/>
                <a:gd name="connsiteY4" fmla="*/ 75884 h 882888"/>
                <a:gd name="connsiteX5" fmla="*/ 215034 w 870280"/>
                <a:gd name="connsiteY5" fmla="*/ 24443 h 882888"/>
                <a:gd name="connsiteX6" fmla="*/ 335114 w 870280"/>
                <a:gd name="connsiteY6" fmla="*/ 481224 h 882888"/>
                <a:gd name="connsiteX7" fmla="*/ 492737 w 870280"/>
                <a:gd name="connsiteY7" fmla="*/ 436652 h 882888"/>
                <a:gd name="connsiteX8" fmla="*/ 870280 w 870280"/>
                <a:gd name="connsiteY8" fmla="*/ 722700 h 882888"/>
                <a:gd name="connsiteX0" fmla="*/ 646946 w 870280"/>
                <a:gd name="connsiteY0" fmla="*/ 939599 h 939599"/>
                <a:gd name="connsiteX1" fmla="*/ 309685 w 870280"/>
                <a:gd name="connsiteY1" fmla="*/ 619723 h 939599"/>
                <a:gd name="connsiteX2" fmla="*/ 149515 w 870280"/>
                <a:gd name="connsiteY2" fmla="*/ 642607 h 939599"/>
                <a:gd name="connsiteX3" fmla="*/ 3429 w 870280"/>
                <a:gd name="connsiteY3" fmla="*/ 192840 h 939599"/>
                <a:gd name="connsiteX4" fmla="*/ 60149 w 870280"/>
                <a:gd name="connsiteY4" fmla="*/ 75884 h 939599"/>
                <a:gd name="connsiteX5" fmla="*/ 215034 w 870280"/>
                <a:gd name="connsiteY5" fmla="*/ 24443 h 939599"/>
                <a:gd name="connsiteX6" fmla="*/ 335114 w 870280"/>
                <a:gd name="connsiteY6" fmla="*/ 481224 h 939599"/>
                <a:gd name="connsiteX7" fmla="*/ 492737 w 870280"/>
                <a:gd name="connsiteY7" fmla="*/ 436652 h 939599"/>
                <a:gd name="connsiteX8" fmla="*/ 870280 w 870280"/>
                <a:gd name="connsiteY8" fmla="*/ 722700 h 939599"/>
                <a:gd name="connsiteX0" fmla="*/ 646946 w 890133"/>
                <a:gd name="connsiteY0" fmla="*/ 939599 h 939599"/>
                <a:gd name="connsiteX1" fmla="*/ 309685 w 890133"/>
                <a:gd name="connsiteY1" fmla="*/ 619723 h 939599"/>
                <a:gd name="connsiteX2" fmla="*/ 149515 w 890133"/>
                <a:gd name="connsiteY2" fmla="*/ 642607 h 939599"/>
                <a:gd name="connsiteX3" fmla="*/ 3429 w 890133"/>
                <a:gd name="connsiteY3" fmla="*/ 192840 h 939599"/>
                <a:gd name="connsiteX4" fmla="*/ 60149 w 890133"/>
                <a:gd name="connsiteY4" fmla="*/ 75884 h 939599"/>
                <a:gd name="connsiteX5" fmla="*/ 215034 w 890133"/>
                <a:gd name="connsiteY5" fmla="*/ 24443 h 939599"/>
                <a:gd name="connsiteX6" fmla="*/ 335114 w 890133"/>
                <a:gd name="connsiteY6" fmla="*/ 481224 h 939599"/>
                <a:gd name="connsiteX7" fmla="*/ 492737 w 890133"/>
                <a:gd name="connsiteY7" fmla="*/ 436652 h 939599"/>
                <a:gd name="connsiteX8" fmla="*/ 890133 w 890133"/>
                <a:gd name="connsiteY8" fmla="*/ 756727 h 939599"/>
                <a:gd name="connsiteX0" fmla="*/ 646023 w 889210"/>
                <a:gd name="connsiteY0" fmla="*/ 939599 h 939599"/>
                <a:gd name="connsiteX1" fmla="*/ 308762 w 889210"/>
                <a:gd name="connsiteY1" fmla="*/ 619723 h 939599"/>
                <a:gd name="connsiteX2" fmla="*/ 131576 w 889210"/>
                <a:gd name="connsiteY2" fmla="*/ 693648 h 939599"/>
                <a:gd name="connsiteX3" fmla="*/ 2506 w 889210"/>
                <a:gd name="connsiteY3" fmla="*/ 192840 h 939599"/>
                <a:gd name="connsiteX4" fmla="*/ 59226 w 889210"/>
                <a:gd name="connsiteY4" fmla="*/ 75884 h 939599"/>
                <a:gd name="connsiteX5" fmla="*/ 214111 w 889210"/>
                <a:gd name="connsiteY5" fmla="*/ 24443 h 939599"/>
                <a:gd name="connsiteX6" fmla="*/ 334191 w 889210"/>
                <a:gd name="connsiteY6" fmla="*/ 481224 h 939599"/>
                <a:gd name="connsiteX7" fmla="*/ 491814 w 889210"/>
                <a:gd name="connsiteY7" fmla="*/ 436652 h 939599"/>
                <a:gd name="connsiteX8" fmla="*/ 889210 w 889210"/>
                <a:gd name="connsiteY8" fmla="*/ 756727 h 939599"/>
                <a:gd name="connsiteX0" fmla="*/ 646023 w 889210"/>
                <a:gd name="connsiteY0" fmla="*/ 939599 h 939599"/>
                <a:gd name="connsiteX1" fmla="*/ 305926 w 889210"/>
                <a:gd name="connsiteY1" fmla="*/ 648079 h 939599"/>
                <a:gd name="connsiteX2" fmla="*/ 131576 w 889210"/>
                <a:gd name="connsiteY2" fmla="*/ 693648 h 939599"/>
                <a:gd name="connsiteX3" fmla="*/ 2506 w 889210"/>
                <a:gd name="connsiteY3" fmla="*/ 192840 h 939599"/>
                <a:gd name="connsiteX4" fmla="*/ 59226 w 889210"/>
                <a:gd name="connsiteY4" fmla="*/ 75884 h 939599"/>
                <a:gd name="connsiteX5" fmla="*/ 214111 w 889210"/>
                <a:gd name="connsiteY5" fmla="*/ 24443 h 939599"/>
                <a:gd name="connsiteX6" fmla="*/ 334191 w 889210"/>
                <a:gd name="connsiteY6" fmla="*/ 481224 h 939599"/>
                <a:gd name="connsiteX7" fmla="*/ 491814 w 889210"/>
                <a:gd name="connsiteY7" fmla="*/ 436652 h 939599"/>
                <a:gd name="connsiteX8" fmla="*/ 889210 w 889210"/>
                <a:gd name="connsiteY8" fmla="*/ 756727 h 93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9210" h="939599">
                  <a:moveTo>
                    <a:pt x="646023" y="939599"/>
                  </a:moveTo>
                  <a:cubicBezTo>
                    <a:pt x="592632" y="875715"/>
                    <a:pt x="391667" y="689071"/>
                    <a:pt x="305926" y="648079"/>
                  </a:cubicBezTo>
                  <a:cubicBezTo>
                    <a:pt x="220185" y="607087"/>
                    <a:pt x="182146" y="769521"/>
                    <a:pt x="131576" y="693648"/>
                  </a:cubicBezTo>
                  <a:cubicBezTo>
                    <a:pt x="81006" y="617775"/>
                    <a:pt x="14564" y="295801"/>
                    <a:pt x="2506" y="192840"/>
                  </a:cubicBezTo>
                  <a:cubicBezTo>
                    <a:pt x="-9552" y="89879"/>
                    <a:pt x="23959" y="103950"/>
                    <a:pt x="59226" y="75884"/>
                  </a:cubicBezTo>
                  <a:cubicBezTo>
                    <a:pt x="94494" y="47818"/>
                    <a:pt x="168284" y="-43114"/>
                    <a:pt x="214111" y="24443"/>
                  </a:cubicBezTo>
                  <a:cubicBezTo>
                    <a:pt x="259938" y="92000"/>
                    <a:pt x="287907" y="412523"/>
                    <a:pt x="334191" y="481224"/>
                  </a:cubicBezTo>
                  <a:cubicBezTo>
                    <a:pt x="380475" y="549926"/>
                    <a:pt x="396475" y="402077"/>
                    <a:pt x="491814" y="436652"/>
                  </a:cubicBezTo>
                  <a:cubicBezTo>
                    <a:pt x="587153" y="499582"/>
                    <a:pt x="889210" y="756727"/>
                    <a:pt x="889210" y="756727"/>
                  </a:cubicBezTo>
                </a:path>
              </a:pathLst>
            </a:custGeom>
            <a:solidFill>
              <a:srgbClr val="FF0000">
                <a:alpha val="36862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10110" y="4012166"/>
            <a:ext cx="10510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b="1"/>
              <a:t>|Δη|&gt;2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27405" y="5580595"/>
            <a:ext cx="8991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</a:rPr>
              <a:t>Long range structures (“ridge”) </a:t>
            </a:r>
            <a:r>
              <a:rPr lang="en-US" sz="2200" b="1" dirty="0" smtClean="0">
                <a:solidFill>
                  <a:srgbClr val="000000"/>
                </a:solidFill>
              </a:rPr>
              <a:t>described by </a:t>
            </a:r>
            <a:r>
              <a:rPr lang="en-US" sz="2200" b="1" dirty="0">
                <a:solidFill>
                  <a:srgbClr val="000000"/>
                </a:solidFill>
              </a:rPr>
              <a:t>harmonics v</a:t>
            </a:r>
            <a:r>
              <a:rPr lang="en-US" sz="2200" b="1" baseline="-25000" dirty="0">
                <a:solidFill>
                  <a:srgbClr val="000000"/>
                </a:solidFill>
              </a:rPr>
              <a:t>1,1</a:t>
            </a:r>
            <a:r>
              <a:rPr lang="en-US" sz="2200" b="1" dirty="0">
                <a:solidFill>
                  <a:srgbClr val="000000"/>
                </a:solidFill>
              </a:rPr>
              <a:t>-</a:t>
            </a:r>
            <a:r>
              <a:rPr lang="en-US" sz="2200" b="1" dirty="0" smtClean="0">
                <a:solidFill>
                  <a:srgbClr val="000000"/>
                </a:solidFill>
              </a:rPr>
              <a:t>v</a:t>
            </a:r>
            <a:r>
              <a:rPr lang="en-US" sz="2200" b="1" baseline="-25000" dirty="0" smtClean="0">
                <a:solidFill>
                  <a:srgbClr val="000000"/>
                </a:solidFill>
              </a:rPr>
              <a:t>6,6</a:t>
            </a: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659" y="817460"/>
            <a:ext cx="4001782" cy="41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Shape via Two </a:t>
            </a:r>
            <a:r>
              <a:rPr lang="en-US" altLang="zh-CN" sz="40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P</a:t>
            </a: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article </a:t>
            </a:r>
            <a:r>
              <a:rPr lang="en-US" altLang="zh-CN" sz="40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C</a:t>
            </a: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orrelations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89000" y="6016055"/>
            <a:ext cx="868436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(significant influence from global p conservation for v</a:t>
            </a:r>
            <a:r>
              <a:rPr lang="en-US" sz="2200" b="1" baseline="-25000" dirty="0" smtClean="0">
                <a:solidFill>
                  <a:srgbClr val="000000"/>
                </a:solidFill>
              </a:rPr>
              <a:t>1</a:t>
            </a:r>
            <a:r>
              <a:rPr lang="en-US" sz="2200" b="1" dirty="0" smtClean="0">
                <a:solidFill>
                  <a:srgbClr val="000000"/>
                </a:solidFill>
              </a:rPr>
              <a:t>)</a:t>
            </a:r>
            <a:endParaRPr lang="en-US" sz="2200" b="1" baseline="-25000" dirty="0" smtClean="0">
              <a:solidFill>
                <a:srgbClr val="00000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774674" y="2506893"/>
            <a:ext cx="3239338" cy="191418"/>
          </a:xfrm>
          <a:custGeom>
            <a:avLst/>
            <a:gdLst>
              <a:gd name="connsiteX0" fmla="*/ 0 w 3239338"/>
              <a:gd name="connsiteY0" fmla="*/ 88368 h 191418"/>
              <a:gd name="connsiteX1" fmla="*/ 432525 w 3239338"/>
              <a:gd name="connsiteY1" fmla="*/ 23947 h 191418"/>
              <a:gd name="connsiteX2" fmla="*/ 938672 w 3239338"/>
              <a:gd name="connsiteY2" fmla="*/ 939 h 191418"/>
              <a:gd name="connsiteX3" fmla="*/ 1421812 w 3239338"/>
              <a:gd name="connsiteY3" fmla="*/ 51556 h 191418"/>
              <a:gd name="connsiteX4" fmla="*/ 1983174 w 3239338"/>
              <a:gd name="connsiteY4" fmla="*/ 148188 h 191418"/>
              <a:gd name="connsiteX5" fmla="*/ 2535334 w 3239338"/>
              <a:gd name="connsiteY5" fmla="*/ 189602 h 191418"/>
              <a:gd name="connsiteX6" fmla="*/ 3239338 w 3239338"/>
              <a:gd name="connsiteY6" fmla="*/ 92969 h 19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9338" h="191418">
                <a:moveTo>
                  <a:pt x="0" y="88368"/>
                </a:moveTo>
                <a:cubicBezTo>
                  <a:pt x="138040" y="63443"/>
                  <a:pt x="276080" y="38518"/>
                  <a:pt x="432525" y="23947"/>
                </a:cubicBezTo>
                <a:cubicBezTo>
                  <a:pt x="588970" y="9376"/>
                  <a:pt x="773791" y="-3662"/>
                  <a:pt x="938672" y="939"/>
                </a:cubicBezTo>
                <a:cubicBezTo>
                  <a:pt x="1103553" y="5540"/>
                  <a:pt x="1247728" y="27015"/>
                  <a:pt x="1421812" y="51556"/>
                </a:cubicBezTo>
                <a:cubicBezTo>
                  <a:pt x="1595896" y="76097"/>
                  <a:pt x="1797587" y="125180"/>
                  <a:pt x="1983174" y="148188"/>
                </a:cubicBezTo>
                <a:cubicBezTo>
                  <a:pt x="2168761" y="171196"/>
                  <a:pt x="2325973" y="198805"/>
                  <a:pt x="2535334" y="189602"/>
                </a:cubicBezTo>
                <a:cubicBezTo>
                  <a:pt x="2744695" y="180399"/>
                  <a:pt x="3239338" y="92969"/>
                  <a:pt x="3239338" y="92969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8489310" y="1278320"/>
            <a:ext cx="438395" cy="415925"/>
            <a:chOff x="3715006" y="5352957"/>
            <a:chExt cx="438395" cy="415925"/>
          </a:xfrm>
        </p:grpSpPr>
        <p:sp>
          <p:nvSpPr>
            <p:cNvPr id="16" name="Oval 34"/>
            <p:cNvSpPr>
              <a:spLocks noChangeArrowheads="1"/>
            </p:cNvSpPr>
            <p:nvPr/>
          </p:nvSpPr>
          <p:spPr bwMode="auto">
            <a:xfrm>
              <a:off x="3743554" y="5352957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34"/>
            <p:cNvSpPr>
              <a:spLocks noChangeArrowheads="1"/>
            </p:cNvSpPr>
            <p:nvPr/>
          </p:nvSpPr>
          <p:spPr bwMode="auto">
            <a:xfrm>
              <a:off x="3715006" y="5352957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561CD9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775076" y="5352957"/>
              <a:ext cx="330364" cy="415925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1792491"/>
              </p:ext>
            </p:extLst>
          </p:nvPr>
        </p:nvGraphicFramePr>
        <p:xfrm>
          <a:off x="846715" y="5003605"/>
          <a:ext cx="5471149" cy="645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72" name="Equation" r:id="rId5" imgW="2476500" imgH="292100" progId="Equation.3">
                  <p:embed/>
                </p:oleObj>
              </mc:Choice>
              <mc:Fallback>
                <p:oleObj name="Equation" r:id="rId5" imgW="24765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6715" y="5003605"/>
                        <a:ext cx="5471149" cy="645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21" name="TextBox 20"/>
          <p:cNvSpPr txBox="1"/>
          <p:nvPr/>
        </p:nvSpPr>
        <p:spPr>
          <a:xfrm>
            <a:off x="12700" y="6517438"/>
            <a:ext cx="455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C8C93"/>
                </a:solidFill>
              </a:rPr>
              <a:t>Phys. Rev. C 86, 014907 (2012)</a:t>
            </a:r>
          </a:p>
        </p:txBody>
      </p:sp>
    </p:spTree>
    <p:extLst>
      <p:ext uri="{BB962C8B-B14F-4D97-AF65-F5344CB8AC3E}">
        <p14:creationId xmlns:p14="http://schemas.microsoft.com/office/powerpoint/2010/main" val="65968646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What Hard Probes Teach Us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559300" y="964743"/>
            <a:ext cx="41275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Electroweak Bosons</a:t>
            </a:r>
            <a:endParaRPr lang="en-US" altLang="zh-CN" sz="28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35000" y="964743"/>
            <a:ext cx="36449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Hadrons, Jets, HF</a:t>
            </a:r>
            <a:endParaRPr lang="en-US" altLang="zh-CN" sz="28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3800" y="1395630"/>
            <a:ext cx="3835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Color Neutral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Do not interact with the QCD medium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No energy loss expected, should scale with &lt;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coll</a:t>
            </a:r>
            <a:r>
              <a:rPr lang="en-US" sz="2000" dirty="0" smtClean="0"/>
              <a:t>&gt;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Check </a:t>
            </a:r>
            <a:r>
              <a:rPr lang="en-US" sz="2000" dirty="0" err="1" smtClean="0"/>
              <a:t>pQCD</a:t>
            </a:r>
            <a:r>
              <a:rPr lang="en-US" sz="2000" dirty="0" smtClean="0"/>
              <a:t> predictions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Check for modification, effects of nuclear PDF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44500" y="1395630"/>
            <a:ext cx="3835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Access to quarks, </a:t>
            </a:r>
            <a:r>
              <a:rPr lang="en-US" sz="2000" dirty="0" err="1" smtClean="0"/>
              <a:t>glouns</a:t>
            </a:r>
            <a:endParaRPr lang="en-US" sz="2000" dirty="0" smtClean="0"/>
          </a:p>
          <a:p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Interact with the QCD medium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Modification of color sensitive objects in the medium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Quantify and understand where energy goes, what happens in medium interactions</a:t>
            </a:r>
          </a:p>
          <a:p>
            <a:pPr>
              <a:buFont typeface="Arial"/>
              <a:buChar char="•"/>
            </a:pPr>
            <a:endParaRPr lang="en-US" sz="2000" dirty="0"/>
          </a:p>
          <a:p>
            <a:pPr>
              <a:buFont typeface="Arial"/>
              <a:buChar char="•"/>
            </a:pPr>
            <a:r>
              <a:rPr lang="en-US" sz="2000" dirty="0"/>
              <a:t>Are heavy quarks a</a:t>
            </a:r>
            <a:r>
              <a:rPr lang="en-US" sz="2000" dirty="0" smtClean="0"/>
              <a:t>ffected </a:t>
            </a:r>
            <a:r>
              <a:rPr lang="en-US" sz="2000" dirty="0"/>
              <a:t>in the same way as light quarks</a:t>
            </a:r>
            <a:r>
              <a:rPr lang="en-US" sz="2000" dirty="0" smtClean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17</a:t>
            </a:fld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Charged </a:t>
            </a:r>
            <a:r>
              <a:rPr lang="en-US" altLang="zh-CN" sz="4000" b="1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Hadron</a:t>
            </a: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 Suppression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4901241"/>
              </p:ext>
            </p:extLst>
          </p:nvPr>
        </p:nvGraphicFramePr>
        <p:xfrm>
          <a:off x="3362324" y="5308600"/>
          <a:ext cx="4298951" cy="753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88" name="Equation" r:id="rId3" imgW="2679700" imgH="469900" progId="Equation.3">
                  <p:embed/>
                </p:oleObj>
              </mc:Choice>
              <mc:Fallback>
                <p:oleObj name="Equation" r:id="rId3" imgW="2679700" imgH="469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2324" y="5308600"/>
                        <a:ext cx="4298951" cy="7538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rot="5400000" flipH="1" flipV="1">
            <a:off x="6804025" y="5937250"/>
            <a:ext cx="469900" cy="25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65775" y="61849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HI </a:t>
            </a:r>
            <a:r>
              <a:rPr lang="en-US" dirty="0" err="1" smtClean="0"/>
              <a:t>peripheral≈p+p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700" y="6528832"/>
            <a:ext cx="455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C8C93"/>
                </a:solidFill>
              </a:rPr>
              <a:t>https://cdsweb.cern.ch/record/1355702</a:t>
            </a:r>
            <a:endParaRPr lang="en-US" sz="1400" dirty="0">
              <a:solidFill>
                <a:srgbClr val="3C8C93"/>
              </a:solidFill>
            </a:endParaRPr>
          </a:p>
        </p:txBody>
      </p:sp>
      <p:pic>
        <p:nvPicPr>
          <p:cNvPr id="4" name="Picture 3" descr="fig_1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7753" y="-862916"/>
            <a:ext cx="4380492" cy="7810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18</a:t>
            </a:fld>
            <a:endParaRPr lang="de-DE" dirty="0"/>
          </a:p>
        </p:txBody>
      </p:sp>
      <p:grpSp>
        <p:nvGrpSpPr>
          <p:cNvPr id="22" name="Group 21"/>
          <p:cNvGrpSpPr/>
          <p:nvPr/>
        </p:nvGrpSpPr>
        <p:grpSpPr>
          <a:xfrm>
            <a:off x="857249" y="2434103"/>
            <a:ext cx="3136900" cy="671731"/>
            <a:chOff x="857249" y="2434103"/>
            <a:chExt cx="3136900" cy="671731"/>
          </a:xfrm>
        </p:grpSpPr>
        <p:sp>
          <p:nvSpPr>
            <p:cNvPr id="2" name="TextBox 1"/>
            <p:cNvSpPr txBox="1"/>
            <p:nvPr/>
          </p:nvSpPr>
          <p:spPr>
            <a:xfrm>
              <a:off x="857249" y="2434103"/>
              <a:ext cx="2616200" cy="646331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High </a:t>
              </a:r>
              <a:r>
                <a:rPr lang="en-US" dirty="0" err="1"/>
                <a:t>p</a:t>
              </a:r>
              <a:r>
                <a:rPr lang="en-US" baseline="-25000" dirty="0" err="1"/>
                <a:t>T</a:t>
              </a:r>
              <a:r>
                <a:rPr lang="en-US" dirty="0"/>
                <a:t> charged particle </a:t>
              </a:r>
              <a:r>
                <a:rPr lang="en-US" dirty="0" smtClean="0"/>
                <a:t>suppression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473449" y="2737534"/>
              <a:ext cx="520700" cy="3683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6229349" y="625037"/>
            <a:ext cx="26162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Apparent flattening at highest measured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378449" y="2768600"/>
            <a:ext cx="2616200" cy="1362164"/>
            <a:chOff x="5607049" y="2603500"/>
            <a:chExt cx="2616200" cy="1362164"/>
          </a:xfrm>
        </p:grpSpPr>
        <p:sp>
          <p:nvSpPr>
            <p:cNvPr id="16" name="TextBox 15"/>
            <p:cNvSpPr txBox="1"/>
            <p:nvPr/>
          </p:nvSpPr>
          <p:spPr>
            <a:xfrm>
              <a:off x="5607049" y="3042334"/>
              <a:ext cx="2616200" cy="92333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Increase hinted at in RHIC data, dramatically measured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6248400" y="2603500"/>
              <a:ext cx="203200" cy="4388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715933" y="4211935"/>
            <a:ext cx="578833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Charged particle production (suppression) mapped to ~100 </a:t>
            </a:r>
            <a:r>
              <a:rPr lang="en-US" sz="2400" dirty="0" err="1" smtClean="0"/>
              <a:t>GeV</a:t>
            </a:r>
            <a:r>
              <a:rPr lang="en-US" sz="2400" dirty="0" smtClean="0"/>
              <a:t>!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5245280"/>
            <a:ext cx="2828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‘Nuclear modification factor’ quantifies the difference between A+A and many </a:t>
            </a:r>
            <a:r>
              <a:rPr lang="en-US" dirty="0" err="1" smtClean="0"/>
              <a:t>p+p</a:t>
            </a:r>
            <a:r>
              <a:rPr lang="en-US" dirty="0" smtClean="0"/>
              <a:t> collisions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700" y="1384300"/>
            <a:ext cx="403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Inclusive </a:t>
            </a:r>
            <a:r>
              <a:rPr lang="en-US" sz="2000" dirty="0" err="1" smtClean="0"/>
              <a:t>muon</a:t>
            </a:r>
            <a:r>
              <a:rPr lang="en-US" sz="2000" dirty="0" smtClean="0"/>
              <a:t> spectrum dominated by heavy flavor decays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Decompose </a:t>
            </a:r>
            <a:r>
              <a:rPr lang="en-US" sz="2000" dirty="0" err="1" smtClean="0"/>
              <a:t>muons</a:t>
            </a:r>
            <a:r>
              <a:rPr lang="en-US" sz="2000" dirty="0" smtClean="0"/>
              <a:t> (4&lt;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&lt;14 </a:t>
            </a:r>
            <a:r>
              <a:rPr lang="en-US" sz="2000" dirty="0" err="1" smtClean="0"/>
              <a:t>GeV</a:t>
            </a:r>
            <a:r>
              <a:rPr lang="en-US" sz="2000" dirty="0" smtClean="0"/>
              <a:t>) into those from HF and background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174" y="899577"/>
            <a:ext cx="4531626" cy="4205823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Heavy Quark Measurement with </a:t>
            </a:r>
            <a:r>
              <a:rPr lang="en-US" altLang="zh-CN" sz="4000" b="1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μ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800" y="6462629"/>
            <a:ext cx="474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C8C93"/>
                </a:solidFill>
              </a:rPr>
              <a:t>https://cdsweb.cern.ch/record/1451883</a:t>
            </a:r>
            <a:endParaRPr lang="en-US" sz="1400" dirty="0">
              <a:solidFill>
                <a:srgbClr val="3C8C93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812" y="626979"/>
            <a:ext cx="4745988" cy="59118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9" y="3588959"/>
            <a:ext cx="3862073" cy="919541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/>
        </p:nvSpPr>
        <p:spPr>
          <a:xfrm>
            <a:off x="584200" y="4686300"/>
            <a:ext cx="184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balance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079500" y="4330700"/>
            <a:ext cx="495300" cy="4445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84400" y="4686300"/>
            <a:ext cx="184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Scattering angle significance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543300" y="4330700"/>
            <a:ext cx="0" cy="4445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4200" y="2047795"/>
            <a:ext cx="5288834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Ability to select </a:t>
            </a:r>
            <a:r>
              <a:rPr lang="en-US" sz="2400" dirty="0" err="1" smtClean="0"/>
              <a:t>muons</a:t>
            </a:r>
            <a:r>
              <a:rPr lang="en-US" sz="2400" dirty="0" smtClean="0"/>
              <a:t> from heavy flavor decay, with good purity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74753-FB74-3447-B06A-F3B64C6AF5A9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Heavy Ion Collisions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861" y="990599"/>
            <a:ext cx="4724039" cy="4634341"/>
          </a:xfrm>
          <a:prstGeom prst="rect">
            <a:avLst/>
          </a:prstGeom>
        </p:spPr>
      </p:pic>
      <p:pic>
        <p:nvPicPr>
          <p:cNvPr id="7" name="Content Placeholder 3" descr="fireball_evolution.pdf"/>
          <p:cNvPicPr>
            <a:picLocks noGrp="1" noChangeAspect="1"/>
          </p:cNvPicPr>
          <p:nvPr>
            <p:ph idx="1"/>
          </p:nvPr>
        </p:nvPicPr>
        <p:blipFill>
          <a:blip r:embed="rId3"/>
          <a:srcRect l="-40915" r="-40915"/>
          <a:stretch>
            <a:fillRect/>
          </a:stretch>
        </p:blipFill>
        <p:spPr>
          <a:xfrm>
            <a:off x="3594100" y="647699"/>
            <a:ext cx="7750430" cy="4262438"/>
          </a:xfrm>
        </p:spPr>
      </p:pic>
      <p:sp>
        <p:nvSpPr>
          <p:cNvPr id="8" name="Oval 7"/>
          <p:cNvSpPr/>
          <p:nvPr/>
        </p:nvSpPr>
        <p:spPr>
          <a:xfrm>
            <a:off x="6553200" y="3924300"/>
            <a:ext cx="381000" cy="330200"/>
          </a:xfrm>
          <a:prstGeom prst="ellipse">
            <a:avLst/>
          </a:prstGeom>
          <a:solidFill>
            <a:srgbClr val="FDCA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848600" y="3924300"/>
            <a:ext cx="381000" cy="330200"/>
          </a:xfrm>
          <a:prstGeom prst="ellipse">
            <a:avLst/>
          </a:prstGeom>
          <a:solidFill>
            <a:srgbClr val="FDCA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95900" y="4701610"/>
            <a:ext cx="3848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Collide heavy ions in order to (re)create a hot, dense QCD medium of </a:t>
            </a:r>
            <a:r>
              <a:rPr lang="en-US" sz="2000" b="1" dirty="0" err="1" smtClean="0"/>
              <a:t>deconfined</a:t>
            </a:r>
            <a:r>
              <a:rPr lang="en-US" sz="2000" b="1" dirty="0" smtClean="0"/>
              <a:t> quarks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65996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Heavy Quark Yield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pic>
        <p:nvPicPr>
          <p:cNvPr id="5" name="Picture 4" descr="mu_hf_spectru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1839"/>
            <a:ext cx="4660900" cy="31565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7900" y="5646698"/>
            <a:ext cx="802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Roughly flat in </a:t>
            </a:r>
            <a:r>
              <a:rPr lang="en-US" sz="2000" b="1" dirty="0" err="1" smtClean="0"/>
              <a:t>p</a:t>
            </a:r>
            <a:r>
              <a:rPr lang="en-US" sz="2000" b="1" baseline="-25000" dirty="0" err="1" smtClean="0"/>
              <a:t>T</a:t>
            </a:r>
            <a:r>
              <a:rPr lang="en-US" sz="2000" b="1" dirty="0" smtClean="0"/>
              <a:t> </a:t>
            </a:r>
          </a:p>
          <a:p>
            <a:r>
              <a:rPr lang="en-US" sz="2000" b="1" dirty="0"/>
              <a:t>S</a:t>
            </a:r>
            <a:r>
              <a:rPr lang="en-US" sz="2000" b="1" dirty="0" smtClean="0"/>
              <a:t>omewhat different from inclusive hadrons – HF acting ‘heavy’?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462629"/>
            <a:ext cx="474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C8C93"/>
                </a:solidFill>
              </a:rPr>
              <a:t>https://cdsweb.cern.ch/record/1451883</a:t>
            </a:r>
            <a:endParaRPr lang="en-US" sz="1400" dirty="0">
              <a:solidFill>
                <a:srgbClr val="3C8C93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20</a:t>
            </a:fld>
            <a:endParaRPr lang="de-DE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5641903"/>
              </p:ext>
            </p:extLst>
          </p:nvPr>
        </p:nvGraphicFramePr>
        <p:xfrm>
          <a:off x="4902200" y="4721733"/>
          <a:ext cx="3605213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36" name="Equation" r:id="rId4" imgW="2247900" imgH="533400" progId="Equation.3">
                  <p:embed/>
                </p:oleObj>
              </mc:Choice>
              <mc:Fallback>
                <p:oleObj name="Equation" r:id="rId4" imgW="22479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2200" y="4721733"/>
                        <a:ext cx="3605213" cy="855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4493647" y="1400427"/>
            <a:ext cx="4650353" cy="3168000"/>
            <a:chOff x="4493647" y="1400427"/>
            <a:chExt cx="4650353" cy="3168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3647" y="1400427"/>
              <a:ext cx="4650353" cy="31680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493647" y="4406900"/>
              <a:ext cx="2770753" cy="1615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73201" y="810474"/>
            <a:ext cx="65786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Suppression of </a:t>
            </a:r>
            <a:r>
              <a:rPr lang="en-US" sz="2400" dirty="0" err="1" smtClean="0"/>
              <a:t>muons</a:t>
            </a:r>
            <a:r>
              <a:rPr lang="en-US" sz="2400" dirty="0" smtClean="0"/>
              <a:t> from heavy flavor, but less suppression than unidentified hadrons!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28900" y="3365500"/>
            <a:ext cx="2260600" cy="609600"/>
            <a:chOff x="3670301" y="3352800"/>
            <a:chExt cx="1231900" cy="609600"/>
          </a:xfrm>
        </p:grpSpPr>
        <p:sp>
          <p:nvSpPr>
            <p:cNvPr id="2" name="Right Arrow 1"/>
            <p:cNvSpPr/>
            <p:nvPr/>
          </p:nvSpPr>
          <p:spPr>
            <a:xfrm>
              <a:off x="3670301" y="3352800"/>
              <a:ext cx="1231900" cy="6096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2536" y="3479800"/>
              <a:ext cx="678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R</a:t>
              </a:r>
              <a:r>
                <a:rPr lang="en-US" baseline="-25000" dirty="0" err="1" smtClean="0"/>
                <a:t>CP</a:t>
              </a:r>
              <a:r>
                <a:rPr lang="en-US" baseline="30000" dirty="0" err="1" smtClean="0"/>
                <a:t>hadrons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Jets as a Probe of the Medium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2" name="Picture 1" descr="mullerqin_plainje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100" y="1066800"/>
            <a:ext cx="7797800" cy="2895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41500" y="4203700"/>
            <a:ext cx="560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Partonic</a:t>
            </a:r>
            <a:r>
              <a:rPr lang="en-US" sz="2000" b="1" dirty="0" smtClean="0"/>
              <a:t> jet shower in vacuum composed of: </a:t>
            </a:r>
            <a:r>
              <a:rPr lang="en-US" sz="2000" b="1" u="sng" dirty="0" smtClean="0"/>
              <a:t>Leading </a:t>
            </a:r>
            <a:r>
              <a:rPr lang="en-US" sz="2000" b="1" u="sng" dirty="0"/>
              <a:t>P</a:t>
            </a:r>
            <a:r>
              <a:rPr lang="en-US" sz="2000" b="1" u="sng" dirty="0" smtClean="0"/>
              <a:t>arton</a:t>
            </a:r>
            <a:r>
              <a:rPr lang="en-US" sz="2000" b="1" dirty="0" smtClean="0"/>
              <a:t>    and         </a:t>
            </a:r>
            <a:r>
              <a:rPr lang="en-US" sz="2000" b="1" u="sng" dirty="0" smtClean="0"/>
              <a:t>Radiated Gluons</a:t>
            </a:r>
          </a:p>
        </p:txBody>
      </p:sp>
      <p:pic>
        <p:nvPicPr>
          <p:cNvPr id="13" name="Picture 12" descr="mullerqin_mediumje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1104900"/>
            <a:ext cx="7899400" cy="3073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927100"/>
            <a:ext cx="184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Qin and </a:t>
            </a:r>
            <a:r>
              <a:rPr lang="en-US" dirty="0" smtClean="0"/>
              <a:t>Müller </a:t>
            </a:r>
            <a:r>
              <a:rPr lang="en-US" dirty="0" smtClean="0"/>
              <a:t>QM2011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22400" y="5029200"/>
            <a:ext cx="2806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EA7F84"/>
                </a:solidFill>
              </a:rPr>
              <a:t>E transfer to medium via elastic </a:t>
            </a:r>
            <a:r>
              <a:rPr lang="en-US" b="1" dirty="0" err="1" smtClean="0">
                <a:solidFill>
                  <a:srgbClr val="EA7F84"/>
                </a:solidFill>
              </a:rPr>
              <a:t>collsions</a:t>
            </a:r>
            <a:endParaRPr lang="en-US" b="1" dirty="0" smtClean="0">
              <a:solidFill>
                <a:srgbClr val="EA7F84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EA7F84"/>
                </a:solidFill>
              </a:rPr>
              <a:t>Gluons radiated due to medium interactions</a:t>
            </a:r>
            <a:endParaRPr lang="en-US" b="1" dirty="0">
              <a:solidFill>
                <a:srgbClr val="EA7F8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1400" y="5029200"/>
            <a:ext cx="2806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EA7F84"/>
                </a:solidFill>
              </a:rPr>
              <a:t>E transfer to medium via elastic </a:t>
            </a:r>
            <a:r>
              <a:rPr lang="en-US" b="1" dirty="0" err="1" smtClean="0">
                <a:solidFill>
                  <a:srgbClr val="EA7F84"/>
                </a:solidFill>
              </a:rPr>
              <a:t>collsions</a:t>
            </a:r>
            <a:endParaRPr lang="en-US" b="1" dirty="0" smtClean="0">
              <a:solidFill>
                <a:srgbClr val="EA7F84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EA7F84"/>
                </a:solidFill>
              </a:rPr>
              <a:t>Shunted out of jet cone from multiple scattering</a:t>
            </a:r>
            <a:endParaRPr lang="en-US" b="1" dirty="0">
              <a:solidFill>
                <a:srgbClr val="EA7F8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" y="4459357"/>
            <a:ext cx="142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EA7F84"/>
                </a:solidFill>
              </a:rPr>
              <a:t>Add the medium:</a:t>
            </a:r>
            <a:endParaRPr lang="en-US" sz="2000" b="1" dirty="0">
              <a:solidFill>
                <a:srgbClr val="EA7F84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Di-Jet Asymmetry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pic>
        <p:nvPicPr>
          <p:cNvPr id="4" name="Picture 3" descr="og_jet_asym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9600"/>
            <a:ext cx="7665903" cy="366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5902" y="1555750"/>
            <a:ext cx="1452697" cy="12700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" y="4178300"/>
            <a:ext cx="9029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Full jet reconstruction with anti-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algorithm (R=0.4)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Azimuthal correlation consistent in all systems </a:t>
            </a:r>
            <a:r>
              <a:rPr lang="en-US" sz="2000" dirty="0" err="1" smtClean="0"/>
              <a:t>p+p</a:t>
            </a:r>
            <a:r>
              <a:rPr lang="en-US" sz="2000" dirty="0" smtClean="0"/>
              <a:t>, MC, and peripheral </a:t>
            </a:r>
            <a:r>
              <a:rPr lang="en-US" sz="2000" dirty="0" err="1" smtClean="0"/>
              <a:t>Pb+Pb</a:t>
            </a:r>
            <a:r>
              <a:rPr lang="en-US" sz="2000" dirty="0" smtClean="0"/>
              <a:t> consistent – asymmetry peaked at zero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Central </a:t>
            </a:r>
            <a:r>
              <a:rPr lang="en-US" sz="2000" dirty="0" err="1" smtClean="0"/>
              <a:t>Pb+Pb</a:t>
            </a:r>
            <a:r>
              <a:rPr lang="en-US" sz="2000" dirty="0" smtClean="0"/>
              <a:t> has peak away from zero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Momentum balance from hard scattering not kept within di-jets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2600" y="6462629"/>
            <a:ext cx="3924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C8C93"/>
                </a:solidFill>
              </a:rPr>
              <a:t>Phys. Rev. </a:t>
            </a:r>
            <a:r>
              <a:rPr lang="en-US" sz="1400" dirty="0" err="1" smtClean="0">
                <a:solidFill>
                  <a:srgbClr val="3C8C93"/>
                </a:solidFill>
              </a:rPr>
              <a:t>Lett</a:t>
            </a:r>
            <a:r>
              <a:rPr lang="en-US" sz="1400" dirty="0" smtClean="0">
                <a:solidFill>
                  <a:srgbClr val="3C8C93"/>
                </a:solidFill>
              </a:rPr>
              <a:t>. 105, 252303 (2010)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293533" y="5730795"/>
            <a:ext cx="862186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Direct observation of jet quenching – jets still back to back!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09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Jet Nuclear Modification Factor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24374" y="4518533"/>
            <a:ext cx="4492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Inclusive jet production measured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Increasing suppression with centrality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Roughly flat in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for central events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6547" y="-251446"/>
            <a:ext cx="2367307" cy="4953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1" y="1016000"/>
            <a:ext cx="4155368" cy="5218029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9510270"/>
              </p:ext>
            </p:extLst>
          </p:nvPr>
        </p:nvGraphicFramePr>
        <p:xfrm>
          <a:off x="4524375" y="3662870"/>
          <a:ext cx="3605213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77" name="Equation" r:id="rId5" imgW="2247900" imgH="533400" progId="Equation.3">
                  <p:embed/>
                </p:oleObj>
              </mc:Choice>
              <mc:Fallback>
                <p:oleObj name="Equation" r:id="rId5" imgW="22479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75" y="3662870"/>
                        <a:ext cx="3605213" cy="855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5132" y="1755695"/>
            <a:ext cx="862186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Centrality dependent suppression of inclusive jet production!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35852"/>
            <a:ext cx="271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C8C93"/>
                </a:solidFill>
              </a:rPr>
              <a:t>http:</a:t>
            </a:r>
            <a:r>
              <a:rPr lang="en-US" sz="1400" dirty="0">
                <a:solidFill>
                  <a:srgbClr val="3C8C93"/>
                </a:solidFill>
              </a:rPr>
              <a:t>//</a:t>
            </a:r>
            <a:r>
              <a:rPr lang="en-US" sz="1400" dirty="0" err="1">
                <a:solidFill>
                  <a:srgbClr val="3C8C93"/>
                </a:solidFill>
              </a:rPr>
              <a:t>arxiv.org</a:t>
            </a:r>
            <a:r>
              <a:rPr lang="en-US" sz="1400" dirty="0">
                <a:solidFill>
                  <a:srgbClr val="3C8C93"/>
                </a:solidFill>
              </a:rPr>
              <a:t>/abs/1208.1967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Azimuthal </a:t>
            </a: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Distribution </a:t>
            </a:r>
            <a:r>
              <a:rPr lang="en-US" altLang="zh-CN" sz="40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of J</a:t>
            </a: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ets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pic>
        <p:nvPicPr>
          <p:cNvPr id="6" name="Picture 5" descr="Slide1.jp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4" t="53494" r="6253" b="6557"/>
          <a:stretch/>
        </p:blipFill>
        <p:spPr>
          <a:xfrm rot="1495089">
            <a:off x="232555" y="1823867"/>
            <a:ext cx="2449569" cy="23779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4453" y="1540984"/>
            <a:ext cx="2642990" cy="3466838"/>
            <a:chOff x="5542275" y="395005"/>
            <a:chExt cx="3327585" cy="3994120"/>
          </a:xfrm>
        </p:grpSpPr>
        <p:grpSp>
          <p:nvGrpSpPr>
            <p:cNvPr id="8" name="Group 7"/>
            <p:cNvGrpSpPr/>
            <p:nvPr/>
          </p:nvGrpSpPr>
          <p:grpSpPr>
            <a:xfrm>
              <a:off x="5542275" y="395005"/>
              <a:ext cx="3190289" cy="3994120"/>
              <a:chOff x="4003399" y="2777572"/>
              <a:chExt cx="3190289" cy="3994120"/>
            </a:xfrm>
          </p:grpSpPr>
          <p:sp>
            <p:nvSpPr>
              <p:cNvPr id="10" name="Oval 9"/>
              <p:cNvSpPr/>
              <p:nvPr/>
            </p:nvSpPr>
            <p:spPr>
              <a:xfrm rot="20116266">
                <a:off x="4768386" y="3393897"/>
                <a:ext cx="1493183" cy="2551537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flipV="1">
                <a:off x="4003399" y="3968127"/>
                <a:ext cx="3100655" cy="1427798"/>
              </a:xfrm>
              <a:prstGeom prst="line">
                <a:avLst/>
              </a:prstGeom>
              <a:ln w="19050" cmpd="sng">
                <a:solidFill>
                  <a:srgbClr val="FF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rot="20080116" flipV="1">
                <a:off x="5585176" y="2777572"/>
                <a:ext cx="0" cy="3994120"/>
              </a:xfrm>
              <a:prstGeom prst="line">
                <a:avLst/>
              </a:prstGeom>
              <a:ln w="19050" cmpd="sng">
                <a:solidFill>
                  <a:srgbClr val="FF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20080116">
                <a:off x="5467361" y="4327190"/>
                <a:ext cx="1726327" cy="915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prstDash val="solid"/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 rot="20159266">
              <a:off x="8265575" y="1109796"/>
              <a:ext cx="604285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Φ</a:t>
              </a:r>
              <a:r>
                <a:rPr lang="en-US" sz="2800" baseline="-25000" dirty="0" smtClean="0">
                  <a:solidFill>
                    <a:srgbClr val="FF0000"/>
                  </a:solidFill>
                </a:rPr>
                <a:t>2</a:t>
              </a:r>
              <a:endParaRPr lang="en-US" sz="2800" baseline="-25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rot="19552454">
            <a:off x="868193" y="1755838"/>
            <a:ext cx="1344726" cy="1214221"/>
            <a:chOff x="7070103" y="1644746"/>
            <a:chExt cx="1693041" cy="1398896"/>
          </a:xfrm>
        </p:grpSpPr>
        <p:grpSp>
          <p:nvGrpSpPr>
            <p:cNvPr id="15" name="Group 21"/>
            <p:cNvGrpSpPr/>
            <p:nvPr/>
          </p:nvGrpSpPr>
          <p:grpSpPr>
            <a:xfrm>
              <a:off x="7070103" y="1933666"/>
              <a:ext cx="1693041" cy="1109976"/>
              <a:chOff x="2993856" y="1222677"/>
              <a:chExt cx="1693041" cy="1109976"/>
            </a:xfrm>
          </p:grpSpPr>
          <p:sp>
            <p:nvSpPr>
              <p:cNvPr id="17" name="Right Arrow 16"/>
              <p:cNvSpPr/>
              <p:nvPr/>
            </p:nvSpPr>
            <p:spPr bwMode="auto">
              <a:xfrm rot="19193947">
                <a:off x="2993856" y="1901460"/>
                <a:ext cx="860958" cy="153261"/>
              </a:xfrm>
              <a:prstGeom prst="rightArrow">
                <a:avLst>
                  <a:gd name="adj1" fmla="val 50000"/>
                  <a:gd name="adj2" fmla="val 101471"/>
                </a:avLst>
              </a:prstGeom>
              <a:solidFill>
                <a:srgbClr val="7030A0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Times New Roman" pitchFamily="18" charset="0"/>
                </a:endParaRPr>
              </a:p>
            </p:txBody>
          </p:sp>
          <p:sp>
            <p:nvSpPr>
              <p:cNvPr id="18" name="Right Arrow 17"/>
              <p:cNvSpPr/>
              <p:nvPr/>
            </p:nvSpPr>
            <p:spPr bwMode="auto">
              <a:xfrm rot="17254388">
                <a:off x="3464892" y="1417978"/>
                <a:ext cx="438882" cy="129143"/>
              </a:xfrm>
              <a:prstGeom prst="rightArrow">
                <a:avLst>
                  <a:gd name="adj1" fmla="val 50000"/>
                  <a:gd name="adj2" fmla="val 101471"/>
                </a:avLst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Times New Roman" pitchFamily="18" charset="0"/>
                </a:endParaRPr>
              </a:p>
            </p:txBody>
          </p:sp>
          <p:sp>
            <p:nvSpPr>
              <p:cNvPr id="19" name="Right Arrow 18"/>
              <p:cNvSpPr/>
              <p:nvPr/>
            </p:nvSpPr>
            <p:spPr bwMode="auto">
              <a:xfrm rot="20885190">
                <a:off x="3800370" y="1583146"/>
                <a:ext cx="886527" cy="116689"/>
              </a:xfrm>
              <a:prstGeom prst="rightArrow">
                <a:avLst>
                  <a:gd name="adj1" fmla="val 50000"/>
                  <a:gd name="adj2" fmla="val 101471"/>
                </a:avLst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Times New Roman" pitchFamily="18" charset="0"/>
                </a:endParaRPr>
              </a:p>
            </p:txBody>
          </p:sp>
          <p:sp>
            <p:nvSpPr>
              <p:cNvPr id="20" name="Right Arrow 19"/>
              <p:cNvSpPr/>
              <p:nvPr/>
            </p:nvSpPr>
            <p:spPr bwMode="auto">
              <a:xfrm rot="17707380">
                <a:off x="3601743" y="1377546"/>
                <a:ext cx="438882" cy="129143"/>
              </a:xfrm>
              <a:prstGeom prst="rightArrow">
                <a:avLst>
                  <a:gd name="adj1" fmla="val 50000"/>
                  <a:gd name="adj2" fmla="val 101471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Times New Roman" pitchFamily="18" charset="0"/>
                </a:endParaRPr>
              </a:p>
            </p:txBody>
          </p:sp>
          <p:sp>
            <p:nvSpPr>
              <p:cNvPr id="21" name="Right Arrow 20"/>
              <p:cNvSpPr/>
              <p:nvPr/>
            </p:nvSpPr>
            <p:spPr bwMode="auto">
              <a:xfrm rot="286954">
                <a:off x="3763471" y="1753879"/>
                <a:ext cx="438882" cy="129143"/>
              </a:xfrm>
              <a:prstGeom prst="rightArrow">
                <a:avLst>
                  <a:gd name="adj1" fmla="val 50000"/>
                  <a:gd name="adj2" fmla="val 101471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Times New Roman" pitchFamily="18" charset="0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 bwMode="auto">
              <a:xfrm rot="1018804">
                <a:off x="3225282" y="1763485"/>
                <a:ext cx="702906" cy="569168"/>
              </a:xfrm>
              <a:custGeom>
                <a:avLst/>
                <a:gdLst>
                  <a:gd name="connsiteX0" fmla="*/ 49763 w 525624"/>
                  <a:gd name="connsiteY0" fmla="*/ 464976 h 464976"/>
                  <a:gd name="connsiteX1" fmla="*/ 49763 w 525624"/>
                  <a:gd name="connsiteY1" fmla="*/ 166396 h 464976"/>
                  <a:gd name="connsiteX2" fmla="*/ 348342 w 525624"/>
                  <a:gd name="connsiteY2" fmla="*/ 427654 h 464976"/>
                  <a:gd name="connsiteX3" fmla="*/ 264367 w 525624"/>
                  <a:gd name="connsiteY3" fmla="*/ 54429 h 464976"/>
                  <a:gd name="connsiteX4" fmla="*/ 450979 w 525624"/>
                  <a:gd name="connsiteY4" fmla="*/ 101082 h 464976"/>
                  <a:gd name="connsiteX5" fmla="*/ 525624 w 525624"/>
                  <a:gd name="connsiteY5" fmla="*/ 26437 h 464976"/>
                  <a:gd name="connsiteX0" fmla="*/ 49763 w 702906"/>
                  <a:gd name="connsiteY0" fmla="*/ 569168 h 569168"/>
                  <a:gd name="connsiteX1" fmla="*/ 49763 w 702906"/>
                  <a:gd name="connsiteY1" fmla="*/ 270588 h 569168"/>
                  <a:gd name="connsiteX2" fmla="*/ 348342 w 702906"/>
                  <a:gd name="connsiteY2" fmla="*/ 531846 h 569168"/>
                  <a:gd name="connsiteX3" fmla="*/ 264367 w 702906"/>
                  <a:gd name="connsiteY3" fmla="*/ 158621 h 569168"/>
                  <a:gd name="connsiteX4" fmla="*/ 450979 w 702906"/>
                  <a:gd name="connsiteY4" fmla="*/ 205274 h 569168"/>
                  <a:gd name="connsiteX5" fmla="*/ 702906 w 702906"/>
                  <a:gd name="connsiteY5" fmla="*/ 0 h 569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906" h="569168">
                    <a:moveTo>
                      <a:pt x="49763" y="569168"/>
                    </a:moveTo>
                    <a:cubicBezTo>
                      <a:pt x="24881" y="422988"/>
                      <a:pt x="0" y="276808"/>
                      <a:pt x="49763" y="270588"/>
                    </a:cubicBezTo>
                    <a:cubicBezTo>
                      <a:pt x="99526" y="264368"/>
                      <a:pt x="312575" y="550507"/>
                      <a:pt x="348342" y="531846"/>
                    </a:cubicBezTo>
                    <a:cubicBezTo>
                      <a:pt x="384109" y="513185"/>
                      <a:pt x="247261" y="213050"/>
                      <a:pt x="264367" y="158621"/>
                    </a:cubicBezTo>
                    <a:cubicBezTo>
                      <a:pt x="281473" y="104192"/>
                      <a:pt x="377889" y="231711"/>
                      <a:pt x="450979" y="205274"/>
                    </a:cubicBezTo>
                    <a:cubicBezTo>
                      <a:pt x="524069" y="178837"/>
                      <a:pt x="687355" y="34990"/>
                      <a:pt x="702906" y="0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stealth" w="lg" len="lg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Times New Roman" pitchFamily="18" charset="0"/>
                </a:endParaRPr>
              </a:p>
            </p:txBody>
          </p:sp>
        </p:grpSp>
        <p:sp>
          <p:nvSpPr>
            <p:cNvPr id="16" name="Freeform 15"/>
            <p:cNvSpPr/>
            <p:nvPr/>
          </p:nvSpPr>
          <p:spPr bwMode="auto">
            <a:xfrm>
              <a:off x="7254429" y="1644746"/>
              <a:ext cx="1378924" cy="1257209"/>
            </a:xfrm>
            <a:custGeom>
              <a:avLst/>
              <a:gdLst>
                <a:gd name="connsiteX0" fmla="*/ 49763 w 525624"/>
                <a:gd name="connsiteY0" fmla="*/ 464976 h 464976"/>
                <a:gd name="connsiteX1" fmla="*/ 49763 w 525624"/>
                <a:gd name="connsiteY1" fmla="*/ 166396 h 464976"/>
                <a:gd name="connsiteX2" fmla="*/ 348342 w 525624"/>
                <a:gd name="connsiteY2" fmla="*/ 427654 h 464976"/>
                <a:gd name="connsiteX3" fmla="*/ 264367 w 525624"/>
                <a:gd name="connsiteY3" fmla="*/ 54429 h 464976"/>
                <a:gd name="connsiteX4" fmla="*/ 450979 w 525624"/>
                <a:gd name="connsiteY4" fmla="*/ 101082 h 464976"/>
                <a:gd name="connsiteX5" fmla="*/ 525624 w 525624"/>
                <a:gd name="connsiteY5" fmla="*/ 26437 h 464976"/>
                <a:gd name="connsiteX0" fmla="*/ 49763 w 702906"/>
                <a:gd name="connsiteY0" fmla="*/ 569168 h 569168"/>
                <a:gd name="connsiteX1" fmla="*/ 49763 w 702906"/>
                <a:gd name="connsiteY1" fmla="*/ 270588 h 569168"/>
                <a:gd name="connsiteX2" fmla="*/ 348342 w 702906"/>
                <a:gd name="connsiteY2" fmla="*/ 531846 h 569168"/>
                <a:gd name="connsiteX3" fmla="*/ 264367 w 702906"/>
                <a:gd name="connsiteY3" fmla="*/ 158621 h 569168"/>
                <a:gd name="connsiteX4" fmla="*/ 450979 w 702906"/>
                <a:gd name="connsiteY4" fmla="*/ 205274 h 569168"/>
                <a:gd name="connsiteX5" fmla="*/ 702906 w 702906"/>
                <a:gd name="connsiteY5" fmla="*/ 0 h 569168"/>
                <a:gd name="connsiteX0" fmla="*/ 501735 w 1154878"/>
                <a:gd name="connsiteY0" fmla="*/ 569168 h 1111350"/>
                <a:gd name="connsiteX1" fmla="*/ 0 w 1154878"/>
                <a:gd name="connsiteY1" fmla="*/ 1061587 h 1111350"/>
                <a:gd name="connsiteX2" fmla="*/ 501735 w 1154878"/>
                <a:gd name="connsiteY2" fmla="*/ 270588 h 1111350"/>
                <a:gd name="connsiteX3" fmla="*/ 800314 w 1154878"/>
                <a:gd name="connsiteY3" fmla="*/ 531846 h 1111350"/>
                <a:gd name="connsiteX4" fmla="*/ 716339 w 1154878"/>
                <a:gd name="connsiteY4" fmla="*/ 158621 h 1111350"/>
                <a:gd name="connsiteX5" fmla="*/ 902951 w 1154878"/>
                <a:gd name="connsiteY5" fmla="*/ 205274 h 1111350"/>
                <a:gd name="connsiteX6" fmla="*/ 1154878 w 1154878"/>
                <a:gd name="connsiteY6" fmla="*/ 0 h 1111350"/>
                <a:gd name="connsiteX0" fmla="*/ 260884 w 914027"/>
                <a:gd name="connsiteY0" fmla="*/ 569168 h 716562"/>
                <a:gd name="connsiteX1" fmla="*/ 0 w 914027"/>
                <a:gd name="connsiteY1" fmla="*/ 666799 h 716562"/>
                <a:gd name="connsiteX2" fmla="*/ 260884 w 914027"/>
                <a:gd name="connsiteY2" fmla="*/ 270588 h 716562"/>
                <a:gd name="connsiteX3" fmla="*/ 559463 w 914027"/>
                <a:gd name="connsiteY3" fmla="*/ 531846 h 716562"/>
                <a:gd name="connsiteX4" fmla="*/ 475488 w 914027"/>
                <a:gd name="connsiteY4" fmla="*/ 158621 h 716562"/>
                <a:gd name="connsiteX5" fmla="*/ 662100 w 914027"/>
                <a:gd name="connsiteY5" fmla="*/ 205274 h 716562"/>
                <a:gd name="connsiteX6" fmla="*/ 914027 w 914027"/>
                <a:gd name="connsiteY6" fmla="*/ 0 h 716562"/>
                <a:gd name="connsiteX0" fmla="*/ 1469 w 1376732"/>
                <a:gd name="connsiteY0" fmla="*/ 1128882 h 1128882"/>
                <a:gd name="connsiteX1" fmla="*/ 462705 w 1376732"/>
                <a:gd name="connsiteY1" fmla="*/ 666799 h 1128882"/>
                <a:gd name="connsiteX2" fmla="*/ 723589 w 1376732"/>
                <a:gd name="connsiteY2" fmla="*/ 270588 h 1128882"/>
                <a:gd name="connsiteX3" fmla="*/ 1022168 w 1376732"/>
                <a:gd name="connsiteY3" fmla="*/ 531846 h 1128882"/>
                <a:gd name="connsiteX4" fmla="*/ 938193 w 1376732"/>
                <a:gd name="connsiteY4" fmla="*/ 158621 h 1128882"/>
                <a:gd name="connsiteX5" fmla="*/ 1124805 w 1376732"/>
                <a:gd name="connsiteY5" fmla="*/ 205274 h 1128882"/>
                <a:gd name="connsiteX6" fmla="*/ 1376732 w 1376732"/>
                <a:gd name="connsiteY6" fmla="*/ 0 h 1128882"/>
                <a:gd name="connsiteX0" fmla="*/ 0 w 1375263"/>
                <a:gd name="connsiteY0" fmla="*/ 1128882 h 1128882"/>
                <a:gd name="connsiteX1" fmla="*/ 160296 w 1375263"/>
                <a:gd name="connsiteY1" fmla="*/ 979052 h 1128882"/>
                <a:gd name="connsiteX2" fmla="*/ 461236 w 1375263"/>
                <a:gd name="connsiteY2" fmla="*/ 666799 h 1128882"/>
                <a:gd name="connsiteX3" fmla="*/ 722120 w 1375263"/>
                <a:gd name="connsiteY3" fmla="*/ 270588 h 1128882"/>
                <a:gd name="connsiteX4" fmla="*/ 1020699 w 1375263"/>
                <a:gd name="connsiteY4" fmla="*/ 531846 h 1128882"/>
                <a:gd name="connsiteX5" fmla="*/ 936724 w 1375263"/>
                <a:gd name="connsiteY5" fmla="*/ 158621 h 1128882"/>
                <a:gd name="connsiteX6" fmla="*/ 1123336 w 1375263"/>
                <a:gd name="connsiteY6" fmla="*/ 205274 h 1128882"/>
                <a:gd name="connsiteX7" fmla="*/ 1375263 w 1375263"/>
                <a:gd name="connsiteY7" fmla="*/ 0 h 1128882"/>
                <a:gd name="connsiteX0" fmla="*/ 0 w 1375263"/>
                <a:gd name="connsiteY0" fmla="*/ 1128882 h 1128882"/>
                <a:gd name="connsiteX1" fmla="*/ 160296 w 1375263"/>
                <a:gd name="connsiteY1" fmla="*/ 979052 h 1128882"/>
                <a:gd name="connsiteX2" fmla="*/ 461236 w 1375263"/>
                <a:gd name="connsiteY2" fmla="*/ 666799 h 1128882"/>
                <a:gd name="connsiteX3" fmla="*/ 574866 w 1375263"/>
                <a:gd name="connsiteY3" fmla="*/ 458080 h 1128882"/>
                <a:gd name="connsiteX4" fmla="*/ 722120 w 1375263"/>
                <a:gd name="connsiteY4" fmla="*/ 270588 h 1128882"/>
                <a:gd name="connsiteX5" fmla="*/ 1020699 w 1375263"/>
                <a:gd name="connsiteY5" fmla="*/ 531846 h 1128882"/>
                <a:gd name="connsiteX6" fmla="*/ 936724 w 1375263"/>
                <a:gd name="connsiteY6" fmla="*/ 158621 h 1128882"/>
                <a:gd name="connsiteX7" fmla="*/ 1123336 w 1375263"/>
                <a:gd name="connsiteY7" fmla="*/ 205274 h 1128882"/>
                <a:gd name="connsiteX8" fmla="*/ 1375263 w 1375263"/>
                <a:gd name="connsiteY8" fmla="*/ 0 h 1128882"/>
                <a:gd name="connsiteX0" fmla="*/ 0 w 1375263"/>
                <a:gd name="connsiteY0" fmla="*/ 1128882 h 1128882"/>
                <a:gd name="connsiteX1" fmla="*/ 160296 w 1375263"/>
                <a:gd name="connsiteY1" fmla="*/ 979052 h 1128882"/>
                <a:gd name="connsiteX2" fmla="*/ 461236 w 1375263"/>
                <a:gd name="connsiteY2" fmla="*/ 666799 h 1128882"/>
                <a:gd name="connsiteX3" fmla="*/ 825460 w 1375263"/>
                <a:gd name="connsiteY3" fmla="*/ 676049 h 1128882"/>
                <a:gd name="connsiteX4" fmla="*/ 722120 w 1375263"/>
                <a:gd name="connsiteY4" fmla="*/ 270588 h 1128882"/>
                <a:gd name="connsiteX5" fmla="*/ 1020699 w 1375263"/>
                <a:gd name="connsiteY5" fmla="*/ 531846 h 1128882"/>
                <a:gd name="connsiteX6" fmla="*/ 936724 w 1375263"/>
                <a:gd name="connsiteY6" fmla="*/ 158621 h 1128882"/>
                <a:gd name="connsiteX7" fmla="*/ 1123336 w 1375263"/>
                <a:gd name="connsiteY7" fmla="*/ 205274 h 1128882"/>
                <a:gd name="connsiteX8" fmla="*/ 1375263 w 1375263"/>
                <a:gd name="connsiteY8" fmla="*/ 0 h 1128882"/>
                <a:gd name="connsiteX0" fmla="*/ 0 w 1375263"/>
                <a:gd name="connsiteY0" fmla="*/ 1128882 h 1128882"/>
                <a:gd name="connsiteX1" fmla="*/ 160296 w 1375263"/>
                <a:gd name="connsiteY1" fmla="*/ 979052 h 1128882"/>
                <a:gd name="connsiteX2" fmla="*/ 416373 w 1375263"/>
                <a:gd name="connsiteY2" fmla="*/ 519875 h 1128882"/>
                <a:gd name="connsiteX3" fmla="*/ 825460 w 1375263"/>
                <a:gd name="connsiteY3" fmla="*/ 676049 h 1128882"/>
                <a:gd name="connsiteX4" fmla="*/ 722120 w 1375263"/>
                <a:gd name="connsiteY4" fmla="*/ 270588 h 1128882"/>
                <a:gd name="connsiteX5" fmla="*/ 1020699 w 1375263"/>
                <a:gd name="connsiteY5" fmla="*/ 531846 h 1128882"/>
                <a:gd name="connsiteX6" fmla="*/ 936724 w 1375263"/>
                <a:gd name="connsiteY6" fmla="*/ 158621 h 1128882"/>
                <a:gd name="connsiteX7" fmla="*/ 1123336 w 1375263"/>
                <a:gd name="connsiteY7" fmla="*/ 205274 h 1128882"/>
                <a:gd name="connsiteX8" fmla="*/ 1375263 w 1375263"/>
                <a:gd name="connsiteY8" fmla="*/ 0 h 1128882"/>
                <a:gd name="connsiteX0" fmla="*/ 0 w 1375263"/>
                <a:gd name="connsiteY0" fmla="*/ 1128882 h 1128882"/>
                <a:gd name="connsiteX1" fmla="*/ 576477 w 1375263"/>
                <a:gd name="connsiteY1" fmla="*/ 912698 h 1128882"/>
                <a:gd name="connsiteX2" fmla="*/ 416373 w 1375263"/>
                <a:gd name="connsiteY2" fmla="*/ 519875 h 1128882"/>
                <a:gd name="connsiteX3" fmla="*/ 825460 w 1375263"/>
                <a:gd name="connsiteY3" fmla="*/ 676049 h 1128882"/>
                <a:gd name="connsiteX4" fmla="*/ 722120 w 1375263"/>
                <a:gd name="connsiteY4" fmla="*/ 270588 h 1128882"/>
                <a:gd name="connsiteX5" fmla="*/ 1020699 w 1375263"/>
                <a:gd name="connsiteY5" fmla="*/ 531846 h 1128882"/>
                <a:gd name="connsiteX6" fmla="*/ 936724 w 1375263"/>
                <a:gd name="connsiteY6" fmla="*/ 158621 h 1128882"/>
                <a:gd name="connsiteX7" fmla="*/ 1123336 w 1375263"/>
                <a:gd name="connsiteY7" fmla="*/ 205274 h 1128882"/>
                <a:gd name="connsiteX8" fmla="*/ 1375263 w 1375263"/>
                <a:gd name="connsiteY8" fmla="*/ 0 h 1128882"/>
                <a:gd name="connsiteX0" fmla="*/ 0 w 1375263"/>
                <a:gd name="connsiteY0" fmla="*/ 1128882 h 1128882"/>
                <a:gd name="connsiteX1" fmla="*/ 292980 w 1375263"/>
                <a:gd name="connsiteY1" fmla="*/ 1022194 h 1128882"/>
                <a:gd name="connsiteX2" fmla="*/ 576477 w 1375263"/>
                <a:gd name="connsiteY2" fmla="*/ 912698 h 1128882"/>
                <a:gd name="connsiteX3" fmla="*/ 416373 w 1375263"/>
                <a:gd name="connsiteY3" fmla="*/ 519875 h 1128882"/>
                <a:gd name="connsiteX4" fmla="*/ 825460 w 1375263"/>
                <a:gd name="connsiteY4" fmla="*/ 676049 h 1128882"/>
                <a:gd name="connsiteX5" fmla="*/ 722120 w 1375263"/>
                <a:gd name="connsiteY5" fmla="*/ 270588 h 1128882"/>
                <a:gd name="connsiteX6" fmla="*/ 1020699 w 1375263"/>
                <a:gd name="connsiteY6" fmla="*/ 531846 h 1128882"/>
                <a:gd name="connsiteX7" fmla="*/ 936724 w 1375263"/>
                <a:gd name="connsiteY7" fmla="*/ 158621 h 1128882"/>
                <a:gd name="connsiteX8" fmla="*/ 1123336 w 1375263"/>
                <a:gd name="connsiteY8" fmla="*/ 205274 h 1128882"/>
                <a:gd name="connsiteX9" fmla="*/ 1375263 w 1375263"/>
                <a:gd name="connsiteY9" fmla="*/ 0 h 1128882"/>
                <a:gd name="connsiteX0" fmla="*/ 0 w 1375263"/>
                <a:gd name="connsiteY0" fmla="*/ 1128882 h 1128882"/>
                <a:gd name="connsiteX1" fmla="*/ 204119 w 1375263"/>
                <a:gd name="connsiteY1" fmla="*/ 745309 h 1128882"/>
                <a:gd name="connsiteX2" fmla="*/ 576477 w 1375263"/>
                <a:gd name="connsiteY2" fmla="*/ 912698 h 1128882"/>
                <a:gd name="connsiteX3" fmla="*/ 416373 w 1375263"/>
                <a:gd name="connsiteY3" fmla="*/ 519875 h 1128882"/>
                <a:gd name="connsiteX4" fmla="*/ 825460 w 1375263"/>
                <a:gd name="connsiteY4" fmla="*/ 676049 h 1128882"/>
                <a:gd name="connsiteX5" fmla="*/ 722120 w 1375263"/>
                <a:gd name="connsiteY5" fmla="*/ 270588 h 1128882"/>
                <a:gd name="connsiteX6" fmla="*/ 1020699 w 1375263"/>
                <a:gd name="connsiteY6" fmla="*/ 531846 h 1128882"/>
                <a:gd name="connsiteX7" fmla="*/ 936724 w 1375263"/>
                <a:gd name="connsiteY7" fmla="*/ 158621 h 1128882"/>
                <a:gd name="connsiteX8" fmla="*/ 1123336 w 1375263"/>
                <a:gd name="connsiteY8" fmla="*/ 205274 h 1128882"/>
                <a:gd name="connsiteX9" fmla="*/ 1375263 w 1375263"/>
                <a:gd name="connsiteY9" fmla="*/ 0 h 1128882"/>
                <a:gd name="connsiteX0" fmla="*/ 0 w 1375263"/>
                <a:gd name="connsiteY0" fmla="*/ 1128882 h 1128882"/>
                <a:gd name="connsiteX1" fmla="*/ 204119 w 1375263"/>
                <a:gd name="connsiteY1" fmla="*/ 745309 h 1128882"/>
                <a:gd name="connsiteX2" fmla="*/ 111730 w 1375263"/>
                <a:gd name="connsiteY2" fmla="*/ 898274 h 1128882"/>
                <a:gd name="connsiteX3" fmla="*/ 576477 w 1375263"/>
                <a:gd name="connsiteY3" fmla="*/ 912698 h 1128882"/>
                <a:gd name="connsiteX4" fmla="*/ 416373 w 1375263"/>
                <a:gd name="connsiteY4" fmla="*/ 519875 h 1128882"/>
                <a:gd name="connsiteX5" fmla="*/ 825460 w 1375263"/>
                <a:gd name="connsiteY5" fmla="*/ 676049 h 1128882"/>
                <a:gd name="connsiteX6" fmla="*/ 722120 w 1375263"/>
                <a:gd name="connsiteY6" fmla="*/ 270588 h 1128882"/>
                <a:gd name="connsiteX7" fmla="*/ 1020699 w 1375263"/>
                <a:gd name="connsiteY7" fmla="*/ 531846 h 1128882"/>
                <a:gd name="connsiteX8" fmla="*/ 936724 w 1375263"/>
                <a:gd name="connsiteY8" fmla="*/ 158621 h 1128882"/>
                <a:gd name="connsiteX9" fmla="*/ 1123336 w 1375263"/>
                <a:gd name="connsiteY9" fmla="*/ 205274 h 1128882"/>
                <a:gd name="connsiteX10" fmla="*/ 1375263 w 1375263"/>
                <a:gd name="connsiteY10" fmla="*/ 0 h 1128882"/>
                <a:gd name="connsiteX0" fmla="*/ 0 w 1375263"/>
                <a:gd name="connsiteY0" fmla="*/ 1128882 h 1128882"/>
                <a:gd name="connsiteX1" fmla="*/ 204119 w 1375263"/>
                <a:gd name="connsiteY1" fmla="*/ 745309 h 1128882"/>
                <a:gd name="connsiteX2" fmla="*/ 277582 w 1375263"/>
                <a:gd name="connsiteY2" fmla="*/ 722877 h 1128882"/>
                <a:gd name="connsiteX3" fmla="*/ 576477 w 1375263"/>
                <a:gd name="connsiteY3" fmla="*/ 912698 h 1128882"/>
                <a:gd name="connsiteX4" fmla="*/ 416373 w 1375263"/>
                <a:gd name="connsiteY4" fmla="*/ 519875 h 1128882"/>
                <a:gd name="connsiteX5" fmla="*/ 825460 w 1375263"/>
                <a:gd name="connsiteY5" fmla="*/ 676049 h 1128882"/>
                <a:gd name="connsiteX6" fmla="*/ 722120 w 1375263"/>
                <a:gd name="connsiteY6" fmla="*/ 270588 h 1128882"/>
                <a:gd name="connsiteX7" fmla="*/ 1020699 w 1375263"/>
                <a:gd name="connsiteY7" fmla="*/ 531846 h 1128882"/>
                <a:gd name="connsiteX8" fmla="*/ 936724 w 1375263"/>
                <a:gd name="connsiteY8" fmla="*/ 158621 h 1128882"/>
                <a:gd name="connsiteX9" fmla="*/ 1123336 w 1375263"/>
                <a:gd name="connsiteY9" fmla="*/ 205274 h 1128882"/>
                <a:gd name="connsiteX10" fmla="*/ 1375263 w 1375263"/>
                <a:gd name="connsiteY10" fmla="*/ 0 h 1128882"/>
                <a:gd name="connsiteX0" fmla="*/ 0 w 1375263"/>
                <a:gd name="connsiteY0" fmla="*/ 1128882 h 1128882"/>
                <a:gd name="connsiteX1" fmla="*/ 271415 w 1375263"/>
                <a:gd name="connsiteY1" fmla="*/ 965693 h 1128882"/>
                <a:gd name="connsiteX2" fmla="*/ 277582 w 1375263"/>
                <a:gd name="connsiteY2" fmla="*/ 722877 h 1128882"/>
                <a:gd name="connsiteX3" fmla="*/ 576477 w 1375263"/>
                <a:gd name="connsiteY3" fmla="*/ 912698 h 1128882"/>
                <a:gd name="connsiteX4" fmla="*/ 416373 w 1375263"/>
                <a:gd name="connsiteY4" fmla="*/ 519875 h 1128882"/>
                <a:gd name="connsiteX5" fmla="*/ 825460 w 1375263"/>
                <a:gd name="connsiteY5" fmla="*/ 676049 h 1128882"/>
                <a:gd name="connsiteX6" fmla="*/ 722120 w 1375263"/>
                <a:gd name="connsiteY6" fmla="*/ 270588 h 1128882"/>
                <a:gd name="connsiteX7" fmla="*/ 1020699 w 1375263"/>
                <a:gd name="connsiteY7" fmla="*/ 531846 h 1128882"/>
                <a:gd name="connsiteX8" fmla="*/ 936724 w 1375263"/>
                <a:gd name="connsiteY8" fmla="*/ 158621 h 1128882"/>
                <a:gd name="connsiteX9" fmla="*/ 1123336 w 1375263"/>
                <a:gd name="connsiteY9" fmla="*/ 205274 h 1128882"/>
                <a:gd name="connsiteX10" fmla="*/ 1375263 w 1375263"/>
                <a:gd name="connsiteY10" fmla="*/ 0 h 1128882"/>
                <a:gd name="connsiteX0" fmla="*/ 0 w 1304885"/>
                <a:gd name="connsiteY0" fmla="*/ 1227858 h 1227858"/>
                <a:gd name="connsiteX1" fmla="*/ 201037 w 1304885"/>
                <a:gd name="connsiteY1" fmla="*/ 965693 h 1227858"/>
                <a:gd name="connsiteX2" fmla="*/ 207204 w 1304885"/>
                <a:gd name="connsiteY2" fmla="*/ 722877 h 1227858"/>
                <a:gd name="connsiteX3" fmla="*/ 506099 w 1304885"/>
                <a:gd name="connsiteY3" fmla="*/ 912698 h 1227858"/>
                <a:gd name="connsiteX4" fmla="*/ 345995 w 1304885"/>
                <a:gd name="connsiteY4" fmla="*/ 519875 h 1227858"/>
                <a:gd name="connsiteX5" fmla="*/ 755082 w 1304885"/>
                <a:gd name="connsiteY5" fmla="*/ 676049 h 1227858"/>
                <a:gd name="connsiteX6" fmla="*/ 651742 w 1304885"/>
                <a:gd name="connsiteY6" fmla="*/ 270588 h 1227858"/>
                <a:gd name="connsiteX7" fmla="*/ 950321 w 1304885"/>
                <a:gd name="connsiteY7" fmla="*/ 531846 h 1227858"/>
                <a:gd name="connsiteX8" fmla="*/ 866346 w 1304885"/>
                <a:gd name="connsiteY8" fmla="*/ 158621 h 1227858"/>
                <a:gd name="connsiteX9" fmla="*/ 1052958 w 1304885"/>
                <a:gd name="connsiteY9" fmla="*/ 205274 h 1227858"/>
                <a:gd name="connsiteX10" fmla="*/ 1304885 w 1304885"/>
                <a:gd name="connsiteY10" fmla="*/ 0 h 1227858"/>
                <a:gd name="connsiteX0" fmla="*/ 0 w 1304885"/>
                <a:gd name="connsiteY0" fmla="*/ 1227858 h 1227858"/>
                <a:gd name="connsiteX1" fmla="*/ 201037 w 1304885"/>
                <a:gd name="connsiteY1" fmla="*/ 965693 h 1227858"/>
                <a:gd name="connsiteX2" fmla="*/ 207204 w 1304885"/>
                <a:gd name="connsiteY2" fmla="*/ 722877 h 1227858"/>
                <a:gd name="connsiteX3" fmla="*/ 506099 w 1304885"/>
                <a:gd name="connsiteY3" fmla="*/ 912698 h 1227858"/>
                <a:gd name="connsiteX4" fmla="*/ 408240 w 1304885"/>
                <a:gd name="connsiteY4" fmla="*/ 460712 h 1227858"/>
                <a:gd name="connsiteX5" fmla="*/ 755082 w 1304885"/>
                <a:gd name="connsiteY5" fmla="*/ 676049 h 1227858"/>
                <a:gd name="connsiteX6" fmla="*/ 651742 w 1304885"/>
                <a:gd name="connsiteY6" fmla="*/ 270588 h 1227858"/>
                <a:gd name="connsiteX7" fmla="*/ 950321 w 1304885"/>
                <a:gd name="connsiteY7" fmla="*/ 531846 h 1227858"/>
                <a:gd name="connsiteX8" fmla="*/ 866346 w 1304885"/>
                <a:gd name="connsiteY8" fmla="*/ 158621 h 1227858"/>
                <a:gd name="connsiteX9" fmla="*/ 1052958 w 1304885"/>
                <a:gd name="connsiteY9" fmla="*/ 205274 h 1227858"/>
                <a:gd name="connsiteX10" fmla="*/ 1304885 w 1304885"/>
                <a:gd name="connsiteY10" fmla="*/ 0 h 1227858"/>
                <a:gd name="connsiteX0" fmla="*/ 0 w 1378924"/>
                <a:gd name="connsiteY0" fmla="*/ 1257209 h 1257209"/>
                <a:gd name="connsiteX1" fmla="*/ 275076 w 1378924"/>
                <a:gd name="connsiteY1" fmla="*/ 965693 h 1257209"/>
                <a:gd name="connsiteX2" fmla="*/ 281243 w 1378924"/>
                <a:gd name="connsiteY2" fmla="*/ 722877 h 1257209"/>
                <a:gd name="connsiteX3" fmla="*/ 580138 w 1378924"/>
                <a:gd name="connsiteY3" fmla="*/ 912698 h 1257209"/>
                <a:gd name="connsiteX4" fmla="*/ 482279 w 1378924"/>
                <a:gd name="connsiteY4" fmla="*/ 460712 h 1257209"/>
                <a:gd name="connsiteX5" fmla="*/ 829121 w 1378924"/>
                <a:gd name="connsiteY5" fmla="*/ 676049 h 1257209"/>
                <a:gd name="connsiteX6" fmla="*/ 725781 w 1378924"/>
                <a:gd name="connsiteY6" fmla="*/ 270588 h 1257209"/>
                <a:gd name="connsiteX7" fmla="*/ 1024360 w 1378924"/>
                <a:gd name="connsiteY7" fmla="*/ 531846 h 1257209"/>
                <a:gd name="connsiteX8" fmla="*/ 940385 w 1378924"/>
                <a:gd name="connsiteY8" fmla="*/ 158621 h 1257209"/>
                <a:gd name="connsiteX9" fmla="*/ 1126997 w 1378924"/>
                <a:gd name="connsiteY9" fmla="*/ 205274 h 1257209"/>
                <a:gd name="connsiteX10" fmla="*/ 1378924 w 1378924"/>
                <a:gd name="connsiteY10" fmla="*/ 0 h 1257209"/>
                <a:gd name="connsiteX0" fmla="*/ 0 w 1378924"/>
                <a:gd name="connsiteY0" fmla="*/ 1257209 h 1257209"/>
                <a:gd name="connsiteX1" fmla="*/ 275076 w 1378924"/>
                <a:gd name="connsiteY1" fmla="*/ 965693 h 1257209"/>
                <a:gd name="connsiteX2" fmla="*/ 281243 w 1378924"/>
                <a:gd name="connsiteY2" fmla="*/ 722877 h 1257209"/>
                <a:gd name="connsiteX3" fmla="*/ 580138 w 1378924"/>
                <a:gd name="connsiteY3" fmla="*/ 912698 h 1257209"/>
                <a:gd name="connsiteX4" fmla="*/ 482279 w 1378924"/>
                <a:gd name="connsiteY4" fmla="*/ 460712 h 1257209"/>
                <a:gd name="connsiteX5" fmla="*/ 829121 w 1378924"/>
                <a:gd name="connsiteY5" fmla="*/ 676049 h 1257209"/>
                <a:gd name="connsiteX6" fmla="*/ 725781 w 1378924"/>
                <a:gd name="connsiteY6" fmla="*/ 270588 h 1257209"/>
                <a:gd name="connsiteX7" fmla="*/ 1024360 w 1378924"/>
                <a:gd name="connsiteY7" fmla="*/ 531846 h 1257209"/>
                <a:gd name="connsiteX8" fmla="*/ 940385 w 1378924"/>
                <a:gd name="connsiteY8" fmla="*/ 158621 h 1257209"/>
                <a:gd name="connsiteX9" fmla="*/ 1126997 w 1378924"/>
                <a:gd name="connsiteY9" fmla="*/ 205274 h 1257209"/>
                <a:gd name="connsiteX10" fmla="*/ 1378924 w 1378924"/>
                <a:gd name="connsiteY10" fmla="*/ 0 h 1257209"/>
                <a:gd name="connsiteX0" fmla="*/ 0 w 1378924"/>
                <a:gd name="connsiteY0" fmla="*/ 1257209 h 1257209"/>
                <a:gd name="connsiteX1" fmla="*/ 275076 w 1378924"/>
                <a:gd name="connsiteY1" fmla="*/ 965693 h 1257209"/>
                <a:gd name="connsiteX2" fmla="*/ 281243 w 1378924"/>
                <a:gd name="connsiteY2" fmla="*/ 722877 h 1257209"/>
                <a:gd name="connsiteX3" fmla="*/ 580138 w 1378924"/>
                <a:gd name="connsiteY3" fmla="*/ 912698 h 1257209"/>
                <a:gd name="connsiteX4" fmla="*/ 482279 w 1378924"/>
                <a:gd name="connsiteY4" fmla="*/ 460712 h 1257209"/>
                <a:gd name="connsiteX5" fmla="*/ 829121 w 1378924"/>
                <a:gd name="connsiteY5" fmla="*/ 676049 h 1257209"/>
                <a:gd name="connsiteX6" fmla="*/ 725781 w 1378924"/>
                <a:gd name="connsiteY6" fmla="*/ 270588 h 1257209"/>
                <a:gd name="connsiteX7" fmla="*/ 1024360 w 1378924"/>
                <a:gd name="connsiteY7" fmla="*/ 531846 h 1257209"/>
                <a:gd name="connsiteX8" fmla="*/ 940385 w 1378924"/>
                <a:gd name="connsiteY8" fmla="*/ 158621 h 1257209"/>
                <a:gd name="connsiteX9" fmla="*/ 1126997 w 1378924"/>
                <a:gd name="connsiteY9" fmla="*/ 205274 h 1257209"/>
                <a:gd name="connsiteX10" fmla="*/ 1378924 w 1378924"/>
                <a:gd name="connsiteY10" fmla="*/ 0 h 1257209"/>
                <a:gd name="connsiteX0" fmla="*/ 0 w 1378924"/>
                <a:gd name="connsiteY0" fmla="*/ 1257209 h 1257209"/>
                <a:gd name="connsiteX1" fmla="*/ 275076 w 1378924"/>
                <a:gd name="connsiteY1" fmla="*/ 965693 h 1257209"/>
                <a:gd name="connsiteX2" fmla="*/ 307240 w 1378924"/>
                <a:gd name="connsiteY2" fmla="*/ 642729 h 1257209"/>
                <a:gd name="connsiteX3" fmla="*/ 580138 w 1378924"/>
                <a:gd name="connsiteY3" fmla="*/ 912698 h 1257209"/>
                <a:gd name="connsiteX4" fmla="*/ 482279 w 1378924"/>
                <a:gd name="connsiteY4" fmla="*/ 460712 h 1257209"/>
                <a:gd name="connsiteX5" fmla="*/ 829121 w 1378924"/>
                <a:gd name="connsiteY5" fmla="*/ 676049 h 1257209"/>
                <a:gd name="connsiteX6" fmla="*/ 725781 w 1378924"/>
                <a:gd name="connsiteY6" fmla="*/ 270588 h 1257209"/>
                <a:gd name="connsiteX7" fmla="*/ 1024360 w 1378924"/>
                <a:gd name="connsiteY7" fmla="*/ 531846 h 1257209"/>
                <a:gd name="connsiteX8" fmla="*/ 940385 w 1378924"/>
                <a:gd name="connsiteY8" fmla="*/ 158621 h 1257209"/>
                <a:gd name="connsiteX9" fmla="*/ 1126997 w 1378924"/>
                <a:gd name="connsiteY9" fmla="*/ 205274 h 1257209"/>
                <a:gd name="connsiteX10" fmla="*/ 1378924 w 1378924"/>
                <a:gd name="connsiteY10" fmla="*/ 0 h 1257209"/>
                <a:gd name="connsiteX0" fmla="*/ 0 w 1378924"/>
                <a:gd name="connsiteY0" fmla="*/ 1257209 h 1257209"/>
                <a:gd name="connsiteX1" fmla="*/ 275076 w 1378924"/>
                <a:gd name="connsiteY1" fmla="*/ 965693 h 1257209"/>
                <a:gd name="connsiteX2" fmla="*/ 307240 w 1378924"/>
                <a:gd name="connsiteY2" fmla="*/ 642729 h 1257209"/>
                <a:gd name="connsiteX3" fmla="*/ 652885 w 1378924"/>
                <a:gd name="connsiteY3" fmla="*/ 834754 h 1257209"/>
                <a:gd name="connsiteX4" fmla="*/ 482279 w 1378924"/>
                <a:gd name="connsiteY4" fmla="*/ 460712 h 1257209"/>
                <a:gd name="connsiteX5" fmla="*/ 829121 w 1378924"/>
                <a:gd name="connsiteY5" fmla="*/ 676049 h 1257209"/>
                <a:gd name="connsiteX6" fmla="*/ 725781 w 1378924"/>
                <a:gd name="connsiteY6" fmla="*/ 270588 h 1257209"/>
                <a:gd name="connsiteX7" fmla="*/ 1024360 w 1378924"/>
                <a:gd name="connsiteY7" fmla="*/ 531846 h 1257209"/>
                <a:gd name="connsiteX8" fmla="*/ 940385 w 1378924"/>
                <a:gd name="connsiteY8" fmla="*/ 158621 h 1257209"/>
                <a:gd name="connsiteX9" fmla="*/ 1126997 w 1378924"/>
                <a:gd name="connsiteY9" fmla="*/ 205274 h 1257209"/>
                <a:gd name="connsiteX10" fmla="*/ 1378924 w 1378924"/>
                <a:gd name="connsiteY10" fmla="*/ 0 h 1257209"/>
                <a:gd name="connsiteX0" fmla="*/ 0 w 1378924"/>
                <a:gd name="connsiteY0" fmla="*/ 1257209 h 1257209"/>
                <a:gd name="connsiteX1" fmla="*/ 275076 w 1378924"/>
                <a:gd name="connsiteY1" fmla="*/ 965693 h 1257209"/>
                <a:gd name="connsiteX2" fmla="*/ 307240 w 1378924"/>
                <a:gd name="connsiteY2" fmla="*/ 642729 h 1257209"/>
                <a:gd name="connsiteX3" fmla="*/ 652885 w 1378924"/>
                <a:gd name="connsiteY3" fmla="*/ 834754 h 1257209"/>
                <a:gd name="connsiteX4" fmla="*/ 537670 w 1378924"/>
                <a:gd name="connsiteY4" fmla="*/ 450704 h 1257209"/>
                <a:gd name="connsiteX5" fmla="*/ 829121 w 1378924"/>
                <a:gd name="connsiteY5" fmla="*/ 676049 h 1257209"/>
                <a:gd name="connsiteX6" fmla="*/ 725781 w 1378924"/>
                <a:gd name="connsiteY6" fmla="*/ 270588 h 1257209"/>
                <a:gd name="connsiteX7" fmla="*/ 1024360 w 1378924"/>
                <a:gd name="connsiteY7" fmla="*/ 531846 h 1257209"/>
                <a:gd name="connsiteX8" fmla="*/ 940385 w 1378924"/>
                <a:gd name="connsiteY8" fmla="*/ 158621 h 1257209"/>
                <a:gd name="connsiteX9" fmla="*/ 1126997 w 1378924"/>
                <a:gd name="connsiteY9" fmla="*/ 205274 h 1257209"/>
                <a:gd name="connsiteX10" fmla="*/ 1378924 w 1378924"/>
                <a:gd name="connsiteY10" fmla="*/ 0 h 1257209"/>
                <a:gd name="connsiteX0" fmla="*/ 0 w 1378924"/>
                <a:gd name="connsiteY0" fmla="*/ 1257209 h 1257209"/>
                <a:gd name="connsiteX1" fmla="*/ 275076 w 1378924"/>
                <a:gd name="connsiteY1" fmla="*/ 965693 h 1257209"/>
                <a:gd name="connsiteX2" fmla="*/ 307240 w 1378924"/>
                <a:gd name="connsiteY2" fmla="*/ 642729 h 1257209"/>
                <a:gd name="connsiteX3" fmla="*/ 652885 w 1378924"/>
                <a:gd name="connsiteY3" fmla="*/ 834754 h 1257209"/>
                <a:gd name="connsiteX4" fmla="*/ 537670 w 1378924"/>
                <a:gd name="connsiteY4" fmla="*/ 450704 h 1257209"/>
                <a:gd name="connsiteX5" fmla="*/ 829121 w 1378924"/>
                <a:gd name="connsiteY5" fmla="*/ 676049 h 1257209"/>
                <a:gd name="connsiteX6" fmla="*/ 725781 w 1378924"/>
                <a:gd name="connsiteY6" fmla="*/ 270588 h 1257209"/>
                <a:gd name="connsiteX7" fmla="*/ 1024360 w 1378924"/>
                <a:gd name="connsiteY7" fmla="*/ 531846 h 1257209"/>
                <a:gd name="connsiteX8" fmla="*/ 921720 w 1378924"/>
                <a:gd name="connsiteY8" fmla="*/ 143464 h 1257209"/>
                <a:gd name="connsiteX9" fmla="*/ 1126997 w 1378924"/>
                <a:gd name="connsiteY9" fmla="*/ 205274 h 1257209"/>
                <a:gd name="connsiteX10" fmla="*/ 1378924 w 1378924"/>
                <a:gd name="connsiteY10" fmla="*/ 0 h 1257209"/>
                <a:gd name="connsiteX0" fmla="*/ 0 w 1378924"/>
                <a:gd name="connsiteY0" fmla="*/ 1257209 h 1257209"/>
                <a:gd name="connsiteX1" fmla="*/ 275076 w 1378924"/>
                <a:gd name="connsiteY1" fmla="*/ 965693 h 1257209"/>
                <a:gd name="connsiteX2" fmla="*/ 307240 w 1378924"/>
                <a:gd name="connsiteY2" fmla="*/ 642729 h 1257209"/>
                <a:gd name="connsiteX3" fmla="*/ 652885 w 1378924"/>
                <a:gd name="connsiteY3" fmla="*/ 834754 h 1257209"/>
                <a:gd name="connsiteX4" fmla="*/ 537670 w 1378924"/>
                <a:gd name="connsiteY4" fmla="*/ 450704 h 1257209"/>
                <a:gd name="connsiteX5" fmla="*/ 829121 w 1378924"/>
                <a:gd name="connsiteY5" fmla="*/ 676049 h 1257209"/>
                <a:gd name="connsiteX6" fmla="*/ 725781 w 1378924"/>
                <a:gd name="connsiteY6" fmla="*/ 270588 h 1257209"/>
                <a:gd name="connsiteX7" fmla="*/ 1036935 w 1378924"/>
                <a:gd name="connsiteY7" fmla="*/ 489109 h 1257209"/>
                <a:gd name="connsiteX8" fmla="*/ 921720 w 1378924"/>
                <a:gd name="connsiteY8" fmla="*/ 143464 h 1257209"/>
                <a:gd name="connsiteX9" fmla="*/ 1126997 w 1378924"/>
                <a:gd name="connsiteY9" fmla="*/ 205274 h 1257209"/>
                <a:gd name="connsiteX10" fmla="*/ 1378924 w 1378924"/>
                <a:gd name="connsiteY10" fmla="*/ 0 h 1257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8924" h="1257209">
                  <a:moveTo>
                    <a:pt x="0" y="1257209"/>
                  </a:moveTo>
                  <a:cubicBezTo>
                    <a:pt x="149968" y="1110340"/>
                    <a:pt x="183384" y="1062865"/>
                    <a:pt x="275076" y="965693"/>
                  </a:cubicBezTo>
                  <a:cubicBezTo>
                    <a:pt x="325730" y="770640"/>
                    <a:pt x="244272" y="664552"/>
                    <a:pt x="307240" y="642729"/>
                  </a:cubicBezTo>
                  <a:cubicBezTo>
                    <a:pt x="370208" y="620906"/>
                    <a:pt x="614480" y="866758"/>
                    <a:pt x="652885" y="834754"/>
                  </a:cubicBezTo>
                  <a:cubicBezTo>
                    <a:pt x="691290" y="802750"/>
                    <a:pt x="508297" y="477155"/>
                    <a:pt x="537670" y="450704"/>
                  </a:cubicBezTo>
                  <a:cubicBezTo>
                    <a:pt x="567043" y="424253"/>
                    <a:pt x="797769" y="706068"/>
                    <a:pt x="829121" y="676049"/>
                  </a:cubicBezTo>
                  <a:cubicBezTo>
                    <a:pt x="860473" y="646030"/>
                    <a:pt x="691145" y="301745"/>
                    <a:pt x="725781" y="270588"/>
                  </a:cubicBezTo>
                  <a:cubicBezTo>
                    <a:pt x="760417" y="239431"/>
                    <a:pt x="1004279" y="510296"/>
                    <a:pt x="1036935" y="489109"/>
                  </a:cubicBezTo>
                  <a:cubicBezTo>
                    <a:pt x="1069592" y="467922"/>
                    <a:pt x="906710" y="190770"/>
                    <a:pt x="921720" y="143464"/>
                  </a:cubicBezTo>
                  <a:cubicBezTo>
                    <a:pt x="936730" y="96158"/>
                    <a:pt x="1050796" y="229185"/>
                    <a:pt x="1126997" y="205274"/>
                  </a:cubicBezTo>
                  <a:cubicBezTo>
                    <a:pt x="1203198" y="181363"/>
                    <a:pt x="1363373" y="34990"/>
                    <a:pt x="1378924" y="0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465324" y="5200460"/>
            <a:ext cx="5053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J</a:t>
            </a:r>
            <a:r>
              <a:rPr lang="en-US" sz="2000" b="1" dirty="0" smtClean="0"/>
              <a:t>et v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 is not “Jet hydrodynamic flow”</a:t>
            </a:r>
            <a:endParaRPr lang="en-US" sz="2000" b="1" dirty="0"/>
          </a:p>
          <a:p>
            <a:r>
              <a:rPr lang="en-US" sz="2000" b="1" dirty="0" smtClean="0"/>
              <a:t>Rather, a look at the jets as a function of the amount of medium they traverse</a:t>
            </a:r>
          </a:p>
        </p:txBody>
      </p:sp>
      <p:pic>
        <p:nvPicPr>
          <p:cNvPr id="2" name="Picture 1" descr="fig_0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5610" y="425620"/>
            <a:ext cx="2776378" cy="5940401"/>
          </a:xfrm>
          <a:prstGeom prst="rect">
            <a:avLst/>
          </a:prstGeom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24</a:t>
            </a:fld>
            <a:endParaRPr lang="de-DE" dirty="0"/>
          </a:p>
        </p:txBody>
      </p:sp>
      <p:grpSp>
        <p:nvGrpSpPr>
          <p:cNvPr id="24" name="Group 23"/>
          <p:cNvGrpSpPr/>
          <p:nvPr/>
        </p:nvGrpSpPr>
        <p:grpSpPr>
          <a:xfrm>
            <a:off x="1353722" y="2007631"/>
            <a:ext cx="1274790" cy="1051116"/>
            <a:chOff x="1353722" y="2007631"/>
            <a:chExt cx="1274790" cy="1051116"/>
          </a:xfrm>
        </p:grpSpPr>
        <p:sp>
          <p:nvSpPr>
            <p:cNvPr id="3" name="Arc 2"/>
            <p:cNvSpPr/>
            <p:nvPr/>
          </p:nvSpPr>
          <p:spPr>
            <a:xfrm>
              <a:off x="1353722" y="2369641"/>
              <a:ext cx="815386" cy="689106"/>
            </a:xfrm>
            <a:prstGeom prst="arc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05277" y="2007631"/>
              <a:ext cx="6232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/>
                <a:t>Δϕ</a:t>
              </a:r>
              <a:endParaRPr lang="en-US" sz="2000" b="1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77800" y="6462629"/>
            <a:ext cx="474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C8C93"/>
                </a:solidFill>
              </a:rPr>
              <a:t>https://cdsweb.cern.ch/record</a:t>
            </a:r>
            <a:r>
              <a:rPr lang="en-US" sz="1400" dirty="0">
                <a:solidFill>
                  <a:srgbClr val="3C8C93"/>
                </a:solidFill>
              </a:rPr>
              <a:t>/1472938</a:t>
            </a:r>
          </a:p>
        </p:txBody>
      </p:sp>
    </p:spTree>
    <p:extLst>
      <p:ext uri="{BB962C8B-B14F-4D97-AF65-F5344CB8AC3E}">
        <p14:creationId xmlns:p14="http://schemas.microsoft.com/office/powerpoint/2010/main" val="7890130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Azimuthal Distribution of Jets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pic>
        <p:nvPicPr>
          <p:cNvPr id="6" name="Picture 5" descr="fig_05_v2je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2" y="817353"/>
            <a:ext cx="9144000" cy="42246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4303165" y="3851455"/>
            <a:ext cx="654295" cy="415925"/>
            <a:chOff x="3669775" y="4052795"/>
            <a:chExt cx="654295" cy="415925"/>
          </a:xfrm>
        </p:grpSpPr>
        <p:sp>
          <p:nvSpPr>
            <p:cNvPr id="9" name="Oval 34"/>
            <p:cNvSpPr>
              <a:spLocks noChangeArrowheads="1"/>
            </p:cNvSpPr>
            <p:nvPr/>
          </p:nvSpPr>
          <p:spPr bwMode="auto">
            <a:xfrm>
              <a:off x="3914223" y="4052795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34"/>
            <p:cNvSpPr>
              <a:spLocks noChangeArrowheads="1"/>
            </p:cNvSpPr>
            <p:nvPr/>
          </p:nvSpPr>
          <p:spPr bwMode="auto">
            <a:xfrm>
              <a:off x="3669775" y="4052795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561CD9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928060" y="4086225"/>
              <a:ext cx="151561" cy="339726"/>
            </a:xfrm>
            <a:custGeom>
              <a:avLst/>
              <a:gdLst>
                <a:gd name="connsiteX0" fmla="*/ 64493 w 147149"/>
                <a:gd name="connsiteY0" fmla="*/ 502 h 327705"/>
                <a:gd name="connsiteX1" fmla="*/ 121643 w 147149"/>
                <a:gd name="connsiteY1" fmla="*/ 70352 h 327705"/>
                <a:gd name="connsiteX2" fmla="*/ 147043 w 147149"/>
                <a:gd name="connsiteY2" fmla="*/ 178302 h 327705"/>
                <a:gd name="connsiteX3" fmla="*/ 127993 w 147149"/>
                <a:gd name="connsiteY3" fmla="*/ 251327 h 327705"/>
                <a:gd name="connsiteX4" fmla="*/ 67668 w 147149"/>
                <a:gd name="connsiteY4" fmla="*/ 327527 h 327705"/>
                <a:gd name="connsiteX5" fmla="*/ 7343 w 147149"/>
                <a:gd name="connsiteY5" fmla="*/ 229102 h 327705"/>
                <a:gd name="connsiteX6" fmla="*/ 7343 w 147149"/>
                <a:gd name="connsiteY6" fmla="*/ 105277 h 327705"/>
                <a:gd name="connsiteX7" fmla="*/ 64493 w 147149"/>
                <a:gd name="connsiteY7" fmla="*/ 502 h 327705"/>
                <a:gd name="connsiteX0" fmla="*/ 64493 w 132730"/>
                <a:gd name="connsiteY0" fmla="*/ 653 h 327933"/>
                <a:gd name="connsiteX1" fmla="*/ 121643 w 132730"/>
                <a:gd name="connsiteY1" fmla="*/ 70503 h 327933"/>
                <a:gd name="connsiteX2" fmla="*/ 127993 w 132730"/>
                <a:gd name="connsiteY2" fmla="*/ 251478 h 327933"/>
                <a:gd name="connsiteX3" fmla="*/ 67668 w 132730"/>
                <a:gd name="connsiteY3" fmla="*/ 327678 h 327933"/>
                <a:gd name="connsiteX4" fmla="*/ 7343 w 132730"/>
                <a:gd name="connsiteY4" fmla="*/ 229253 h 327933"/>
                <a:gd name="connsiteX5" fmla="*/ 7343 w 132730"/>
                <a:gd name="connsiteY5" fmla="*/ 105428 h 327933"/>
                <a:gd name="connsiteX6" fmla="*/ 64493 w 132730"/>
                <a:gd name="connsiteY6" fmla="*/ 653 h 327933"/>
                <a:gd name="connsiteX0" fmla="*/ 64493 w 134469"/>
                <a:gd name="connsiteY0" fmla="*/ 602 h 327627"/>
                <a:gd name="connsiteX1" fmla="*/ 121643 w 134469"/>
                <a:gd name="connsiteY1" fmla="*/ 70452 h 327627"/>
                <a:gd name="connsiteX2" fmla="*/ 130269 w 134469"/>
                <a:gd name="connsiteY2" fmla="*/ 230039 h 327627"/>
                <a:gd name="connsiteX3" fmla="*/ 67668 w 134469"/>
                <a:gd name="connsiteY3" fmla="*/ 327627 h 327627"/>
                <a:gd name="connsiteX4" fmla="*/ 7343 w 134469"/>
                <a:gd name="connsiteY4" fmla="*/ 229202 h 327627"/>
                <a:gd name="connsiteX5" fmla="*/ 7343 w 134469"/>
                <a:gd name="connsiteY5" fmla="*/ 105377 h 327627"/>
                <a:gd name="connsiteX6" fmla="*/ 64493 w 134469"/>
                <a:gd name="connsiteY6" fmla="*/ 602 h 327627"/>
                <a:gd name="connsiteX0" fmla="*/ 64493 w 137315"/>
                <a:gd name="connsiteY0" fmla="*/ 3 h 327028"/>
                <a:gd name="connsiteX1" fmla="*/ 128471 w 137315"/>
                <a:gd name="connsiteY1" fmla="*/ 101936 h 327028"/>
                <a:gd name="connsiteX2" fmla="*/ 130269 w 137315"/>
                <a:gd name="connsiteY2" fmla="*/ 229440 h 327028"/>
                <a:gd name="connsiteX3" fmla="*/ 67668 w 137315"/>
                <a:gd name="connsiteY3" fmla="*/ 327028 h 327028"/>
                <a:gd name="connsiteX4" fmla="*/ 7343 w 137315"/>
                <a:gd name="connsiteY4" fmla="*/ 228603 h 327028"/>
                <a:gd name="connsiteX5" fmla="*/ 7343 w 137315"/>
                <a:gd name="connsiteY5" fmla="*/ 104778 h 327028"/>
                <a:gd name="connsiteX6" fmla="*/ 64493 w 137315"/>
                <a:gd name="connsiteY6" fmla="*/ 3 h 3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315" h="327028">
                  <a:moveTo>
                    <a:pt x="64493" y="3"/>
                  </a:moveTo>
                  <a:cubicBezTo>
                    <a:pt x="84681" y="-471"/>
                    <a:pt x="117508" y="63696"/>
                    <a:pt x="128471" y="101936"/>
                  </a:cubicBezTo>
                  <a:cubicBezTo>
                    <a:pt x="139434" y="140176"/>
                    <a:pt x="140403" y="191925"/>
                    <a:pt x="130269" y="229440"/>
                  </a:cubicBezTo>
                  <a:cubicBezTo>
                    <a:pt x="120135" y="266955"/>
                    <a:pt x="88156" y="327168"/>
                    <a:pt x="67668" y="327028"/>
                  </a:cubicBezTo>
                  <a:cubicBezTo>
                    <a:pt x="47180" y="326889"/>
                    <a:pt x="17397" y="265645"/>
                    <a:pt x="7343" y="228603"/>
                  </a:cubicBezTo>
                  <a:cubicBezTo>
                    <a:pt x="-2711" y="191561"/>
                    <a:pt x="-2182" y="142349"/>
                    <a:pt x="7343" y="104778"/>
                  </a:cubicBezTo>
                  <a:cubicBezTo>
                    <a:pt x="16868" y="67207"/>
                    <a:pt x="44305" y="477"/>
                    <a:pt x="6449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alpha val="90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990045" y="3851455"/>
            <a:ext cx="692395" cy="415925"/>
            <a:chOff x="3663372" y="3636870"/>
            <a:chExt cx="692395" cy="415925"/>
          </a:xfrm>
        </p:grpSpPr>
        <p:sp>
          <p:nvSpPr>
            <p:cNvPr id="13" name="Oval 34"/>
            <p:cNvSpPr>
              <a:spLocks noChangeArrowheads="1"/>
            </p:cNvSpPr>
            <p:nvPr/>
          </p:nvSpPr>
          <p:spPr bwMode="auto">
            <a:xfrm>
              <a:off x="3945920" y="3636870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34"/>
            <p:cNvSpPr>
              <a:spLocks noChangeArrowheads="1"/>
            </p:cNvSpPr>
            <p:nvPr/>
          </p:nvSpPr>
          <p:spPr bwMode="auto">
            <a:xfrm>
              <a:off x="3663372" y="3636870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561CD9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965196" y="3708399"/>
              <a:ext cx="104848" cy="266701"/>
            </a:xfrm>
            <a:custGeom>
              <a:avLst/>
              <a:gdLst>
                <a:gd name="connsiteX0" fmla="*/ 64493 w 147149"/>
                <a:gd name="connsiteY0" fmla="*/ 502 h 327705"/>
                <a:gd name="connsiteX1" fmla="*/ 121643 w 147149"/>
                <a:gd name="connsiteY1" fmla="*/ 70352 h 327705"/>
                <a:gd name="connsiteX2" fmla="*/ 147043 w 147149"/>
                <a:gd name="connsiteY2" fmla="*/ 178302 h 327705"/>
                <a:gd name="connsiteX3" fmla="*/ 127993 w 147149"/>
                <a:gd name="connsiteY3" fmla="*/ 251327 h 327705"/>
                <a:gd name="connsiteX4" fmla="*/ 67668 w 147149"/>
                <a:gd name="connsiteY4" fmla="*/ 327527 h 327705"/>
                <a:gd name="connsiteX5" fmla="*/ 7343 w 147149"/>
                <a:gd name="connsiteY5" fmla="*/ 229102 h 327705"/>
                <a:gd name="connsiteX6" fmla="*/ 7343 w 147149"/>
                <a:gd name="connsiteY6" fmla="*/ 105277 h 327705"/>
                <a:gd name="connsiteX7" fmla="*/ 64493 w 147149"/>
                <a:gd name="connsiteY7" fmla="*/ 502 h 327705"/>
                <a:gd name="connsiteX0" fmla="*/ 64493 w 132730"/>
                <a:gd name="connsiteY0" fmla="*/ 653 h 327933"/>
                <a:gd name="connsiteX1" fmla="*/ 121643 w 132730"/>
                <a:gd name="connsiteY1" fmla="*/ 70503 h 327933"/>
                <a:gd name="connsiteX2" fmla="*/ 127993 w 132730"/>
                <a:gd name="connsiteY2" fmla="*/ 251478 h 327933"/>
                <a:gd name="connsiteX3" fmla="*/ 67668 w 132730"/>
                <a:gd name="connsiteY3" fmla="*/ 327678 h 327933"/>
                <a:gd name="connsiteX4" fmla="*/ 7343 w 132730"/>
                <a:gd name="connsiteY4" fmla="*/ 229253 h 327933"/>
                <a:gd name="connsiteX5" fmla="*/ 7343 w 132730"/>
                <a:gd name="connsiteY5" fmla="*/ 105428 h 327933"/>
                <a:gd name="connsiteX6" fmla="*/ 64493 w 132730"/>
                <a:gd name="connsiteY6" fmla="*/ 653 h 327933"/>
                <a:gd name="connsiteX0" fmla="*/ 64493 w 134469"/>
                <a:gd name="connsiteY0" fmla="*/ 602 h 327627"/>
                <a:gd name="connsiteX1" fmla="*/ 121643 w 134469"/>
                <a:gd name="connsiteY1" fmla="*/ 70452 h 327627"/>
                <a:gd name="connsiteX2" fmla="*/ 130269 w 134469"/>
                <a:gd name="connsiteY2" fmla="*/ 230039 h 327627"/>
                <a:gd name="connsiteX3" fmla="*/ 67668 w 134469"/>
                <a:gd name="connsiteY3" fmla="*/ 327627 h 327627"/>
                <a:gd name="connsiteX4" fmla="*/ 7343 w 134469"/>
                <a:gd name="connsiteY4" fmla="*/ 229202 h 327627"/>
                <a:gd name="connsiteX5" fmla="*/ 7343 w 134469"/>
                <a:gd name="connsiteY5" fmla="*/ 105377 h 327627"/>
                <a:gd name="connsiteX6" fmla="*/ 64493 w 134469"/>
                <a:gd name="connsiteY6" fmla="*/ 602 h 327627"/>
                <a:gd name="connsiteX0" fmla="*/ 64493 w 137315"/>
                <a:gd name="connsiteY0" fmla="*/ 3 h 327028"/>
                <a:gd name="connsiteX1" fmla="*/ 128471 w 137315"/>
                <a:gd name="connsiteY1" fmla="*/ 101936 h 327028"/>
                <a:gd name="connsiteX2" fmla="*/ 130269 w 137315"/>
                <a:gd name="connsiteY2" fmla="*/ 229440 h 327028"/>
                <a:gd name="connsiteX3" fmla="*/ 67668 w 137315"/>
                <a:gd name="connsiteY3" fmla="*/ 327028 h 327028"/>
                <a:gd name="connsiteX4" fmla="*/ 7343 w 137315"/>
                <a:gd name="connsiteY4" fmla="*/ 228603 h 327028"/>
                <a:gd name="connsiteX5" fmla="*/ 7343 w 137315"/>
                <a:gd name="connsiteY5" fmla="*/ 104778 h 327028"/>
                <a:gd name="connsiteX6" fmla="*/ 64493 w 137315"/>
                <a:gd name="connsiteY6" fmla="*/ 3 h 3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315" h="327028">
                  <a:moveTo>
                    <a:pt x="64493" y="3"/>
                  </a:moveTo>
                  <a:cubicBezTo>
                    <a:pt x="84681" y="-471"/>
                    <a:pt x="117508" y="63696"/>
                    <a:pt x="128471" y="101936"/>
                  </a:cubicBezTo>
                  <a:cubicBezTo>
                    <a:pt x="139434" y="140176"/>
                    <a:pt x="140403" y="191925"/>
                    <a:pt x="130269" y="229440"/>
                  </a:cubicBezTo>
                  <a:cubicBezTo>
                    <a:pt x="120135" y="266955"/>
                    <a:pt x="88156" y="327168"/>
                    <a:pt x="67668" y="327028"/>
                  </a:cubicBezTo>
                  <a:cubicBezTo>
                    <a:pt x="47180" y="326889"/>
                    <a:pt x="17397" y="265645"/>
                    <a:pt x="7343" y="228603"/>
                  </a:cubicBezTo>
                  <a:cubicBezTo>
                    <a:pt x="-2711" y="191561"/>
                    <a:pt x="-2182" y="142349"/>
                    <a:pt x="7343" y="104778"/>
                  </a:cubicBezTo>
                  <a:cubicBezTo>
                    <a:pt x="16868" y="67207"/>
                    <a:pt x="44305" y="477"/>
                    <a:pt x="6449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alpha val="90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29295" y="3851455"/>
            <a:ext cx="603282" cy="415925"/>
            <a:chOff x="3720788" y="4052795"/>
            <a:chExt cx="603282" cy="415925"/>
          </a:xfrm>
        </p:grpSpPr>
        <p:sp>
          <p:nvSpPr>
            <p:cNvPr id="17" name="Oval 34"/>
            <p:cNvSpPr>
              <a:spLocks noChangeArrowheads="1"/>
            </p:cNvSpPr>
            <p:nvPr/>
          </p:nvSpPr>
          <p:spPr bwMode="auto">
            <a:xfrm>
              <a:off x="3914223" y="4052795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34"/>
            <p:cNvSpPr>
              <a:spLocks noChangeArrowheads="1"/>
            </p:cNvSpPr>
            <p:nvPr/>
          </p:nvSpPr>
          <p:spPr bwMode="auto">
            <a:xfrm>
              <a:off x="3720788" y="4052795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561CD9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900205" y="4086225"/>
              <a:ext cx="230430" cy="339726"/>
            </a:xfrm>
            <a:custGeom>
              <a:avLst/>
              <a:gdLst>
                <a:gd name="connsiteX0" fmla="*/ 64493 w 147149"/>
                <a:gd name="connsiteY0" fmla="*/ 502 h 327705"/>
                <a:gd name="connsiteX1" fmla="*/ 121643 w 147149"/>
                <a:gd name="connsiteY1" fmla="*/ 70352 h 327705"/>
                <a:gd name="connsiteX2" fmla="*/ 147043 w 147149"/>
                <a:gd name="connsiteY2" fmla="*/ 178302 h 327705"/>
                <a:gd name="connsiteX3" fmla="*/ 127993 w 147149"/>
                <a:gd name="connsiteY3" fmla="*/ 251327 h 327705"/>
                <a:gd name="connsiteX4" fmla="*/ 67668 w 147149"/>
                <a:gd name="connsiteY4" fmla="*/ 327527 h 327705"/>
                <a:gd name="connsiteX5" fmla="*/ 7343 w 147149"/>
                <a:gd name="connsiteY5" fmla="*/ 229102 h 327705"/>
                <a:gd name="connsiteX6" fmla="*/ 7343 w 147149"/>
                <a:gd name="connsiteY6" fmla="*/ 105277 h 327705"/>
                <a:gd name="connsiteX7" fmla="*/ 64493 w 147149"/>
                <a:gd name="connsiteY7" fmla="*/ 502 h 327705"/>
                <a:gd name="connsiteX0" fmla="*/ 64493 w 132730"/>
                <a:gd name="connsiteY0" fmla="*/ 653 h 327933"/>
                <a:gd name="connsiteX1" fmla="*/ 121643 w 132730"/>
                <a:gd name="connsiteY1" fmla="*/ 70503 h 327933"/>
                <a:gd name="connsiteX2" fmla="*/ 127993 w 132730"/>
                <a:gd name="connsiteY2" fmla="*/ 251478 h 327933"/>
                <a:gd name="connsiteX3" fmla="*/ 67668 w 132730"/>
                <a:gd name="connsiteY3" fmla="*/ 327678 h 327933"/>
                <a:gd name="connsiteX4" fmla="*/ 7343 w 132730"/>
                <a:gd name="connsiteY4" fmla="*/ 229253 h 327933"/>
                <a:gd name="connsiteX5" fmla="*/ 7343 w 132730"/>
                <a:gd name="connsiteY5" fmla="*/ 105428 h 327933"/>
                <a:gd name="connsiteX6" fmla="*/ 64493 w 132730"/>
                <a:gd name="connsiteY6" fmla="*/ 653 h 327933"/>
                <a:gd name="connsiteX0" fmla="*/ 64493 w 134469"/>
                <a:gd name="connsiteY0" fmla="*/ 602 h 327627"/>
                <a:gd name="connsiteX1" fmla="*/ 121643 w 134469"/>
                <a:gd name="connsiteY1" fmla="*/ 70452 h 327627"/>
                <a:gd name="connsiteX2" fmla="*/ 130269 w 134469"/>
                <a:gd name="connsiteY2" fmla="*/ 230039 h 327627"/>
                <a:gd name="connsiteX3" fmla="*/ 67668 w 134469"/>
                <a:gd name="connsiteY3" fmla="*/ 327627 h 327627"/>
                <a:gd name="connsiteX4" fmla="*/ 7343 w 134469"/>
                <a:gd name="connsiteY4" fmla="*/ 229202 h 327627"/>
                <a:gd name="connsiteX5" fmla="*/ 7343 w 134469"/>
                <a:gd name="connsiteY5" fmla="*/ 105377 h 327627"/>
                <a:gd name="connsiteX6" fmla="*/ 64493 w 134469"/>
                <a:gd name="connsiteY6" fmla="*/ 602 h 327627"/>
                <a:gd name="connsiteX0" fmla="*/ 64493 w 137315"/>
                <a:gd name="connsiteY0" fmla="*/ 3 h 327028"/>
                <a:gd name="connsiteX1" fmla="*/ 128471 w 137315"/>
                <a:gd name="connsiteY1" fmla="*/ 101936 h 327028"/>
                <a:gd name="connsiteX2" fmla="*/ 130269 w 137315"/>
                <a:gd name="connsiteY2" fmla="*/ 229440 h 327028"/>
                <a:gd name="connsiteX3" fmla="*/ 67668 w 137315"/>
                <a:gd name="connsiteY3" fmla="*/ 327028 h 327028"/>
                <a:gd name="connsiteX4" fmla="*/ 7343 w 137315"/>
                <a:gd name="connsiteY4" fmla="*/ 228603 h 327028"/>
                <a:gd name="connsiteX5" fmla="*/ 7343 w 137315"/>
                <a:gd name="connsiteY5" fmla="*/ 104778 h 327028"/>
                <a:gd name="connsiteX6" fmla="*/ 64493 w 137315"/>
                <a:gd name="connsiteY6" fmla="*/ 3 h 3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315" h="327028">
                  <a:moveTo>
                    <a:pt x="64493" y="3"/>
                  </a:moveTo>
                  <a:cubicBezTo>
                    <a:pt x="84681" y="-471"/>
                    <a:pt x="117508" y="63696"/>
                    <a:pt x="128471" y="101936"/>
                  </a:cubicBezTo>
                  <a:cubicBezTo>
                    <a:pt x="139434" y="140176"/>
                    <a:pt x="140403" y="191925"/>
                    <a:pt x="130269" y="229440"/>
                  </a:cubicBezTo>
                  <a:cubicBezTo>
                    <a:pt x="120135" y="266955"/>
                    <a:pt x="88156" y="327168"/>
                    <a:pt x="67668" y="327028"/>
                  </a:cubicBezTo>
                  <a:cubicBezTo>
                    <a:pt x="47180" y="326889"/>
                    <a:pt x="17397" y="265645"/>
                    <a:pt x="7343" y="228603"/>
                  </a:cubicBezTo>
                  <a:cubicBezTo>
                    <a:pt x="-2711" y="191561"/>
                    <a:pt x="-2182" y="142349"/>
                    <a:pt x="7343" y="104778"/>
                  </a:cubicBezTo>
                  <a:cubicBezTo>
                    <a:pt x="16868" y="67207"/>
                    <a:pt x="44305" y="477"/>
                    <a:pt x="6449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alpha val="90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69060" y="2008015"/>
            <a:ext cx="588952" cy="415925"/>
            <a:chOff x="3689189" y="4479740"/>
            <a:chExt cx="588952" cy="415925"/>
          </a:xfrm>
        </p:grpSpPr>
        <p:sp>
          <p:nvSpPr>
            <p:cNvPr id="21" name="Oval 34"/>
            <p:cNvSpPr>
              <a:spLocks noChangeArrowheads="1"/>
            </p:cNvSpPr>
            <p:nvPr/>
          </p:nvSpPr>
          <p:spPr bwMode="auto">
            <a:xfrm>
              <a:off x="3868294" y="4479740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34"/>
            <p:cNvSpPr>
              <a:spLocks noChangeArrowheads="1"/>
            </p:cNvSpPr>
            <p:nvPr/>
          </p:nvSpPr>
          <p:spPr bwMode="auto">
            <a:xfrm>
              <a:off x="3689189" y="4479740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561CD9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857626" y="4498975"/>
              <a:ext cx="260460" cy="361950"/>
            </a:xfrm>
            <a:custGeom>
              <a:avLst/>
              <a:gdLst>
                <a:gd name="connsiteX0" fmla="*/ 64493 w 147149"/>
                <a:gd name="connsiteY0" fmla="*/ 502 h 327705"/>
                <a:gd name="connsiteX1" fmla="*/ 121643 w 147149"/>
                <a:gd name="connsiteY1" fmla="*/ 70352 h 327705"/>
                <a:gd name="connsiteX2" fmla="*/ 147043 w 147149"/>
                <a:gd name="connsiteY2" fmla="*/ 178302 h 327705"/>
                <a:gd name="connsiteX3" fmla="*/ 127993 w 147149"/>
                <a:gd name="connsiteY3" fmla="*/ 251327 h 327705"/>
                <a:gd name="connsiteX4" fmla="*/ 67668 w 147149"/>
                <a:gd name="connsiteY4" fmla="*/ 327527 h 327705"/>
                <a:gd name="connsiteX5" fmla="*/ 7343 w 147149"/>
                <a:gd name="connsiteY5" fmla="*/ 229102 h 327705"/>
                <a:gd name="connsiteX6" fmla="*/ 7343 w 147149"/>
                <a:gd name="connsiteY6" fmla="*/ 105277 h 327705"/>
                <a:gd name="connsiteX7" fmla="*/ 64493 w 147149"/>
                <a:gd name="connsiteY7" fmla="*/ 502 h 327705"/>
                <a:gd name="connsiteX0" fmla="*/ 64493 w 132730"/>
                <a:gd name="connsiteY0" fmla="*/ 653 h 327933"/>
                <a:gd name="connsiteX1" fmla="*/ 121643 w 132730"/>
                <a:gd name="connsiteY1" fmla="*/ 70503 h 327933"/>
                <a:gd name="connsiteX2" fmla="*/ 127993 w 132730"/>
                <a:gd name="connsiteY2" fmla="*/ 251478 h 327933"/>
                <a:gd name="connsiteX3" fmla="*/ 67668 w 132730"/>
                <a:gd name="connsiteY3" fmla="*/ 327678 h 327933"/>
                <a:gd name="connsiteX4" fmla="*/ 7343 w 132730"/>
                <a:gd name="connsiteY4" fmla="*/ 229253 h 327933"/>
                <a:gd name="connsiteX5" fmla="*/ 7343 w 132730"/>
                <a:gd name="connsiteY5" fmla="*/ 105428 h 327933"/>
                <a:gd name="connsiteX6" fmla="*/ 64493 w 132730"/>
                <a:gd name="connsiteY6" fmla="*/ 653 h 327933"/>
                <a:gd name="connsiteX0" fmla="*/ 64493 w 134469"/>
                <a:gd name="connsiteY0" fmla="*/ 602 h 327627"/>
                <a:gd name="connsiteX1" fmla="*/ 121643 w 134469"/>
                <a:gd name="connsiteY1" fmla="*/ 70452 h 327627"/>
                <a:gd name="connsiteX2" fmla="*/ 130269 w 134469"/>
                <a:gd name="connsiteY2" fmla="*/ 230039 h 327627"/>
                <a:gd name="connsiteX3" fmla="*/ 67668 w 134469"/>
                <a:gd name="connsiteY3" fmla="*/ 327627 h 327627"/>
                <a:gd name="connsiteX4" fmla="*/ 7343 w 134469"/>
                <a:gd name="connsiteY4" fmla="*/ 229202 h 327627"/>
                <a:gd name="connsiteX5" fmla="*/ 7343 w 134469"/>
                <a:gd name="connsiteY5" fmla="*/ 105377 h 327627"/>
                <a:gd name="connsiteX6" fmla="*/ 64493 w 134469"/>
                <a:gd name="connsiteY6" fmla="*/ 602 h 327627"/>
                <a:gd name="connsiteX0" fmla="*/ 64493 w 137315"/>
                <a:gd name="connsiteY0" fmla="*/ 3 h 327028"/>
                <a:gd name="connsiteX1" fmla="*/ 128471 w 137315"/>
                <a:gd name="connsiteY1" fmla="*/ 101936 h 327028"/>
                <a:gd name="connsiteX2" fmla="*/ 130269 w 137315"/>
                <a:gd name="connsiteY2" fmla="*/ 229440 h 327028"/>
                <a:gd name="connsiteX3" fmla="*/ 67668 w 137315"/>
                <a:gd name="connsiteY3" fmla="*/ 327028 h 327028"/>
                <a:gd name="connsiteX4" fmla="*/ 7343 w 137315"/>
                <a:gd name="connsiteY4" fmla="*/ 228603 h 327028"/>
                <a:gd name="connsiteX5" fmla="*/ 7343 w 137315"/>
                <a:gd name="connsiteY5" fmla="*/ 104778 h 327028"/>
                <a:gd name="connsiteX6" fmla="*/ 64493 w 137315"/>
                <a:gd name="connsiteY6" fmla="*/ 3 h 3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315" h="327028">
                  <a:moveTo>
                    <a:pt x="64493" y="3"/>
                  </a:moveTo>
                  <a:cubicBezTo>
                    <a:pt x="84681" y="-471"/>
                    <a:pt x="117508" y="63696"/>
                    <a:pt x="128471" y="101936"/>
                  </a:cubicBezTo>
                  <a:cubicBezTo>
                    <a:pt x="139434" y="140176"/>
                    <a:pt x="140403" y="191925"/>
                    <a:pt x="130269" y="229440"/>
                  </a:cubicBezTo>
                  <a:cubicBezTo>
                    <a:pt x="120135" y="266955"/>
                    <a:pt x="88156" y="327168"/>
                    <a:pt x="67668" y="327028"/>
                  </a:cubicBezTo>
                  <a:cubicBezTo>
                    <a:pt x="47180" y="326889"/>
                    <a:pt x="17397" y="265645"/>
                    <a:pt x="7343" y="228603"/>
                  </a:cubicBezTo>
                  <a:cubicBezTo>
                    <a:pt x="-2711" y="191561"/>
                    <a:pt x="-2182" y="142349"/>
                    <a:pt x="7343" y="104778"/>
                  </a:cubicBezTo>
                  <a:cubicBezTo>
                    <a:pt x="16868" y="67207"/>
                    <a:pt x="44305" y="477"/>
                    <a:pt x="6449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alpha val="90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06105" y="2008015"/>
            <a:ext cx="438395" cy="415925"/>
            <a:chOff x="3715006" y="5352957"/>
            <a:chExt cx="438395" cy="415925"/>
          </a:xfrm>
        </p:grpSpPr>
        <p:sp>
          <p:nvSpPr>
            <p:cNvPr id="25" name="Oval 34"/>
            <p:cNvSpPr>
              <a:spLocks noChangeArrowheads="1"/>
            </p:cNvSpPr>
            <p:nvPr/>
          </p:nvSpPr>
          <p:spPr bwMode="auto">
            <a:xfrm>
              <a:off x="3743554" y="5352957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34"/>
            <p:cNvSpPr>
              <a:spLocks noChangeArrowheads="1"/>
            </p:cNvSpPr>
            <p:nvPr/>
          </p:nvSpPr>
          <p:spPr bwMode="auto">
            <a:xfrm>
              <a:off x="3715006" y="5352957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561CD9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775076" y="5352957"/>
              <a:ext cx="330364" cy="415925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303165" y="2008015"/>
            <a:ext cx="520307" cy="415925"/>
            <a:chOff x="3695592" y="4895665"/>
            <a:chExt cx="520307" cy="415925"/>
          </a:xfrm>
        </p:grpSpPr>
        <p:sp>
          <p:nvSpPr>
            <p:cNvPr id="29" name="Oval 34"/>
            <p:cNvSpPr>
              <a:spLocks noChangeArrowheads="1"/>
            </p:cNvSpPr>
            <p:nvPr/>
          </p:nvSpPr>
          <p:spPr bwMode="auto">
            <a:xfrm>
              <a:off x="3806052" y="4895665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34"/>
            <p:cNvSpPr>
              <a:spLocks noChangeArrowheads="1"/>
            </p:cNvSpPr>
            <p:nvPr/>
          </p:nvSpPr>
          <p:spPr bwMode="auto">
            <a:xfrm>
              <a:off x="3695592" y="4895665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561CD9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806052" y="4895665"/>
              <a:ext cx="292984" cy="415925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Slide Number Placeholder 3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34" name="TextBox 33"/>
          <p:cNvSpPr txBox="1"/>
          <p:nvPr/>
        </p:nvSpPr>
        <p:spPr>
          <a:xfrm>
            <a:off x="177801" y="5218646"/>
            <a:ext cx="89662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Jet yields show significant variation </a:t>
            </a:r>
            <a:r>
              <a:rPr lang="en-US" sz="2400" dirty="0" smtClean="0"/>
              <a:t>in </a:t>
            </a:r>
            <a:r>
              <a:rPr lang="en-US" sz="2400" dirty="0"/>
              <a:t>angle with respect to reaction </a:t>
            </a:r>
            <a:r>
              <a:rPr lang="en-US" sz="2400" dirty="0" smtClean="0"/>
              <a:t>plane, i.e. quenching varies with path length traversed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77800" y="6462629"/>
            <a:ext cx="474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C8C93"/>
                </a:solidFill>
              </a:rPr>
              <a:t>https://cdsweb.cern.ch/</a:t>
            </a:r>
            <a:r>
              <a:rPr lang="en-US" sz="1400" dirty="0">
                <a:solidFill>
                  <a:srgbClr val="3C8C93"/>
                </a:solidFill>
              </a:rPr>
              <a:t>record1472938</a:t>
            </a:r>
          </a:p>
        </p:txBody>
      </p:sp>
    </p:spTree>
    <p:extLst>
      <p:ext uri="{BB962C8B-B14F-4D97-AF65-F5344CB8AC3E}">
        <p14:creationId xmlns:p14="http://schemas.microsoft.com/office/powerpoint/2010/main" val="185343128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Jet Cone Size Dependence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0" y="1314450"/>
            <a:ext cx="4461936" cy="52453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3300" y="699184"/>
            <a:ext cx="4127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 lost energy hiding in larger cones?</a:t>
            </a:r>
          </a:p>
          <a:p>
            <a:r>
              <a:rPr lang="en-US" dirty="0" smtClean="0"/>
              <a:t>Vary cone sizes (R) in anti-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/>
              <a:t> </a:t>
            </a:r>
            <a:r>
              <a:rPr lang="en-US" dirty="0" smtClean="0"/>
              <a:t>algorithm</a:t>
            </a:r>
          </a:p>
          <a:p>
            <a:r>
              <a:rPr lang="en-US" dirty="0" smtClean="0"/>
              <a:t>R dependence seen at lower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dirty="0" smtClean="0"/>
          </a:p>
          <a:p>
            <a:r>
              <a:rPr lang="en-US" dirty="0" smtClean="0"/>
              <a:t> </a:t>
            </a:r>
          </a:p>
        </p:txBody>
      </p:sp>
      <p:pic>
        <p:nvPicPr>
          <p:cNvPr id="5" name="Picture 4" descr="fig_08_jetsiz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5900" y="689776"/>
            <a:ext cx="4922762" cy="68580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3355667" y="1655633"/>
            <a:ext cx="578833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Small but significant increase in R</a:t>
            </a:r>
            <a:r>
              <a:rPr lang="en-US" sz="2400" baseline="-25000" dirty="0" smtClean="0"/>
              <a:t>CP</a:t>
            </a:r>
            <a:r>
              <a:rPr lang="en-US" sz="2400" dirty="0" smtClean="0"/>
              <a:t> with larger cone size – jets broadened?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35852"/>
            <a:ext cx="271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C8C93"/>
                </a:solidFill>
              </a:rPr>
              <a:t>http:</a:t>
            </a:r>
            <a:r>
              <a:rPr lang="en-US" sz="1400" dirty="0">
                <a:solidFill>
                  <a:srgbClr val="3C8C93"/>
                </a:solidFill>
              </a:rPr>
              <a:t>//</a:t>
            </a:r>
            <a:r>
              <a:rPr lang="en-US" sz="1400" dirty="0" err="1">
                <a:solidFill>
                  <a:srgbClr val="3C8C93"/>
                </a:solidFill>
              </a:rPr>
              <a:t>arxiv.org</a:t>
            </a:r>
            <a:r>
              <a:rPr lang="en-US" sz="1400" dirty="0">
                <a:solidFill>
                  <a:srgbClr val="3C8C93"/>
                </a:solidFill>
              </a:rPr>
              <a:t>/abs/1208.1967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ig_04_fr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0" y="908183"/>
            <a:ext cx="3041008" cy="44549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Internal Jet Structure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graphicFrame>
        <p:nvGraphicFramePr>
          <p:cNvPr id="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7149574"/>
              </p:ext>
            </p:extLst>
          </p:nvPr>
        </p:nvGraphicFramePr>
        <p:xfrm>
          <a:off x="4162425" y="4057650"/>
          <a:ext cx="3662363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09" name="Equation" r:id="rId4" imgW="1765300" imgH="444500" progId="Equation.3">
                  <p:embed/>
                </p:oleObj>
              </mc:Choice>
              <mc:Fallback>
                <p:oleObj name="Equation" r:id="rId4" imgW="17653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2425" y="4057650"/>
                        <a:ext cx="3662363" cy="920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2728560" y="1753093"/>
            <a:ext cx="692395" cy="2643415"/>
            <a:chOff x="2920585" y="1815990"/>
            <a:chExt cx="692395" cy="2643415"/>
          </a:xfrm>
        </p:grpSpPr>
        <p:grpSp>
          <p:nvGrpSpPr>
            <p:cNvPr id="8" name="Group 7"/>
            <p:cNvGrpSpPr/>
            <p:nvPr/>
          </p:nvGrpSpPr>
          <p:grpSpPr>
            <a:xfrm>
              <a:off x="2920585" y="4043480"/>
              <a:ext cx="692395" cy="415925"/>
              <a:chOff x="3663372" y="3636870"/>
              <a:chExt cx="692395" cy="415925"/>
            </a:xfrm>
          </p:grpSpPr>
          <p:sp>
            <p:nvSpPr>
              <p:cNvPr id="13" name="Oval 34"/>
              <p:cNvSpPr>
                <a:spLocks noChangeArrowheads="1"/>
              </p:cNvSpPr>
              <p:nvPr/>
            </p:nvSpPr>
            <p:spPr bwMode="auto">
              <a:xfrm>
                <a:off x="3945920" y="363687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34"/>
              <p:cNvSpPr>
                <a:spLocks noChangeArrowheads="1"/>
              </p:cNvSpPr>
              <p:nvPr/>
            </p:nvSpPr>
            <p:spPr bwMode="auto">
              <a:xfrm>
                <a:off x="3663372" y="363687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3965196" y="3708399"/>
                <a:ext cx="104848" cy="266701"/>
              </a:xfrm>
              <a:custGeom>
                <a:avLst/>
                <a:gdLst>
                  <a:gd name="connsiteX0" fmla="*/ 64493 w 147149"/>
                  <a:gd name="connsiteY0" fmla="*/ 502 h 327705"/>
                  <a:gd name="connsiteX1" fmla="*/ 121643 w 147149"/>
                  <a:gd name="connsiteY1" fmla="*/ 70352 h 327705"/>
                  <a:gd name="connsiteX2" fmla="*/ 147043 w 147149"/>
                  <a:gd name="connsiteY2" fmla="*/ 178302 h 327705"/>
                  <a:gd name="connsiteX3" fmla="*/ 127993 w 147149"/>
                  <a:gd name="connsiteY3" fmla="*/ 251327 h 327705"/>
                  <a:gd name="connsiteX4" fmla="*/ 67668 w 147149"/>
                  <a:gd name="connsiteY4" fmla="*/ 327527 h 327705"/>
                  <a:gd name="connsiteX5" fmla="*/ 7343 w 147149"/>
                  <a:gd name="connsiteY5" fmla="*/ 229102 h 327705"/>
                  <a:gd name="connsiteX6" fmla="*/ 7343 w 147149"/>
                  <a:gd name="connsiteY6" fmla="*/ 105277 h 327705"/>
                  <a:gd name="connsiteX7" fmla="*/ 64493 w 147149"/>
                  <a:gd name="connsiteY7" fmla="*/ 502 h 327705"/>
                  <a:gd name="connsiteX0" fmla="*/ 64493 w 132730"/>
                  <a:gd name="connsiteY0" fmla="*/ 653 h 327933"/>
                  <a:gd name="connsiteX1" fmla="*/ 121643 w 132730"/>
                  <a:gd name="connsiteY1" fmla="*/ 70503 h 327933"/>
                  <a:gd name="connsiteX2" fmla="*/ 127993 w 132730"/>
                  <a:gd name="connsiteY2" fmla="*/ 251478 h 327933"/>
                  <a:gd name="connsiteX3" fmla="*/ 67668 w 132730"/>
                  <a:gd name="connsiteY3" fmla="*/ 327678 h 327933"/>
                  <a:gd name="connsiteX4" fmla="*/ 7343 w 132730"/>
                  <a:gd name="connsiteY4" fmla="*/ 229253 h 327933"/>
                  <a:gd name="connsiteX5" fmla="*/ 7343 w 132730"/>
                  <a:gd name="connsiteY5" fmla="*/ 105428 h 327933"/>
                  <a:gd name="connsiteX6" fmla="*/ 64493 w 132730"/>
                  <a:gd name="connsiteY6" fmla="*/ 653 h 327933"/>
                  <a:gd name="connsiteX0" fmla="*/ 64493 w 134469"/>
                  <a:gd name="connsiteY0" fmla="*/ 602 h 327627"/>
                  <a:gd name="connsiteX1" fmla="*/ 121643 w 134469"/>
                  <a:gd name="connsiteY1" fmla="*/ 70452 h 327627"/>
                  <a:gd name="connsiteX2" fmla="*/ 130269 w 134469"/>
                  <a:gd name="connsiteY2" fmla="*/ 230039 h 327627"/>
                  <a:gd name="connsiteX3" fmla="*/ 67668 w 134469"/>
                  <a:gd name="connsiteY3" fmla="*/ 327627 h 327627"/>
                  <a:gd name="connsiteX4" fmla="*/ 7343 w 134469"/>
                  <a:gd name="connsiteY4" fmla="*/ 229202 h 327627"/>
                  <a:gd name="connsiteX5" fmla="*/ 7343 w 134469"/>
                  <a:gd name="connsiteY5" fmla="*/ 105377 h 327627"/>
                  <a:gd name="connsiteX6" fmla="*/ 64493 w 134469"/>
                  <a:gd name="connsiteY6" fmla="*/ 602 h 327627"/>
                  <a:gd name="connsiteX0" fmla="*/ 64493 w 137315"/>
                  <a:gd name="connsiteY0" fmla="*/ 3 h 327028"/>
                  <a:gd name="connsiteX1" fmla="*/ 128471 w 137315"/>
                  <a:gd name="connsiteY1" fmla="*/ 101936 h 327028"/>
                  <a:gd name="connsiteX2" fmla="*/ 130269 w 137315"/>
                  <a:gd name="connsiteY2" fmla="*/ 229440 h 327028"/>
                  <a:gd name="connsiteX3" fmla="*/ 67668 w 137315"/>
                  <a:gd name="connsiteY3" fmla="*/ 327028 h 327028"/>
                  <a:gd name="connsiteX4" fmla="*/ 7343 w 137315"/>
                  <a:gd name="connsiteY4" fmla="*/ 228603 h 327028"/>
                  <a:gd name="connsiteX5" fmla="*/ 7343 w 137315"/>
                  <a:gd name="connsiteY5" fmla="*/ 104778 h 327028"/>
                  <a:gd name="connsiteX6" fmla="*/ 64493 w 137315"/>
                  <a:gd name="connsiteY6" fmla="*/ 3 h 3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315" h="327028">
                    <a:moveTo>
                      <a:pt x="64493" y="3"/>
                    </a:moveTo>
                    <a:cubicBezTo>
                      <a:pt x="84681" y="-471"/>
                      <a:pt x="117508" y="63696"/>
                      <a:pt x="128471" y="101936"/>
                    </a:cubicBezTo>
                    <a:cubicBezTo>
                      <a:pt x="139434" y="140176"/>
                      <a:pt x="140403" y="191925"/>
                      <a:pt x="130269" y="229440"/>
                    </a:cubicBezTo>
                    <a:cubicBezTo>
                      <a:pt x="120135" y="266955"/>
                      <a:pt x="88156" y="327168"/>
                      <a:pt x="67668" y="327028"/>
                    </a:cubicBezTo>
                    <a:cubicBezTo>
                      <a:pt x="47180" y="326889"/>
                      <a:pt x="17397" y="265645"/>
                      <a:pt x="7343" y="228603"/>
                    </a:cubicBezTo>
                    <a:cubicBezTo>
                      <a:pt x="-2711" y="191561"/>
                      <a:pt x="-2182" y="142349"/>
                      <a:pt x="7343" y="104778"/>
                    </a:cubicBezTo>
                    <a:cubicBezTo>
                      <a:pt x="16868" y="67207"/>
                      <a:pt x="44305" y="477"/>
                      <a:pt x="6449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>
                      <a:alpha val="90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074205" y="1815990"/>
              <a:ext cx="438395" cy="415925"/>
              <a:chOff x="3715006" y="5352957"/>
              <a:chExt cx="438395" cy="415925"/>
            </a:xfrm>
          </p:grpSpPr>
          <p:sp>
            <p:nvSpPr>
              <p:cNvPr id="10" name="Oval 34"/>
              <p:cNvSpPr>
                <a:spLocks noChangeArrowheads="1"/>
              </p:cNvSpPr>
              <p:nvPr/>
            </p:nvSpPr>
            <p:spPr bwMode="auto">
              <a:xfrm>
                <a:off x="3743554" y="5352957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Oval 34"/>
              <p:cNvSpPr>
                <a:spLocks noChangeArrowheads="1"/>
              </p:cNvSpPr>
              <p:nvPr/>
            </p:nvSpPr>
            <p:spPr bwMode="auto">
              <a:xfrm>
                <a:off x="3715006" y="5352957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775076" y="5352957"/>
                <a:ext cx="330364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731500" y="5310845"/>
            <a:ext cx="7637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Enhancement at low z                         </a:t>
            </a:r>
          </a:p>
          <a:p>
            <a:r>
              <a:rPr lang="en-US" sz="2400" b="1" dirty="0" smtClean="0"/>
              <a:t>Suppression at intermediate z </a:t>
            </a:r>
          </a:p>
          <a:p>
            <a:r>
              <a:rPr lang="en-US" sz="2400" b="1" dirty="0" smtClean="0"/>
              <a:t>No change at high </a:t>
            </a:r>
            <a:r>
              <a:rPr lang="en-US" sz="2400" b="1" dirty="0" smtClean="0"/>
              <a:t>z - leading particle unaffected?</a:t>
            </a:r>
            <a:endParaRPr lang="en-US" sz="2400" b="1" dirty="0" smtClean="0"/>
          </a:p>
        </p:txBody>
      </p:sp>
      <p:grpSp>
        <p:nvGrpSpPr>
          <p:cNvPr id="76" name="Group 75"/>
          <p:cNvGrpSpPr/>
          <p:nvPr/>
        </p:nvGrpSpPr>
        <p:grpSpPr>
          <a:xfrm>
            <a:off x="4226209" y="855865"/>
            <a:ext cx="3085049" cy="2943146"/>
            <a:chOff x="-151815" y="3621025"/>
            <a:chExt cx="3085049" cy="2943146"/>
          </a:xfrm>
        </p:grpSpPr>
        <p:pic>
          <p:nvPicPr>
            <p:cNvPr id="77" name="Picture 76" descr="fig_06_frag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6" r="66423"/>
            <a:stretch/>
          </p:blipFill>
          <p:spPr>
            <a:xfrm>
              <a:off x="-151815" y="3621025"/>
              <a:ext cx="3085049" cy="294314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roup 77"/>
            <p:cNvGrpSpPr/>
            <p:nvPr/>
          </p:nvGrpSpPr>
          <p:grpSpPr>
            <a:xfrm>
              <a:off x="693095" y="4811580"/>
              <a:ext cx="603282" cy="415925"/>
              <a:chOff x="3720788" y="4052795"/>
              <a:chExt cx="603282" cy="415925"/>
            </a:xfrm>
          </p:grpSpPr>
          <p:sp>
            <p:nvSpPr>
              <p:cNvPr id="79" name="Oval 34"/>
              <p:cNvSpPr>
                <a:spLocks noChangeArrowheads="1"/>
              </p:cNvSpPr>
              <p:nvPr/>
            </p:nvSpPr>
            <p:spPr bwMode="auto">
              <a:xfrm>
                <a:off x="3914223" y="405279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Oval 34"/>
              <p:cNvSpPr>
                <a:spLocks noChangeArrowheads="1"/>
              </p:cNvSpPr>
              <p:nvPr/>
            </p:nvSpPr>
            <p:spPr bwMode="auto">
              <a:xfrm>
                <a:off x="3720788" y="405279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3900205" y="4086225"/>
                <a:ext cx="230430" cy="339726"/>
              </a:xfrm>
              <a:custGeom>
                <a:avLst/>
                <a:gdLst>
                  <a:gd name="connsiteX0" fmla="*/ 64493 w 147149"/>
                  <a:gd name="connsiteY0" fmla="*/ 502 h 327705"/>
                  <a:gd name="connsiteX1" fmla="*/ 121643 w 147149"/>
                  <a:gd name="connsiteY1" fmla="*/ 70352 h 327705"/>
                  <a:gd name="connsiteX2" fmla="*/ 147043 w 147149"/>
                  <a:gd name="connsiteY2" fmla="*/ 178302 h 327705"/>
                  <a:gd name="connsiteX3" fmla="*/ 127993 w 147149"/>
                  <a:gd name="connsiteY3" fmla="*/ 251327 h 327705"/>
                  <a:gd name="connsiteX4" fmla="*/ 67668 w 147149"/>
                  <a:gd name="connsiteY4" fmla="*/ 327527 h 327705"/>
                  <a:gd name="connsiteX5" fmla="*/ 7343 w 147149"/>
                  <a:gd name="connsiteY5" fmla="*/ 229102 h 327705"/>
                  <a:gd name="connsiteX6" fmla="*/ 7343 w 147149"/>
                  <a:gd name="connsiteY6" fmla="*/ 105277 h 327705"/>
                  <a:gd name="connsiteX7" fmla="*/ 64493 w 147149"/>
                  <a:gd name="connsiteY7" fmla="*/ 502 h 327705"/>
                  <a:gd name="connsiteX0" fmla="*/ 64493 w 132730"/>
                  <a:gd name="connsiteY0" fmla="*/ 653 h 327933"/>
                  <a:gd name="connsiteX1" fmla="*/ 121643 w 132730"/>
                  <a:gd name="connsiteY1" fmla="*/ 70503 h 327933"/>
                  <a:gd name="connsiteX2" fmla="*/ 127993 w 132730"/>
                  <a:gd name="connsiteY2" fmla="*/ 251478 h 327933"/>
                  <a:gd name="connsiteX3" fmla="*/ 67668 w 132730"/>
                  <a:gd name="connsiteY3" fmla="*/ 327678 h 327933"/>
                  <a:gd name="connsiteX4" fmla="*/ 7343 w 132730"/>
                  <a:gd name="connsiteY4" fmla="*/ 229253 h 327933"/>
                  <a:gd name="connsiteX5" fmla="*/ 7343 w 132730"/>
                  <a:gd name="connsiteY5" fmla="*/ 105428 h 327933"/>
                  <a:gd name="connsiteX6" fmla="*/ 64493 w 132730"/>
                  <a:gd name="connsiteY6" fmla="*/ 653 h 327933"/>
                  <a:gd name="connsiteX0" fmla="*/ 64493 w 134469"/>
                  <a:gd name="connsiteY0" fmla="*/ 602 h 327627"/>
                  <a:gd name="connsiteX1" fmla="*/ 121643 w 134469"/>
                  <a:gd name="connsiteY1" fmla="*/ 70452 h 327627"/>
                  <a:gd name="connsiteX2" fmla="*/ 130269 w 134469"/>
                  <a:gd name="connsiteY2" fmla="*/ 230039 h 327627"/>
                  <a:gd name="connsiteX3" fmla="*/ 67668 w 134469"/>
                  <a:gd name="connsiteY3" fmla="*/ 327627 h 327627"/>
                  <a:gd name="connsiteX4" fmla="*/ 7343 w 134469"/>
                  <a:gd name="connsiteY4" fmla="*/ 229202 h 327627"/>
                  <a:gd name="connsiteX5" fmla="*/ 7343 w 134469"/>
                  <a:gd name="connsiteY5" fmla="*/ 105377 h 327627"/>
                  <a:gd name="connsiteX6" fmla="*/ 64493 w 134469"/>
                  <a:gd name="connsiteY6" fmla="*/ 602 h 327627"/>
                  <a:gd name="connsiteX0" fmla="*/ 64493 w 137315"/>
                  <a:gd name="connsiteY0" fmla="*/ 3 h 327028"/>
                  <a:gd name="connsiteX1" fmla="*/ 128471 w 137315"/>
                  <a:gd name="connsiteY1" fmla="*/ 101936 h 327028"/>
                  <a:gd name="connsiteX2" fmla="*/ 130269 w 137315"/>
                  <a:gd name="connsiteY2" fmla="*/ 229440 h 327028"/>
                  <a:gd name="connsiteX3" fmla="*/ 67668 w 137315"/>
                  <a:gd name="connsiteY3" fmla="*/ 327028 h 327028"/>
                  <a:gd name="connsiteX4" fmla="*/ 7343 w 137315"/>
                  <a:gd name="connsiteY4" fmla="*/ 228603 h 327028"/>
                  <a:gd name="connsiteX5" fmla="*/ 7343 w 137315"/>
                  <a:gd name="connsiteY5" fmla="*/ 104778 h 327028"/>
                  <a:gd name="connsiteX6" fmla="*/ 64493 w 137315"/>
                  <a:gd name="connsiteY6" fmla="*/ 3 h 3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315" h="327028">
                    <a:moveTo>
                      <a:pt x="64493" y="3"/>
                    </a:moveTo>
                    <a:cubicBezTo>
                      <a:pt x="84681" y="-471"/>
                      <a:pt x="117508" y="63696"/>
                      <a:pt x="128471" y="101936"/>
                    </a:cubicBezTo>
                    <a:cubicBezTo>
                      <a:pt x="139434" y="140176"/>
                      <a:pt x="140403" y="191925"/>
                      <a:pt x="130269" y="229440"/>
                    </a:cubicBezTo>
                    <a:cubicBezTo>
                      <a:pt x="120135" y="266955"/>
                      <a:pt x="88156" y="327168"/>
                      <a:pt x="67668" y="327028"/>
                    </a:cubicBezTo>
                    <a:cubicBezTo>
                      <a:pt x="47180" y="326889"/>
                      <a:pt x="17397" y="265645"/>
                      <a:pt x="7343" y="228603"/>
                    </a:cubicBezTo>
                    <a:cubicBezTo>
                      <a:pt x="-2711" y="191561"/>
                      <a:pt x="-2182" y="142349"/>
                      <a:pt x="7343" y="104778"/>
                    </a:cubicBezTo>
                    <a:cubicBezTo>
                      <a:pt x="16868" y="67207"/>
                      <a:pt x="44305" y="477"/>
                      <a:pt x="6449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>
                      <a:alpha val="90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>
            <a:off x="4252598" y="879270"/>
            <a:ext cx="3036615" cy="2973671"/>
            <a:chOff x="2127064" y="3647213"/>
            <a:chExt cx="3036615" cy="2973671"/>
          </a:xfrm>
        </p:grpSpPr>
        <p:pic>
          <p:nvPicPr>
            <p:cNvPr id="83" name="Picture 82" descr="fig_06_frag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50" b="49447"/>
            <a:stretch/>
          </p:blipFill>
          <p:spPr>
            <a:xfrm>
              <a:off x="2127064" y="3647213"/>
              <a:ext cx="3036615" cy="29736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" name="Group 83"/>
            <p:cNvGrpSpPr/>
            <p:nvPr/>
          </p:nvGrpSpPr>
          <p:grpSpPr>
            <a:xfrm>
              <a:off x="2958990" y="4811580"/>
              <a:ext cx="588952" cy="415925"/>
              <a:chOff x="3689189" y="4479740"/>
              <a:chExt cx="588952" cy="415925"/>
            </a:xfrm>
          </p:grpSpPr>
          <p:sp>
            <p:nvSpPr>
              <p:cNvPr id="85" name="Oval 34"/>
              <p:cNvSpPr>
                <a:spLocks noChangeArrowheads="1"/>
              </p:cNvSpPr>
              <p:nvPr/>
            </p:nvSpPr>
            <p:spPr bwMode="auto">
              <a:xfrm>
                <a:off x="3868294" y="447974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Oval 34"/>
              <p:cNvSpPr>
                <a:spLocks noChangeArrowheads="1"/>
              </p:cNvSpPr>
              <p:nvPr/>
            </p:nvSpPr>
            <p:spPr bwMode="auto">
              <a:xfrm>
                <a:off x="3689189" y="447974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3857626" y="4498975"/>
                <a:ext cx="260460" cy="361950"/>
              </a:xfrm>
              <a:custGeom>
                <a:avLst/>
                <a:gdLst>
                  <a:gd name="connsiteX0" fmla="*/ 64493 w 147149"/>
                  <a:gd name="connsiteY0" fmla="*/ 502 h 327705"/>
                  <a:gd name="connsiteX1" fmla="*/ 121643 w 147149"/>
                  <a:gd name="connsiteY1" fmla="*/ 70352 h 327705"/>
                  <a:gd name="connsiteX2" fmla="*/ 147043 w 147149"/>
                  <a:gd name="connsiteY2" fmla="*/ 178302 h 327705"/>
                  <a:gd name="connsiteX3" fmla="*/ 127993 w 147149"/>
                  <a:gd name="connsiteY3" fmla="*/ 251327 h 327705"/>
                  <a:gd name="connsiteX4" fmla="*/ 67668 w 147149"/>
                  <a:gd name="connsiteY4" fmla="*/ 327527 h 327705"/>
                  <a:gd name="connsiteX5" fmla="*/ 7343 w 147149"/>
                  <a:gd name="connsiteY5" fmla="*/ 229102 h 327705"/>
                  <a:gd name="connsiteX6" fmla="*/ 7343 w 147149"/>
                  <a:gd name="connsiteY6" fmla="*/ 105277 h 327705"/>
                  <a:gd name="connsiteX7" fmla="*/ 64493 w 147149"/>
                  <a:gd name="connsiteY7" fmla="*/ 502 h 327705"/>
                  <a:gd name="connsiteX0" fmla="*/ 64493 w 132730"/>
                  <a:gd name="connsiteY0" fmla="*/ 653 h 327933"/>
                  <a:gd name="connsiteX1" fmla="*/ 121643 w 132730"/>
                  <a:gd name="connsiteY1" fmla="*/ 70503 h 327933"/>
                  <a:gd name="connsiteX2" fmla="*/ 127993 w 132730"/>
                  <a:gd name="connsiteY2" fmla="*/ 251478 h 327933"/>
                  <a:gd name="connsiteX3" fmla="*/ 67668 w 132730"/>
                  <a:gd name="connsiteY3" fmla="*/ 327678 h 327933"/>
                  <a:gd name="connsiteX4" fmla="*/ 7343 w 132730"/>
                  <a:gd name="connsiteY4" fmla="*/ 229253 h 327933"/>
                  <a:gd name="connsiteX5" fmla="*/ 7343 w 132730"/>
                  <a:gd name="connsiteY5" fmla="*/ 105428 h 327933"/>
                  <a:gd name="connsiteX6" fmla="*/ 64493 w 132730"/>
                  <a:gd name="connsiteY6" fmla="*/ 653 h 327933"/>
                  <a:gd name="connsiteX0" fmla="*/ 64493 w 134469"/>
                  <a:gd name="connsiteY0" fmla="*/ 602 h 327627"/>
                  <a:gd name="connsiteX1" fmla="*/ 121643 w 134469"/>
                  <a:gd name="connsiteY1" fmla="*/ 70452 h 327627"/>
                  <a:gd name="connsiteX2" fmla="*/ 130269 w 134469"/>
                  <a:gd name="connsiteY2" fmla="*/ 230039 h 327627"/>
                  <a:gd name="connsiteX3" fmla="*/ 67668 w 134469"/>
                  <a:gd name="connsiteY3" fmla="*/ 327627 h 327627"/>
                  <a:gd name="connsiteX4" fmla="*/ 7343 w 134469"/>
                  <a:gd name="connsiteY4" fmla="*/ 229202 h 327627"/>
                  <a:gd name="connsiteX5" fmla="*/ 7343 w 134469"/>
                  <a:gd name="connsiteY5" fmla="*/ 105377 h 327627"/>
                  <a:gd name="connsiteX6" fmla="*/ 64493 w 134469"/>
                  <a:gd name="connsiteY6" fmla="*/ 602 h 327627"/>
                  <a:gd name="connsiteX0" fmla="*/ 64493 w 137315"/>
                  <a:gd name="connsiteY0" fmla="*/ 3 h 327028"/>
                  <a:gd name="connsiteX1" fmla="*/ 128471 w 137315"/>
                  <a:gd name="connsiteY1" fmla="*/ 101936 h 327028"/>
                  <a:gd name="connsiteX2" fmla="*/ 130269 w 137315"/>
                  <a:gd name="connsiteY2" fmla="*/ 229440 h 327028"/>
                  <a:gd name="connsiteX3" fmla="*/ 67668 w 137315"/>
                  <a:gd name="connsiteY3" fmla="*/ 327028 h 327028"/>
                  <a:gd name="connsiteX4" fmla="*/ 7343 w 137315"/>
                  <a:gd name="connsiteY4" fmla="*/ 228603 h 327028"/>
                  <a:gd name="connsiteX5" fmla="*/ 7343 w 137315"/>
                  <a:gd name="connsiteY5" fmla="*/ 104778 h 327028"/>
                  <a:gd name="connsiteX6" fmla="*/ 64493 w 137315"/>
                  <a:gd name="connsiteY6" fmla="*/ 3 h 3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315" h="327028">
                    <a:moveTo>
                      <a:pt x="64493" y="3"/>
                    </a:moveTo>
                    <a:cubicBezTo>
                      <a:pt x="84681" y="-471"/>
                      <a:pt x="117508" y="63696"/>
                      <a:pt x="128471" y="101936"/>
                    </a:cubicBezTo>
                    <a:cubicBezTo>
                      <a:pt x="139434" y="140176"/>
                      <a:pt x="140403" y="191925"/>
                      <a:pt x="130269" y="229440"/>
                    </a:cubicBezTo>
                    <a:cubicBezTo>
                      <a:pt x="120135" y="266955"/>
                      <a:pt x="88156" y="327168"/>
                      <a:pt x="67668" y="327028"/>
                    </a:cubicBezTo>
                    <a:cubicBezTo>
                      <a:pt x="47180" y="326889"/>
                      <a:pt x="17397" y="265645"/>
                      <a:pt x="7343" y="228603"/>
                    </a:cubicBezTo>
                    <a:cubicBezTo>
                      <a:pt x="-2711" y="191561"/>
                      <a:pt x="-2182" y="142349"/>
                      <a:pt x="7343" y="104778"/>
                    </a:cubicBezTo>
                    <a:cubicBezTo>
                      <a:pt x="16868" y="67207"/>
                      <a:pt x="44305" y="477"/>
                      <a:pt x="6449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>
                      <a:alpha val="90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8" name="Group 87"/>
          <p:cNvGrpSpPr/>
          <p:nvPr/>
        </p:nvGrpSpPr>
        <p:grpSpPr>
          <a:xfrm>
            <a:off x="4226209" y="884270"/>
            <a:ext cx="3071610" cy="2973671"/>
            <a:chOff x="-113410" y="741527"/>
            <a:chExt cx="3071610" cy="2973671"/>
          </a:xfrm>
        </p:grpSpPr>
        <p:pic>
          <p:nvPicPr>
            <p:cNvPr id="89" name="Picture 88" descr="fig_06_frag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569" b="49447"/>
            <a:stretch/>
          </p:blipFill>
          <p:spPr>
            <a:xfrm>
              <a:off x="-113410" y="741527"/>
              <a:ext cx="3071610" cy="29736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0" name="Group 89"/>
            <p:cNvGrpSpPr/>
            <p:nvPr/>
          </p:nvGrpSpPr>
          <p:grpSpPr>
            <a:xfrm>
              <a:off x="808310" y="1931205"/>
              <a:ext cx="438395" cy="415925"/>
              <a:chOff x="3715006" y="5352957"/>
              <a:chExt cx="438395" cy="415925"/>
            </a:xfrm>
          </p:grpSpPr>
          <p:sp>
            <p:nvSpPr>
              <p:cNvPr id="91" name="Oval 34"/>
              <p:cNvSpPr>
                <a:spLocks noChangeArrowheads="1"/>
              </p:cNvSpPr>
              <p:nvPr/>
            </p:nvSpPr>
            <p:spPr bwMode="auto">
              <a:xfrm>
                <a:off x="3743554" y="5352957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Oval 34"/>
              <p:cNvSpPr>
                <a:spLocks noChangeArrowheads="1"/>
              </p:cNvSpPr>
              <p:nvPr/>
            </p:nvSpPr>
            <p:spPr bwMode="auto">
              <a:xfrm>
                <a:off x="3715006" y="5352957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775076" y="5352957"/>
                <a:ext cx="330364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4" name="Group 93"/>
          <p:cNvGrpSpPr/>
          <p:nvPr/>
        </p:nvGrpSpPr>
        <p:grpSpPr>
          <a:xfrm>
            <a:off x="4241209" y="879270"/>
            <a:ext cx="3076916" cy="2973671"/>
            <a:chOff x="3035800" y="740650"/>
            <a:chExt cx="3076916" cy="2973671"/>
          </a:xfrm>
        </p:grpSpPr>
        <p:pic>
          <p:nvPicPr>
            <p:cNvPr id="95" name="Picture 94" descr="fig_06_frag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82" r="33029" b="49447"/>
            <a:stretch/>
          </p:blipFill>
          <p:spPr>
            <a:xfrm>
              <a:off x="3035800" y="740650"/>
              <a:ext cx="3076916" cy="29736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6" name="Group 95"/>
            <p:cNvGrpSpPr/>
            <p:nvPr/>
          </p:nvGrpSpPr>
          <p:grpSpPr>
            <a:xfrm>
              <a:off x="3880710" y="1931205"/>
              <a:ext cx="520307" cy="415925"/>
              <a:chOff x="3695592" y="4895665"/>
              <a:chExt cx="520307" cy="415925"/>
            </a:xfrm>
          </p:grpSpPr>
          <p:sp>
            <p:nvSpPr>
              <p:cNvPr id="97" name="Oval 34"/>
              <p:cNvSpPr>
                <a:spLocks noChangeArrowheads="1"/>
              </p:cNvSpPr>
              <p:nvPr/>
            </p:nvSpPr>
            <p:spPr bwMode="auto">
              <a:xfrm>
                <a:off x="3806052" y="489566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Oval 34"/>
              <p:cNvSpPr>
                <a:spLocks noChangeArrowheads="1"/>
              </p:cNvSpPr>
              <p:nvPr/>
            </p:nvSpPr>
            <p:spPr bwMode="auto">
              <a:xfrm>
                <a:off x="3695592" y="489566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3806052" y="4895665"/>
                <a:ext cx="292984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0" name="Group 99"/>
          <p:cNvGrpSpPr/>
          <p:nvPr/>
        </p:nvGrpSpPr>
        <p:grpSpPr>
          <a:xfrm>
            <a:off x="4252598" y="857675"/>
            <a:ext cx="3034411" cy="2943146"/>
            <a:chOff x="6109589" y="3621025"/>
            <a:chExt cx="3034411" cy="2943146"/>
          </a:xfrm>
        </p:grpSpPr>
        <p:grpSp>
          <p:nvGrpSpPr>
            <p:cNvPr id="101" name="Group 100"/>
            <p:cNvGrpSpPr/>
            <p:nvPr/>
          </p:nvGrpSpPr>
          <p:grpSpPr>
            <a:xfrm>
              <a:off x="6914705" y="4811580"/>
              <a:ext cx="692395" cy="415925"/>
              <a:chOff x="3663372" y="3636870"/>
              <a:chExt cx="692395" cy="415925"/>
            </a:xfrm>
          </p:grpSpPr>
          <p:sp>
            <p:nvSpPr>
              <p:cNvPr id="103" name="Oval 34"/>
              <p:cNvSpPr>
                <a:spLocks noChangeArrowheads="1"/>
              </p:cNvSpPr>
              <p:nvPr/>
            </p:nvSpPr>
            <p:spPr bwMode="auto">
              <a:xfrm>
                <a:off x="3945920" y="363687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Oval 34"/>
              <p:cNvSpPr>
                <a:spLocks noChangeArrowheads="1"/>
              </p:cNvSpPr>
              <p:nvPr/>
            </p:nvSpPr>
            <p:spPr bwMode="auto">
              <a:xfrm>
                <a:off x="3663372" y="363687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Freeform 104"/>
              <p:cNvSpPr/>
              <p:nvPr/>
            </p:nvSpPr>
            <p:spPr>
              <a:xfrm>
                <a:off x="3965196" y="3708399"/>
                <a:ext cx="104848" cy="266701"/>
              </a:xfrm>
              <a:custGeom>
                <a:avLst/>
                <a:gdLst>
                  <a:gd name="connsiteX0" fmla="*/ 64493 w 147149"/>
                  <a:gd name="connsiteY0" fmla="*/ 502 h 327705"/>
                  <a:gd name="connsiteX1" fmla="*/ 121643 w 147149"/>
                  <a:gd name="connsiteY1" fmla="*/ 70352 h 327705"/>
                  <a:gd name="connsiteX2" fmla="*/ 147043 w 147149"/>
                  <a:gd name="connsiteY2" fmla="*/ 178302 h 327705"/>
                  <a:gd name="connsiteX3" fmla="*/ 127993 w 147149"/>
                  <a:gd name="connsiteY3" fmla="*/ 251327 h 327705"/>
                  <a:gd name="connsiteX4" fmla="*/ 67668 w 147149"/>
                  <a:gd name="connsiteY4" fmla="*/ 327527 h 327705"/>
                  <a:gd name="connsiteX5" fmla="*/ 7343 w 147149"/>
                  <a:gd name="connsiteY5" fmla="*/ 229102 h 327705"/>
                  <a:gd name="connsiteX6" fmla="*/ 7343 w 147149"/>
                  <a:gd name="connsiteY6" fmla="*/ 105277 h 327705"/>
                  <a:gd name="connsiteX7" fmla="*/ 64493 w 147149"/>
                  <a:gd name="connsiteY7" fmla="*/ 502 h 327705"/>
                  <a:gd name="connsiteX0" fmla="*/ 64493 w 132730"/>
                  <a:gd name="connsiteY0" fmla="*/ 653 h 327933"/>
                  <a:gd name="connsiteX1" fmla="*/ 121643 w 132730"/>
                  <a:gd name="connsiteY1" fmla="*/ 70503 h 327933"/>
                  <a:gd name="connsiteX2" fmla="*/ 127993 w 132730"/>
                  <a:gd name="connsiteY2" fmla="*/ 251478 h 327933"/>
                  <a:gd name="connsiteX3" fmla="*/ 67668 w 132730"/>
                  <a:gd name="connsiteY3" fmla="*/ 327678 h 327933"/>
                  <a:gd name="connsiteX4" fmla="*/ 7343 w 132730"/>
                  <a:gd name="connsiteY4" fmla="*/ 229253 h 327933"/>
                  <a:gd name="connsiteX5" fmla="*/ 7343 w 132730"/>
                  <a:gd name="connsiteY5" fmla="*/ 105428 h 327933"/>
                  <a:gd name="connsiteX6" fmla="*/ 64493 w 132730"/>
                  <a:gd name="connsiteY6" fmla="*/ 653 h 327933"/>
                  <a:gd name="connsiteX0" fmla="*/ 64493 w 134469"/>
                  <a:gd name="connsiteY0" fmla="*/ 602 h 327627"/>
                  <a:gd name="connsiteX1" fmla="*/ 121643 w 134469"/>
                  <a:gd name="connsiteY1" fmla="*/ 70452 h 327627"/>
                  <a:gd name="connsiteX2" fmla="*/ 130269 w 134469"/>
                  <a:gd name="connsiteY2" fmla="*/ 230039 h 327627"/>
                  <a:gd name="connsiteX3" fmla="*/ 67668 w 134469"/>
                  <a:gd name="connsiteY3" fmla="*/ 327627 h 327627"/>
                  <a:gd name="connsiteX4" fmla="*/ 7343 w 134469"/>
                  <a:gd name="connsiteY4" fmla="*/ 229202 h 327627"/>
                  <a:gd name="connsiteX5" fmla="*/ 7343 w 134469"/>
                  <a:gd name="connsiteY5" fmla="*/ 105377 h 327627"/>
                  <a:gd name="connsiteX6" fmla="*/ 64493 w 134469"/>
                  <a:gd name="connsiteY6" fmla="*/ 602 h 327627"/>
                  <a:gd name="connsiteX0" fmla="*/ 64493 w 137315"/>
                  <a:gd name="connsiteY0" fmla="*/ 3 h 327028"/>
                  <a:gd name="connsiteX1" fmla="*/ 128471 w 137315"/>
                  <a:gd name="connsiteY1" fmla="*/ 101936 h 327028"/>
                  <a:gd name="connsiteX2" fmla="*/ 130269 w 137315"/>
                  <a:gd name="connsiteY2" fmla="*/ 229440 h 327028"/>
                  <a:gd name="connsiteX3" fmla="*/ 67668 w 137315"/>
                  <a:gd name="connsiteY3" fmla="*/ 327028 h 327028"/>
                  <a:gd name="connsiteX4" fmla="*/ 7343 w 137315"/>
                  <a:gd name="connsiteY4" fmla="*/ 228603 h 327028"/>
                  <a:gd name="connsiteX5" fmla="*/ 7343 w 137315"/>
                  <a:gd name="connsiteY5" fmla="*/ 104778 h 327028"/>
                  <a:gd name="connsiteX6" fmla="*/ 64493 w 137315"/>
                  <a:gd name="connsiteY6" fmla="*/ 3 h 3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315" h="327028">
                    <a:moveTo>
                      <a:pt x="64493" y="3"/>
                    </a:moveTo>
                    <a:cubicBezTo>
                      <a:pt x="84681" y="-471"/>
                      <a:pt x="117508" y="63696"/>
                      <a:pt x="128471" y="101936"/>
                    </a:cubicBezTo>
                    <a:cubicBezTo>
                      <a:pt x="139434" y="140176"/>
                      <a:pt x="140403" y="191925"/>
                      <a:pt x="130269" y="229440"/>
                    </a:cubicBezTo>
                    <a:cubicBezTo>
                      <a:pt x="120135" y="266955"/>
                      <a:pt x="88156" y="327168"/>
                      <a:pt x="67668" y="327028"/>
                    </a:cubicBezTo>
                    <a:cubicBezTo>
                      <a:pt x="47180" y="326889"/>
                      <a:pt x="17397" y="265645"/>
                      <a:pt x="7343" y="228603"/>
                    </a:cubicBezTo>
                    <a:cubicBezTo>
                      <a:pt x="-2711" y="191561"/>
                      <a:pt x="-2182" y="142349"/>
                      <a:pt x="7343" y="104778"/>
                    </a:cubicBezTo>
                    <a:cubicBezTo>
                      <a:pt x="16868" y="67207"/>
                      <a:pt x="44305" y="477"/>
                      <a:pt x="6449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>
                      <a:alpha val="90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" name="Picture 101" descr="fig_06_frag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74" t="49966"/>
            <a:stretch/>
          </p:blipFill>
          <p:spPr>
            <a:xfrm>
              <a:off x="6109589" y="3621025"/>
              <a:ext cx="3034411" cy="29431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47" name="TextBox 46"/>
          <p:cNvSpPr txBox="1"/>
          <p:nvPr/>
        </p:nvSpPr>
        <p:spPr>
          <a:xfrm>
            <a:off x="1753004" y="3548251"/>
            <a:ext cx="70231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Significant modification of jet structure, a direct look at the modification of the </a:t>
            </a:r>
            <a:r>
              <a:rPr lang="en-US" sz="2400" dirty="0" err="1" smtClean="0"/>
              <a:t>parton</a:t>
            </a:r>
            <a:r>
              <a:rPr lang="en-US" sz="2400" dirty="0" smtClean="0"/>
              <a:t> shower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238125" y="6511173"/>
            <a:ext cx="3924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C8C93"/>
                </a:solidFill>
              </a:rPr>
              <a:t>http://</a:t>
            </a:r>
            <a:r>
              <a:rPr lang="en-US" sz="1400" dirty="0" err="1">
                <a:solidFill>
                  <a:srgbClr val="3C8C93"/>
                </a:solidFill>
              </a:rPr>
              <a:t>cdsweb.cern.ch</a:t>
            </a:r>
            <a:r>
              <a:rPr lang="en-US" sz="1400" dirty="0">
                <a:solidFill>
                  <a:srgbClr val="3C8C93"/>
                </a:solidFill>
              </a:rPr>
              <a:t>/record/1472936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73525" y="4852432"/>
            <a:ext cx="507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D(z) are background subtracted and unfolded</a:t>
            </a:r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559" y="533400"/>
            <a:ext cx="4937288" cy="36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3372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Direct Photon Measurement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786" y="673100"/>
            <a:ext cx="3974564" cy="279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100" y="673100"/>
            <a:ext cx="44323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/>
              <a:t>Subtract underlying event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Iterative subtraction in </a:t>
            </a:r>
            <a:r>
              <a:rPr lang="en-US" dirty="0" err="1" smtClean="0"/>
              <a:t>Δη</a:t>
            </a:r>
            <a:r>
              <a:rPr lang="en-US" dirty="0" smtClean="0"/>
              <a:t>=0.1 slices, excluding jets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Elliptic flow sensitive</a:t>
            </a:r>
          </a:p>
          <a:p>
            <a:pPr>
              <a:buFont typeface="Arial"/>
              <a:buChar char="•"/>
            </a:pPr>
            <a:r>
              <a:rPr lang="en-US" b="1" dirty="0" smtClean="0"/>
              <a:t>Isolated photons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Cut on a maximum energy in cone around photon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Fragmentation photons reduced</a:t>
            </a:r>
          </a:p>
          <a:p>
            <a:pPr>
              <a:buFont typeface="Arial"/>
              <a:buChar char="•"/>
            </a:pPr>
            <a:r>
              <a:rPr lang="en-US" b="1" dirty="0" smtClean="0"/>
              <a:t>Shower shape cuts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Multiple layers of EM calorimeter, and </a:t>
            </a:r>
            <a:r>
              <a:rPr lang="en-US" dirty="0" err="1" smtClean="0"/>
              <a:t>hadronic</a:t>
            </a:r>
            <a:r>
              <a:rPr lang="en-US" dirty="0" smtClean="0"/>
              <a:t> calorimeter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Rejection of jet fakes</a:t>
            </a:r>
          </a:p>
          <a:p>
            <a:pPr>
              <a:buFont typeface="Arial"/>
              <a:buChar char="•"/>
            </a:pPr>
            <a:r>
              <a:rPr lang="en-US" b="1" dirty="0" smtClean="0"/>
              <a:t>Signal Extraction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“Double sideband” method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70500" y="3136900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Isolation 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0500" y="3803649"/>
            <a:ext cx="3384550" cy="2406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7900" y="5391946"/>
            <a:ext cx="4025900" cy="945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7900" y="4553241"/>
            <a:ext cx="2527300" cy="900612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1968500" y="5219700"/>
            <a:ext cx="203200" cy="469900"/>
          </a:xfrm>
          <a:prstGeom prst="downArrow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6400" y="6462629"/>
            <a:ext cx="459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C8C93"/>
                </a:solidFill>
              </a:rPr>
              <a:t>https://cdsweb.cern.ch/record/1451913</a:t>
            </a:r>
            <a:endParaRPr lang="en-US" sz="1400" dirty="0">
              <a:solidFill>
                <a:srgbClr val="3C8C93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28</a:t>
            </a:fld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Direct Photon Spectra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68" y="711200"/>
            <a:ext cx="3979985" cy="492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170" y="685800"/>
            <a:ext cx="3947579" cy="49516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5867400"/>
            <a:ext cx="613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Corrected yield scaled by nuclear thickness ~ &lt;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coll</a:t>
            </a:r>
            <a:r>
              <a:rPr lang="en-US" dirty="0" smtClean="0"/>
              <a:t>&gt;, and compared to JETPHOX predictions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0970" y="6564229"/>
            <a:ext cx="459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C8C93"/>
                </a:solidFill>
              </a:rPr>
              <a:t>https://cdsweb.cern.ch/record/1451913</a:t>
            </a:r>
            <a:endParaRPr lang="en-US" sz="1400" dirty="0">
              <a:solidFill>
                <a:srgbClr val="3C8C93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250970" y="1311870"/>
            <a:ext cx="644496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Agreement with </a:t>
            </a:r>
            <a:r>
              <a:rPr lang="en-US" sz="2400" dirty="0" err="1" smtClean="0"/>
              <a:t>pQCD</a:t>
            </a:r>
            <a:r>
              <a:rPr lang="en-US" sz="2400" dirty="0" smtClean="0"/>
              <a:t> model, binary collision scaling observed to 200 </a:t>
            </a:r>
            <a:r>
              <a:rPr lang="en-US" sz="2400" dirty="0" err="1" smtClean="0"/>
              <a:t>GeV</a:t>
            </a:r>
            <a:r>
              <a:rPr lang="en-US" sz="2400" dirty="0" smtClean="0"/>
              <a:t>!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57200" y="622300"/>
            <a:ext cx="82296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addition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to the high energy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p+p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program, LHC and ATLAS have a robust Heavy Ion program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err="1" smtClean="0">
                <a:latin typeface="Calibri"/>
                <a:cs typeface="Calibri"/>
              </a:rPr>
              <a:t>Muon</a:t>
            </a:r>
            <a:r>
              <a:rPr lang="en-US" sz="2800" kern="0" dirty="0" smtClean="0">
                <a:latin typeface="Calibri"/>
                <a:cs typeface="Calibri"/>
              </a:rPr>
              <a:t> spectrometry, </a:t>
            </a:r>
            <a:r>
              <a:rPr lang="en-US" sz="2800" kern="0" dirty="0" err="1" smtClean="0">
                <a:latin typeface="Calibri"/>
                <a:cs typeface="Calibri"/>
              </a:rPr>
              <a:t>calorimetry</a:t>
            </a:r>
            <a:r>
              <a:rPr lang="en-US" sz="2800" kern="0" dirty="0" smtClean="0">
                <a:latin typeface="Calibri"/>
                <a:cs typeface="Calibri"/>
              </a:rPr>
              <a:t>, and charged tracking are well suited for HI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kern="0" dirty="0">
                <a:latin typeface="Calibri"/>
                <a:cs typeface="Calibri"/>
              </a:rPr>
              <a:t>2010 and 2011 included </a:t>
            </a:r>
            <a:r>
              <a:rPr lang="en-US" sz="2800" kern="0" dirty="0" err="1">
                <a:latin typeface="Calibri"/>
                <a:cs typeface="Calibri"/>
              </a:rPr>
              <a:t>Pb+Pb</a:t>
            </a:r>
            <a:r>
              <a:rPr lang="en-US" sz="2800" kern="0" dirty="0">
                <a:latin typeface="Calibri"/>
                <a:cs typeface="Calibri"/>
              </a:rPr>
              <a:t> runs at √s=2.76 </a:t>
            </a:r>
            <a:r>
              <a:rPr lang="en-US" sz="2800" kern="0" dirty="0" err="1" smtClean="0">
                <a:latin typeface="Calibri"/>
                <a:cs typeface="Calibri"/>
              </a:rPr>
              <a:t>TeV</a:t>
            </a:r>
            <a:endParaRPr lang="en-US" sz="2800" kern="0" dirty="0" smtClean="0">
              <a:latin typeface="Calibri"/>
              <a:cs typeface="Calibri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kern="0" dirty="0" smtClean="0">
                <a:latin typeface="Calibri"/>
                <a:cs typeface="Calibri"/>
              </a:rPr>
              <a:t>(</a:t>
            </a:r>
            <a:r>
              <a:rPr lang="en-US" sz="2800" kern="0" dirty="0" err="1" smtClean="0">
                <a:latin typeface="Calibri"/>
                <a:cs typeface="Calibri"/>
              </a:rPr>
              <a:t>p+Pb</a:t>
            </a:r>
            <a:r>
              <a:rPr lang="en-US" sz="2800" kern="0" dirty="0" smtClean="0">
                <a:latin typeface="Calibri"/>
                <a:cs typeface="Calibri"/>
              </a:rPr>
              <a:t> coming soon …)</a:t>
            </a:r>
            <a:endParaRPr lang="en-US" sz="2800" kern="0" dirty="0">
              <a:latin typeface="Calibri"/>
              <a:cs typeface="Calibri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800" kern="0" dirty="0" smtClean="0">
              <a:latin typeface="Calibri"/>
              <a:cs typeface="Calibri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HI at ATLAS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pic>
        <p:nvPicPr>
          <p:cNvPr id="6" name="Picture 5" descr="Atlas_Gold_display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0499" y="2895842"/>
            <a:ext cx="6153150" cy="39547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695700"/>
            <a:ext cx="4864100" cy="250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kern="0" dirty="0" smtClean="0">
                <a:solidFill>
                  <a:srgbClr val="FF6600"/>
                </a:solidFill>
                <a:latin typeface="Calibri"/>
                <a:cs typeface="Calibri"/>
              </a:rPr>
              <a:t>Bulk/Collective </a:t>
            </a:r>
            <a:r>
              <a:rPr lang="en-US" sz="2800" kern="0" dirty="0">
                <a:solidFill>
                  <a:srgbClr val="FF6600"/>
                </a:solidFill>
                <a:latin typeface="Calibri"/>
                <a:cs typeface="Calibri"/>
              </a:rPr>
              <a:t>P</a:t>
            </a:r>
            <a:r>
              <a:rPr lang="en-US" sz="2800" kern="0" dirty="0" smtClean="0">
                <a:solidFill>
                  <a:srgbClr val="FF6600"/>
                </a:solidFill>
                <a:latin typeface="Calibri"/>
                <a:cs typeface="Calibri"/>
              </a:rPr>
              <a:t>roperties</a:t>
            </a: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kern="0" dirty="0" smtClean="0">
                <a:latin typeface="Calibri"/>
                <a:cs typeface="Calibri"/>
              </a:rPr>
              <a:t>Bulk yield</a:t>
            </a: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kern="0" dirty="0" smtClean="0">
                <a:latin typeface="Calibri"/>
                <a:cs typeface="Calibri"/>
              </a:rPr>
              <a:t>Event by event fluctuations</a:t>
            </a: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kern="0" dirty="0" smtClean="0">
                <a:latin typeface="Calibri"/>
                <a:cs typeface="Calibri"/>
              </a:rPr>
              <a:t>Particle Flow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4279900" y="3695700"/>
            <a:ext cx="4864100" cy="250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kern="0" dirty="0" smtClean="0">
                <a:solidFill>
                  <a:srgbClr val="FF6600"/>
                </a:solidFill>
                <a:latin typeface="Calibri"/>
                <a:cs typeface="Calibri"/>
              </a:rPr>
              <a:t>Penetrating Probes</a:t>
            </a: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kern="0" dirty="0">
                <a:latin typeface="Calibri"/>
                <a:cs typeface="Calibri"/>
              </a:rPr>
              <a:t>High momentum charged </a:t>
            </a:r>
            <a:r>
              <a:rPr lang="en-US" sz="2800" kern="0" dirty="0" smtClean="0">
                <a:latin typeface="Calibri"/>
                <a:cs typeface="Calibri"/>
              </a:rPr>
              <a:t>particles (inclusive and HF)</a:t>
            </a:r>
            <a:endParaRPr lang="en-US" sz="2800" kern="0" dirty="0">
              <a:latin typeface="Calibri"/>
              <a:cs typeface="Calibri"/>
            </a:endParaRP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kern="0" dirty="0">
                <a:latin typeface="Calibri"/>
                <a:cs typeface="Calibri"/>
              </a:rPr>
              <a:t>Jets and jet properties</a:t>
            </a: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kern="0" dirty="0" smtClean="0">
                <a:latin typeface="Calibri"/>
                <a:cs typeface="Calibri"/>
              </a:rPr>
              <a:t>EW Bosons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4700" y="4957502"/>
            <a:ext cx="7950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Select leptons (underlying event subtraction for electrons)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Pair the selected leptons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Select Z boson in mass window 66-102 </a:t>
            </a:r>
            <a:r>
              <a:rPr lang="en-US" sz="2000" dirty="0" err="1" smtClean="0">
                <a:latin typeface="Calibri"/>
                <a:cs typeface="Calibri"/>
              </a:rPr>
              <a:t>GeV</a:t>
            </a:r>
            <a:endParaRPr lang="en-US" sz="2000" dirty="0" smtClean="0"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Signal Purity ~ 95% in </a:t>
            </a:r>
            <a:r>
              <a:rPr lang="en-US" sz="2000" dirty="0" err="1" smtClean="0">
                <a:latin typeface="Calibri"/>
                <a:cs typeface="Calibri"/>
              </a:rPr>
              <a:t>Z</a:t>
            </a:r>
            <a:r>
              <a:rPr lang="en-US" sz="12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sz="2000" dirty="0" err="1" smtClean="0">
                <a:latin typeface="Calibri"/>
                <a:ea typeface="Wingdings"/>
                <a:cs typeface="Calibri"/>
              </a:rPr>
              <a:t>ee</a:t>
            </a:r>
            <a:r>
              <a:rPr lang="en-US" sz="2000" dirty="0" smtClean="0">
                <a:latin typeface="Calibri"/>
                <a:ea typeface="Wingdings"/>
                <a:cs typeface="Calibri"/>
              </a:rPr>
              <a:t> and ~99% in </a:t>
            </a:r>
            <a:r>
              <a:rPr lang="en-US" sz="2000" dirty="0" smtClean="0">
                <a:latin typeface="Calibri"/>
                <a:cs typeface="Calibri"/>
              </a:rPr>
              <a:t>Z</a:t>
            </a:r>
            <a:r>
              <a:rPr lang="en-US" sz="1200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sz="2000" dirty="0" smtClean="0">
                <a:latin typeface="Calibri"/>
                <a:ea typeface="Wingdings"/>
                <a:cs typeface="Calibri"/>
              </a:rPr>
              <a:t>μμ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Calibri"/>
                <a:ea typeface="Wingdings"/>
                <a:cs typeface="Calibri"/>
              </a:rPr>
              <a:t>Simulation is PYTHIA in HIJING events, reconstructed 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4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426798" y="-523287"/>
            <a:ext cx="4379306" cy="6692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Z→ee</a:t>
            </a: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, Z→μμ Mass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35852"/>
            <a:ext cx="271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C8C93"/>
                </a:solidFill>
              </a:rPr>
              <a:t>http://</a:t>
            </a:r>
            <a:r>
              <a:rPr lang="en-US" sz="1400" dirty="0" err="1">
                <a:solidFill>
                  <a:srgbClr val="3C8C93"/>
                </a:solidFill>
              </a:rPr>
              <a:t>arxiv.org</a:t>
            </a:r>
            <a:r>
              <a:rPr lang="en-US" sz="1400" dirty="0">
                <a:solidFill>
                  <a:srgbClr val="3C8C93"/>
                </a:solidFill>
              </a:rPr>
              <a:t>/abs/1210.6486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Z→</a:t>
            </a:r>
            <a:r>
              <a:rPr lang="en-US" sz="4000" kern="0" dirty="0" err="1" smtClean="0">
                <a:solidFill>
                  <a:srgbClr val="FF6600"/>
                </a:solidFill>
                <a:latin typeface="Mistral"/>
                <a:ea typeface="Wingdings"/>
                <a:cs typeface="Mistral"/>
              </a:rPr>
              <a:t>ll</a:t>
            </a:r>
            <a:r>
              <a:rPr lang="en-US" sz="4000" kern="0" dirty="0" smtClean="0">
                <a:solidFill>
                  <a:srgbClr val="FF6600"/>
                </a:solidFill>
                <a:latin typeface="Mistral"/>
                <a:ea typeface="Wingdings"/>
                <a:cs typeface="Mistral"/>
              </a:rPr>
              <a:t> </a:t>
            </a: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Corrected Yields</a:t>
            </a:r>
            <a:r>
              <a:rPr lang="en-US" sz="4000" kern="0" dirty="0" smtClean="0">
                <a:solidFill>
                  <a:srgbClr val="FF6600"/>
                </a:solidFill>
                <a:latin typeface="Mistral"/>
                <a:ea typeface="Wingdings"/>
                <a:cs typeface="Mistral"/>
              </a:rPr>
              <a:t>   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pic>
        <p:nvPicPr>
          <p:cNvPr id="9" name="Picture 8" descr="fig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9474" y="175092"/>
            <a:ext cx="2774117" cy="4074934"/>
          </a:xfrm>
          <a:prstGeom prst="rect">
            <a:avLst/>
          </a:prstGeom>
        </p:spPr>
      </p:pic>
      <p:pic>
        <p:nvPicPr>
          <p:cNvPr id="11" name="Picture 10" descr="fig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930" y="762197"/>
            <a:ext cx="4659085" cy="47856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0300" y="3810000"/>
            <a:ext cx="4051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is </a:t>
            </a:r>
            <a:r>
              <a:rPr lang="en-US" dirty="0"/>
              <a:t>composed of </a:t>
            </a:r>
            <a:r>
              <a:rPr lang="en-US" dirty="0" err="1"/>
              <a:t>Pythia</a:t>
            </a:r>
            <a:r>
              <a:rPr lang="en-US" dirty="0"/>
              <a:t> </a:t>
            </a:r>
          </a:p>
          <a:p>
            <a:r>
              <a:rPr lang="en-US" dirty="0"/>
              <a:t>events normalized to the Z → </a:t>
            </a:r>
            <a:r>
              <a:rPr lang="en-US" dirty="0" err="1"/>
              <a:t>ll</a:t>
            </a:r>
            <a:r>
              <a:rPr lang="en-US" dirty="0"/>
              <a:t> cross section in p + p </a:t>
            </a:r>
            <a:r>
              <a:rPr lang="en-US" dirty="0" smtClean="0"/>
              <a:t>taken </a:t>
            </a:r>
            <a:r>
              <a:rPr lang="en-US" dirty="0"/>
              <a:t>from next-to-next</a:t>
            </a:r>
            <a:r>
              <a:rPr lang="en-US" dirty="0" smtClean="0"/>
              <a:t>-to</a:t>
            </a:r>
            <a:r>
              <a:rPr lang="en-US" dirty="0"/>
              <a:t>-leading-order (NNLO) calculations </a:t>
            </a:r>
            <a:r>
              <a:rPr lang="en-US" dirty="0" smtClean="0"/>
              <a:t>and </a:t>
            </a:r>
            <a:r>
              <a:rPr lang="en-US" dirty="0"/>
              <a:t>scaled by ⟨TAA⟩.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682770" y="5631632"/>
            <a:ext cx="644496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Good model agreement in y shape and binary collision scaling observed!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35852"/>
            <a:ext cx="4830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C8C93"/>
                </a:solidFill>
                <a:hlinkClick r:id="rId4"/>
              </a:rPr>
              <a:t>http://arxiv.org/abs/</a:t>
            </a:r>
            <a:r>
              <a:rPr lang="en-US" sz="1400" dirty="0" smtClean="0">
                <a:solidFill>
                  <a:srgbClr val="3C8C93"/>
                </a:solidFill>
                <a:hlinkClick r:id="rId4"/>
              </a:rPr>
              <a:t>1210.6486</a:t>
            </a:r>
            <a:r>
              <a:rPr lang="en-US" sz="1400" dirty="0" smtClean="0">
                <a:solidFill>
                  <a:srgbClr val="3C8C93"/>
                </a:solidFill>
              </a:rPr>
              <a:t> → Accepted to PRL!</a:t>
            </a:r>
            <a:endParaRPr lang="en-US" sz="1400" dirty="0">
              <a:solidFill>
                <a:srgbClr val="3C8C93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91635" y="1009485"/>
            <a:ext cx="7466510" cy="415925"/>
            <a:chOff x="1499600" y="3429000"/>
            <a:chExt cx="7466510" cy="415925"/>
          </a:xfrm>
        </p:grpSpPr>
        <p:grpSp>
          <p:nvGrpSpPr>
            <p:cNvPr id="6" name="Group 5"/>
            <p:cNvGrpSpPr/>
            <p:nvPr/>
          </p:nvGrpSpPr>
          <p:grpSpPr>
            <a:xfrm>
              <a:off x="1499600" y="3429000"/>
              <a:ext cx="654295" cy="415925"/>
              <a:chOff x="3669775" y="4052795"/>
              <a:chExt cx="654295" cy="415925"/>
            </a:xfrm>
          </p:grpSpPr>
          <p:sp>
            <p:nvSpPr>
              <p:cNvPr id="19" name="Oval 34"/>
              <p:cNvSpPr>
                <a:spLocks noChangeArrowheads="1"/>
              </p:cNvSpPr>
              <p:nvPr/>
            </p:nvSpPr>
            <p:spPr bwMode="auto">
              <a:xfrm>
                <a:off x="3914223" y="405279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Oval 34"/>
              <p:cNvSpPr>
                <a:spLocks noChangeArrowheads="1"/>
              </p:cNvSpPr>
              <p:nvPr/>
            </p:nvSpPr>
            <p:spPr bwMode="auto">
              <a:xfrm>
                <a:off x="3669775" y="405279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3928060" y="4086225"/>
                <a:ext cx="151561" cy="339726"/>
              </a:xfrm>
              <a:custGeom>
                <a:avLst/>
                <a:gdLst>
                  <a:gd name="connsiteX0" fmla="*/ 64493 w 147149"/>
                  <a:gd name="connsiteY0" fmla="*/ 502 h 327705"/>
                  <a:gd name="connsiteX1" fmla="*/ 121643 w 147149"/>
                  <a:gd name="connsiteY1" fmla="*/ 70352 h 327705"/>
                  <a:gd name="connsiteX2" fmla="*/ 147043 w 147149"/>
                  <a:gd name="connsiteY2" fmla="*/ 178302 h 327705"/>
                  <a:gd name="connsiteX3" fmla="*/ 127993 w 147149"/>
                  <a:gd name="connsiteY3" fmla="*/ 251327 h 327705"/>
                  <a:gd name="connsiteX4" fmla="*/ 67668 w 147149"/>
                  <a:gd name="connsiteY4" fmla="*/ 327527 h 327705"/>
                  <a:gd name="connsiteX5" fmla="*/ 7343 w 147149"/>
                  <a:gd name="connsiteY5" fmla="*/ 229102 h 327705"/>
                  <a:gd name="connsiteX6" fmla="*/ 7343 w 147149"/>
                  <a:gd name="connsiteY6" fmla="*/ 105277 h 327705"/>
                  <a:gd name="connsiteX7" fmla="*/ 64493 w 147149"/>
                  <a:gd name="connsiteY7" fmla="*/ 502 h 327705"/>
                  <a:gd name="connsiteX0" fmla="*/ 64493 w 132730"/>
                  <a:gd name="connsiteY0" fmla="*/ 653 h 327933"/>
                  <a:gd name="connsiteX1" fmla="*/ 121643 w 132730"/>
                  <a:gd name="connsiteY1" fmla="*/ 70503 h 327933"/>
                  <a:gd name="connsiteX2" fmla="*/ 127993 w 132730"/>
                  <a:gd name="connsiteY2" fmla="*/ 251478 h 327933"/>
                  <a:gd name="connsiteX3" fmla="*/ 67668 w 132730"/>
                  <a:gd name="connsiteY3" fmla="*/ 327678 h 327933"/>
                  <a:gd name="connsiteX4" fmla="*/ 7343 w 132730"/>
                  <a:gd name="connsiteY4" fmla="*/ 229253 h 327933"/>
                  <a:gd name="connsiteX5" fmla="*/ 7343 w 132730"/>
                  <a:gd name="connsiteY5" fmla="*/ 105428 h 327933"/>
                  <a:gd name="connsiteX6" fmla="*/ 64493 w 132730"/>
                  <a:gd name="connsiteY6" fmla="*/ 653 h 327933"/>
                  <a:gd name="connsiteX0" fmla="*/ 64493 w 134469"/>
                  <a:gd name="connsiteY0" fmla="*/ 602 h 327627"/>
                  <a:gd name="connsiteX1" fmla="*/ 121643 w 134469"/>
                  <a:gd name="connsiteY1" fmla="*/ 70452 h 327627"/>
                  <a:gd name="connsiteX2" fmla="*/ 130269 w 134469"/>
                  <a:gd name="connsiteY2" fmla="*/ 230039 h 327627"/>
                  <a:gd name="connsiteX3" fmla="*/ 67668 w 134469"/>
                  <a:gd name="connsiteY3" fmla="*/ 327627 h 327627"/>
                  <a:gd name="connsiteX4" fmla="*/ 7343 w 134469"/>
                  <a:gd name="connsiteY4" fmla="*/ 229202 h 327627"/>
                  <a:gd name="connsiteX5" fmla="*/ 7343 w 134469"/>
                  <a:gd name="connsiteY5" fmla="*/ 105377 h 327627"/>
                  <a:gd name="connsiteX6" fmla="*/ 64493 w 134469"/>
                  <a:gd name="connsiteY6" fmla="*/ 602 h 327627"/>
                  <a:gd name="connsiteX0" fmla="*/ 64493 w 137315"/>
                  <a:gd name="connsiteY0" fmla="*/ 3 h 327028"/>
                  <a:gd name="connsiteX1" fmla="*/ 128471 w 137315"/>
                  <a:gd name="connsiteY1" fmla="*/ 101936 h 327028"/>
                  <a:gd name="connsiteX2" fmla="*/ 130269 w 137315"/>
                  <a:gd name="connsiteY2" fmla="*/ 229440 h 327028"/>
                  <a:gd name="connsiteX3" fmla="*/ 67668 w 137315"/>
                  <a:gd name="connsiteY3" fmla="*/ 327028 h 327028"/>
                  <a:gd name="connsiteX4" fmla="*/ 7343 w 137315"/>
                  <a:gd name="connsiteY4" fmla="*/ 228603 h 327028"/>
                  <a:gd name="connsiteX5" fmla="*/ 7343 w 137315"/>
                  <a:gd name="connsiteY5" fmla="*/ 104778 h 327028"/>
                  <a:gd name="connsiteX6" fmla="*/ 64493 w 137315"/>
                  <a:gd name="connsiteY6" fmla="*/ 3 h 3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315" h="327028">
                    <a:moveTo>
                      <a:pt x="64493" y="3"/>
                    </a:moveTo>
                    <a:cubicBezTo>
                      <a:pt x="84681" y="-471"/>
                      <a:pt x="117508" y="63696"/>
                      <a:pt x="128471" y="101936"/>
                    </a:cubicBezTo>
                    <a:cubicBezTo>
                      <a:pt x="139434" y="140176"/>
                      <a:pt x="140403" y="191925"/>
                      <a:pt x="130269" y="229440"/>
                    </a:cubicBezTo>
                    <a:cubicBezTo>
                      <a:pt x="120135" y="266955"/>
                      <a:pt x="88156" y="327168"/>
                      <a:pt x="67668" y="327028"/>
                    </a:cubicBezTo>
                    <a:cubicBezTo>
                      <a:pt x="47180" y="326889"/>
                      <a:pt x="17397" y="265645"/>
                      <a:pt x="7343" y="228603"/>
                    </a:cubicBezTo>
                    <a:cubicBezTo>
                      <a:pt x="-2711" y="191561"/>
                      <a:pt x="-2182" y="142349"/>
                      <a:pt x="7343" y="104778"/>
                    </a:cubicBezTo>
                    <a:cubicBezTo>
                      <a:pt x="16868" y="67207"/>
                      <a:pt x="44305" y="477"/>
                      <a:pt x="6449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>
                      <a:alpha val="90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803900" y="3429000"/>
              <a:ext cx="588952" cy="415925"/>
              <a:chOff x="3689189" y="4479740"/>
              <a:chExt cx="588952" cy="415925"/>
            </a:xfrm>
          </p:grpSpPr>
          <p:sp>
            <p:nvSpPr>
              <p:cNvPr id="16" name="Oval 34"/>
              <p:cNvSpPr>
                <a:spLocks noChangeArrowheads="1"/>
              </p:cNvSpPr>
              <p:nvPr/>
            </p:nvSpPr>
            <p:spPr bwMode="auto">
              <a:xfrm>
                <a:off x="3868294" y="447974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34"/>
              <p:cNvSpPr>
                <a:spLocks noChangeArrowheads="1"/>
              </p:cNvSpPr>
              <p:nvPr/>
            </p:nvSpPr>
            <p:spPr bwMode="auto">
              <a:xfrm>
                <a:off x="3689189" y="447974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3857626" y="4498975"/>
                <a:ext cx="260460" cy="361950"/>
              </a:xfrm>
              <a:custGeom>
                <a:avLst/>
                <a:gdLst>
                  <a:gd name="connsiteX0" fmla="*/ 64493 w 147149"/>
                  <a:gd name="connsiteY0" fmla="*/ 502 h 327705"/>
                  <a:gd name="connsiteX1" fmla="*/ 121643 w 147149"/>
                  <a:gd name="connsiteY1" fmla="*/ 70352 h 327705"/>
                  <a:gd name="connsiteX2" fmla="*/ 147043 w 147149"/>
                  <a:gd name="connsiteY2" fmla="*/ 178302 h 327705"/>
                  <a:gd name="connsiteX3" fmla="*/ 127993 w 147149"/>
                  <a:gd name="connsiteY3" fmla="*/ 251327 h 327705"/>
                  <a:gd name="connsiteX4" fmla="*/ 67668 w 147149"/>
                  <a:gd name="connsiteY4" fmla="*/ 327527 h 327705"/>
                  <a:gd name="connsiteX5" fmla="*/ 7343 w 147149"/>
                  <a:gd name="connsiteY5" fmla="*/ 229102 h 327705"/>
                  <a:gd name="connsiteX6" fmla="*/ 7343 w 147149"/>
                  <a:gd name="connsiteY6" fmla="*/ 105277 h 327705"/>
                  <a:gd name="connsiteX7" fmla="*/ 64493 w 147149"/>
                  <a:gd name="connsiteY7" fmla="*/ 502 h 327705"/>
                  <a:gd name="connsiteX0" fmla="*/ 64493 w 132730"/>
                  <a:gd name="connsiteY0" fmla="*/ 653 h 327933"/>
                  <a:gd name="connsiteX1" fmla="*/ 121643 w 132730"/>
                  <a:gd name="connsiteY1" fmla="*/ 70503 h 327933"/>
                  <a:gd name="connsiteX2" fmla="*/ 127993 w 132730"/>
                  <a:gd name="connsiteY2" fmla="*/ 251478 h 327933"/>
                  <a:gd name="connsiteX3" fmla="*/ 67668 w 132730"/>
                  <a:gd name="connsiteY3" fmla="*/ 327678 h 327933"/>
                  <a:gd name="connsiteX4" fmla="*/ 7343 w 132730"/>
                  <a:gd name="connsiteY4" fmla="*/ 229253 h 327933"/>
                  <a:gd name="connsiteX5" fmla="*/ 7343 w 132730"/>
                  <a:gd name="connsiteY5" fmla="*/ 105428 h 327933"/>
                  <a:gd name="connsiteX6" fmla="*/ 64493 w 132730"/>
                  <a:gd name="connsiteY6" fmla="*/ 653 h 327933"/>
                  <a:gd name="connsiteX0" fmla="*/ 64493 w 134469"/>
                  <a:gd name="connsiteY0" fmla="*/ 602 h 327627"/>
                  <a:gd name="connsiteX1" fmla="*/ 121643 w 134469"/>
                  <a:gd name="connsiteY1" fmla="*/ 70452 h 327627"/>
                  <a:gd name="connsiteX2" fmla="*/ 130269 w 134469"/>
                  <a:gd name="connsiteY2" fmla="*/ 230039 h 327627"/>
                  <a:gd name="connsiteX3" fmla="*/ 67668 w 134469"/>
                  <a:gd name="connsiteY3" fmla="*/ 327627 h 327627"/>
                  <a:gd name="connsiteX4" fmla="*/ 7343 w 134469"/>
                  <a:gd name="connsiteY4" fmla="*/ 229202 h 327627"/>
                  <a:gd name="connsiteX5" fmla="*/ 7343 w 134469"/>
                  <a:gd name="connsiteY5" fmla="*/ 105377 h 327627"/>
                  <a:gd name="connsiteX6" fmla="*/ 64493 w 134469"/>
                  <a:gd name="connsiteY6" fmla="*/ 602 h 327627"/>
                  <a:gd name="connsiteX0" fmla="*/ 64493 w 137315"/>
                  <a:gd name="connsiteY0" fmla="*/ 3 h 327028"/>
                  <a:gd name="connsiteX1" fmla="*/ 128471 w 137315"/>
                  <a:gd name="connsiteY1" fmla="*/ 101936 h 327028"/>
                  <a:gd name="connsiteX2" fmla="*/ 130269 w 137315"/>
                  <a:gd name="connsiteY2" fmla="*/ 229440 h 327028"/>
                  <a:gd name="connsiteX3" fmla="*/ 67668 w 137315"/>
                  <a:gd name="connsiteY3" fmla="*/ 327028 h 327028"/>
                  <a:gd name="connsiteX4" fmla="*/ 7343 w 137315"/>
                  <a:gd name="connsiteY4" fmla="*/ 228603 h 327028"/>
                  <a:gd name="connsiteX5" fmla="*/ 7343 w 137315"/>
                  <a:gd name="connsiteY5" fmla="*/ 104778 h 327028"/>
                  <a:gd name="connsiteX6" fmla="*/ 64493 w 137315"/>
                  <a:gd name="connsiteY6" fmla="*/ 3 h 3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315" h="327028">
                    <a:moveTo>
                      <a:pt x="64493" y="3"/>
                    </a:moveTo>
                    <a:cubicBezTo>
                      <a:pt x="84681" y="-471"/>
                      <a:pt x="117508" y="63696"/>
                      <a:pt x="128471" y="101936"/>
                    </a:cubicBezTo>
                    <a:cubicBezTo>
                      <a:pt x="139434" y="140176"/>
                      <a:pt x="140403" y="191925"/>
                      <a:pt x="130269" y="229440"/>
                    </a:cubicBezTo>
                    <a:cubicBezTo>
                      <a:pt x="120135" y="266955"/>
                      <a:pt x="88156" y="327168"/>
                      <a:pt x="67668" y="327028"/>
                    </a:cubicBezTo>
                    <a:cubicBezTo>
                      <a:pt x="47180" y="326889"/>
                      <a:pt x="17397" y="265645"/>
                      <a:pt x="7343" y="228603"/>
                    </a:cubicBezTo>
                    <a:cubicBezTo>
                      <a:pt x="-2711" y="191561"/>
                      <a:pt x="-2182" y="142349"/>
                      <a:pt x="7343" y="104778"/>
                    </a:cubicBezTo>
                    <a:cubicBezTo>
                      <a:pt x="16868" y="67207"/>
                      <a:pt x="44305" y="477"/>
                      <a:pt x="6449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>
                      <a:alpha val="90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8527715" y="3429000"/>
              <a:ext cx="438395" cy="415925"/>
              <a:chOff x="3715006" y="5352957"/>
              <a:chExt cx="438395" cy="415925"/>
            </a:xfrm>
          </p:grpSpPr>
          <p:sp>
            <p:nvSpPr>
              <p:cNvPr id="13" name="Oval 34"/>
              <p:cNvSpPr>
                <a:spLocks noChangeArrowheads="1"/>
              </p:cNvSpPr>
              <p:nvPr/>
            </p:nvSpPr>
            <p:spPr bwMode="auto">
              <a:xfrm>
                <a:off x="3743554" y="5352957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34"/>
              <p:cNvSpPr>
                <a:spLocks noChangeArrowheads="1"/>
              </p:cNvSpPr>
              <p:nvPr/>
            </p:nvSpPr>
            <p:spPr bwMode="auto">
              <a:xfrm>
                <a:off x="3715006" y="5352957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775076" y="5352957"/>
                <a:ext cx="330364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6261820" y="3429000"/>
              <a:ext cx="520307" cy="415925"/>
              <a:chOff x="3695592" y="4895665"/>
              <a:chExt cx="520307" cy="415925"/>
            </a:xfrm>
          </p:grpSpPr>
          <p:sp>
            <p:nvSpPr>
              <p:cNvPr id="10" name="Oval 34"/>
              <p:cNvSpPr>
                <a:spLocks noChangeArrowheads="1"/>
              </p:cNvSpPr>
              <p:nvPr/>
            </p:nvSpPr>
            <p:spPr bwMode="auto">
              <a:xfrm>
                <a:off x="3806052" y="489566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Oval 34"/>
              <p:cNvSpPr>
                <a:spLocks noChangeArrowheads="1"/>
              </p:cNvSpPr>
              <p:nvPr/>
            </p:nvSpPr>
            <p:spPr bwMode="auto">
              <a:xfrm>
                <a:off x="3695592" y="489566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806052" y="4895665"/>
                <a:ext cx="292984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Photon</a:t>
            </a:r>
            <a:r>
              <a:rPr lang="en-US" altLang="zh-CN" sz="4000" b="1" i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+</a:t>
            </a:r>
            <a:r>
              <a:rPr lang="en-US" altLang="zh-CN" sz="4000" b="1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jet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5855" y="5310845"/>
            <a:ext cx="4303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Fully unfolded and corrected data</a:t>
            </a:r>
          </a:p>
        </p:txBody>
      </p:sp>
      <p:pic>
        <p:nvPicPr>
          <p:cNvPr id="24" name="Picture 23" descr="fig_10_pgamm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2"/>
          <a:stretch/>
        </p:blipFill>
        <p:spPr>
          <a:xfrm>
            <a:off x="0" y="2898735"/>
            <a:ext cx="9144000" cy="2370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fig_07_pgamma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4"/>
          <a:stretch/>
        </p:blipFill>
        <p:spPr>
          <a:xfrm>
            <a:off x="-7213" y="630730"/>
            <a:ext cx="9144000" cy="2353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373417"/>
              </p:ext>
            </p:extLst>
          </p:nvPr>
        </p:nvGraphicFramePr>
        <p:xfrm>
          <a:off x="5352527" y="5310845"/>
          <a:ext cx="1623575" cy="1291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Equation" r:id="rId5" imgW="558800" imgH="444500" progId="Equation.3">
                  <p:embed/>
                </p:oleObj>
              </mc:Choice>
              <mc:Fallback>
                <p:oleObj name="Equation" r:id="rId5" imgW="5588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52527" y="5310845"/>
                        <a:ext cx="1623575" cy="1291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Slide Number Placeholder 2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27" name="TextBox 26"/>
          <p:cNvSpPr txBox="1"/>
          <p:nvPr/>
        </p:nvSpPr>
        <p:spPr>
          <a:xfrm>
            <a:off x="573752" y="2670770"/>
            <a:ext cx="757746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Back to back correlation preserved, momentum ratio of jet/photon reduced in central events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250970" y="6564229"/>
            <a:ext cx="459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C8C93"/>
                </a:solidFill>
              </a:rPr>
              <a:t>https://cdsweb.cern.ch/record</a:t>
            </a:r>
            <a:r>
              <a:rPr lang="en-US" sz="1400" dirty="0">
                <a:solidFill>
                  <a:srgbClr val="3C8C93"/>
                </a:solidFill>
              </a:rPr>
              <a:t>/1473135</a:t>
            </a:r>
          </a:p>
        </p:txBody>
      </p:sp>
    </p:spTree>
    <p:extLst>
      <p:ext uri="{BB962C8B-B14F-4D97-AF65-F5344CB8AC3E}">
        <p14:creationId xmlns:p14="http://schemas.microsoft.com/office/powerpoint/2010/main" val="48264993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…and </a:t>
            </a:r>
            <a:r>
              <a:rPr lang="en-US" altLang="zh-CN" sz="4000" b="1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Z+jet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4893" y="611337"/>
            <a:ext cx="3022195" cy="446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ratio_R3_cent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4496" y="607814"/>
            <a:ext cx="3023238" cy="4464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30030" y="2469412"/>
            <a:ext cx="520307" cy="415925"/>
            <a:chOff x="3695592" y="4895665"/>
            <a:chExt cx="520307" cy="415925"/>
          </a:xfrm>
        </p:grpSpPr>
        <p:sp>
          <p:nvSpPr>
            <p:cNvPr id="13" name="Oval 34"/>
            <p:cNvSpPr>
              <a:spLocks noChangeArrowheads="1"/>
            </p:cNvSpPr>
            <p:nvPr/>
          </p:nvSpPr>
          <p:spPr bwMode="auto">
            <a:xfrm>
              <a:off x="3806052" y="4895665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34"/>
            <p:cNvSpPr>
              <a:spLocks noChangeArrowheads="1"/>
            </p:cNvSpPr>
            <p:nvPr/>
          </p:nvSpPr>
          <p:spPr bwMode="auto">
            <a:xfrm>
              <a:off x="3695592" y="4895665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561CD9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806052" y="4895665"/>
              <a:ext cx="292984" cy="415925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90885" y="4658496"/>
            <a:ext cx="61691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Fully unfolded and corrected data</a:t>
            </a:r>
          </a:p>
          <a:p>
            <a:r>
              <a:rPr lang="en-US" sz="2000" b="1" dirty="0" smtClean="0"/>
              <a:t>Back</a:t>
            </a:r>
            <a:r>
              <a:rPr lang="en-US" sz="2000" b="1" dirty="0"/>
              <a:t>-to-back correlation </a:t>
            </a:r>
            <a:r>
              <a:rPr lang="en-US" sz="2000" b="1" dirty="0" smtClean="0"/>
              <a:t>preserved</a:t>
            </a:r>
          </a:p>
          <a:p>
            <a:r>
              <a:rPr lang="en-US" sz="2000" b="1" dirty="0"/>
              <a:t>R</a:t>
            </a:r>
            <a:r>
              <a:rPr lang="en-US" sz="2000" b="1" dirty="0" smtClean="0"/>
              <a:t>eduction in the momentum ratio of jet / Z boson  </a:t>
            </a:r>
            <a:endParaRPr lang="en-US" sz="20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6261820" y="2469412"/>
            <a:ext cx="654295" cy="415925"/>
            <a:chOff x="3669775" y="4052795"/>
            <a:chExt cx="654295" cy="415925"/>
          </a:xfrm>
        </p:grpSpPr>
        <p:sp>
          <p:nvSpPr>
            <p:cNvPr id="19" name="Oval 34"/>
            <p:cNvSpPr>
              <a:spLocks noChangeArrowheads="1"/>
            </p:cNvSpPr>
            <p:nvPr/>
          </p:nvSpPr>
          <p:spPr bwMode="auto">
            <a:xfrm>
              <a:off x="3914223" y="4052795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34"/>
            <p:cNvSpPr>
              <a:spLocks noChangeArrowheads="1"/>
            </p:cNvSpPr>
            <p:nvPr/>
          </p:nvSpPr>
          <p:spPr bwMode="auto">
            <a:xfrm>
              <a:off x="3669775" y="4052795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561CD9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3928060" y="4086225"/>
              <a:ext cx="151561" cy="339726"/>
            </a:xfrm>
            <a:custGeom>
              <a:avLst/>
              <a:gdLst>
                <a:gd name="connsiteX0" fmla="*/ 64493 w 147149"/>
                <a:gd name="connsiteY0" fmla="*/ 502 h 327705"/>
                <a:gd name="connsiteX1" fmla="*/ 121643 w 147149"/>
                <a:gd name="connsiteY1" fmla="*/ 70352 h 327705"/>
                <a:gd name="connsiteX2" fmla="*/ 147043 w 147149"/>
                <a:gd name="connsiteY2" fmla="*/ 178302 h 327705"/>
                <a:gd name="connsiteX3" fmla="*/ 127993 w 147149"/>
                <a:gd name="connsiteY3" fmla="*/ 251327 h 327705"/>
                <a:gd name="connsiteX4" fmla="*/ 67668 w 147149"/>
                <a:gd name="connsiteY4" fmla="*/ 327527 h 327705"/>
                <a:gd name="connsiteX5" fmla="*/ 7343 w 147149"/>
                <a:gd name="connsiteY5" fmla="*/ 229102 h 327705"/>
                <a:gd name="connsiteX6" fmla="*/ 7343 w 147149"/>
                <a:gd name="connsiteY6" fmla="*/ 105277 h 327705"/>
                <a:gd name="connsiteX7" fmla="*/ 64493 w 147149"/>
                <a:gd name="connsiteY7" fmla="*/ 502 h 327705"/>
                <a:gd name="connsiteX0" fmla="*/ 64493 w 132730"/>
                <a:gd name="connsiteY0" fmla="*/ 653 h 327933"/>
                <a:gd name="connsiteX1" fmla="*/ 121643 w 132730"/>
                <a:gd name="connsiteY1" fmla="*/ 70503 h 327933"/>
                <a:gd name="connsiteX2" fmla="*/ 127993 w 132730"/>
                <a:gd name="connsiteY2" fmla="*/ 251478 h 327933"/>
                <a:gd name="connsiteX3" fmla="*/ 67668 w 132730"/>
                <a:gd name="connsiteY3" fmla="*/ 327678 h 327933"/>
                <a:gd name="connsiteX4" fmla="*/ 7343 w 132730"/>
                <a:gd name="connsiteY4" fmla="*/ 229253 h 327933"/>
                <a:gd name="connsiteX5" fmla="*/ 7343 w 132730"/>
                <a:gd name="connsiteY5" fmla="*/ 105428 h 327933"/>
                <a:gd name="connsiteX6" fmla="*/ 64493 w 132730"/>
                <a:gd name="connsiteY6" fmla="*/ 653 h 327933"/>
                <a:gd name="connsiteX0" fmla="*/ 64493 w 134469"/>
                <a:gd name="connsiteY0" fmla="*/ 602 h 327627"/>
                <a:gd name="connsiteX1" fmla="*/ 121643 w 134469"/>
                <a:gd name="connsiteY1" fmla="*/ 70452 h 327627"/>
                <a:gd name="connsiteX2" fmla="*/ 130269 w 134469"/>
                <a:gd name="connsiteY2" fmla="*/ 230039 h 327627"/>
                <a:gd name="connsiteX3" fmla="*/ 67668 w 134469"/>
                <a:gd name="connsiteY3" fmla="*/ 327627 h 327627"/>
                <a:gd name="connsiteX4" fmla="*/ 7343 w 134469"/>
                <a:gd name="connsiteY4" fmla="*/ 229202 h 327627"/>
                <a:gd name="connsiteX5" fmla="*/ 7343 w 134469"/>
                <a:gd name="connsiteY5" fmla="*/ 105377 h 327627"/>
                <a:gd name="connsiteX6" fmla="*/ 64493 w 134469"/>
                <a:gd name="connsiteY6" fmla="*/ 602 h 327627"/>
                <a:gd name="connsiteX0" fmla="*/ 64493 w 137315"/>
                <a:gd name="connsiteY0" fmla="*/ 3 h 327028"/>
                <a:gd name="connsiteX1" fmla="*/ 128471 w 137315"/>
                <a:gd name="connsiteY1" fmla="*/ 101936 h 327028"/>
                <a:gd name="connsiteX2" fmla="*/ 130269 w 137315"/>
                <a:gd name="connsiteY2" fmla="*/ 229440 h 327028"/>
                <a:gd name="connsiteX3" fmla="*/ 67668 w 137315"/>
                <a:gd name="connsiteY3" fmla="*/ 327028 h 327028"/>
                <a:gd name="connsiteX4" fmla="*/ 7343 w 137315"/>
                <a:gd name="connsiteY4" fmla="*/ 228603 h 327028"/>
                <a:gd name="connsiteX5" fmla="*/ 7343 w 137315"/>
                <a:gd name="connsiteY5" fmla="*/ 104778 h 327028"/>
                <a:gd name="connsiteX6" fmla="*/ 64493 w 137315"/>
                <a:gd name="connsiteY6" fmla="*/ 3 h 3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315" h="327028">
                  <a:moveTo>
                    <a:pt x="64493" y="3"/>
                  </a:moveTo>
                  <a:cubicBezTo>
                    <a:pt x="84681" y="-471"/>
                    <a:pt x="117508" y="63696"/>
                    <a:pt x="128471" y="101936"/>
                  </a:cubicBezTo>
                  <a:cubicBezTo>
                    <a:pt x="139434" y="140176"/>
                    <a:pt x="140403" y="191925"/>
                    <a:pt x="130269" y="229440"/>
                  </a:cubicBezTo>
                  <a:cubicBezTo>
                    <a:pt x="120135" y="266955"/>
                    <a:pt x="88156" y="327168"/>
                    <a:pt x="67668" y="327028"/>
                  </a:cubicBezTo>
                  <a:cubicBezTo>
                    <a:pt x="47180" y="326889"/>
                    <a:pt x="17397" y="265645"/>
                    <a:pt x="7343" y="228603"/>
                  </a:cubicBezTo>
                  <a:cubicBezTo>
                    <a:pt x="-2711" y="191561"/>
                    <a:pt x="-2182" y="142349"/>
                    <a:pt x="7343" y="104778"/>
                  </a:cubicBezTo>
                  <a:cubicBezTo>
                    <a:pt x="16868" y="67207"/>
                    <a:pt x="44305" y="477"/>
                    <a:pt x="6449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alpha val="90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Slide Number Placeholder 2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22" name="TextBox 21"/>
          <p:cNvSpPr txBox="1"/>
          <p:nvPr/>
        </p:nvSpPr>
        <p:spPr>
          <a:xfrm>
            <a:off x="1109332" y="719642"/>
            <a:ext cx="757746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Low statistics but intriguing qualitative observation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250970" y="6564229"/>
            <a:ext cx="459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C8C93"/>
                </a:solidFill>
              </a:rPr>
              <a:t>https://cdsweb.cern.ch/record</a:t>
            </a:r>
            <a:r>
              <a:rPr lang="en-US" sz="1400" dirty="0">
                <a:solidFill>
                  <a:srgbClr val="3C8C93"/>
                </a:solidFill>
              </a:rPr>
              <a:t>/1472941</a:t>
            </a:r>
          </a:p>
        </p:txBody>
      </p:sp>
    </p:spTree>
    <p:extLst>
      <p:ext uri="{BB962C8B-B14F-4D97-AF65-F5344CB8AC3E}">
        <p14:creationId xmlns:p14="http://schemas.microsoft.com/office/powerpoint/2010/main" val="220638863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ig_09_pgamm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10" y="817460"/>
            <a:ext cx="4418380" cy="2461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fig_08_pgamm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5" y="816151"/>
            <a:ext cx="4418380" cy="2454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fig_09_zje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3785"/>
            <a:ext cx="4423312" cy="234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fig_10_zj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05" y="3313785"/>
            <a:ext cx="4446894" cy="23811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2920585" y="1508750"/>
            <a:ext cx="1365217" cy="415925"/>
            <a:chOff x="7644400" y="4926795"/>
            <a:chExt cx="1365217" cy="415925"/>
          </a:xfrm>
        </p:grpSpPr>
        <p:grpSp>
          <p:nvGrpSpPr>
            <p:cNvPr id="6" name="Group 5"/>
            <p:cNvGrpSpPr/>
            <p:nvPr/>
          </p:nvGrpSpPr>
          <p:grpSpPr>
            <a:xfrm>
              <a:off x="7644400" y="4926795"/>
              <a:ext cx="654295" cy="415925"/>
              <a:chOff x="3669775" y="4052795"/>
              <a:chExt cx="654295" cy="415925"/>
            </a:xfrm>
          </p:grpSpPr>
          <p:sp>
            <p:nvSpPr>
              <p:cNvPr id="11" name="Oval 34"/>
              <p:cNvSpPr>
                <a:spLocks noChangeArrowheads="1"/>
              </p:cNvSpPr>
              <p:nvPr/>
            </p:nvSpPr>
            <p:spPr bwMode="auto">
              <a:xfrm>
                <a:off x="3914223" y="405279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Oval 11"/>
              <p:cNvSpPr>
                <a:spLocks noChangeArrowheads="1"/>
              </p:cNvSpPr>
              <p:nvPr/>
            </p:nvSpPr>
            <p:spPr bwMode="auto">
              <a:xfrm>
                <a:off x="3669775" y="405279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3928060" y="4086225"/>
                <a:ext cx="151561" cy="339726"/>
              </a:xfrm>
              <a:custGeom>
                <a:avLst/>
                <a:gdLst>
                  <a:gd name="connsiteX0" fmla="*/ 64493 w 147149"/>
                  <a:gd name="connsiteY0" fmla="*/ 502 h 327705"/>
                  <a:gd name="connsiteX1" fmla="*/ 121643 w 147149"/>
                  <a:gd name="connsiteY1" fmla="*/ 70352 h 327705"/>
                  <a:gd name="connsiteX2" fmla="*/ 147043 w 147149"/>
                  <a:gd name="connsiteY2" fmla="*/ 178302 h 327705"/>
                  <a:gd name="connsiteX3" fmla="*/ 127993 w 147149"/>
                  <a:gd name="connsiteY3" fmla="*/ 251327 h 327705"/>
                  <a:gd name="connsiteX4" fmla="*/ 67668 w 147149"/>
                  <a:gd name="connsiteY4" fmla="*/ 327527 h 327705"/>
                  <a:gd name="connsiteX5" fmla="*/ 7343 w 147149"/>
                  <a:gd name="connsiteY5" fmla="*/ 229102 h 327705"/>
                  <a:gd name="connsiteX6" fmla="*/ 7343 w 147149"/>
                  <a:gd name="connsiteY6" fmla="*/ 105277 h 327705"/>
                  <a:gd name="connsiteX7" fmla="*/ 64493 w 147149"/>
                  <a:gd name="connsiteY7" fmla="*/ 502 h 327705"/>
                  <a:gd name="connsiteX0" fmla="*/ 64493 w 132730"/>
                  <a:gd name="connsiteY0" fmla="*/ 653 h 327933"/>
                  <a:gd name="connsiteX1" fmla="*/ 121643 w 132730"/>
                  <a:gd name="connsiteY1" fmla="*/ 70503 h 327933"/>
                  <a:gd name="connsiteX2" fmla="*/ 127993 w 132730"/>
                  <a:gd name="connsiteY2" fmla="*/ 251478 h 327933"/>
                  <a:gd name="connsiteX3" fmla="*/ 67668 w 132730"/>
                  <a:gd name="connsiteY3" fmla="*/ 327678 h 327933"/>
                  <a:gd name="connsiteX4" fmla="*/ 7343 w 132730"/>
                  <a:gd name="connsiteY4" fmla="*/ 229253 h 327933"/>
                  <a:gd name="connsiteX5" fmla="*/ 7343 w 132730"/>
                  <a:gd name="connsiteY5" fmla="*/ 105428 h 327933"/>
                  <a:gd name="connsiteX6" fmla="*/ 64493 w 132730"/>
                  <a:gd name="connsiteY6" fmla="*/ 653 h 327933"/>
                  <a:gd name="connsiteX0" fmla="*/ 64493 w 134469"/>
                  <a:gd name="connsiteY0" fmla="*/ 602 h 327627"/>
                  <a:gd name="connsiteX1" fmla="*/ 121643 w 134469"/>
                  <a:gd name="connsiteY1" fmla="*/ 70452 h 327627"/>
                  <a:gd name="connsiteX2" fmla="*/ 130269 w 134469"/>
                  <a:gd name="connsiteY2" fmla="*/ 230039 h 327627"/>
                  <a:gd name="connsiteX3" fmla="*/ 67668 w 134469"/>
                  <a:gd name="connsiteY3" fmla="*/ 327627 h 327627"/>
                  <a:gd name="connsiteX4" fmla="*/ 7343 w 134469"/>
                  <a:gd name="connsiteY4" fmla="*/ 229202 h 327627"/>
                  <a:gd name="connsiteX5" fmla="*/ 7343 w 134469"/>
                  <a:gd name="connsiteY5" fmla="*/ 105377 h 327627"/>
                  <a:gd name="connsiteX6" fmla="*/ 64493 w 134469"/>
                  <a:gd name="connsiteY6" fmla="*/ 602 h 327627"/>
                  <a:gd name="connsiteX0" fmla="*/ 64493 w 137315"/>
                  <a:gd name="connsiteY0" fmla="*/ 3 h 327028"/>
                  <a:gd name="connsiteX1" fmla="*/ 128471 w 137315"/>
                  <a:gd name="connsiteY1" fmla="*/ 101936 h 327028"/>
                  <a:gd name="connsiteX2" fmla="*/ 130269 w 137315"/>
                  <a:gd name="connsiteY2" fmla="*/ 229440 h 327028"/>
                  <a:gd name="connsiteX3" fmla="*/ 67668 w 137315"/>
                  <a:gd name="connsiteY3" fmla="*/ 327028 h 327028"/>
                  <a:gd name="connsiteX4" fmla="*/ 7343 w 137315"/>
                  <a:gd name="connsiteY4" fmla="*/ 228603 h 327028"/>
                  <a:gd name="connsiteX5" fmla="*/ 7343 w 137315"/>
                  <a:gd name="connsiteY5" fmla="*/ 104778 h 327028"/>
                  <a:gd name="connsiteX6" fmla="*/ 64493 w 137315"/>
                  <a:gd name="connsiteY6" fmla="*/ 3 h 3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315" h="327028">
                    <a:moveTo>
                      <a:pt x="64493" y="3"/>
                    </a:moveTo>
                    <a:cubicBezTo>
                      <a:pt x="84681" y="-471"/>
                      <a:pt x="117508" y="63696"/>
                      <a:pt x="128471" y="101936"/>
                    </a:cubicBezTo>
                    <a:cubicBezTo>
                      <a:pt x="139434" y="140176"/>
                      <a:pt x="140403" y="191925"/>
                      <a:pt x="130269" y="229440"/>
                    </a:cubicBezTo>
                    <a:cubicBezTo>
                      <a:pt x="120135" y="266955"/>
                      <a:pt x="88156" y="327168"/>
                      <a:pt x="67668" y="327028"/>
                    </a:cubicBezTo>
                    <a:cubicBezTo>
                      <a:pt x="47180" y="326889"/>
                      <a:pt x="17397" y="265645"/>
                      <a:pt x="7343" y="228603"/>
                    </a:cubicBezTo>
                    <a:cubicBezTo>
                      <a:pt x="-2711" y="191561"/>
                      <a:pt x="-2182" y="142349"/>
                      <a:pt x="7343" y="104778"/>
                    </a:cubicBezTo>
                    <a:cubicBezTo>
                      <a:pt x="16868" y="67207"/>
                      <a:pt x="44305" y="477"/>
                      <a:pt x="6449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>
                      <a:alpha val="90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8489310" y="4926795"/>
              <a:ext cx="520307" cy="415925"/>
              <a:chOff x="3695592" y="4895665"/>
              <a:chExt cx="520307" cy="415925"/>
            </a:xfrm>
          </p:grpSpPr>
          <p:sp>
            <p:nvSpPr>
              <p:cNvPr id="8" name="Oval 34"/>
              <p:cNvSpPr>
                <a:spLocks noChangeArrowheads="1"/>
              </p:cNvSpPr>
              <p:nvPr/>
            </p:nvSpPr>
            <p:spPr bwMode="auto">
              <a:xfrm>
                <a:off x="3806052" y="489566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Oval 34"/>
              <p:cNvSpPr>
                <a:spLocks noChangeArrowheads="1"/>
              </p:cNvSpPr>
              <p:nvPr/>
            </p:nvSpPr>
            <p:spPr bwMode="auto">
              <a:xfrm>
                <a:off x="3695592" y="489566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806052" y="4895665"/>
                <a:ext cx="292984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Boson+Jet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0060" y="5562547"/>
            <a:ext cx="72526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Consistent results from jet correlations with photon and Z</a:t>
            </a:r>
          </a:p>
          <a:p>
            <a:r>
              <a:rPr lang="en-US" sz="2000" b="1" dirty="0" smtClean="0"/>
              <a:t>Reduction in momentum ratio</a:t>
            </a:r>
          </a:p>
          <a:p>
            <a:r>
              <a:rPr lang="en-US" sz="2000" b="1" dirty="0" smtClean="0"/>
              <a:t>Reduction in jet yield per boson</a:t>
            </a:r>
            <a:endParaRPr lang="en-US" sz="2000" b="1" dirty="0"/>
          </a:p>
        </p:txBody>
      </p:sp>
      <p:sp>
        <p:nvSpPr>
          <p:cNvPr id="21" name="Rectangle 20"/>
          <p:cNvSpPr/>
          <p:nvPr/>
        </p:nvSpPr>
        <p:spPr>
          <a:xfrm>
            <a:off x="539474" y="3313248"/>
            <a:ext cx="23043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ATLAS-CONF-2012-121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22" name="TextBox 21"/>
          <p:cNvSpPr txBox="1"/>
          <p:nvPr/>
        </p:nvSpPr>
        <p:spPr>
          <a:xfrm>
            <a:off x="1126545" y="2447604"/>
            <a:ext cx="631851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Reduction in momentum ratio and jet yield per boson increasing with centrality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-23596" y="6551529"/>
            <a:ext cx="7643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C8C93"/>
                </a:solidFill>
                <a:hlinkClick r:id="rId6"/>
              </a:rPr>
              <a:t>https://cdsweb.cern.ch/record</a:t>
            </a:r>
            <a:r>
              <a:rPr lang="en-US" sz="1400" dirty="0">
                <a:solidFill>
                  <a:srgbClr val="3C8C93"/>
                </a:solidFill>
                <a:hlinkClick r:id="rId6"/>
              </a:rPr>
              <a:t>/</a:t>
            </a:r>
            <a:r>
              <a:rPr lang="en-US" sz="1400" dirty="0" smtClean="0">
                <a:solidFill>
                  <a:srgbClr val="3C8C93"/>
                </a:solidFill>
                <a:hlinkClick r:id="rId6"/>
              </a:rPr>
              <a:t>1473135</a:t>
            </a:r>
            <a:r>
              <a:rPr lang="en-US" sz="1400" dirty="0" smtClean="0">
                <a:solidFill>
                  <a:srgbClr val="3C8C93"/>
                </a:solidFill>
              </a:rPr>
              <a:t> , </a:t>
            </a:r>
            <a:r>
              <a:rPr lang="en-US" sz="1400" dirty="0">
                <a:solidFill>
                  <a:srgbClr val="3C8C93"/>
                </a:solidFill>
              </a:rPr>
              <a:t>https://</a:t>
            </a:r>
            <a:r>
              <a:rPr lang="en-US" sz="1400" dirty="0" err="1">
                <a:solidFill>
                  <a:srgbClr val="3C8C93"/>
                </a:solidFill>
              </a:rPr>
              <a:t>cdsweb.cern.ch</a:t>
            </a:r>
            <a:r>
              <a:rPr lang="en-US" sz="1400" dirty="0">
                <a:solidFill>
                  <a:srgbClr val="3C8C93"/>
                </a:solidFill>
              </a:rPr>
              <a:t>/record</a:t>
            </a:r>
            <a:r>
              <a:rPr lang="en-US" sz="1400" dirty="0" smtClean="0">
                <a:solidFill>
                  <a:srgbClr val="3C8C93"/>
                </a:solidFill>
              </a:rPr>
              <a:t>/1472941</a:t>
            </a:r>
            <a:endParaRPr lang="en-US" sz="1400" dirty="0">
              <a:solidFill>
                <a:srgbClr val="3C8C93"/>
              </a:solidFill>
            </a:endParaRPr>
          </a:p>
          <a:p>
            <a:endParaRPr lang="en-US" sz="1400" dirty="0">
              <a:solidFill>
                <a:srgbClr val="3C8C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0559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1270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Summary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0" y="308130"/>
            <a:ext cx="8496300" cy="6586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  <a:buFont typeface="Arial"/>
              <a:buChar char="•"/>
            </a:pPr>
            <a:r>
              <a:rPr lang="en-US" b="1" dirty="0" smtClean="0">
                <a:solidFill>
                  <a:srgbClr val="FF6600"/>
                </a:solidFill>
              </a:rPr>
              <a:t>Charged particle multiplicity </a:t>
            </a:r>
            <a:r>
              <a:rPr lang="en-US" dirty="0" smtClean="0"/>
              <a:t>– </a:t>
            </a:r>
            <a:r>
              <a:rPr lang="en-US" dirty="0"/>
              <a:t>√</a:t>
            </a:r>
            <a:r>
              <a:rPr lang="en-US" dirty="0" err="1"/>
              <a:t>s</a:t>
            </a:r>
            <a:r>
              <a:rPr lang="en-US" baseline="-25000" dirty="0" err="1"/>
              <a:t>NN</a:t>
            </a:r>
            <a:r>
              <a:rPr lang="en-US" dirty="0"/>
              <a:t> log scaling broken, centrality shape √</a:t>
            </a:r>
            <a:r>
              <a:rPr lang="en-US" dirty="0" err="1"/>
              <a:t>s</a:t>
            </a:r>
            <a:r>
              <a:rPr lang="en-US" baseline="-25000" dirty="0" err="1"/>
              <a:t>NN</a:t>
            </a:r>
            <a:r>
              <a:rPr lang="en-US" dirty="0"/>
              <a:t> </a:t>
            </a:r>
            <a:r>
              <a:rPr lang="en-US" dirty="0" smtClean="0"/>
              <a:t>independent</a:t>
            </a:r>
          </a:p>
          <a:p>
            <a:pPr marL="0" lvl="1">
              <a:spcAft>
                <a:spcPts val="600"/>
              </a:spcAft>
              <a:buFont typeface="Arial"/>
              <a:buChar char="•"/>
            </a:pPr>
            <a:r>
              <a:rPr lang="en-US" b="1" dirty="0" smtClean="0">
                <a:solidFill>
                  <a:srgbClr val="FF6600"/>
                </a:solidFill>
              </a:rPr>
              <a:t>Flow measurements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Event by event fluctuation measurements directly explore collision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Averaged flow measured to 6</a:t>
            </a:r>
            <a:r>
              <a:rPr lang="en-US" baseline="30000" dirty="0" smtClean="0"/>
              <a:t>th</a:t>
            </a:r>
            <a:r>
              <a:rPr lang="en-US" dirty="0" smtClean="0"/>
              <a:t> moment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Event plane to plane correlations measured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dirty="0"/>
              <a:t>F</a:t>
            </a:r>
            <a:r>
              <a:rPr lang="en-US" dirty="0" smtClean="0"/>
              <a:t>illing in our knowledge of geometry and expansion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b="1" dirty="0" smtClean="0">
                <a:solidFill>
                  <a:srgbClr val="FF6600"/>
                </a:solidFill>
              </a:rPr>
              <a:t>Suppression of particles sensitive to color interactions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Inclusive hadrons are suppressed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dirty="0" err="1" smtClean="0"/>
              <a:t>Muons</a:t>
            </a:r>
            <a:r>
              <a:rPr lang="en-US" dirty="0" smtClean="0"/>
              <a:t> from HF are also suppressed, but not as much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Di-Jet asymmetry for a direct look at quenching, but di-jets still back to back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dirty="0"/>
              <a:t>J</a:t>
            </a:r>
            <a:r>
              <a:rPr lang="en-US" dirty="0" smtClean="0"/>
              <a:t>et rate suppression, and path length dependence observed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one size dependence of jet suppression may hint at broadening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Fragmentation measurement shows modification of </a:t>
            </a:r>
            <a:r>
              <a:rPr lang="en-US" dirty="0" err="1" smtClean="0"/>
              <a:t>parton</a:t>
            </a:r>
            <a:r>
              <a:rPr lang="en-US" dirty="0" smtClean="0"/>
              <a:t> showering</a:t>
            </a:r>
          </a:p>
          <a:p>
            <a:pPr marL="0" lvl="1">
              <a:spcAft>
                <a:spcPts val="600"/>
              </a:spcAft>
              <a:buFont typeface="Arial"/>
              <a:buChar char="•"/>
            </a:pPr>
            <a:r>
              <a:rPr lang="en-US" b="1" dirty="0" smtClean="0">
                <a:solidFill>
                  <a:srgbClr val="FF6600"/>
                </a:solidFill>
              </a:rPr>
              <a:t>Electroweak bosons </a:t>
            </a:r>
            <a:r>
              <a:rPr lang="en-US" dirty="0"/>
              <a:t>-  Direct photons, and </a:t>
            </a:r>
            <a:r>
              <a:rPr lang="en-US" dirty="0" err="1"/>
              <a:t>Z</a:t>
            </a:r>
            <a:r>
              <a:rPr lang="en-US" dirty="0" err="1">
                <a:latin typeface="Wingdings"/>
                <a:ea typeface="Wingdings"/>
                <a:cs typeface="Wingdings"/>
              </a:rPr>
              <a:t></a:t>
            </a:r>
            <a:r>
              <a:rPr lang="en-US" dirty="0" err="1">
                <a:ea typeface="Wingdings"/>
                <a:cs typeface="Wingdings"/>
              </a:rPr>
              <a:t>ee,μμ</a:t>
            </a:r>
            <a:r>
              <a:rPr lang="en-US" dirty="0">
                <a:ea typeface="Wingdings"/>
                <a:cs typeface="Wingdings"/>
              </a:rPr>
              <a:t> </a:t>
            </a:r>
            <a:r>
              <a:rPr lang="en-US" dirty="0" smtClean="0">
                <a:ea typeface="Wingdings"/>
                <a:cs typeface="Wingdings"/>
              </a:rPr>
              <a:t>measured consistent </a:t>
            </a:r>
            <a:r>
              <a:rPr lang="en-US" dirty="0">
                <a:ea typeface="Wingdings"/>
                <a:cs typeface="Wingdings"/>
              </a:rPr>
              <a:t>with binary collision </a:t>
            </a:r>
            <a:r>
              <a:rPr lang="en-US" dirty="0" smtClean="0">
                <a:ea typeface="Wingdings"/>
                <a:cs typeface="Wingdings"/>
              </a:rPr>
              <a:t>scaling</a:t>
            </a:r>
            <a:endParaRPr lang="en-US" dirty="0" smtClean="0"/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b="1" dirty="0" smtClean="0">
                <a:solidFill>
                  <a:srgbClr val="FF6600"/>
                </a:solidFill>
                <a:ea typeface="Wingdings"/>
                <a:cs typeface="Wingdings"/>
              </a:rPr>
              <a:t>EW boson + jet – the ‘Golden Channel’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dirty="0">
                <a:ea typeface="Wingdings"/>
                <a:cs typeface="Wingdings"/>
              </a:rPr>
              <a:t>A</a:t>
            </a:r>
            <a:r>
              <a:rPr lang="en-US" dirty="0" smtClean="0">
                <a:ea typeface="Wingdings"/>
                <a:cs typeface="Wingdings"/>
              </a:rPr>
              <a:t>ttenuation of jet momentum and reduced yield compared to boson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ea typeface="Wingdings"/>
                <a:cs typeface="Wingdings"/>
              </a:rPr>
              <a:t>Back to back correlation maintained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5971252" y="3148905"/>
            <a:ext cx="294414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/>
              <a:t>p+Pb</a:t>
            </a:r>
            <a:r>
              <a:rPr lang="en-US" sz="2400" dirty="0" smtClean="0"/>
              <a:t> coming soon!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istrator\Desktop\sumLumiByDayUrgent2010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403"/>
          <a:stretch>
            <a:fillRect/>
          </a:stretch>
        </p:blipFill>
        <p:spPr bwMode="auto">
          <a:xfrm>
            <a:off x="347450" y="817460"/>
            <a:ext cx="3782231" cy="2935177"/>
          </a:xfrm>
          <a:prstGeom prst="rect">
            <a:avLst/>
          </a:prstGeom>
          <a:noFill/>
        </p:spPr>
      </p:pic>
      <p:pic>
        <p:nvPicPr>
          <p:cNvPr id="4" name="Picture 2" descr="C:\Users\Administrator\Desktop\sumLumiByDayUrgent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187"/>
          <a:stretch>
            <a:fillRect/>
          </a:stretch>
        </p:blipFill>
        <p:spPr bwMode="auto">
          <a:xfrm>
            <a:off x="4917645" y="779055"/>
            <a:ext cx="3823305" cy="299239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215865" y="1261924"/>
            <a:ext cx="741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2011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Data Samples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957520" y="1969610"/>
            <a:ext cx="1382580" cy="11905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1077145" y="1969610"/>
            <a:ext cx="257313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724150" y="3220579"/>
            <a:ext cx="25851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920585" y="131672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2010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50854"/>
              </p:ext>
            </p:extLst>
          </p:nvPr>
        </p:nvGraphicFramePr>
        <p:xfrm>
          <a:off x="516138" y="3921600"/>
          <a:ext cx="8145261" cy="2150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7862"/>
                <a:gridCol w="1837111"/>
                <a:gridCol w="4030288"/>
              </a:tblGrid>
              <a:tr h="343462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+mn-lt"/>
                        </a:rPr>
                        <a:t>Run: 	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n-lt"/>
                        </a:rPr>
                        <a:t>2010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n-lt"/>
                        </a:rPr>
                        <a:t>2011</a:t>
                      </a:r>
                      <a:endParaRPr lang="en-US" sz="2400" dirty="0"/>
                    </a:p>
                  </a:txBody>
                  <a:tcPr/>
                </a:tc>
              </a:tr>
              <a:tr h="343462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+mn-lt"/>
                        </a:rPr>
                        <a:t>L</a:t>
                      </a:r>
                      <a:r>
                        <a:rPr lang="en-US" sz="2400" b="1" baseline="-25000" dirty="0" smtClean="0">
                          <a:latin typeface="+mn-lt"/>
                        </a:rPr>
                        <a:t>int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n-lt"/>
                        </a:rPr>
                        <a:t>8 ub</a:t>
                      </a:r>
                      <a:r>
                        <a:rPr lang="en-US" sz="2400" b="1" baseline="30000" dirty="0" smtClean="0">
                          <a:latin typeface="+mn-lt"/>
                        </a:rPr>
                        <a:t>-1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n-lt"/>
                        </a:rPr>
                        <a:t>0.15 nb</a:t>
                      </a:r>
                      <a:r>
                        <a:rPr lang="en-US" sz="2400" b="1" baseline="30000" dirty="0" smtClean="0">
                          <a:latin typeface="+mn-lt"/>
                        </a:rPr>
                        <a:t>-1</a:t>
                      </a:r>
                      <a:endParaRPr lang="en-US" sz="2400" dirty="0"/>
                    </a:p>
                  </a:txBody>
                  <a:tcPr/>
                </a:tc>
              </a:tr>
              <a:tr h="618231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+mn-lt"/>
                        </a:rPr>
                        <a:t>Triggers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n-lt"/>
                        </a:rPr>
                        <a:t>Min Bias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(e), </a:t>
                      </a:r>
                      <a:r>
                        <a:rPr lang="el-GR" sz="2400" b="1" dirty="0" smtClean="0">
                          <a:latin typeface="Arial"/>
                          <a:cs typeface="Arial"/>
                        </a:rPr>
                        <a:t>μ</a:t>
                      </a:r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2400" b="1" dirty="0" smtClean="0">
                          <a:latin typeface="+mn-lt"/>
                        </a:rPr>
                        <a:t>jets, Min Bias, UPC</a:t>
                      </a:r>
                      <a:endParaRPr lang="en-US" sz="2400" dirty="0"/>
                    </a:p>
                  </a:txBody>
                  <a:tcPr/>
                </a:tc>
              </a:tr>
              <a:tr h="618231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+mn-lt"/>
                        </a:rPr>
                        <a:t>N</a:t>
                      </a:r>
                      <a:r>
                        <a:rPr lang="en-US" sz="2400" b="1" baseline="-25000" dirty="0" err="1" smtClean="0">
                          <a:latin typeface="+mn-lt"/>
                        </a:rPr>
                        <a:t>events</a:t>
                      </a:r>
                      <a:r>
                        <a:rPr lang="en-US" sz="2400" b="1" dirty="0" smtClean="0">
                          <a:latin typeface="+mn-lt"/>
                        </a:rPr>
                        <a:t> (0-80)%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n-lt"/>
                        </a:rPr>
                        <a:t>30-40M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n-lt"/>
                        </a:rPr>
                        <a:t>750-800M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4</a:t>
            </a:fld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493720" y="1021947"/>
            <a:ext cx="2611540" cy="1920250"/>
            <a:chOff x="3679987" y="5352957"/>
            <a:chExt cx="532414" cy="415925"/>
          </a:xfrm>
        </p:grpSpPr>
        <p:sp>
          <p:nvSpPr>
            <p:cNvPr id="16" name="Oval 34"/>
            <p:cNvSpPr>
              <a:spLocks noChangeArrowheads="1"/>
            </p:cNvSpPr>
            <p:nvPr/>
          </p:nvSpPr>
          <p:spPr bwMode="auto">
            <a:xfrm>
              <a:off x="3802554" y="5352957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34"/>
            <p:cNvSpPr>
              <a:spLocks noChangeArrowheads="1"/>
            </p:cNvSpPr>
            <p:nvPr/>
          </p:nvSpPr>
          <p:spPr bwMode="auto">
            <a:xfrm>
              <a:off x="3679987" y="5352957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561CD9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775076" y="5352957"/>
              <a:ext cx="348556" cy="415925"/>
            </a:xfrm>
            <a:prstGeom prst="ellipse">
              <a:avLst/>
            </a:prstGeom>
            <a:gradFill flip="none" rotWithShape="1">
              <a:gsLst>
                <a:gs pos="88000">
                  <a:srgbClr val="FF0000"/>
                </a:gs>
                <a:gs pos="100000">
                  <a:srgbClr val="FFFFFF"/>
                </a:gs>
                <a:gs pos="99000">
                  <a:srgbClr val="FF0000"/>
                </a:gs>
                <a:gs pos="11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7183540" y="2968140"/>
            <a:ext cx="149779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6600"/>
                </a:solidFill>
              </a:rPr>
              <a:t>Binary</a:t>
            </a:r>
          </a:p>
          <a:p>
            <a:pPr algn="ctr"/>
            <a:r>
              <a:rPr lang="en-US" sz="2000" b="1" dirty="0" smtClean="0">
                <a:solidFill>
                  <a:srgbClr val="FF6600"/>
                </a:solidFill>
              </a:rPr>
              <a:t>Collisions</a:t>
            </a:r>
          </a:p>
        </p:txBody>
      </p:sp>
      <p:pic>
        <p:nvPicPr>
          <p:cNvPr id="94" name="Picture 93" descr="Slide3.jp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9" t="29124" r="5556" b="38721"/>
          <a:stretch/>
        </p:blipFill>
        <p:spPr>
          <a:xfrm>
            <a:off x="5954580" y="878174"/>
            <a:ext cx="2239819" cy="2205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9" name="Freeform 98"/>
          <p:cNvSpPr/>
          <p:nvPr/>
        </p:nvSpPr>
        <p:spPr>
          <a:xfrm>
            <a:off x="6051596" y="1053555"/>
            <a:ext cx="1599987" cy="1879958"/>
          </a:xfrm>
          <a:custGeom>
            <a:avLst/>
            <a:gdLst>
              <a:gd name="connsiteX0" fmla="*/ 739936 w 1582275"/>
              <a:gd name="connsiteY0" fmla="*/ 5749 h 1795144"/>
              <a:gd name="connsiteX1" fmla="*/ 872841 w 1582275"/>
              <a:gd name="connsiteY1" fmla="*/ 15594 h 1795144"/>
              <a:gd name="connsiteX2" fmla="*/ 1000824 w 1582275"/>
              <a:gd name="connsiteY2" fmla="*/ 35283 h 1795144"/>
              <a:gd name="connsiteX3" fmla="*/ 1089428 w 1582275"/>
              <a:gd name="connsiteY3" fmla="*/ 45128 h 1795144"/>
              <a:gd name="connsiteX4" fmla="*/ 1227255 w 1582275"/>
              <a:gd name="connsiteY4" fmla="*/ 163263 h 1795144"/>
              <a:gd name="connsiteX5" fmla="*/ 1271557 w 1582275"/>
              <a:gd name="connsiteY5" fmla="*/ 306010 h 1795144"/>
              <a:gd name="connsiteX6" fmla="*/ 1360160 w 1582275"/>
              <a:gd name="connsiteY6" fmla="*/ 399534 h 1795144"/>
              <a:gd name="connsiteX7" fmla="*/ 1468454 w 1582275"/>
              <a:gd name="connsiteY7" fmla="*/ 433990 h 1795144"/>
              <a:gd name="connsiteX8" fmla="*/ 1542290 w 1582275"/>
              <a:gd name="connsiteY8" fmla="*/ 537358 h 1795144"/>
              <a:gd name="connsiteX9" fmla="*/ 1517678 w 1582275"/>
              <a:gd name="connsiteY9" fmla="*/ 645649 h 1795144"/>
              <a:gd name="connsiteX10" fmla="*/ 1557057 w 1582275"/>
              <a:gd name="connsiteY10" fmla="*/ 739173 h 1795144"/>
              <a:gd name="connsiteX11" fmla="*/ 1522600 w 1582275"/>
              <a:gd name="connsiteY11" fmla="*/ 857308 h 1795144"/>
              <a:gd name="connsiteX12" fmla="*/ 1581669 w 1582275"/>
              <a:gd name="connsiteY12" fmla="*/ 1000055 h 1795144"/>
              <a:gd name="connsiteX13" fmla="*/ 1478298 w 1582275"/>
              <a:gd name="connsiteY13" fmla="*/ 1152646 h 1795144"/>
              <a:gd name="connsiteX14" fmla="*/ 1360160 w 1582275"/>
              <a:gd name="connsiteY14" fmla="*/ 1172335 h 1795144"/>
              <a:gd name="connsiteX15" fmla="*/ 1335548 w 1582275"/>
              <a:gd name="connsiteY15" fmla="*/ 1295393 h 1795144"/>
              <a:gd name="connsiteX16" fmla="*/ 1202643 w 1582275"/>
              <a:gd name="connsiteY16" fmla="*/ 1443062 h 1795144"/>
              <a:gd name="connsiteX17" fmla="*/ 1178031 w 1582275"/>
              <a:gd name="connsiteY17" fmla="*/ 1536586 h 1795144"/>
              <a:gd name="connsiteX18" fmla="*/ 1197721 w 1582275"/>
              <a:gd name="connsiteY18" fmla="*/ 1639954 h 1795144"/>
              <a:gd name="connsiteX19" fmla="*/ 1074660 w 1582275"/>
              <a:gd name="connsiteY19" fmla="*/ 1748245 h 1795144"/>
              <a:gd name="connsiteX20" fmla="*/ 912221 w 1582275"/>
              <a:gd name="connsiteY20" fmla="*/ 1718711 h 1795144"/>
              <a:gd name="connsiteX21" fmla="*/ 789160 w 1582275"/>
              <a:gd name="connsiteY21" fmla="*/ 1772857 h 1795144"/>
              <a:gd name="connsiteX22" fmla="*/ 621798 w 1582275"/>
              <a:gd name="connsiteY22" fmla="*/ 1792546 h 1795144"/>
              <a:gd name="connsiteX23" fmla="*/ 474126 w 1582275"/>
              <a:gd name="connsiteY23" fmla="*/ 1718711 h 1795144"/>
              <a:gd name="connsiteX24" fmla="*/ 405212 w 1582275"/>
              <a:gd name="connsiteY24" fmla="*/ 1566120 h 1795144"/>
              <a:gd name="connsiteX25" fmla="*/ 351065 w 1582275"/>
              <a:gd name="connsiteY25" fmla="*/ 1502130 h 1795144"/>
              <a:gd name="connsiteX26" fmla="*/ 213238 w 1582275"/>
              <a:gd name="connsiteY26" fmla="*/ 1492285 h 1795144"/>
              <a:gd name="connsiteX27" fmla="*/ 119712 w 1582275"/>
              <a:gd name="connsiteY27" fmla="*/ 1383995 h 1795144"/>
              <a:gd name="connsiteX28" fmla="*/ 144324 w 1582275"/>
              <a:gd name="connsiteY28" fmla="*/ 1256015 h 1795144"/>
              <a:gd name="connsiteX29" fmla="*/ 100022 w 1582275"/>
              <a:gd name="connsiteY29" fmla="*/ 1172335 h 1795144"/>
              <a:gd name="connsiteX30" fmla="*/ 40953 w 1582275"/>
              <a:gd name="connsiteY30" fmla="*/ 1078812 h 1795144"/>
              <a:gd name="connsiteX31" fmla="*/ 1574 w 1582275"/>
              <a:gd name="connsiteY31" fmla="*/ 970521 h 1795144"/>
              <a:gd name="connsiteX32" fmla="*/ 95100 w 1582275"/>
              <a:gd name="connsiteY32" fmla="*/ 852386 h 1795144"/>
              <a:gd name="connsiteX33" fmla="*/ 183703 w 1582275"/>
              <a:gd name="connsiteY33" fmla="*/ 758862 h 1795144"/>
              <a:gd name="connsiteX34" fmla="*/ 154169 w 1582275"/>
              <a:gd name="connsiteY34" fmla="*/ 616115 h 1795144"/>
              <a:gd name="connsiteX35" fmla="*/ 75410 w 1582275"/>
              <a:gd name="connsiteY35" fmla="*/ 517669 h 1795144"/>
              <a:gd name="connsiteX36" fmla="*/ 90177 w 1582275"/>
              <a:gd name="connsiteY36" fmla="*/ 384767 h 1795144"/>
              <a:gd name="connsiteX37" fmla="*/ 173859 w 1582275"/>
              <a:gd name="connsiteY37" fmla="*/ 320777 h 1795144"/>
              <a:gd name="connsiteX38" fmla="*/ 277229 w 1582275"/>
              <a:gd name="connsiteY38" fmla="*/ 310932 h 1795144"/>
              <a:gd name="connsiteX39" fmla="*/ 272307 w 1582275"/>
              <a:gd name="connsiteY39" fmla="*/ 143574 h 1795144"/>
              <a:gd name="connsiteX40" fmla="*/ 306764 w 1582275"/>
              <a:gd name="connsiteY40" fmla="*/ 20516 h 1795144"/>
              <a:gd name="connsiteX41" fmla="*/ 464281 w 1582275"/>
              <a:gd name="connsiteY41" fmla="*/ 30361 h 1795144"/>
              <a:gd name="connsiteX42" fmla="*/ 562729 w 1582275"/>
              <a:gd name="connsiteY42" fmla="*/ 109118 h 1795144"/>
              <a:gd name="connsiteX43" fmla="*/ 739936 w 1582275"/>
              <a:gd name="connsiteY43" fmla="*/ 5749 h 1795144"/>
              <a:gd name="connsiteX0" fmla="*/ 739936 w 1582275"/>
              <a:gd name="connsiteY0" fmla="*/ 1976 h 1791371"/>
              <a:gd name="connsiteX1" fmla="*/ 872841 w 1582275"/>
              <a:gd name="connsiteY1" fmla="*/ 11821 h 1791371"/>
              <a:gd name="connsiteX2" fmla="*/ 1000824 w 1582275"/>
              <a:gd name="connsiteY2" fmla="*/ 31510 h 1791371"/>
              <a:gd name="connsiteX3" fmla="*/ 1089428 w 1582275"/>
              <a:gd name="connsiteY3" fmla="*/ 41355 h 1791371"/>
              <a:gd name="connsiteX4" fmla="*/ 1227255 w 1582275"/>
              <a:gd name="connsiteY4" fmla="*/ 159490 h 1791371"/>
              <a:gd name="connsiteX5" fmla="*/ 1271557 w 1582275"/>
              <a:gd name="connsiteY5" fmla="*/ 302237 h 1791371"/>
              <a:gd name="connsiteX6" fmla="*/ 1360160 w 1582275"/>
              <a:gd name="connsiteY6" fmla="*/ 395761 h 1791371"/>
              <a:gd name="connsiteX7" fmla="*/ 1468454 w 1582275"/>
              <a:gd name="connsiteY7" fmla="*/ 430217 h 1791371"/>
              <a:gd name="connsiteX8" fmla="*/ 1542290 w 1582275"/>
              <a:gd name="connsiteY8" fmla="*/ 533585 h 1791371"/>
              <a:gd name="connsiteX9" fmla="*/ 1517678 w 1582275"/>
              <a:gd name="connsiteY9" fmla="*/ 641876 h 1791371"/>
              <a:gd name="connsiteX10" fmla="*/ 1557057 w 1582275"/>
              <a:gd name="connsiteY10" fmla="*/ 735400 h 1791371"/>
              <a:gd name="connsiteX11" fmla="*/ 1522600 w 1582275"/>
              <a:gd name="connsiteY11" fmla="*/ 853535 h 1791371"/>
              <a:gd name="connsiteX12" fmla="*/ 1581669 w 1582275"/>
              <a:gd name="connsiteY12" fmla="*/ 996282 h 1791371"/>
              <a:gd name="connsiteX13" fmla="*/ 1478298 w 1582275"/>
              <a:gd name="connsiteY13" fmla="*/ 1148873 h 1791371"/>
              <a:gd name="connsiteX14" fmla="*/ 1360160 w 1582275"/>
              <a:gd name="connsiteY14" fmla="*/ 1168562 h 1791371"/>
              <a:gd name="connsiteX15" fmla="*/ 1335548 w 1582275"/>
              <a:gd name="connsiteY15" fmla="*/ 1291620 h 1791371"/>
              <a:gd name="connsiteX16" fmla="*/ 1202643 w 1582275"/>
              <a:gd name="connsiteY16" fmla="*/ 1439289 h 1791371"/>
              <a:gd name="connsiteX17" fmla="*/ 1178031 w 1582275"/>
              <a:gd name="connsiteY17" fmla="*/ 1532813 h 1791371"/>
              <a:gd name="connsiteX18" fmla="*/ 1197721 w 1582275"/>
              <a:gd name="connsiteY18" fmla="*/ 1636181 h 1791371"/>
              <a:gd name="connsiteX19" fmla="*/ 1074660 w 1582275"/>
              <a:gd name="connsiteY19" fmla="*/ 1744472 h 1791371"/>
              <a:gd name="connsiteX20" fmla="*/ 912221 w 1582275"/>
              <a:gd name="connsiteY20" fmla="*/ 1714938 h 1791371"/>
              <a:gd name="connsiteX21" fmla="*/ 789160 w 1582275"/>
              <a:gd name="connsiteY21" fmla="*/ 1769084 h 1791371"/>
              <a:gd name="connsiteX22" fmla="*/ 621798 w 1582275"/>
              <a:gd name="connsiteY22" fmla="*/ 1788773 h 1791371"/>
              <a:gd name="connsiteX23" fmla="*/ 474126 w 1582275"/>
              <a:gd name="connsiteY23" fmla="*/ 1714938 h 1791371"/>
              <a:gd name="connsiteX24" fmla="*/ 405212 w 1582275"/>
              <a:gd name="connsiteY24" fmla="*/ 1562347 h 1791371"/>
              <a:gd name="connsiteX25" fmla="*/ 351065 w 1582275"/>
              <a:gd name="connsiteY25" fmla="*/ 1498357 h 1791371"/>
              <a:gd name="connsiteX26" fmla="*/ 213238 w 1582275"/>
              <a:gd name="connsiteY26" fmla="*/ 1488512 h 1791371"/>
              <a:gd name="connsiteX27" fmla="*/ 119712 w 1582275"/>
              <a:gd name="connsiteY27" fmla="*/ 1380222 h 1791371"/>
              <a:gd name="connsiteX28" fmla="*/ 144324 w 1582275"/>
              <a:gd name="connsiteY28" fmla="*/ 1252242 h 1791371"/>
              <a:gd name="connsiteX29" fmla="*/ 100022 w 1582275"/>
              <a:gd name="connsiteY29" fmla="*/ 1168562 h 1791371"/>
              <a:gd name="connsiteX30" fmla="*/ 40953 w 1582275"/>
              <a:gd name="connsiteY30" fmla="*/ 1075039 h 1791371"/>
              <a:gd name="connsiteX31" fmla="*/ 1574 w 1582275"/>
              <a:gd name="connsiteY31" fmla="*/ 966748 h 1791371"/>
              <a:gd name="connsiteX32" fmla="*/ 95100 w 1582275"/>
              <a:gd name="connsiteY32" fmla="*/ 848613 h 1791371"/>
              <a:gd name="connsiteX33" fmla="*/ 183703 w 1582275"/>
              <a:gd name="connsiteY33" fmla="*/ 755089 h 1791371"/>
              <a:gd name="connsiteX34" fmla="*/ 154169 w 1582275"/>
              <a:gd name="connsiteY34" fmla="*/ 612342 h 1791371"/>
              <a:gd name="connsiteX35" fmla="*/ 75410 w 1582275"/>
              <a:gd name="connsiteY35" fmla="*/ 513896 h 1791371"/>
              <a:gd name="connsiteX36" fmla="*/ 90177 w 1582275"/>
              <a:gd name="connsiteY36" fmla="*/ 380994 h 1791371"/>
              <a:gd name="connsiteX37" fmla="*/ 173859 w 1582275"/>
              <a:gd name="connsiteY37" fmla="*/ 317004 h 1791371"/>
              <a:gd name="connsiteX38" fmla="*/ 277229 w 1582275"/>
              <a:gd name="connsiteY38" fmla="*/ 307159 h 1791371"/>
              <a:gd name="connsiteX39" fmla="*/ 272307 w 1582275"/>
              <a:gd name="connsiteY39" fmla="*/ 139801 h 1791371"/>
              <a:gd name="connsiteX40" fmla="*/ 306764 w 1582275"/>
              <a:gd name="connsiteY40" fmla="*/ 16743 h 1791371"/>
              <a:gd name="connsiteX41" fmla="*/ 464281 w 1582275"/>
              <a:gd name="connsiteY41" fmla="*/ 26588 h 1791371"/>
              <a:gd name="connsiteX42" fmla="*/ 597186 w 1582275"/>
              <a:gd name="connsiteY42" fmla="*/ 51200 h 1791371"/>
              <a:gd name="connsiteX43" fmla="*/ 739936 w 1582275"/>
              <a:gd name="connsiteY43" fmla="*/ 1976 h 1791371"/>
              <a:gd name="connsiteX0" fmla="*/ 739936 w 1582275"/>
              <a:gd name="connsiteY0" fmla="*/ 1976 h 1791371"/>
              <a:gd name="connsiteX1" fmla="*/ 872841 w 1582275"/>
              <a:gd name="connsiteY1" fmla="*/ 11821 h 1791371"/>
              <a:gd name="connsiteX2" fmla="*/ 1000824 w 1582275"/>
              <a:gd name="connsiteY2" fmla="*/ 31510 h 1791371"/>
              <a:gd name="connsiteX3" fmla="*/ 1089428 w 1582275"/>
              <a:gd name="connsiteY3" fmla="*/ 41355 h 1791371"/>
              <a:gd name="connsiteX4" fmla="*/ 1227255 w 1582275"/>
              <a:gd name="connsiteY4" fmla="*/ 159490 h 1791371"/>
              <a:gd name="connsiteX5" fmla="*/ 1271557 w 1582275"/>
              <a:gd name="connsiteY5" fmla="*/ 302237 h 1791371"/>
              <a:gd name="connsiteX6" fmla="*/ 1360160 w 1582275"/>
              <a:gd name="connsiteY6" fmla="*/ 395761 h 1791371"/>
              <a:gd name="connsiteX7" fmla="*/ 1468454 w 1582275"/>
              <a:gd name="connsiteY7" fmla="*/ 430217 h 1791371"/>
              <a:gd name="connsiteX8" fmla="*/ 1542290 w 1582275"/>
              <a:gd name="connsiteY8" fmla="*/ 533585 h 1791371"/>
              <a:gd name="connsiteX9" fmla="*/ 1517678 w 1582275"/>
              <a:gd name="connsiteY9" fmla="*/ 641876 h 1791371"/>
              <a:gd name="connsiteX10" fmla="*/ 1557057 w 1582275"/>
              <a:gd name="connsiteY10" fmla="*/ 735400 h 1791371"/>
              <a:gd name="connsiteX11" fmla="*/ 1522600 w 1582275"/>
              <a:gd name="connsiteY11" fmla="*/ 853535 h 1791371"/>
              <a:gd name="connsiteX12" fmla="*/ 1581669 w 1582275"/>
              <a:gd name="connsiteY12" fmla="*/ 996282 h 1791371"/>
              <a:gd name="connsiteX13" fmla="*/ 1478298 w 1582275"/>
              <a:gd name="connsiteY13" fmla="*/ 1148873 h 1791371"/>
              <a:gd name="connsiteX14" fmla="*/ 1360160 w 1582275"/>
              <a:gd name="connsiteY14" fmla="*/ 1168562 h 1791371"/>
              <a:gd name="connsiteX15" fmla="*/ 1335548 w 1582275"/>
              <a:gd name="connsiteY15" fmla="*/ 1291620 h 1791371"/>
              <a:gd name="connsiteX16" fmla="*/ 1202643 w 1582275"/>
              <a:gd name="connsiteY16" fmla="*/ 1439289 h 1791371"/>
              <a:gd name="connsiteX17" fmla="*/ 1178031 w 1582275"/>
              <a:gd name="connsiteY17" fmla="*/ 1532813 h 1791371"/>
              <a:gd name="connsiteX18" fmla="*/ 1197721 w 1582275"/>
              <a:gd name="connsiteY18" fmla="*/ 1636181 h 1791371"/>
              <a:gd name="connsiteX19" fmla="*/ 1074660 w 1582275"/>
              <a:gd name="connsiteY19" fmla="*/ 1744472 h 1791371"/>
              <a:gd name="connsiteX20" fmla="*/ 912221 w 1582275"/>
              <a:gd name="connsiteY20" fmla="*/ 1714938 h 1791371"/>
              <a:gd name="connsiteX21" fmla="*/ 789160 w 1582275"/>
              <a:gd name="connsiteY21" fmla="*/ 1769084 h 1791371"/>
              <a:gd name="connsiteX22" fmla="*/ 621798 w 1582275"/>
              <a:gd name="connsiteY22" fmla="*/ 1788773 h 1791371"/>
              <a:gd name="connsiteX23" fmla="*/ 474126 w 1582275"/>
              <a:gd name="connsiteY23" fmla="*/ 1714938 h 1791371"/>
              <a:gd name="connsiteX24" fmla="*/ 405212 w 1582275"/>
              <a:gd name="connsiteY24" fmla="*/ 1562347 h 1791371"/>
              <a:gd name="connsiteX25" fmla="*/ 351065 w 1582275"/>
              <a:gd name="connsiteY25" fmla="*/ 1498357 h 1791371"/>
              <a:gd name="connsiteX26" fmla="*/ 213238 w 1582275"/>
              <a:gd name="connsiteY26" fmla="*/ 1488512 h 1791371"/>
              <a:gd name="connsiteX27" fmla="*/ 119712 w 1582275"/>
              <a:gd name="connsiteY27" fmla="*/ 1380222 h 1791371"/>
              <a:gd name="connsiteX28" fmla="*/ 144324 w 1582275"/>
              <a:gd name="connsiteY28" fmla="*/ 1252242 h 1791371"/>
              <a:gd name="connsiteX29" fmla="*/ 100022 w 1582275"/>
              <a:gd name="connsiteY29" fmla="*/ 1168562 h 1791371"/>
              <a:gd name="connsiteX30" fmla="*/ 40953 w 1582275"/>
              <a:gd name="connsiteY30" fmla="*/ 1075039 h 1791371"/>
              <a:gd name="connsiteX31" fmla="*/ 1574 w 1582275"/>
              <a:gd name="connsiteY31" fmla="*/ 966748 h 1791371"/>
              <a:gd name="connsiteX32" fmla="*/ 95100 w 1582275"/>
              <a:gd name="connsiteY32" fmla="*/ 848613 h 1791371"/>
              <a:gd name="connsiteX33" fmla="*/ 183703 w 1582275"/>
              <a:gd name="connsiteY33" fmla="*/ 755089 h 1791371"/>
              <a:gd name="connsiteX34" fmla="*/ 154169 w 1582275"/>
              <a:gd name="connsiteY34" fmla="*/ 612342 h 1791371"/>
              <a:gd name="connsiteX35" fmla="*/ 75410 w 1582275"/>
              <a:gd name="connsiteY35" fmla="*/ 513896 h 1791371"/>
              <a:gd name="connsiteX36" fmla="*/ 90177 w 1582275"/>
              <a:gd name="connsiteY36" fmla="*/ 380994 h 1791371"/>
              <a:gd name="connsiteX37" fmla="*/ 173859 w 1582275"/>
              <a:gd name="connsiteY37" fmla="*/ 317004 h 1791371"/>
              <a:gd name="connsiteX38" fmla="*/ 277229 w 1582275"/>
              <a:gd name="connsiteY38" fmla="*/ 307159 h 1791371"/>
              <a:gd name="connsiteX39" fmla="*/ 272307 w 1582275"/>
              <a:gd name="connsiteY39" fmla="*/ 139801 h 1791371"/>
              <a:gd name="connsiteX40" fmla="*/ 321531 w 1582275"/>
              <a:gd name="connsiteY40" fmla="*/ 36432 h 1791371"/>
              <a:gd name="connsiteX41" fmla="*/ 464281 w 1582275"/>
              <a:gd name="connsiteY41" fmla="*/ 26588 h 1791371"/>
              <a:gd name="connsiteX42" fmla="*/ 597186 w 1582275"/>
              <a:gd name="connsiteY42" fmla="*/ 51200 h 1791371"/>
              <a:gd name="connsiteX43" fmla="*/ 739936 w 1582275"/>
              <a:gd name="connsiteY43" fmla="*/ 1976 h 1791371"/>
              <a:gd name="connsiteX0" fmla="*/ 739936 w 1582275"/>
              <a:gd name="connsiteY0" fmla="*/ 1976 h 1791371"/>
              <a:gd name="connsiteX1" fmla="*/ 872841 w 1582275"/>
              <a:gd name="connsiteY1" fmla="*/ 11821 h 1791371"/>
              <a:gd name="connsiteX2" fmla="*/ 1000824 w 1582275"/>
              <a:gd name="connsiteY2" fmla="*/ 31510 h 1791371"/>
              <a:gd name="connsiteX3" fmla="*/ 1089428 w 1582275"/>
              <a:gd name="connsiteY3" fmla="*/ 41355 h 1791371"/>
              <a:gd name="connsiteX4" fmla="*/ 1227255 w 1582275"/>
              <a:gd name="connsiteY4" fmla="*/ 159490 h 1791371"/>
              <a:gd name="connsiteX5" fmla="*/ 1271557 w 1582275"/>
              <a:gd name="connsiteY5" fmla="*/ 302237 h 1791371"/>
              <a:gd name="connsiteX6" fmla="*/ 1360160 w 1582275"/>
              <a:gd name="connsiteY6" fmla="*/ 395761 h 1791371"/>
              <a:gd name="connsiteX7" fmla="*/ 1468454 w 1582275"/>
              <a:gd name="connsiteY7" fmla="*/ 430217 h 1791371"/>
              <a:gd name="connsiteX8" fmla="*/ 1542290 w 1582275"/>
              <a:gd name="connsiteY8" fmla="*/ 533585 h 1791371"/>
              <a:gd name="connsiteX9" fmla="*/ 1517678 w 1582275"/>
              <a:gd name="connsiteY9" fmla="*/ 641876 h 1791371"/>
              <a:gd name="connsiteX10" fmla="*/ 1557057 w 1582275"/>
              <a:gd name="connsiteY10" fmla="*/ 735400 h 1791371"/>
              <a:gd name="connsiteX11" fmla="*/ 1522600 w 1582275"/>
              <a:gd name="connsiteY11" fmla="*/ 853535 h 1791371"/>
              <a:gd name="connsiteX12" fmla="*/ 1581669 w 1582275"/>
              <a:gd name="connsiteY12" fmla="*/ 996282 h 1791371"/>
              <a:gd name="connsiteX13" fmla="*/ 1478298 w 1582275"/>
              <a:gd name="connsiteY13" fmla="*/ 1148873 h 1791371"/>
              <a:gd name="connsiteX14" fmla="*/ 1360160 w 1582275"/>
              <a:gd name="connsiteY14" fmla="*/ 1168562 h 1791371"/>
              <a:gd name="connsiteX15" fmla="*/ 1335548 w 1582275"/>
              <a:gd name="connsiteY15" fmla="*/ 1291620 h 1791371"/>
              <a:gd name="connsiteX16" fmla="*/ 1202643 w 1582275"/>
              <a:gd name="connsiteY16" fmla="*/ 1439289 h 1791371"/>
              <a:gd name="connsiteX17" fmla="*/ 1178031 w 1582275"/>
              <a:gd name="connsiteY17" fmla="*/ 1532813 h 1791371"/>
              <a:gd name="connsiteX18" fmla="*/ 1197721 w 1582275"/>
              <a:gd name="connsiteY18" fmla="*/ 1636181 h 1791371"/>
              <a:gd name="connsiteX19" fmla="*/ 1074660 w 1582275"/>
              <a:gd name="connsiteY19" fmla="*/ 1744472 h 1791371"/>
              <a:gd name="connsiteX20" fmla="*/ 912221 w 1582275"/>
              <a:gd name="connsiteY20" fmla="*/ 1714938 h 1791371"/>
              <a:gd name="connsiteX21" fmla="*/ 789160 w 1582275"/>
              <a:gd name="connsiteY21" fmla="*/ 1769084 h 1791371"/>
              <a:gd name="connsiteX22" fmla="*/ 621798 w 1582275"/>
              <a:gd name="connsiteY22" fmla="*/ 1788773 h 1791371"/>
              <a:gd name="connsiteX23" fmla="*/ 474126 w 1582275"/>
              <a:gd name="connsiteY23" fmla="*/ 1714938 h 1791371"/>
              <a:gd name="connsiteX24" fmla="*/ 405212 w 1582275"/>
              <a:gd name="connsiteY24" fmla="*/ 1562347 h 1791371"/>
              <a:gd name="connsiteX25" fmla="*/ 351065 w 1582275"/>
              <a:gd name="connsiteY25" fmla="*/ 1498357 h 1791371"/>
              <a:gd name="connsiteX26" fmla="*/ 213238 w 1582275"/>
              <a:gd name="connsiteY26" fmla="*/ 1488512 h 1791371"/>
              <a:gd name="connsiteX27" fmla="*/ 119712 w 1582275"/>
              <a:gd name="connsiteY27" fmla="*/ 1380222 h 1791371"/>
              <a:gd name="connsiteX28" fmla="*/ 144324 w 1582275"/>
              <a:gd name="connsiteY28" fmla="*/ 1252242 h 1791371"/>
              <a:gd name="connsiteX29" fmla="*/ 100022 w 1582275"/>
              <a:gd name="connsiteY29" fmla="*/ 1168562 h 1791371"/>
              <a:gd name="connsiteX30" fmla="*/ 40953 w 1582275"/>
              <a:gd name="connsiteY30" fmla="*/ 1075039 h 1791371"/>
              <a:gd name="connsiteX31" fmla="*/ 1574 w 1582275"/>
              <a:gd name="connsiteY31" fmla="*/ 966748 h 1791371"/>
              <a:gd name="connsiteX32" fmla="*/ 95100 w 1582275"/>
              <a:gd name="connsiteY32" fmla="*/ 848613 h 1791371"/>
              <a:gd name="connsiteX33" fmla="*/ 183703 w 1582275"/>
              <a:gd name="connsiteY33" fmla="*/ 755089 h 1791371"/>
              <a:gd name="connsiteX34" fmla="*/ 154169 w 1582275"/>
              <a:gd name="connsiteY34" fmla="*/ 612342 h 1791371"/>
              <a:gd name="connsiteX35" fmla="*/ 75410 w 1582275"/>
              <a:gd name="connsiteY35" fmla="*/ 513896 h 1791371"/>
              <a:gd name="connsiteX36" fmla="*/ 90177 w 1582275"/>
              <a:gd name="connsiteY36" fmla="*/ 380994 h 1791371"/>
              <a:gd name="connsiteX37" fmla="*/ 277229 w 1582275"/>
              <a:gd name="connsiteY37" fmla="*/ 307159 h 1791371"/>
              <a:gd name="connsiteX38" fmla="*/ 272307 w 1582275"/>
              <a:gd name="connsiteY38" fmla="*/ 139801 h 1791371"/>
              <a:gd name="connsiteX39" fmla="*/ 321531 w 1582275"/>
              <a:gd name="connsiteY39" fmla="*/ 36432 h 1791371"/>
              <a:gd name="connsiteX40" fmla="*/ 464281 w 1582275"/>
              <a:gd name="connsiteY40" fmla="*/ 26588 h 1791371"/>
              <a:gd name="connsiteX41" fmla="*/ 597186 w 1582275"/>
              <a:gd name="connsiteY41" fmla="*/ 51200 h 1791371"/>
              <a:gd name="connsiteX42" fmla="*/ 739936 w 1582275"/>
              <a:gd name="connsiteY42" fmla="*/ 1976 h 1791371"/>
              <a:gd name="connsiteX0" fmla="*/ 739110 w 1581449"/>
              <a:gd name="connsiteY0" fmla="*/ 1976 h 1791371"/>
              <a:gd name="connsiteX1" fmla="*/ 872015 w 1581449"/>
              <a:gd name="connsiteY1" fmla="*/ 11821 h 1791371"/>
              <a:gd name="connsiteX2" fmla="*/ 999998 w 1581449"/>
              <a:gd name="connsiteY2" fmla="*/ 31510 h 1791371"/>
              <a:gd name="connsiteX3" fmla="*/ 1088602 w 1581449"/>
              <a:gd name="connsiteY3" fmla="*/ 41355 h 1791371"/>
              <a:gd name="connsiteX4" fmla="*/ 1226429 w 1581449"/>
              <a:gd name="connsiteY4" fmla="*/ 159490 h 1791371"/>
              <a:gd name="connsiteX5" fmla="*/ 1270731 w 1581449"/>
              <a:gd name="connsiteY5" fmla="*/ 302237 h 1791371"/>
              <a:gd name="connsiteX6" fmla="*/ 1359334 w 1581449"/>
              <a:gd name="connsiteY6" fmla="*/ 395761 h 1791371"/>
              <a:gd name="connsiteX7" fmla="*/ 1467628 w 1581449"/>
              <a:gd name="connsiteY7" fmla="*/ 430217 h 1791371"/>
              <a:gd name="connsiteX8" fmla="*/ 1541464 w 1581449"/>
              <a:gd name="connsiteY8" fmla="*/ 533585 h 1791371"/>
              <a:gd name="connsiteX9" fmla="*/ 1516852 w 1581449"/>
              <a:gd name="connsiteY9" fmla="*/ 641876 h 1791371"/>
              <a:gd name="connsiteX10" fmla="*/ 1556231 w 1581449"/>
              <a:gd name="connsiteY10" fmla="*/ 735400 h 1791371"/>
              <a:gd name="connsiteX11" fmla="*/ 1521774 w 1581449"/>
              <a:gd name="connsiteY11" fmla="*/ 853535 h 1791371"/>
              <a:gd name="connsiteX12" fmla="*/ 1580843 w 1581449"/>
              <a:gd name="connsiteY12" fmla="*/ 996282 h 1791371"/>
              <a:gd name="connsiteX13" fmla="*/ 1477472 w 1581449"/>
              <a:gd name="connsiteY13" fmla="*/ 1148873 h 1791371"/>
              <a:gd name="connsiteX14" fmla="*/ 1359334 w 1581449"/>
              <a:gd name="connsiteY14" fmla="*/ 1168562 h 1791371"/>
              <a:gd name="connsiteX15" fmla="*/ 1334722 w 1581449"/>
              <a:gd name="connsiteY15" fmla="*/ 1291620 h 1791371"/>
              <a:gd name="connsiteX16" fmla="*/ 1201817 w 1581449"/>
              <a:gd name="connsiteY16" fmla="*/ 1439289 h 1791371"/>
              <a:gd name="connsiteX17" fmla="*/ 1177205 w 1581449"/>
              <a:gd name="connsiteY17" fmla="*/ 1532813 h 1791371"/>
              <a:gd name="connsiteX18" fmla="*/ 1196895 w 1581449"/>
              <a:gd name="connsiteY18" fmla="*/ 1636181 h 1791371"/>
              <a:gd name="connsiteX19" fmla="*/ 1073834 w 1581449"/>
              <a:gd name="connsiteY19" fmla="*/ 1744472 h 1791371"/>
              <a:gd name="connsiteX20" fmla="*/ 911395 w 1581449"/>
              <a:gd name="connsiteY20" fmla="*/ 1714938 h 1791371"/>
              <a:gd name="connsiteX21" fmla="*/ 788334 w 1581449"/>
              <a:gd name="connsiteY21" fmla="*/ 1769084 h 1791371"/>
              <a:gd name="connsiteX22" fmla="*/ 620972 w 1581449"/>
              <a:gd name="connsiteY22" fmla="*/ 1788773 h 1791371"/>
              <a:gd name="connsiteX23" fmla="*/ 473300 w 1581449"/>
              <a:gd name="connsiteY23" fmla="*/ 1714938 h 1791371"/>
              <a:gd name="connsiteX24" fmla="*/ 404386 w 1581449"/>
              <a:gd name="connsiteY24" fmla="*/ 1562347 h 1791371"/>
              <a:gd name="connsiteX25" fmla="*/ 350239 w 1581449"/>
              <a:gd name="connsiteY25" fmla="*/ 1498357 h 1791371"/>
              <a:gd name="connsiteX26" fmla="*/ 212412 w 1581449"/>
              <a:gd name="connsiteY26" fmla="*/ 1488512 h 1791371"/>
              <a:gd name="connsiteX27" fmla="*/ 118886 w 1581449"/>
              <a:gd name="connsiteY27" fmla="*/ 1380222 h 1791371"/>
              <a:gd name="connsiteX28" fmla="*/ 143498 w 1581449"/>
              <a:gd name="connsiteY28" fmla="*/ 1252242 h 1791371"/>
              <a:gd name="connsiteX29" fmla="*/ 99196 w 1581449"/>
              <a:gd name="connsiteY29" fmla="*/ 1168562 h 1791371"/>
              <a:gd name="connsiteX30" fmla="*/ 40127 w 1581449"/>
              <a:gd name="connsiteY30" fmla="*/ 1075039 h 1791371"/>
              <a:gd name="connsiteX31" fmla="*/ 748 w 1581449"/>
              <a:gd name="connsiteY31" fmla="*/ 966748 h 1791371"/>
              <a:gd name="connsiteX32" fmla="*/ 74584 w 1581449"/>
              <a:gd name="connsiteY32" fmla="*/ 833847 h 1791371"/>
              <a:gd name="connsiteX33" fmla="*/ 182877 w 1581449"/>
              <a:gd name="connsiteY33" fmla="*/ 755089 h 1791371"/>
              <a:gd name="connsiteX34" fmla="*/ 153343 w 1581449"/>
              <a:gd name="connsiteY34" fmla="*/ 612342 h 1791371"/>
              <a:gd name="connsiteX35" fmla="*/ 74584 w 1581449"/>
              <a:gd name="connsiteY35" fmla="*/ 513896 h 1791371"/>
              <a:gd name="connsiteX36" fmla="*/ 89351 w 1581449"/>
              <a:gd name="connsiteY36" fmla="*/ 380994 h 1791371"/>
              <a:gd name="connsiteX37" fmla="*/ 276403 w 1581449"/>
              <a:gd name="connsiteY37" fmla="*/ 307159 h 1791371"/>
              <a:gd name="connsiteX38" fmla="*/ 271481 w 1581449"/>
              <a:gd name="connsiteY38" fmla="*/ 139801 h 1791371"/>
              <a:gd name="connsiteX39" fmla="*/ 320705 w 1581449"/>
              <a:gd name="connsiteY39" fmla="*/ 36432 h 1791371"/>
              <a:gd name="connsiteX40" fmla="*/ 463455 w 1581449"/>
              <a:gd name="connsiteY40" fmla="*/ 26588 h 1791371"/>
              <a:gd name="connsiteX41" fmla="*/ 596360 w 1581449"/>
              <a:gd name="connsiteY41" fmla="*/ 51200 h 1791371"/>
              <a:gd name="connsiteX42" fmla="*/ 739110 w 1581449"/>
              <a:gd name="connsiteY42" fmla="*/ 1976 h 1791371"/>
              <a:gd name="connsiteX0" fmla="*/ 739449 w 1581788"/>
              <a:gd name="connsiteY0" fmla="*/ 1976 h 1791371"/>
              <a:gd name="connsiteX1" fmla="*/ 872354 w 1581788"/>
              <a:gd name="connsiteY1" fmla="*/ 11821 h 1791371"/>
              <a:gd name="connsiteX2" fmla="*/ 1000337 w 1581788"/>
              <a:gd name="connsiteY2" fmla="*/ 31510 h 1791371"/>
              <a:gd name="connsiteX3" fmla="*/ 1088941 w 1581788"/>
              <a:gd name="connsiteY3" fmla="*/ 41355 h 1791371"/>
              <a:gd name="connsiteX4" fmla="*/ 1226768 w 1581788"/>
              <a:gd name="connsiteY4" fmla="*/ 159490 h 1791371"/>
              <a:gd name="connsiteX5" fmla="*/ 1271070 w 1581788"/>
              <a:gd name="connsiteY5" fmla="*/ 302237 h 1791371"/>
              <a:gd name="connsiteX6" fmla="*/ 1359673 w 1581788"/>
              <a:gd name="connsiteY6" fmla="*/ 395761 h 1791371"/>
              <a:gd name="connsiteX7" fmla="*/ 1467967 w 1581788"/>
              <a:gd name="connsiteY7" fmla="*/ 430217 h 1791371"/>
              <a:gd name="connsiteX8" fmla="*/ 1541803 w 1581788"/>
              <a:gd name="connsiteY8" fmla="*/ 533585 h 1791371"/>
              <a:gd name="connsiteX9" fmla="*/ 1517191 w 1581788"/>
              <a:gd name="connsiteY9" fmla="*/ 641876 h 1791371"/>
              <a:gd name="connsiteX10" fmla="*/ 1556570 w 1581788"/>
              <a:gd name="connsiteY10" fmla="*/ 735400 h 1791371"/>
              <a:gd name="connsiteX11" fmla="*/ 1522113 w 1581788"/>
              <a:gd name="connsiteY11" fmla="*/ 853535 h 1791371"/>
              <a:gd name="connsiteX12" fmla="*/ 1581182 w 1581788"/>
              <a:gd name="connsiteY12" fmla="*/ 996282 h 1791371"/>
              <a:gd name="connsiteX13" fmla="*/ 1477811 w 1581788"/>
              <a:gd name="connsiteY13" fmla="*/ 1148873 h 1791371"/>
              <a:gd name="connsiteX14" fmla="*/ 1359673 w 1581788"/>
              <a:gd name="connsiteY14" fmla="*/ 1168562 h 1791371"/>
              <a:gd name="connsiteX15" fmla="*/ 1335061 w 1581788"/>
              <a:gd name="connsiteY15" fmla="*/ 1291620 h 1791371"/>
              <a:gd name="connsiteX16" fmla="*/ 1202156 w 1581788"/>
              <a:gd name="connsiteY16" fmla="*/ 1439289 h 1791371"/>
              <a:gd name="connsiteX17" fmla="*/ 1177544 w 1581788"/>
              <a:gd name="connsiteY17" fmla="*/ 1532813 h 1791371"/>
              <a:gd name="connsiteX18" fmla="*/ 1197234 w 1581788"/>
              <a:gd name="connsiteY18" fmla="*/ 1636181 h 1791371"/>
              <a:gd name="connsiteX19" fmla="*/ 1074173 w 1581788"/>
              <a:gd name="connsiteY19" fmla="*/ 1744472 h 1791371"/>
              <a:gd name="connsiteX20" fmla="*/ 911734 w 1581788"/>
              <a:gd name="connsiteY20" fmla="*/ 1714938 h 1791371"/>
              <a:gd name="connsiteX21" fmla="*/ 788673 w 1581788"/>
              <a:gd name="connsiteY21" fmla="*/ 1769084 h 1791371"/>
              <a:gd name="connsiteX22" fmla="*/ 621311 w 1581788"/>
              <a:gd name="connsiteY22" fmla="*/ 1788773 h 1791371"/>
              <a:gd name="connsiteX23" fmla="*/ 473639 w 1581788"/>
              <a:gd name="connsiteY23" fmla="*/ 1714938 h 1791371"/>
              <a:gd name="connsiteX24" fmla="*/ 404725 w 1581788"/>
              <a:gd name="connsiteY24" fmla="*/ 1562347 h 1791371"/>
              <a:gd name="connsiteX25" fmla="*/ 350578 w 1581788"/>
              <a:gd name="connsiteY25" fmla="*/ 1498357 h 1791371"/>
              <a:gd name="connsiteX26" fmla="*/ 212751 w 1581788"/>
              <a:gd name="connsiteY26" fmla="*/ 1488512 h 1791371"/>
              <a:gd name="connsiteX27" fmla="*/ 119225 w 1581788"/>
              <a:gd name="connsiteY27" fmla="*/ 1380222 h 1791371"/>
              <a:gd name="connsiteX28" fmla="*/ 143837 w 1581788"/>
              <a:gd name="connsiteY28" fmla="*/ 1252242 h 1791371"/>
              <a:gd name="connsiteX29" fmla="*/ 99535 w 1581788"/>
              <a:gd name="connsiteY29" fmla="*/ 1168562 h 1791371"/>
              <a:gd name="connsiteX30" fmla="*/ 35543 w 1581788"/>
              <a:gd name="connsiteY30" fmla="*/ 1104573 h 1791371"/>
              <a:gd name="connsiteX31" fmla="*/ 1087 w 1581788"/>
              <a:gd name="connsiteY31" fmla="*/ 966748 h 1791371"/>
              <a:gd name="connsiteX32" fmla="*/ 74923 w 1581788"/>
              <a:gd name="connsiteY32" fmla="*/ 833847 h 1791371"/>
              <a:gd name="connsiteX33" fmla="*/ 183216 w 1581788"/>
              <a:gd name="connsiteY33" fmla="*/ 755089 h 1791371"/>
              <a:gd name="connsiteX34" fmla="*/ 153682 w 1581788"/>
              <a:gd name="connsiteY34" fmla="*/ 612342 h 1791371"/>
              <a:gd name="connsiteX35" fmla="*/ 74923 w 1581788"/>
              <a:gd name="connsiteY35" fmla="*/ 513896 h 1791371"/>
              <a:gd name="connsiteX36" fmla="*/ 89690 w 1581788"/>
              <a:gd name="connsiteY36" fmla="*/ 380994 h 1791371"/>
              <a:gd name="connsiteX37" fmla="*/ 276742 w 1581788"/>
              <a:gd name="connsiteY37" fmla="*/ 307159 h 1791371"/>
              <a:gd name="connsiteX38" fmla="*/ 271820 w 1581788"/>
              <a:gd name="connsiteY38" fmla="*/ 139801 h 1791371"/>
              <a:gd name="connsiteX39" fmla="*/ 321044 w 1581788"/>
              <a:gd name="connsiteY39" fmla="*/ 36432 h 1791371"/>
              <a:gd name="connsiteX40" fmla="*/ 463794 w 1581788"/>
              <a:gd name="connsiteY40" fmla="*/ 26588 h 1791371"/>
              <a:gd name="connsiteX41" fmla="*/ 596699 w 1581788"/>
              <a:gd name="connsiteY41" fmla="*/ 51200 h 1791371"/>
              <a:gd name="connsiteX42" fmla="*/ 739449 w 1581788"/>
              <a:gd name="connsiteY42" fmla="*/ 1976 h 1791371"/>
              <a:gd name="connsiteX0" fmla="*/ 739449 w 1581788"/>
              <a:gd name="connsiteY0" fmla="*/ 46857 h 1836252"/>
              <a:gd name="connsiteX1" fmla="*/ 867668 w 1581788"/>
              <a:gd name="connsiteY1" fmla="*/ 465 h 1836252"/>
              <a:gd name="connsiteX2" fmla="*/ 1000337 w 1581788"/>
              <a:gd name="connsiteY2" fmla="*/ 76391 h 1836252"/>
              <a:gd name="connsiteX3" fmla="*/ 1088941 w 1581788"/>
              <a:gd name="connsiteY3" fmla="*/ 86236 h 1836252"/>
              <a:gd name="connsiteX4" fmla="*/ 1226768 w 1581788"/>
              <a:gd name="connsiteY4" fmla="*/ 204371 h 1836252"/>
              <a:gd name="connsiteX5" fmla="*/ 1271070 w 1581788"/>
              <a:gd name="connsiteY5" fmla="*/ 347118 h 1836252"/>
              <a:gd name="connsiteX6" fmla="*/ 1359673 w 1581788"/>
              <a:gd name="connsiteY6" fmla="*/ 440642 h 1836252"/>
              <a:gd name="connsiteX7" fmla="*/ 1467967 w 1581788"/>
              <a:gd name="connsiteY7" fmla="*/ 475098 h 1836252"/>
              <a:gd name="connsiteX8" fmla="*/ 1541803 w 1581788"/>
              <a:gd name="connsiteY8" fmla="*/ 578466 h 1836252"/>
              <a:gd name="connsiteX9" fmla="*/ 1517191 w 1581788"/>
              <a:gd name="connsiteY9" fmla="*/ 686757 h 1836252"/>
              <a:gd name="connsiteX10" fmla="*/ 1556570 w 1581788"/>
              <a:gd name="connsiteY10" fmla="*/ 780281 h 1836252"/>
              <a:gd name="connsiteX11" fmla="*/ 1522113 w 1581788"/>
              <a:gd name="connsiteY11" fmla="*/ 898416 h 1836252"/>
              <a:gd name="connsiteX12" fmla="*/ 1581182 w 1581788"/>
              <a:gd name="connsiteY12" fmla="*/ 1041163 h 1836252"/>
              <a:gd name="connsiteX13" fmla="*/ 1477811 w 1581788"/>
              <a:gd name="connsiteY13" fmla="*/ 1193754 h 1836252"/>
              <a:gd name="connsiteX14" fmla="*/ 1359673 w 1581788"/>
              <a:gd name="connsiteY14" fmla="*/ 1213443 h 1836252"/>
              <a:gd name="connsiteX15" fmla="*/ 1335061 w 1581788"/>
              <a:gd name="connsiteY15" fmla="*/ 1336501 h 1836252"/>
              <a:gd name="connsiteX16" fmla="*/ 1202156 w 1581788"/>
              <a:gd name="connsiteY16" fmla="*/ 1484170 h 1836252"/>
              <a:gd name="connsiteX17" fmla="*/ 1177544 w 1581788"/>
              <a:gd name="connsiteY17" fmla="*/ 1577694 h 1836252"/>
              <a:gd name="connsiteX18" fmla="*/ 1197234 w 1581788"/>
              <a:gd name="connsiteY18" fmla="*/ 1681062 h 1836252"/>
              <a:gd name="connsiteX19" fmla="*/ 1074173 w 1581788"/>
              <a:gd name="connsiteY19" fmla="*/ 1789353 h 1836252"/>
              <a:gd name="connsiteX20" fmla="*/ 911734 w 1581788"/>
              <a:gd name="connsiteY20" fmla="*/ 1759819 h 1836252"/>
              <a:gd name="connsiteX21" fmla="*/ 788673 w 1581788"/>
              <a:gd name="connsiteY21" fmla="*/ 1813965 h 1836252"/>
              <a:gd name="connsiteX22" fmla="*/ 621311 w 1581788"/>
              <a:gd name="connsiteY22" fmla="*/ 1833654 h 1836252"/>
              <a:gd name="connsiteX23" fmla="*/ 473639 w 1581788"/>
              <a:gd name="connsiteY23" fmla="*/ 1759819 h 1836252"/>
              <a:gd name="connsiteX24" fmla="*/ 404725 w 1581788"/>
              <a:gd name="connsiteY24" fmla="*/ 1607228 h 1836252"/>
              <a:gd name="connsiteX25" fmla="*/ 350578 w 1581788"/>
              <a:gd name="connsiteY25" fmla="*/ 1543238 h 1836252"/>
              <a:gd name="connsiteX26" fmla="*/ 212751 w 1581788"/>
              <a:gd name="connsiteY26" fmla="*/ 1533393 h 1836252"/>
              <a:gd name="connsiteX27" fmla="*/ 119225 w 1581788"/>
              <a:gd name="connsiteY27" fmla="*/ 1425103 h 1836252"/>
              <a:gd name="connsiteX28" fmla="*/ 143837 w 1581788"/>
              <a:gd name="connsiteY28" fmla="*/ 1297123 h 1836252"/>
              <a:gd name="connsiteX29" fmla="*/ 99535 w 1581788"/>
              <a:gd name="connsiteY29" fmla="*/ 1213443 h 1836252"/>
              <a:gd name="connsiteX30" fmla="*/ 35543 w 1581788"/>
              <a:gd name="connsiteY30" fmla="*/ 1149454 h 1836252"/>
              <a:gd name="connsiteX31" fmla="*/ 1087 w 1581788"/>
              <a:gd name="connsiteY31" fmla="*/ 1011629 h 1836252"/>
              <a:gd name="connsiteX32" fmla="*/ 74923 w 1581788"/>
              <a:gd name="connsiteY32" fmla="*/ 878728 h 1836252"/>
              <a:gd name="connsiteX33" fmla="*/ 183216 w 1581788"/>
              <a:gd name="connsiteY33" fmla="*/ 799970 h 1836252"/>
              <a:gd name="connsiteX34" fmla="*/ 153682 w 1581788"/>
              <a:gd name="connsiteY34" fmla="*/ 657223 h 1836252"/>
              <a:gd name="connsiteX35" fmla="*/ 74923 w 1581788"/>
              <a:gd name="connsiteY35" fmla="*/ 558777 h 1836252"/>
              <a:gd name="connsiteX36" fmla="*/ 89690 w 1581788"/>
              <a:gd name="connsiteY36" fmla="*/ 425875 h 1836252"/>
              <a:gd name="connsiteX37" fmla="*/ 276742 w 1581788"/>
              <a:gd name="connsiteY37" fmla="*/ 352040 h 1836252"/>
              <a:gd name="connsiteX38" fmla="*/ 271820 w 1581788"/>
              <a:gd name="connsiteY38" fmla="*/ 184682 h 1836252"/>
              <a:gd name="connsiteX39" fmla="*/ 321044 w 1581788"/>
              <a:gd name="connsiteY39" fmla="*/ 81313 h 1836252"/>
              <a:gd name="connsiteX40" fmla="*/ 463794 w 1581788"/>
              <a:gd name="connsiteY40" fmla="*/ 71469 h 1836252"/>
              <a:gd name="connsiteX41" fmla="*/ 596699 w 1581788"/>
              <a:gd name="connsiteY41" fmla="*/ 96081 h 1836252"/>
              <a:gd name="connsiteX42" fmla="*/ 739449 w 1581788"/>
              <a:gd name="connsiteY42" fmla="*/ 46857 h 1836252"/>
              <a:gd name="connsiteX0" fmla="*/ 739449 w 1581788"/>
              <a:gd name="connsiteY0" fmla="*/ 46795 h 1836190"/>
              <a:gd name="connsiteX1" fmla="*/ 867668 w 1581788"/>
              <a:gd name="connsiteY1" fmla="*/ 403 h 1836190"/>
              <a:gd name="connsiteX2" fmla="*/ 1000337 w 1581788"/>
              <a:gd name="connsiteY2" fmla="*/ 76329 h 1836190"/>
              <a:gd name="connsiteX3" fmla="*/ 1088941 w 1581788"/>
              <a:gd name="connsiteY3" fmla="*/ 86174 h 1836190"/>
              <a:gd name="connsiteX4" fmla="*/ 1226768 w 1581788"/>
              <a:gd name="connsiteY4" fmla="*/ 204309 h 1836190"/>
              <a:gd name="connsiteX5" fmla="*/ 1271070 w 1581788"/>
              <a:gd name="connsiteY5" fmla="*/ 347056 h 1836190"/>
              <a:gd name="connsiteX6" fmla="*/ 1359673 w 1581788"/>
              <a:gd name="connsiteY6" fmla="*/ 440580 h 1836190"/>
              <a:gd name="connsiteX7" fmla="*/ 1467967 w 1581788"/>
              <a:gd name="connsiteY7" fmla="*/ 475036 h 1836190"/>
              <a:gd name="connsiteX8" fmla="*/ 1541803 w 1581788"/>
              <a:gd name="connsiteY8" fmla="*/ 578404 h 1836190"/>
              <a:gd name="connsiteX9" fmla="*/ 1517191 w 1581788"/>
              <a:gd name="connsiteY9" fmla="*/ 686695 h 1836190"/>
              <a:gd name="connsiteX10" fmla="*/ 1556570 w 1581788"/>
              <a:gd name="connsiteY10" fmla="*/ 780219 h 1836190"/>
              <a:gd name="connsiteX11" fmla="*/ 1522113 w 1581788"/>
              <a:gd name="connsiteY11" fmla="*/ 898354 h 1836190"/>
              <a:gd name="connsiteX12" fmla="*/ 1581182 w 1581788"/>
              <a:gd name="connsiteY12" fmla="*/ 1041101 h 1836190"/>
              <a:gd name="connsiteX13" fmla="*/ 1477811 w 1581788"/>
              <a:gd name="connsiteY13" fmla="*/ 1193692 h 1836190"/>
              <a:gd name="connsiteX14" fmla="*/ 1359673 w 1581788"/>
              <a:gd name="connsiteY14" fmla="*/ 1213381 h 1836190"/>
              <a:gd name="connsiteX15" fmla="*/ 1335061 w 1581788"/>
              <a:gd name="connsiteY15" fmla="*/ 1336439 h 1836190"/>
              <a:gd name="connsiteX16" fmla="*/ 1202156 w 1581788"/>
              <a:gd name="connsiteY16" fmla="*/ 1484108 h 1836190"/>
              <a:gd name="connsiteX17" fmla="*/ 1177544 w 1581788"/>
              <a:gd name="connsiteY17" fmla="*/ 1577632 h 1836190"/>
              <a:gd name="connsiteX18" fmla="*/ 1197234 w 1581788"/>
              <a:gd name="connsiteY18" fmla="*/ 1681000 h 1836190"/>
              <a:gd name="connsiteX19" fmla="*/ 1074173 w 1581788"/>
              <a:gd name="connsiteY19" fmla="*/ 1789291 h 1836190"/>
              <a:gd name="connsiteX20" fmla="*/ 911734 w 1581788"/>
              <a:gd name="connsiteY20" fmla="*/ 1759757 h 1836190"/>
              <a:gd name="connsiteX21" fmla="*/ 788673 w 1581788"/>
              <a:gd name="connsiteY21" fmla="*/ 1813903 h 1836190"/>
              <a:gd name="connsiteX22" fmla="*/ 621311 w 1581788"/>
              <a:gd name="connsiteY22" fmla="*/ 1833592 h 1836190"/>
              <a:gd name="connsiteX23" fmla="*/ 473639 w 1581788"/>
              <a:gd name="connsiteY23" fmla="*/ 1759757 h 1836190"/>
              <a:gd name="connsiteX24" fmla="*/ 404725 w 1581788"/>
              <a:gd name="connsiteY24" fmla="*/ 1607166 h 1836190"/>
              <a:gd name="connsiteX25" fmla="*/ 350578 w 1581788"/>
              <a:gd name="connsiteY25" fmla="*/ 1543176 h 1836190"/>
              <a:gd name="connsiteX26" fmla="*/ 212751 w 1581788"/>
              <a:gd name="connsiteY26" fmla="*/ 1533331 h 1836190"/>
              <a:gd name="connsiteX27" fmla="*/ 119225 w 1581788"/>
              <a:gd name="connsiteY27" fmla="*/ 1425041 h 1836190"/>
              <a:gd name="connsiteX28" fmla="*/ 143837 w 1581788"/>
              <a:gd name="connsiteY28" fmla="*/ 1297061 h 1836190"/>
              <a:gd name="connsiteX29" fmla="*/ 99535 w 1581788"/>
              <a:gd name="connsiteY29" fmla="*/ 1213381 h 1836190"/>
              <a:gd name="connsiteX30" fmla="*/ 35543 w 1581788"/>
              <a:gd name="connsiteY30" fmla="*/ 1149392 h 1836190"/>
              <a:gd name="connsiteX31" fmla="*/ 1087 w 1581788"/>
              <a:gd name="connsiteY31" fmla="*/ 1011567 h 1836190"/>
              <a:gd name="connsiteX32" fmla="*/ 74923 w 1581788"/>
              <a:gd name="connsiteY32" fmla="*/ 878666 h 1836190"/>
              <a:gd name="connsiteX33" fmla="*/ 183216 w 1581788"/>
              <a:gd name="connsiteY33" fmla="*/ 799908 h 1836190"/>
              <a:gd name="connsiteX34" fmla="*/ 153682 w 1581788"/>
              <a:gd name="connsiteY34" fmla="*/ 657161 h 1836190"/>
              <a:gd name="connsiteX35" fmla="*/ 74923 w 1581788"/>
              <a:gd name="connsiteY35" fmla="*/ 558715 h 1836190"/>
              <a:gd name="connsiteX36" fmla="*/ 89690 w 1581788"/>
              <a:gd name="connsiteY36" fmla="*/ 425813 h 1836190"/>
              <a:gd name="connsiteX37" fmla="*/ 276742 w 1581788"/>
              <a:gd name="connsiteY37" fmla="*/ 351978 h 1836190"/>
              <a:gd name="connsiteX38" fmla="*/ 271820 w 1581788"/>
              <a:gd name="connsiteY38" fmla="*/ 184620 h 1836190"/>
              <a:gd name="connsiteX39" fmla="*/ 321044 w 1581788"/>
              <a:gd name="connsiteY39" fmla="*/ 81251 h 1836190"/>
              <a:gd name="connsiteX40" fmla="*/ 463794 w 1581788"/>
              <a:gd name="connsiteY40" fmla="*/ 71407 h 1836190"/>
              <a:gd name="connsiteX41" fmla="*/ 606071 w 1581788"/>
              <a:gd name="connsiteY41" fmla="*/ 58527 h 1836190"/>
              <a:gd name="connsiteX42" fmla="*/ 739449 w 1581788"/>
              <a:gd name="connsiteY42" fmla="*/ 46795 h 1836190"/>
              <a:gd name="connsiteX0" fmla="*/ 739449 w 1581788"/>
              <a:gd name="connsiteY0" fmla="*/ 57025 h 1846420"/>
              <a:gd name="connsiteX1" fmla="*/ 867668 w 1581788"/>
              <a:gd name="connsiteY1" fmla="*/ 10633 h 1846420"/>
              <a:gd name="connsiteX2" fmla="*/ 1000337 w 1581788"/>
              <a:gd name="connsiteY2" fmla="*/ 86559 h 1846420"/>
              <a:gd name="connsiteX3" fmla="*/ 1088941 w 1581788"/>
              <a:gd name="connsiteY3" fmla="*/ 96404 h 1846420"/>
              <a:gd name="connsiteX4" fmla="*/ 1226768 w 1581788"/>
              <a:gd name="connsiteY4" fmla="*/ 214539 h 1846420"/>
              <a:gd name="connsiteX5" fmla="*/ 1271070 w 1581788"/>
              <a:gd name="connsiteY5" fmla="*/ 357286 h 1846420"/>
              <a:gd name="connsiteX6" fmla="*/ 1359673 w 1581788"/>
              <a:gd name="connsiteY6" fmla="*/ 450810 h 1846420"/>
              <a:gd name="connsiteX7" fmla="*/ 1467967 w 1581788"/>
              <a:gd name="connsiteY7" fmla="*/ 485266 h 1846420"/>
              <a:gd name="connsiteX8" fmla="*/ 1541803 w 1581788"/>
              <a:gd name="connsiteY8" fmla="*/ 588634 h 1846420"/>
              <a:gd name="connsiteX9" fmla="*/ 1517191 w 1581788"/>
              <a:gd name="connsiteY9" fmla="*/ 696925 h 1846420"/>
              <a:gd name="connsiteX10" fmla="*/ 1556570 w 1581788"/>
              <a:gd name="connsiteY10" fmla="*/ 790449 h 1846420"/>
              <a:gd name="connsiteX11" fmla="*/ 1522113 w 1581788"/>
              <a:gd name="connsiteY11" fmla="*/ 908584 h 1846420"/>
              <a:gd name="connsiteX12" fmla="*/ 1581182 w 1581788"/>
              <a:gd name="connsiteY12" fmla="*/ 1051331 h 1846420"/>
              <a:gd name="connsiteX13" fmla="*/ 1477811 w 1581788"/>
              <a:gd name="connsiteY13" fmla="*/ 1203922 h 1846420"/>
              <a:gd name="connsiteX14" fmla="*/ 1359673 w 1581788"/>
              <a:gd name="connsiteY14" fmla="*/ 1223611 h 1846420"/>
              <a:gd name="connsiteX15" fmla="*/ 1335061 w 1581788"/>
              <a:gd name="connsiteY15" fmla="*/ 1346669 h 1846420"/>
              <a:gd name="connsiteX16" fmla="*/ 1202156 w 1581788"/>
              <a:gd name="connsiteY16" fmla="*/ 1494338 h 1846420"/>
              <a:gd name="connsiteX17" fmla="*/ 1177544 w 1581788"/>
              <a:gd name="connsiteY17" fmla="*/ 1587862 h 1846420"/>
              <a:gd name="connsiteX18" fmla="*/ 1197234 w 1581788"/>
              <a:gd name="connsiteY18" fmla="*/ 1691230 h 1846420"/>
              <a:gd name="connsiteX19" fmla="*/ 1074173 w 1581788"/>
              <a:gd name="connsiteY19" fmla="*/ 1799521 h 1846420"/>
              <a:gd name="connsiteX20" fmla="*/ 911734 w 1581788"/>
              <a:gd name="connsiteY20" fmla="*/ 1769987 h 1846420"/>
              <a:gd name="connsiteX21" fmla="*/ 788673 w 1581788"/>
              <a:gd name="connsiteY21" fmla="*/ 1824133 h 1846420"/>
              <a:gd name="connsiteX22" fmla="*/ 621311 w 1581788"/>
              <a:gd name="connsiteY22" fmla="*/ 1843822 h 1846420"/>
              <a:gd name="connsiteX23" fmla="*/ 473639 w 1581788"/>
              <a:gd name="connsiteY23" fmla="*/ 1769987 h 1846420"/>
              <a:gd name="connsiteX24" fmla="*/ 404725 w 1581788"/>
              <a:gd name="connsiteY24" fmla="*/ 1617396 h 1846420"/>
              <a:gd name="connsiteX25" fmla="*/ 350578 w 1581788"/>
              <a:gd name="connsiteY25" fmla="*/ 1553406 h 1846420"/>
              <a:gd name="connsiteX26" fmla="*/ 212751 w 1581788"/>
              <a:gd name="connsiteY26" fmla="*/ 1543561 h 1846420"/>
              <a:gd name="connsiteX27" fmla="*/ 119225 w 1581788"/>
              <a:gd name="connsiteY27" fmla="*/ 1435271 h 1846420"/>
              <a:gd name="connsiteX28" fmla="*/ 143837 w 1581788"/>
              <a:gd name="connsiteY28" fmla="*/ 1307291 h 1846420"/>
              <a:gd name="connsiteX29" fmla="*/ 99535 w 1581788"/>
              <a:gd name="connsiteY29" fmla="*/ 1223611 h 1846420"/>
              <a:gd name="connsiteX30" fmla="*/ 35543 w 1581788"/>
              <a:gd name="connsiteY30" fmla="*/ 1159622 h 1846420"/>
              <a:gd name="connsiteX31" fmla="*/ 1087 w 1581788"/>
              <a:gd name="connsiteY31" fmla="*/ 1021797 h 1846420"/>
              <a:gd name="connsiteX32" fmla="*/ 74923 w 1581788"/>
              <a:gd name="connsiteY32" fmla="*/ 888896 h 1846420"/>
              <a:gd name="connsiteX33" fmla="*/ 183216 w 1581788"/>
              <a:gd name="connsiteY33" fmla="*/ 810138 h 1846420"/>
              <a:gd name="connsiteX34" fmla="*/ 153682 w 1581788"/>
              <a:gd name="connsiteY34" fmla="*/ 667391 h 1846420"/>
              <a:gd name="connsiteX35" fmla="*/ 74923 w 1581788"/>
              <a:gd name="connsiteY35" fmla="*/ 568945 h 1846420"/>
              <a:gd name="connsiteX36" fmla="*/ 89690 w 1581788"/>
              <a:gd name="connsiteY36" fmla="*/ 436043 h 1846420"/>
              <a:gd name="connsiteX37" fmla="*/ 276742 w 1581788"/>
              <a:gd name="connsiteY37" fmla="*/ 362208 h 1846420"/>
              <a:gd name="connsiteX38" fmla="*/ 271820 w 1581788"/>
              <a:gd name="connsiteY38" fmla="*/ 194850 h 1846420"/>
              <a:gd name="connsiteX39" fmla="*/ 321044 w 1581788"/>
              <a:gd name="connsiteY39" fmla="*/ 91481 h 1846420"/>
              <a:gd name="connsiteX40" fmla="*/ 496598 w 1581788"/>
              <a:gd name="connsiteY40" fmla="*/ 1968 h 1846420"/>
              <a:gd name="connsiteX41" fmla="*/ 606071 w 1581788"/>
              <a:gd name="connsiteY41" fmla="*/ 68757 h 1846420"/>
              <a:gd name="connsiteX42" fmla="*/ 739449 w 1581788"/>
              <a:gd name="connsiteY42" fmla="*/ 57025 h 1846420"/>
              <a:gd name="connsiteX0" fmla="*/ 739449 w 1581788"/>
              <a:gd name="connsiteY0" fmla="*/ 57025 h 1846420"/>
              <a:gd name="connsiteX1" fmla="*/ 867668 w 1581788"/>
              <a:gd name="connsiteY1" fmla="*/ 10633 h 1846420"/>
              <a:gd name="connsiteX2" fmla="*/ 1000337 w 1581788"/>
              <a:gd name="connsiteY2" fmla="*/ 86559 h 1846420"/>
              <a:gd name="connsiteX3" fmla="*/ 1088941 w 1581788"/>
              <a:gd name="connsiteY3" fmla="*/ 96404 h 1846420"/>
              <a:gd name="connsiteX4" fmla="*/ 1226768 w 1581788"/>
              <a:gd name="connsiteY4" fmla="*/ 214539 h 1846420"/>
              <a:gd name="connsiteX5" fmla="*/ 1271070 w 1581788"/>
              <a:gd name="connsiteY5" fmla="*/ 357286 h 1846420"/>
              <a:gd name="connsiteX6" fmla="*/ 1359673 w 1581788"/>
              <a:gd name="connsiteY6" fmla="*/ 450810 h 1846420"/>
              <a:gd name="connsiteX7" fmla="*/ 1467967 w 1581788"/>
              <a:gd name="connsiteY7" fmla="*/ 485266 h 1846420"/>
              <a:gd name="connsiteX8" fmla="*/ 1541803 w 1581788"/>
              <a:gd name="connsiteY8" fmla="*/ 588634 h 1846420"/>
              <a:gd name="connsiteX9" fmla="*/ 1517191 w 1581788"/>
              <a:gd name="connsiteY9" fmla="*/ 696925 h 1846420"/>
              <a:gd name="connsiteX10" fmla="*/ 1556570 w 1581788"/>
              <a:gd name="connsiteY10" fmla="*/ 790449 h 1846420"/>
              <a:gd name="connsiteX11" fmla="*/ 1522113 w 1581788"/>
              <a:gd name="connsiteY11" fmla="*/ 908584 h 1846420"/>
              <a:gd name="connsiteX12" fmla="*/ 1581182 w 1581788"/>
              <a:gd name="connsiteY12" fmla="*/ 1051331 h 1846420"/>
              <a:gd name="connsiteX13" fmla="*/ 1477811 w 1581788"/>
              <a:gd name="connsiteY13" fmla="*/ 1203922 h 1846420"/>
              <a:gd name="connsiteX14" fmla="*/ 1359673 w 1581788"/>
              <a:gd name="connsiteY14" fmla="*/ 1223611 h 1846420"/>
              <a:gd name="connsiteX15" fmla="*/ 1335061 w 1581788"/>
              <a:gd name="connsiteY15" fmla="*/ 1346669 h 1846420"/>
              <a:gd name="connsiteX16" fmla="*/ 1202156 w 1581788"/>
              <a:gd name="connsiteY16" fmla="*/ 1494338 h 1846420"/>
              <a:gd name="connsiteX17" fmla="*/ 1177544 w 1581788"/>
              <a:gd name="connsiteY17" fmla="*/ 1587862 h 1846420"/>
              <a:gd name="connsiteX18" fmla="*/ 1197234 w 1581788"/>
              <a:gd name="connsiteY18" fmla="*/ 1691230 h 1846420"/>
              <a:gd name="connsiteX19" fmla="*/ 1074173 w 1581788"/>
              <a:gd name="connsiteY19" fmla="*/ 1799521 h 1846420"/>
              <a:gd name="connsiteX20" fmla="*/ 911734 w 1581788"/>
              <a:gd name="connsiteY20" fmla="*/ 1769987 h 1846420"/>
              <a:gd name="connsiteX21" fmla="*/ 788673 w 1581788"/>
              <a:gd name="connsiteY21" fmla="*/ 1824133 h 1846420"/>
              <a:gd name="connsiteX22" fmla="*/ 621311 w 1581788"/>
              <a:gd name="connsiteY22" fmla="*/ 1843822 h 1846420"/>
              <a:gd name="connsiteX23" fmla="*/ 473639 w 1581788"/>
              <a:gd name="connsiteY23" fmla="*/ 1769987 h 1846420"/>
              <a:gd name="connsiteX24" fmla="*/ 404725 w 1581788"/>
              <a:gd name="connsiteY24" fmla="*/ 1617396 h 1846420"/>
              <a:gd name="connsiteX25" fmla="*/ 350578 w 1581788"/>
              <a:gd name="connsiteY25" fmla="*/ 1553406 h 1846420"/>
              <a:gd name="connsiteX26" fmla="*/ 212751 w 1581788"/>
              <a:gd name="connsiteY26" fmla="*/ 1543561 h 1846420"/>
              <a:gd name="connsiteX27" fmla="*/ 119225 w 1581788"/>
              <a:gd name="connsiteY27" fmla="*/ 1435271 h 1846420"/>
              <a:gd name="connsiteX28" fmla="*/ 143837 w 1581788"/>
              <a:gd name="connsiteY28" fmla="*/ 1307291 h 1846420"/>
              <a:gd name="connsiteX29" fmla="*/ 99535 w 1581788"/>
              <a:gd name="connsiteY29" fmla="*/ 1223611 h 1846420"/>
              <a:gd name="connsiteX30" fmla="*/ 35543 w 1581788"/>
              <a:gd name="connsiteY30" fmla="*/ 1159622 h 1846420"/>
              <a:gd name="connsiteX31" fmla="*/ 1087 w 1581788"/>
              <a:gd name="connsiteY31" fmla="*/ 1021797 h 1846420"/>
              <a:gd name="connsiteX32" fmla="*/ 74923 w 1581788"/>
              <a:gd name="connsiteY32" fmla="*/ 888896 h 1846420"/>
              <a:gd name="connsiteX33" fmla="*/ 183216 w 1581788"/>
              <a:gd name="connsiteY33" fmla="*/ 810138 h 1846420"/>
              <a:gd name="connsiteX34" fmla="*/ 153682 w 1581788"/>
              <a:gd name="connsiteY34" fmla="*/ 667391 h 1846420"/>
              <a:gd name="connsiteX35" fmla="*/ 74923 w 1581788"/>
              <a:gd name="connsiteY35" fmla="*/ 568945 h 1846420"/>
              <a:gd name="connsiteX36" fmla="*/ 89690 w 1581788"/>
              <a:gd name="connsiteY36" fmla="*/ 436043 h 1846420"/>
              <a:gd name="connsiteX37" fmla="*/ 159586 w 1581788"/>
              <a:gd name="connsiteY37" fmla="*/ 320030 h 1846420"/>
              <a:gd name="connsiteX38" fmla="*/ 271820 w 1581788"/>
              <a:gd name="connsiteY38" fmla="*/ 194850 h 1846420"/>
              <a:gd name="connsiteX39" fmla="*/ 321044 w 1581788"/>
              <a:gd name="connsiteY39" fmla="*/ 91481 h 1846420"/>
              <a:gd name="connsiteX40" fmla="*/ 496598 w 1581788"/>
              <a:gd name="connsiteY40" fmla="*/ 1968 h 1846420"/>
              <a:gd name="connsiteX41" fmla="*/ 606071 w 1581788"/>
              <a:gd name="connsiteY41" fmla="*/ 68757 h 1846420"/>
              <a:gd name="connsiteX42" fmla="*/ 739449 w 1581788"/>
              <a:gd name="connsiteY42" fmla="*/ 57025 h 1846420"/>
              <a:gd name="connsiteX0" fmla="*/ 739449 w 1581788"/>
              <a:gd name="connsiteY0" fmla="*/ 57025 h 1846420"/>
              <a:gd name="connsiteX1" fmla="*/ 867668 w 1581788"/>
              <a:gd name="connsiteY1" fmla="*/ 10633 h 1846420"/>
              <a:gd name="connsiteX2" fmla="*/ 1000337 w 1581788"/>
              <a:gd name="connsiteY2" fmla="*/ 86559 h 1846420"/>
              <a:gd name="connsiteX3" fmla="*/ 1088941 w 1581788"/>
              <a:gd name="connsiteY3" fmla="*/ 96404 h 1846420"/>
              <a:gd name="connsiteX4" fmla="*/ 1226768 w 1581788"/>
              <a:gd name="connsiteY4" fmla="*/ 214539 h 1846420"/>
              <a:gd name="connsiteX5" fmla="*/ 1271070 w 1581788"/>
              <a:gd name="connsiteY5" fmla="*/ 357286 h 1846420"/>
              <a:gd name="connsiteX6" fmla="*/ 1359673 w 1581788"/>
              <a:gd name="connsiteY6" fmla="*/ 450810 h 1846420"/>
              <a:gd name="connsiteX7" fmla="*/ 1467967 w 1581788"/>
              <a:gd name="connsiteY7" fmla="*/ 485266 h 1846420"/>
              <a:gd name="connsiteX8" fmla="*/ 1541803 w 1581788"/>
              <a:gd name="connsiteY8" fmla="*/ 588634 h 1846420"/>
              <a:gd name="connsiteX9" fmla="*/ 1517191 w 1581788"/>
              <a:gd name="connsiteY9" fmla="*/ 696925 h 1846420"/>
              <a:gd name="connsiteX10" fmla="*/ 1556570 w 1581788"/>
              <a:gd name="connsiteY10" fmla="*/ 790449 h 1846420"/>
              <a:gd name="connsiteX11" fmla="*/ 1522113 w 1581788"/>
              <a:gd name="connsiteY11" fmla="*/ 908584 h 1846420"/>
              <a:gd name="connsiteX12" fmla="*/ 1581182 w 1581788"/>
              <a:gd name="connsiteY12" fmla="*/ 1051331 h 1846420"/>
              <a:gd name="connsiteX13" fmla="*/ 1477811 w 1581788"/>
              <a:gd name="connsiteY13" fmla="*/ 1203922 h 1846420"/>
              <a:gd name="connsiteX14" fmla="*/ 1359673 w 1581788"/>
              <a:gd name="connsiteY14" fmla="*/ 1223611 h 1846420"/>
              <a:gd name="connsiteX15" fmla="*/ 1335061 w 1581788"/>
              <a:gd name="connsiteY15" fmla="*/ 1346669 h 1846420"/>
              <a:gd name="connsiteX16" fmla="*/ 1202156 w 1581788"/>
              <a:gd name="connsiteY16" fmla="*/ 1494338 h 1846420"/>
              <a:gd name="connsiteX17" fmla="*/ 1177544 w 1581788"/>
              <a:gd name="connsiteY17" fmla="*/ 1587862 h 1846420"/>
              <a:gd name="connsiteX18" fmla="*/ 1197234 w 1581788"/>
              <a:gd name="connsiteY18" fmla="*/ 1691230 h 1846420"/>
              <a:gd name="connsiteX19" fmla="*/ 1074173 w 1581788"/>
              <a:gd name="connsiteY19" fmla="*/ 1799521 h 1846420"/>
              <a:gd name="connsiteX20" fmla="*/ 911734 w 1581788"/>
              <a:gd name="connsiteY20" fmla="*/ 1769987 h 1846420"/>
              <a:gd name="connsiteX21" fmla="*/ 788673 w 1581788"/>
              <a:gd name="connsiteY21" fmla="*/ 1824133 h 1846420"/>
              <a:gd name="connsiteX22" fmla="*/ 621311 w 1581788"/>
              <a:gd name="connsiteY22" fmla="*/ 1843822 h 1846420"/>
              <a:gd name="connsiteX23" fmla="*/ 473639 w 1581788"/>
              <a:gd name="connsiteY23" fmla="*/ 1769987 h 1846420"/>
              <a:gd name="connsiteX24" fmla="*/ 404725 w 1581788"/>
              <a:gd name="connsiteY24" fmla="*/ 1617396 h 1846420"/>
              <a:gd name="connsiteX25" fmla="*/ 350578 w 1581788"/>
              <a:gd name="connsiteY25" fmla="*/ 1553406 h 1846420"/>
              <a:gd name="connsiteX26" fmla="*/ 212751 w 1581788"/>
              <a:gd name="connsiteY26" fmla="*/ 1543561 h 1846420"/>
              <a:gd name="connsiteX27" fmla="*/ 119225 w 1581788"/>
              <a:gd name="connsiteY27" fmla="*/ 1435271 h 1846420"/>
              <a:gd name="connsiteX28" fmla="*/ 143837 w 1581788"/>
              <a:gd name="connsiteY28" fmla="*/ 1307291 h 1846420"/>
              <a:gd name="connsiteX29" fmla="*/ 99535 w 1581788"/>
              <a:gd name="connsiteY29" fmla="*/ 1223611 h 1846420"/>
              <a:gd name="connsiteX30" fmla="*/ 35543 w 1581788"/>
              <a:gd name="connsiteY30" fmla="*/ 1159622 h 1846420"/>
              <a:gd name="connsiteX31" fmla="*/ 1087 w 1581788"/>
              <a:gd name="connsiteY31" fmla="*/ 1021797 h 1846420"/>
              <a:gd name="connsiteX32" fmla="*/ 74923 w 1581788"/>
              <a:gd name="connsiteY32" fmla="*/ 888896 h 1846420"/>
              <a:gd name="connsiteX33" fmla="*/ 183216 w 1581788"/>
              <a:gd name="connsiteY33" fmla="*/ 810138 h 1846420"/>
              <a:gd name="connsiteX34" fmla="*/ 153682 w 1581788"/>
              <a:gd name="connsiteY34" fmla="*/ 667391 h 1846420"/>
              <a:gd name="connsiteX35" fmla="*/ 74923 w 1581788"/>
              <a:gd name="connsiteY35" fmla="*/ 568945 h 1846420"/>
              <a:gd name="connsiteX36" fmla="*/ 56886 w 1581788"/>
              <a:gd name="connsiteY36" fmla="*/ 436043 h 1846420"/>
              <a:gd name="connsiteX37" fmla="*/ 159586 w 1581788"/>
              <a:gd name="connsiteY37" fmla="*/ 320030 h 1846420"/>
              <a:gd name="connsiteX38" fmla="*/ 271820 w 1581788"/>
              <a:gd name="connsiteY38" fmla="*/ 194850 h 1846420"/>
              <a:gd name="connsiteX39" fmla="*/ 321044 w 1581788"/>
              <a:gd name="connsiteY39" fmla="*/ 91481 h 1846420"/>
              <a:gd name="connsiteX40" fmla="*/ 496598 w 1581788"/>
              <a:gd name="connsiteY40" fmla="*/ 1968 h 1846420"/>
              <a:gd name="connsiteX41" fmla="*/ 606071 w 1581788"/>
              <a:gd name="connsiteY41" fmla="*/ 68757 h 1846420"/>
              <a:gd name="connsiteX42" fmla="*/ 739449 w 1581788"/>
              <a:gd name="connsiteY42" fmla="*/ 57025 h 1846420"/>
              <a:gd name="connsiteX0" fmla="*/ 739449 w 1581788"/>
              <a:gd name="connsiteY0" fmla="*/ 57025 h 1846420"/>
              <a:gd name="connsiteX1" fmla="*/ 867668 w 1581788"/>
              <a:gd name="connsiteY1" fmla="*/ 10633 h 1846420"/>
              <a:gd name="connsiteX2" fmla="*/ 1000337 w 1581788"/>
              <a:gd name="connsiteY2" fmla="*/ 86559 h 1846420"/>
              <a:gd name="connsiteX3" fmla="*/ 1088941 w 1581788"/>
              <a:gd name="connsiteY3" fmla="*/ 96404 h 1846420"/>
              <a:gd name="connsiteX4" fmla="*/ 1226768 w 1581788"/>
              <a:gd name="connsiteY4" fmla="*/ 214539 h 1846420"/>
              <a:gd name="connsiteX5" fmla="*/ 1271070 w 1581788"/>
              <a:gd name="connsiteY5" fmla="*/ 357286 h 1846420"/>
              <a:gd name="connsiteX6" fmla="*/ 1359673 w 1581788"/>
              <a:gd name="connsiteY6" fmla="*/ 450810 h 1846420"/>
              <a:gd name="connsiteX7" fmla="*/ 1467967 w 1581788"/>
              <a:gd name="connsiteY7" fmla="*/ 485266 h 1846420"/>
              <a:gd name="connsiteX8" fmla="*/ 1541803 w 1581788"/>
              <a:gd name="connsiteY8" fmla="*/ 588634 h 1846420"/>
              <a:gd name="connsiteX9" fmla="*/ 1517191 w 1581788"/>
              <a:gd name="connsiteY9" fmla="*/ 696925 h 1846420"/>
              <a:gd name="connsiteX10" fmla="*/ 1556570 w 1581788"/>
              <a:gd name="connsiteY10" fmla="*/ 790449 h 1846420"/>
              <a:gd name="connsiteX11" fmla="*/ 1522113 w 1581788"/>
              <a:gd name="connsiteY11" fmla="*/ 908584 h 1846420"/>
              <a:gd name="connsiteX12" fmla="*/ 1581182 w 1581788"/>
              <a:gd name="connsiteY12" fmla="*/ 1051331 h 1846420"/>
              <a:gd name="connsiteX13" fmla="*/ 1477811 w 1581788"/>
              <a:gd name="connsiteY13" fmla="*/ 1203922 h 1846420"/>
              <a:gd name="connsiteX14" fmla="*/ 1359673 w 1581788"/>
              <a:gd name="connsiteY14" fmla="*/ 1223611 h 1846420"/>
              <a:gd name="connsiteX15" fmla="*/ 1335061 w 1581788"/>
              <a:gd name="connsiteY15" fmla="*/ 1346669 h 1846420"/>
              <a:gd name="connsiteX16" fmla="*/ 1202156 w 1581788"/>
              <a:gd name="connsiteY16" fmla="*/ 1494338 h 1846420"/>
              <a:gd name="connsiteX17" fmla="*/ 1177544 w 1581788"/>
              <a:gd name="connsiteY17" fmla="*/ 1587862 h 1846420"/>
              <a:gd name="connsiteX18" fmla="*/ 1197234 w 1581788"/>
              <a:gd name="connsiteY18" fmla="*/ 1691230 h 1846420"/>
              <a:gd name="connsiteX19" fmla="*/ 1074173 w 1581788"/>
              <a:gd name="connsiteY19" fmla="*/ 1799521 h 1846420"/>
              <a:gd name="connsiteX20" fmla="*/ 911734 w 1581788"/>
              <a:gd name="connsiteY20" fmla="*/ 1769987 h 1846420"/>
              <a:gd name="connsiteX21" fmla="*/ 788673 w 1581788"/>
              <a:gd name="connsiteY21" fmla="*/ 1824133 h 1846420"/>
              <a:gd name="connsiteX22" fmla="*/ 621311 w 1581788"/>
              <a:gd name="connsiteY22" fmla="*/ 1843822 h 1846420"/>
              <a:gd name="connsiteX23" fmla="*/ 473639 w 1581788"/>
              <a:gd name="connsiteY23" fmla="*/ 1769987 h 1846420"/>
              <a:gd name="connsiteX24" fmla="*/ 404725 w 1581788"/>
              <a:gd name="connsiteY24" fmla="*/ 1617396 h 1846420"/>
              <a:gd name="connsiteX25" fmla="*/ 350578 w 1581788"/>
              <a:gd name="connsiteY25" fmla="*/ 1553406 h 1846420"/>
              <a:gd name="connsiteX26" fmla="*/ 212751 w 1581788"/>
              <a:gd name="connsiteY26" fmla="*/ 1543561 h 1846420"/>
              <a:gd name="connsiteX27" fmla="*/ 119225 w 1581788"/>
              <a:gd name="connsiteY27" fmla="*/ 1435271 h 1846420"/>
              <a:gd name="connsiteX28" fmla="*/ 143837 w 1581788"/>
              <a:gd name="connsiteY28" fmla="*/ 1307291 h 1846420"/>
              <a:gd name="connsiteX29" fmla="*/ 99535 w 1581788"/>
              <a:gd name="connsiteY29" fmla="*/ 1223611 h 1846420"/>
              <a:gd name="connsiteX30" fmla="*/ 35543 w 1581788"/>
              <a:gd name="connsiteY30" fmla="*/ 1159622 h 1846420"/>
              <a:gd name="connsiteX31" fmla="*/ 1087 w 1581788"/>
              <a:gd name="connsiteY31" fmla="*/ 1021797 h 1846420"/>
              <a:gd name="connsiteX32" fmla="*/ 74923 w 1581788"/>
              <a:gd name="connsiteY32" fmla="*/ 888896 h 1846420"/>
              <a:gd name="connsiteX33" fmla="*/ 183216 w 1581788"/>
              <a:gd name="connsiteY33" fmla="*/ 810138 h 1846420"/>
              <a:gd name="connsiteX34" fmla="*/ 97447 w 1581788"/>
              <a:gd name="connsiteY34" fmla="*/ 681450 h 1846420"/>
              <a:gd name="connsiteX35" fmla="*/ 74923 w 1581788"/>
              <a:gd name="connsiteY35" fmla="*/ 568945 h 1846420"/>
              <a:gd name="connsiteX36" fmla="*/ 56886 w 1581788"/>
              <a:gd name="connsiteY36" fmla="*/ 436043 h 1846420"/>
              <a:gd name="connsiteX37" fmla="*/ 159586 w 1581788"/>
              <a:gd name="connsiteY37" fmla="*/ 320030 h 1846420"/>
              <a:gd name="connsiteX38" fmla="*/ 271820 w 1581788"/>
              <a:gd name="connsiteY38" fmla="*/ 194850 h 1846420"/>
              <a:gd name="connsiteX39" fmla="*/ 321044 w 1581788"/>
              <a:gd name="connsiteY39" fmla="*/ 91481 h 1846420"/>
              <a:gd name="connsiteX40" fmla="*/ 496598 w 1581788"/>
              <a:gd name="connsiteY40" fmla="*/ 1968 h 1846420"/>
              <a:gd name="connsiteX41" fmla="*/ 606071 w 1581788"/>
              <a:gd name="connsiteY41" fmla="*/ 68757 h 1846420"/>
              <a:gd name="connsiteX42" fmla="*/ 739449 w 1581788"/>
              <a:gd name="connsiteY42" fmla="*/ 57025 h 1846420"/>
              <a:gd name="connsiteX0" fmla="*/ 739449 w 1581788"/>
              <a:gd name="connsiteY0" fmla="*/ 57025 h 1846420"/>
              <a:gd name="connsiteX1" fmla="*/ 867668 w 1581788"/>
              <a:gd name="connsiteY1" fmla="*/ 10633 h 1846420"/>
              <a:gd name="connsiteX2" fmla="*/ 1000337 w 1581788"/>
              <a:gd name="connsiteY2" fmla="*/ 86559 h 1846420"/>
              <a:gd name="connsiteX3" fmla="*/ 1088941 w 1581788"/>
              <a:gd name="connsiteY3" fmla="*/ 96404 h 1846420"/>
              <a:gd name="connsiteX4" fmla="*/ 1226768 w 1581788"/>
              <a:gd name="connsiteY4" fmla="*/ 214539 h 1846420"/>
              <a:gd name="connsiteX5" fmla="*/ 1271070 w 1581788"/>
              <a:gd name="connsiteY5" fmla="*/ 357286 h 1846420"/>
              <a:gd name="connsiteX6" fmla="*/ 1359673 w 1581788"/>
              <a:gd name="connsiteY6" fmla="*/ 450810 h 1846420"/>
              <a:gd name="connsiteX7" fmla="*/ 1467967 w 1581788"/>
              <a:gd name="connsiteY7" fmla="*/ 485266 h 1846420"/>
              <a:gd name="connsiteX8" fmla="*/ 1541803 w 1581788"/>
              <a:gd name="connsiteY8" fmla="*/ 588634 h 1846420"/>
              <a:gd name="connsiteX9" fmla="*/ 1517191 w 1581788"/>
              <a:gd name="connsiteY9" fmla="*/ 696925 h 1846420"/>
              <a:gd name="connsiteX10" fmla="*/ 1556570 w 1581788"/>
              <a:gd name="connsiteY10" fmla="*/ 790449 h 1846420"/>
              <a:gd name="connsiteX11" fmla="*/ 1522113 w 1581788"/>
              <a:gd name="connsiteY11" fmla="*/ 908584 h 1846420"/>
              <a:gd name="connsiteX12" fmla="*/ 1581182 w 1581788"/>
              <a:gd name="connsiteY12" fmla="*/ 1051331 h 1846420"/>
              <a:gd name="connsiteX13" fmla="*/ 1477811 w 1581788"/>
              <a:gd name="connsiteY13" fmla="*/ 1203922 h 1846420"/>
              <a:gd name="connsiteX14" fmla="*/ 1359673 w 1581788"/>
              <a:gd name="connsiteY14" fmla="*/ 1223611 h 1846420"/>
              <a:gd name="connsiteX15" fmla="*/ 1335061 w 1581788"/>
              <a:gd name="connsiteY15" fmla="*/ 1346669 h 1846420"/>
              <a:gd name="connsiteX16" fmla="*/ 1202156 w 1581788"/>
              <a:gd name="connsiteY16" fmla="*/ 1494338 h 1846420"/>
              <a:gd name="connsiteX17" fmla="*/ 1177544 w 1581788"/>
              <a:gd name="connsiteY17" fmla="*/ 1587862 h 1846420"/>
              <a:gd name="connsiteX18" fmla="*/ 1197234 w 1581788"/>
              <a:gd name="connsiteY18" fmla="*/ 1691230 h 1846420"/>
              <a:gd name="connsiteX19" fmla="*/ 1074173 w 1581788"/>
              <a:gd name="connsiteY19" fmla="*/ 1799521 h 1846420"/>
              <a:gd name="connsiteX20" fmla="*/ 911734 w 1581788"/>
              <a:gd name="connsiteY20" fmla="*/ 1769987 h 1846420"/>
              <a:gd name="connsiteX21" fmla="*/ 788673 w 1581788"/>
              <a:gd name="connsiteY21" fmla="*/ 1824133 h 1846420"/>
              <a:gd name="connsiteX22" fmla="*/ 621311 w 1581788"/>
              <a:gd name="connsiteY22" fmla="*/ 1843822 h 1846420"/>
              <a:gd name="connsiteX23" fmla="*/ 473639 w 1581788"/>
              <a:gd name="connsiteY23" fmla="*/ 1769987 h 1846420"/>
              <a:gd name="connsiteX24" fmla="*/ 404725 w 1581788"/>
              <a:gd name="connsiteY24" fmla="*/ 1617396 h 1846420"/>
              <a:gd name="connsiteX25" fmla="*/ 350578 w 1581788"/>
              <a:gd name="connsiteY25" fmla="*/ 1553406 h 1846420"/>
              <a:gd name="connsiteX26" fmla="*/ 212751 w 1581788"/>
              <a:gd name="connsiteY26" fmla="*/ 1543561 h 1846420"/>
              <a:gd name="connsiteX27" fmla="*/ 119225 w 1581788"/>
              <a:gd name="connsiteY27" fmla="*/ 1435271 h 1846420"/>
              <a:gd name="connsiteX28" fmla="*/ 143837 w 1581788"/>
              <a:gd name="connsiteY28" fmla="*/ 1307291 h 1846420"/>
              <a:gd name="connsiteX29" fmla="*/ 99535 w 1581788"/>
              <a:gd name="connsiteY29" fmla="*/ 1223611 h 1846420"/>
              <a:gd name="connsiteX30" fmla="*/ 35543 w 1581788"/>
              <a:gd name="connsiteY30" fmla="*/ 1159622 h 1846420"/>
              <a:gd name="connsiteX31" fmla="*/ 1087 w 1581788"/>
              <a:gd name="connsiteY31" fmla="*/ 1021797 h 1846420"/>
              <a:gd name="connsiteX32" fmla="*/ 74923 w 1581788"/>
              <a:gd name="connsiteY32" fmla="*/ 888896 h 1846420"/>
              <a:gd name="connsiteX33" fmla="*/ 97447 w 1581788"/>
              <a:gd name="connsiteY33" fmla="*/ 681450 h 1846420"/>
              <a:gd name="connsiteX34" fmla="*/ 74923 w 1581788"/>
              <a:gd name="connsiteY34" fmla="*/ 568945 h 1846420"/>
              <a:gd name="connsiteX35" fmla="*/ 56886 w 1581788"/>
              <a:gd name="connsiteY35" fmla="*/ 436043 h 1846420"/>
              <a:gd name="connsiteX36" fmla="*/ 159586 w 1581788"/>
              <a:gd name="connsiteY36" fmla="*/ 320030 h 1846420"/>
              <a:gd name="connsiteX37" fmla="*/ 271820 w 1581788"/>
              <a:gd name="connsiteY37" fmla="*/ 194850 h 1846420"/>
              <a:gd name="connsiteX38" fmla="*/ 321044 w 1581788"/>
              <a:gd name="connsiteY38" fmla="*/ 91481 h 1846420"/>
              <a:gd name="connsiteX39" fmla="*/ 496598 w 1581788"/>
              <a:gd name="connsiteY39" fmla="*/ 1968 h 1846420"/>
              <a:gd name="connsiteX40" fmla="*/ 606071 w 1581788"/>
              <a:gd name="connsiteY40" fmla="*/ 68757 h 1846420"/>
              <a:gd name="connsiteX41" fmla="*/ 739449 w 1581788"/>
              <a:gd name="connsiteY41" fmla="*/ 57025 h 1846420"/>
              <a:gd name="connsiteX0" fmla="*/ 738665 w 1581004"/>
              <a:gd name="connsiteY0" fmla="*/ 57025 h 1846420"/>
              <a:gd name="connsiteX1" fmla="*/ 866884 w 1581004"/>
              <a:gd name="connsiteY1" fmla="*/ 10633 h 1846420"/>
              <a:gd name="connsiteX2" fmla="*/ 999553 w 1581004"/>
              <a:gd name="connsiteY2" fmla="*/ 86559 h 1846420"/>
              <a:gd name="connsiteX3" fmla="*/ 1088157 w 1581004"/>
              <a:gd name="connsiteY3" fmla="*/ 96404 h 1846420"/>
              <a:gd name="connsiteX4" fmla="*/ 1225984 w 1581004"/>
              <a:gd name="connsiteY4" fmla="*/ 214539 h 1846420"/>
              <a:gd name="connsiteX5" fmla="*/ 1270286 w 1581004"/>
              <a:gd name="connsiteY5" fmla="*/ 357286 h 1846420"/>
              <a:gd name="connsiteX6" fmla="*/ 1358889 w 1581004"/>
              <a:gd name="connsiteY6" fmla="*/ 450810 h 1846420"/>
              <a:gd name="connsiteX7" fmla="*/ 1467183 w 1581004"/>
              <a:gd name="connsiteY7" fmla="*/ 485266 h 1846420"/>
              <a:gd name="connsiteX8" fmla="*/ 1541019 w 1581004"/>
              <a:gd name="connsiteY8" fmla="*/ 588634 h 1846420"/>
              <a:gd name="connsiteX9" fmla="*/ 1516407 w 1581004"/>
              <a:gd name="connsiteY9" fmla="*/ 696925 h 1846420"/>
              <a:gd name="connsiteX10" fmla="*/ 1555786 w 1581004"/>
              <a:gd name="connsiteY10" fmla="*/ 790449 h 1846420"/>
              <a:gd name="connsiteX11" fmla="*/ 1521329 w 1581004"/>
              <a:gd name="connsiteY11" fmla="*/ 908584 h 1846420"/>
              <a:gd name="connsiteX12" fmla="*/ 1580398 w 1581004"/>
              <a:gd name="connsiteY12" fmla="*/ 1051331 h 1846420"/>
              <a:gd name="connsiteX13" fmla="*/ 1477027 w 1581004"/>
              <a:gd name="connsiteY13" fmla="*/ 1203922 h 1846420"/>
              <a:gd name="connsiteX14" fmla="*/ 1358889 w 1581004"/>
              <a:gd name="connsiteY14" fmla="*/ 1223611 h 1846420"/>
              <a:gd name="connsiteX15" fmla="*/ 1334277 w 1581004"/>
              <a:gd name="connsiteY15" fmla="*/ 1346669 h 1846420"/>
              <a:gd name="connsiteX16" fmla="*/ 1201372 w 1581004"/>
              <a:gd name="connsiteY16" fmla="*/ 1494338 h 1846420"/>
              <a:gd name="connsiteX17" fmla="*/ 1176760 w 1581004"/>
              <a:gd name="connsiteY17" fmla="*/ 1587862 h 1846420"/>
              <a:gd name="connsiteX18" fmla="*/ 1196450 w 1581004"/>
              <a:gd name="connsiteY18" fmla="*/ 1691230 h 1846420"/>
              <a:gd name="connsiteX19" fmla="*/ 1073389 w 1581004"/>
              <a:gd name="connsiteY19" fmla="*/ 1799521 h 1846420"/>
              <a:gd name="connsiteX20" fmla="*/ 910950 w 1581004"/>
              <a:gd name="connsiteY20" fmla="*/ 1769987 h 1846420"/>
              <a:gd name="connsiteX21" fmla="*/ 787889 w 1581004"/>
              <a:gd name="connsiteY21" fmla="*/ 1824133 h 1846420"/>
              <a:gd name="connsiteX22" fmla="*/ 620527 w 1581004"/>
              <a:gd name="connsiteY22" fmla="*/ 1843822 h 1846420"/>
              <a:gd name="connsiteX23" fmla="*/ 472855 w 1581004"/>
              <a:gd name="connsiteY23" fmla="*/ 1769987 h 1846420"/>
              <a:gd name="connsiteX24" fmla="*/ 403941 w 1581004"/>
              <a:gd name="connsiteY24" fmla="*/ 1617396 h 1846420"/>
              <a:gd name="connsiteX25" fmla="*/ 349794 w 1581004"/>
              <a:gd name="connsiteY25" fmla="*/ 1553406 h 1846420"/>
              <a:gd name="connsiteX26" fmla="*/ 211967 w 1581004"/>
              <a:gd name="connsiteY26" fmla="*/ 1543561 h 1846420"/>
              <a:gd name="connsiteX27" fmla="*/ 118441 w 1581004"/>
              <a:gd name="connsiteY27" fmla="*/ 1435271 h 1846420"/>
              <a:gd name="connsiteX28" fmla="*/ 143053 w 1581004"/>
              <a:gd name="connsiteY28" fmla="*/ 1307291 h 1846420"/>
              <a:gd name="connsiteX29" fmla="*/ 98751 w 1581004"/>
              <a:gd name="connsiteY29" fmla="*/ 1223611 h 1846420"/>
              <a:gd name="connsiteX30" fmla="*/ 34759 w 1581004"/>
              <a:gd name="connsiteY30" fmla="*/ 1159622 h 1846420"/>
              <a:gd name="connsiteX31" fmla="*/ 303 w 1581004"/>
              <a:gd name="connsiteY31" fmla="*/ 1021797 h 1846420"/>
              <a:gd name="connsiteX32" fmla="*/ 22591 w 1581004"/>
              <a:gd name="connsiteY32" fmla="*/ 837345 h 1846420"/>
              <a:gd name="connsiteX33" fmla="*/ 96663 w 1581004"/>
              <a:gd name="connsiteY33" fmla="*/ 681450 h 1846420"/>
              <a:gd name="connsiteX34" fmla="*/ 74139 w 1581004"/>
              <a:gd name="connsiteY34" fmla="*/ 568945 h 1846420"/>
              <a:gd name="connsiteX35" fmla="*/ 56102 w 1581004"/>
              <a:gd name="connsiteY35" fmla="*/ 436043 h 1846420"/>
              <a:gd name="connsiteX36" fmla="*/ 158802 w 1581004"/>
              <a:gd name="connsiteY36" fmla="*/ 320030 h 1846420"/>
              <a:gd name="connsiteX37" fmla="*/ 271036 w 1581004"/>
              <a:gd name="connsiteY37" fmla="*/ 194850 h 1846420"/>
              <a:gd name="connsiteX38" fmla="*/ 320260 w 1581004"/>
              <a:gd name="connsiteY38" fmla="*/ 91481 h 1846420"/>
              <a:gd name="connsiteX39" fmla="*/ 495814 w 1581004"/>
              <a:gd name="connsiteY39" fmla="*/ 1968 h 1846420"/>
              <a:gd name="connsiteX40" fmla="*/ 605287 w 1581004"/>
              <a:gd name="connsiteY40" fmla="*/ 68757 h 1846420"/>
              <a:gd name="connsiteX41" fmla="*/ 738665 w 1581004"/>
              <a:gd name="connsiteY41" fmla="*/ 57025 h 1846420"/>
              <a:gd name="connsiteX0" fmla="*/ 741997 w 1584336"/>
              <a:gd name="connsiteY0" fmla="*/ 57025 h 1846420"/>
              <a:gd name="connsiteX1" fmla="*/ 870216 w 1584336"/>
              <a:gd name="connsiteY1" fmla="*/ 10633 h 1846420"/>
              <a:gd name="connsiteX2" fmla="*/ 1002885 w 1584336"/>
              <a:gd name="connsiteY2" fmla="*/ 86559 h 1846420"/>
              <a:gd name="connsiteX3" fmla="*/ 1091489 w 1584336"/>
              <a:gd name="connsiteY3" fmla="*/ 96404 h 1846420"/>
              <a:gd name="connsiteX4" fmla="*/ 1229316 w 1584336"/>
              <a:gd name="connsiteY4" fmla="*/ 214539 h 1846420"/>
              <a:gd name="connsiteX5" fmla="*/ 1273618 w 1584336"/>
              <a:gd name="connsiteY5" fmla="*/ 357286 h 1846420"/>
              <a:gd name="connsiteX6" fmla="*/ 1362221 w 1584336"/>
              <a:gd name="connsiteY6" fmla="*/ 450810 h 1846420"/>
              <a:gd name="connsiteX7" fmla="*/ 1470515 w 1584336"/>
              <a:gd name="connsiteY7" fmla="*/ 485266 h 1846420"/>
              <a:gd name="connsiteX8" fmla="*/ 1544351 w 1584336"/>
              <a:gd name="connsiteY8" fmla="*/ 588634 h 1846420"/>
              <a:gd name="connsiteX9" fmla="*/ 1519739 w 1584336"/>
              <a:gd name="connsiteY9" fmla="*/ 696925 h 1846420"/>
              <a:gd name="connsiteX10" fmla="*/ 1559118 w 1584336"/>
              <a:gd name="connsiteY10" fmla="*/ 790449 h 1846420"/>
              <a:gd name="connsiteX11" fmla="*/ 1524661 w 1584336"/>
              <a:gd name="connsiteY11" fmla="*/ 908584 h 1846420"/>
              <a:gd name="connsiteX12" fmla="*/ 1583730 w 1584336"/>
              <a:gd name="connsiteY12" fmla="*/ 1051331 h 1846420"/>
              <a:gd name="connsiteX13" fmla="*/ 1480359 w 1584336"/>
              <a:gd name="connsiteY13" fmla="*/ 1203922 h 1846420"/>
              <a:gd name="connsiteX14" fmla="*/ 1362221 w 1584336"/>
              <a:gd name="connsiteY14" fmla="*/ 1223611 h 1846420"/>
              <a:gd name="connsiteX15" fmla="*/ 1337609 w 1584336"/>
              <a:gd name="connsiteY15" fmla="*/ 1346669 h 1846420"/>
              <a:gd name="connsiteX16" fmla="*/ 1204704 w 1584336"/>
              <a:gd name="connsiteY16" fmla="*/ 1494338 h 1846420"/>
              <a:gd name="connsiteX17" fmla="*/ 1180092 w 1584336"/>
              <a:gd name="connsiteY17" fmla="*/ 1587862 h 1846420"/>
              <a:gd name="connsiteX18" fmla="*/ 1199782 w 1584336"/>
              <a:gd name="connsiteY18" fmla="*/ 1691230 h 1846420"/>
              <a:gd name="connsiteX19" fmla="*/ 1076721 w 1584336"/>
              <a:gd name="connsiteY19" fmla="*/ 1799521 h 1846420"/>
              <a:gd name="connsiteX20" fmla="*/ 914282 w 1584336"/>
              <a:gd name="connsiteY20" fmla="*/ 1769987 h 1846420"/>
              <a:gd name="connsiteX21" fmla="*/ 791221 w 1584336"/>
              <a:gd name="connsiteY21" fmla="*/ 1824133 h 1846420"/>
              <a:gd name="connsiteX22" fmla="*/ 623859 w 1584336"/>
              <a:gd name="connsiteY22" fmla="*/ 1843822 h 1846420"/>
              <a:gd name="connsiteX23" fmla="*/ 476187 w 1584336"/>
              <a:gd name="connsiteY23" fmla="*/ 1769987 h 1846420"/>
              <a:gd name="connsiteX24" fmla="*/ 407273 w 1584336"/>
              <a:gd name="connsiteY24" fmla="*/ 1617396 h 1846420"/>
              <a:gd name="connsiteX25" fmla="*/ 353126 w 1584336"/>
              <a:gd name="connsiteY25" fmla="*/ 1553406 h 1846420"/>
              <a:gd name="connsiteX26" fmla="*/ 215299 w 1584336"/>
              <a:gd name="connsiteY26" fmla="*/ 1543561 h 1846420"/>
              <a:gd name="connsiteX27" fmla="*/ 121773 w 1584336"/>
              <a:gd name="connsiteY27" fmla="*/ 1435271 h 1846420"/>
              <a:gd name="connsiteX28" fmla="*/ 146385 w 1584336"/>
              <a:gd name="connsiteY28" fmla="*/ 1307291 h 1846420"/>
              <a:gd name="connsiteX29" fmla="*/ 102083 w 1584336"/>
              <a:gd name="connsiteY29" fmla="*/ 1223611 h 1846420"/>
              <a:gd name="connsiteX30" fmla="*/ 94326 w 1584336"/>
              <a:gd name="connsiteY30" fmla="*/ 1140876 h 1846420"/>
              <a:gd name="connsiteX31" fmla="*/ 3635 w 1584336"/>
              <a:gd name="connsiteY31" fmla="*/ 1021797 h 1846420"/>
              <a:gd name="connsiteX32" fmla="*/ 25923 w 1584336"/>
              <a:gd name="connsiteY32" fmla="*/ 837345 h 1846420"/>
              <a:gd name="connsiteX33" fmla="*/ 99995 w 1584336"/>
              <a:gd name="connsiteY33" fmla="*/ 681450 h 1846420"/>
              <a:gd name="connsiteX34" fmla="*/ 77471 w 1584336"/>
              <a:gd name="connsiteY34" fmla="*/ 568945 h 1846420"/>
              <a:gd name="connsiteX35" fmla="*/ 59434 w 1584336"/>
              <a:gd name="connsiteY35" fmla="*/ 436043 h 1846420"/>
              <a:gd name="connsiteX36" fmla="*/ 162134 w 1584336"/>
              <a:gd name="connsiteY36" fmla="*/ 320030 h 1846420"/>
              <a:gd name="connsiteX37" fmla="*/ 274368 w 1584336"/>
              <a:gd name="connsiteY37" fmla="*/ 194850 h 1846420"/>
              <a:gd name="connsiteX38" fmla="*/ 323592 w 1584336"/>
              <a:gd name="connsiteY38" fmla="*/ 91481 h 1846420"/>
              <a:gd name="connsiteX39" fmla="*/ 499146 w 1584336"/>
              <a:gd name="connsiteY39" fmla="*/ 1968 h 1846420"/>
              <a:gd name="connsiteX40" fmla="*/ 608619 w 1584336"/>
              <a:gd name="connsiteY40" fmla="*/ 68757 h 1846420"/>
              <a:gd name="connsiteX41" fmla="*/ 741997 w 1584336"/>
              <a:gd name="connsiteY41" fmla="*/ 57025 h 1846420"/>
              <a:gd name="connsiteX0" fmla="*/ 741997 w 1584336"/>
              <a:gd name="connsiteY0" fmla="*/ 57025 h 1846420"/>
              <a:gd name="connsiteX1" fmla="*/ 870216 w 1584336"/>
              <a:gd name="connsiteY1" fmla="*/ 10633 h 1846420"/>
              <a:gd name="connsiteX2" fmla="*/ 1002885 w 1584336"/>
              <a:gd name="connsiteY2" fmla="*/ 86559 h 1846420"/>
              <a:gd name="connsiteX3" fmla="*/ 1091489 w 1584336"/>
              <a:gd name="connsiteY3" fmla="*/ 96404 h 1846420"/>
              <a:gd name="connsiteX4" fmla="*/ 1229316 w 1584336"/>
              <a:gd name="connsiteY4" fmla="*/ 214539 h 1846420"/>
              <a:gd name="connsiteX5" fmla="*/ 1273618 w 1584336"/>
              <a:gd name="connsiteY5" fmla="*/ 357286 h 1846420"/>
              <a:gd name="connsiteX6" fmla="*/ 1362221 w 1584336"/>
              <a:gd name="connsiteY6" fmla="*/ 450810 h 1846420"/>
              <a:gd name="connsiteX7" fmla="*/ 1470515 w 1584336"/>
              <a:gd name="connsiteY7" fmla="*/ 485266 h 1846420"/>
              <a:gd name="connsiteX8" fmla="*/ 1544351 w 1584336"/>
              <a:gd name="connsiteY8" fmla="*/ 588634 h 1846420"/>
              <a:gd name="connsiteX9" fmla="*/ 1519739 w 1584336"/>
              <a:gd name="connsiteY9" fmla="*/ 696925 h 1846420"/>
              <a:gd name="connsiteX10" fmla="*/ 1559118 w 1584336"/>
              <a:gd name="connsiteY10" fmla="*/ 790449 h 1846420"/>
              <a:gd name="connsiteX11" fmla="*/ 1524661 w 1584336"/>
              <a:gd name="connsiteY11" fmla="*/ 908584 h 1846420"/>
              <a:gd name="connsiteX12" fmla="*/ 1583730 w 1584336"/>
              <a:gd name="connsiteY12" fmla="*/ 1051331 h 1846420"/>
              <a:gd name="connsiteX13" fmla="*/ 1480359 w 1584336"/>
              <a:gd name="connsiteY13" fmla="*/ 1203922 h 1846420"/>
              <a:gd name="connsiteX14" fmla="*/ 1362221 w 1584336"/>
              <a:gd name="connsiteY14" fmla="*/ 1223611 h 1846420"/>
              <a:gd name="connsiteX15" fmla="*/ 1337609 w 1584336"/>
              <a:gd name="connsiteY15" fmla="*/ 1346669 h 1846420"/>
              <a:gd name="connsiteX16" fmla="*/ 1204704 w 1584336"/>
              <a:gd name="connsiteY16" fmla="*/ 1494338 h 1846420"/>
              <a:gd name="connsiteX17" fmla="*/ 1180092 w 1584336"/>
              <a:gd name="connsiteY17" fmla="*/ 1587862 h 1846420"/>
              <a:gd name="connsiteX18" fmla="*/ 1199782 w 1584336"/>
              <a:gd name="connsiteY18" fmla="*/ 1691230 h 1846420"/>
              <a:gd name="connsiteX19" fmla="*/ 1076721 w 1584336"/>
              <a:gd name="connsiteY19" fmla="*/ 1799521 h 1846420"/>
              <a:gd name="connsiteX20" fmla="*/ 914282 w 1584336"/>
              <a:gd name="connsiteY20" fmla="*/ 1769987 h 1846420"/>
              <a:gd name="connsiteX21" fmla="*/ 791221 w 1584336"/>
              <a:gd name="connsiteY21" fmla="*/ 1824133 h 1846420"/>
              <a:gd name="connsiteX22" fmla="*/ 623859 w 1584336"/>
              <a:gd name="connsiteY22" fmla="*/ 1843822 h 1846420"/>
              <a:gd name="connsiteX23" fmla="*/ 476187 w 1584336"/>
              <a:gd name="connsiteY23" fmla="*/ 1769987 h 1846420"/>
              <a:gd name="connsiteX24" fmla="*/ 407273 w 1584336"/>
              <a:gd name="connsiteY24" fmla="*/ 1617396 h 1846420"/>
              <a:gd name="connsiteX25" fmla="*/ 353126 w 1584336"/>
              <a:gd name="connsiteY25" fmla="*/ 1553406 h 1846420"/>
              <a:gd name="connsiteX26" fmla="*/ 215299 w 1584336"/>
              <a:gd name="connsiteY26" fmla="*/ 1543561 h 1846420"/>
              <a:gd name="connsiteX27" fmla="*/ 121773 w 1584336"/>
              <a:gd name="connsiteY27" fmla="*/ 1435271 h 1846420"/>
              <a:gd name="connsiteX28" fmla="*/ 5798 w 1584336"/>
              <a:gd name="connsiteY28" fmla="*/ 1307291 h 1846420"/>
              <a:gd name="connsiteX29" fmla="*/ 102083 w 1584336"/>
              <a:gd name="connsiteY29" fmla="*/ 1223611 h 1846420"/>
              <a:gd name="connsiteX30" fmla="*/ 94326 w 1584336"/>
              <a:gd name="connsiteY30" fmla="*/ 1140876 h 1846420"/>
              <a:gd name="connsiteX31" fmla="*/ 3635 w 1584336"/>
              <a:gd name="connsiteY31" fmla="*/ 1021797 h 1846420"/>
              <a:gd name="connsiteX32" fmla="*/ 25923 w 1584336"/>
              <a:gd name="connsiteY32" fmla="*/ 837345 h 1846420"/>
              <a:gd name="connsiteX33" fmla="*/ 99995 w 1584336"/>
              <a:gd name="connsiteY33" fmla="*/ 681450 h 1846420"/>
              <a:gd name="connsiteX34" fmla="*/ 77471 w 1584336"/>
              <a:gd name="connsiteY34" fmla="*/ 568945 h 1846420"/>
              <a:gd name="connsiteX35" fmla="*/ 59434 w 1584336"/>
              <a:gd name="connsiteY35" fmla="*/ 436043 h 1846420"/>
              <a:gd name="connsiteX36" fmla="*/ 162134 w 1584336"/>
              <a:gd name="connsiteY36" fmla="*/ 320030 h 1846420"/>
              <a:gd name="connsiteX37" fmla="*/ 274368 w 1584336"/>
              <a:gd name="connsiteY37" fmla="*/ 194850 h 1846420"/>
              <a:gd name="connsiteX38" fmla="*/ 323592 w 1584336"/>
              <a:gd name="connsiteY38" fmla="*/ 91481 h 1846420"/>
              <a:gd name="connsiteX39" fmla="*/ 499146 w 1584336"/>
              <a:gd name="connsiteY39" fmla="*/ 1968 h 1846420"/>
              <a:gd name="connsiteX40" fmla="*/ 608619 w 1584336"/>
              <a:gd name="connsiteY40" fmla="*/ 68757 h 1846420"/>
              <a:gd name="connsiteX41" fmla="*/ 741997 w 1584336"/>
              <a:gd name="connsiteY41" fmla="*/ 57025 h 1846420"/>
              <a:gd name="connsiteX0" fmla="*/ 760043 w 1602382"/>
              <a:gd name="connsiteY0" fmla="*/ 57025 h 1846420"/>
              <a:gd name="connsiteX1" fmla="*/ 888262 w 1602382"/>
              <a:gd name="connsiteY1" fmla="*/ 10633 h 1846420"/>
              <a:gd name="connsiteX2" fmla="*/ 1020931 w 1602382"/>
              <a:gd name="connsiteY2" fmla="*/ 86559 h 1846420"/>
              <a:gd name="connsiteX3" fmla="*/ 1109535 w 1602382"/>
              <a:gd name="connsiteY3" fmla="*/ 96404 h 1846420"/>
              <a:gd name="connsiteX4" fmla="*/ 1247362 w 1602382"/>
              <a:gd name="connsiteY4" fmla="*/ 214539 h 1846420"/>
              <a:gd name="connsiteX5" fmla="*/ 1291664 w 1602382"/>
              <a:gd name="connsiteY5" fmla="*/ 357286 h 1846420"/>
              <a:gd name="connsiteX6" fmla="*/ 1380267 w 1602382"/>
              <a:gd name="connsiteY6" fmla="*/ 450810 h 1846420"/>
              <a:gd name="connsiteX7" fmla="*/ 1488561 w 1602382"/>
              <a:gd name="connsiteY7" fmla="*/ 485266 h 1846420"/>
              <a:gd name="connsiteX8" fmla="*/ 1562397 w 1602382"/>
              <a:gd name="connsiteY8" fmla="*/ 588634 h 1846420"/>
              <a:gd name="connsiteX9" fmla="*/ 1537785 w 1602382"/>
              <a:gd name="connsiteY9" fmla="*/ 696925 h 1846420"/>
              <a:gd name="connsiteX10" fmla="*/ 1577164 w 1602382"/>
              <a:gd name="connsiteY10" fmla="*/ 790449 h 1846420"/>
              <a:gd name="connsiteX11" fmla="*/ 1542707 w 1602382"/>
              <a:gd name="connsiteY11" fmla="*/ 908584 h 1846420"/>
              <a:gd name="connsiteX12" fmla="*/ 1601776 w 1602382"/>
              <a:gd name="connsiteY12" fmla="*/ 1051331 h 1846420"/>
              <a:gd name="connsiteX13" fmla="*/ 1498405 w 1602382"/>
              <a:gd name="connsiteY13" fmla="*/ 1203922 h 1846420"/>
              <a:gd name="connsiteX14" fmla="*/ 1380267 w 1602382"/>
              <a:gd name="connsiteY14" fmla="*/ 1223611 h 1846420"/>
              <a:gd name="connsiteX15" fmla="*/ 1355655 w 1602382"/>
              <a:gd name="connsiteY15" fmla="*/ 1346669 h 1846420"/>
              <a:gd name="connsiteX16" fmla="*/ 1222750 w 1602382"/>
              <a:gd name="connsiteY16" fmla="*/ 1494338 h 1846420"/>
              <a:gd name="connsiteX17" fmla="*/ 1198138 w 1602382"/>
              <a:gd name="connsiteY17" fmla="*/ 1587862 h 1846420"/>
              <a:gd name="connsiteX18" fmla="*/ 1217828 w 1602382"/>
              <a:gd name="connsiteY18" fmla="*/ 1691230 h 1846420"/>
              <a:gd name="connsiteX19" fmla="*/ 1094767 w 1602382"/>
              <a:gd name="connsiteY19" fmla="*/ 1799521 h 1846420"/>
              <a:gd name="connsiteX20" fmla="*/ 932328 w 1602382"/>
              <a:gd name="connsiteY20" fmla="*/ 1769987 h 1846420"/>
              <a:gd name="connsiteX21" fmla="*/ 809267 w 1602382"/>
              <a:gd name="connsiteY21" fmla="*/ 1824133 h 1846420"/>
              <a:gd name="connsiteX22" fmla="*/ 641905 w 1602382"/>
              <a:gd name="connsiteY22" fmla="*/ 1843822 h 1846420"/>
              <a:gd name="connsiteX23" fmla="*/ 494233 w 1602382"/>
              <a:gd name="connsiteY23" fmla="*/ 1769987 h 1846420"/>
              <a:gd name="connsiteX24" fmla="*/ 425319 w 1602382"/>
              <a:gd name="connsiteY24" fmla="*/ 1617396 h 1846420"/>
              <a:gd name="connsiteX25" fmla="*/ 371172 w 1602382"/>
              <a:gd name="connsiteY25" fmla="*/ 1553406 h 1846420"/>
              <a:gd name="connsiteX26" fmla="*/ 233345 w 1602382"/>
              <a:gd name="connsiteY26" fmla="*/ 1543561 h 1846420"/>
              <a:gd name="connsiteX27" fmla="*/ 17977 w 1602382"/>
              <a:gd name="connsiteY27" fmla="*/ 1496195 h 1846420"/>
              <a:gd name="connsiteX28" fmla="*/ 23844 w 1602382"/>
              <a:gd name="connsiteY28" fmla="*/ 1307291 h 1846420"/>
              <a:gd name="connsiteX29" fmla="*/ 120129 w 1602382"/>
              <a:gd name="connsiteY29" fmla="*/ 1223611 h 1846420"/>
              <a:gd name="connsiteX30" fmla="*/ 112372 w 1602382"/>
              <a:gd name="connsiteY30" fmla="*/ 1140876 h 1846420"/>
              <a:gd name="connsiteX31" fmla="*/ 21681 w 1602382"/>
              <a:gd name="connsiteY31" fmla="*/ 1021797 h 1846420"/>
              <a:gd name="connsiteX32" fmla="*/ 43969 w 1602382"/>
              <a:gd name="connsiteY32" fmla="*/ 837345 h 1846420"/>
              <a:gd name="connsiteX33" fmla="*/ 118041 w 1602382"/>
              <a:gd name="connsiteY33" fmla="*/ 681450 h 1846420"/>
              <a:gd name="connsiteX34" fmla="*/ 95517 w 1602382"/>
              <a:gd name="connsiteY34" fmla="*/ 568945 h 1846420"/>
              <a:gd name="connsiteX35" fmla="*/ 77480 w 1602382"/>
              <a:gd name="connsiteY35" fmla="*/ 436043 h 1846420"/>
              <a:gd name="connsiteX36" fmla="*/ 180180 w 1602382"/>
              <a:gd name="connsiteY36" fmla="*/ 320030 h 1846420"/>
              <a:gd name="connsiteX37" fmla="*/ 292414 w 1602382"/>
              <a:gd name="connsiteY37" fmla="*/ 194850 h 1846420"/>
              <a:gd name="connsiteX38" fmla="*/ 341638 w 1602382"/>
              <a:gd name="connsiteY38" fmla="*/ 91481 h 1846420"/>
              <a:gd name="connsiteX39" fmla="*/ 517192 w 1602382"/>
              <a:gd name="connsiteY39" fmla="*/ 1968 h 1846420"/>
              <a:gd name="connsiteX40" fmla="*/ 626665 w 1602382"/>
              <a:gd name="connsiteY40" fmla="*/ 68757 h 1846420"/>
              <a:gd name="connsiteX41" fmla="*/ 760043 w 1602382"/>
              <a:gd name="connsiteY41" fmla="*/ 57025 h 1846420"/>
              <a:gd name="connsiteX0" fmla="*/ 759016 w 1601355"/>
              <a:gd name="connsiteY0" fmla="*/ 57025 h 1846420"/>
              <a:gd name="connsiteX1" fmla="*/ 887235 w 1601355"/>
              <a:gd name="connsiteY1" fmla="*/ 10633 h 1846420"/>
              <a:gd name="connsiteX2" fmla="*/ 1019904 w 1601355"/>
              <a:gd name="connsiteY2" fmla="*/ 86559 h 1846420"/>
              <a:gd name="connsiteX3" fmla="*/ 1108508 w 1601355"/>
              <a:gd name="connsiteY3" fmla="*/ 96404 h 1846420"/>
              <a:gd name="connsiteX4" fmla="*/ 1246335 w 1601355"/>
              <a:gd name="connsiteY4" fmla="*/ 214539 h 1846420"/>
              <a:gd name="connsiteX5" fmla="*/ 1290637 w 1601355"/>
              <a:gd name="connsiteY5" fmla="*/ 357286 h 1846420"/>
              <a:gd name="connsiteX6" fmla="*/ 1379240 w 1601355"/>
              <a:gd name="connsiteY6" fmla="*/ 450810 h 1846420"/>
              <a:gd name="connsiteX7" fmla="*/ 1487534 w 1601355"/>
              <a:gd name="connsiteY7" fmla="*/ 485266 h 1846420"/>
              <a:gd name="connsiteX8" fmla="*/ 1561370 w 1601355"/>
              <a:gd name="connsiteY8" fmla="*/ 588634 h 1846420"/>
              <a:gd name="connsiteX9" fmla="*/ 1536758 w 1601355"/>
              <a:gd name="connsiteY9" fmla="*/ 696925 h 1846420"/>
              <a:gd name="connsiteX10" fmla="*/ 1576137 w 1601355"/>
              <a:gd name="connsiteY10" fmla="*/ 790449 h 1846420"/>
              <a:gd name="connsiteX11" fmla="*/ 1541680 w 1601355"/>
              <a:gd name="connsiteY11" fmla="*/ 908584 h 1846420"/>
              <a:gd name="connsiteX12" fmla="*/ 1600749 w 1601355"/>
              <a:gd name="connsiteY12" fmla="*/ 1051331 h 1846420"/>
              <a:gd name="connsiteX13" fmla="*/ 1497378 w 1601355"/>
              <a:gd name="connsiteY13" fmla="*/ 1203922 h 1846420"/>
              <a:gd name="connsiteX14" fmla="*/ 1379240 w 1601355"/>
              <a:gd name="connsiteY14" fmla="*/ 1223611 h 1846420"/>
              <a:gd name="connsiteX15" fmla="*/ 1354628 w 1601355"/>
              <a:gd name="connsiteY15" fmla="*/ 1346669 h 1846420"/>
              <a:gd name="connsiteX16" fmla="*/ 1221723 w 1601355"/>
              <a:gd name="connsiteY16" fmla="*/ 1494338 h 1846420"/>
              <a:gd name="connsiteX17" fmla="*/ 1197111 w 1601355"/>
              <a:gd name="connsiteY17" fmla="*/ 1587862 h 1846420"/>
              <a:gd name="connsiteX18" fmla="*/ 1216801 w 1601355"/>
              <a:gd name="connsiteY18" fmla="*/ 1691230 h 1846420"/>
              <a:gd name="connsiteX19" fmla="*/ 1093740 w 1601355"/>
              <a:gd name="connsiteY19" fmla="*/ 1799521 h 1846420"/>
              <a:gd name="connsiteX20" fmla="*/ 931301 w 1601355"/>
              <a:gd name="connsiteY20" fmla="*/ 1769987 h 1846420"/>
              <a:gd name="connsiteX21" fmla="*/ 808240 w 1601355"/>
              <a:gd name="connsiteY21" fmla="*/ 1824133 h 1846420"/>
              <a:gd name="connsiteX22" fmla="*/ 640878 w 1601355"/>
              <a:gd name="connsiteY22" fmla="*/ 1843822 h 1846420"/>
              <a:gd name="connsiteX23" fmla="*/ 493206 w 1601355"/>
              <a:gd name="connsiteY23" fmla="*/ 1769987 h 1846420"/>
              <a:gd name="connsiteX24" fmla="*/ 424292 w 1601355"/>
              <a:gd name="connsiteY24" fmla="*/ 1617396 h 1846420"/>
              <a:gd name="connsiteX25" fmla="*/ 370145 w 1601355"/>
              <a:gd name="connsiteY25" fmla="*/ 1553406 h 1846420"/>
              <a:gd name="connsiteX26" fmla="*/ 218259 w 1601355"/>
              <a:gd name="connsiteY26" fmla="*/ 1562307 h 1846420"/>
              <a:gd name="connsiteX27" fmla="*/ 16950 w 1601355"/>
              <a:gd name="connsiteY27" fmla="*/ 1496195 h 1846420"/>
              <a:gd name="connsiteX28" fmla="*/ 22817 w 1601355"/>
              <a:gd name="connsiteY28" fmla="*/ 1307291 h 1846420"/>
              <a:gd name="connsiteX29" fmla="*/ 119102 w 1601355"/>
              <a:gd name="connsiteY29" fmla="*/ 1223611 h 1846420"/>
              <a:gd name="connsiteX30" fmla="*/ 111345 w 1601355"/>
              <a:gd name="connsiteY30" fmla="*/ 1140876 h 1846420"/>
              <a:gd name="connsiteX31" fmla="*/ 20654 w 1601355"/>
              <a:gd name="connsiteY31" fmla="*/ 1021797 h 1846420"/>
              <a:gd name="connsiteX32" fmla="*/ 42942 w 1601355"/>
              <a:gd name="connsiteY32" fmla="*/ 837345 h 1846420"/>
              <a:gd name="connsiteX33" fmla="*/ 117014 w 1601355"/>
              <a:gd name="connsiteY33" fmla="*/ 681450 h 1846420"/>
              <a:gd name="connsiteX34" fmla="*/ 94490 w 1601355"/>
              <a:gd name="connsiteY34" fmla="*/ 568945 h 1846420"/>
              <a:gd name="connsiteX35" fmla="*/ 76453 w 1601355"/>
              <a:gd name="connsiteY35" fmla="*/ 436043 h 1846420"/>
              <a:gd name="connsiteX36" fmla="*/ 179153 w 1601355"/>
              <a:gd name="connsiteY36" fmla="*/ 320030 h 1846420"/>
              <a:gd name="connsiteX37" fmla="*/ 291387 w 1601355"/>
              <a:gd name="connsiteY37" fmla="*/ 194850 h 1846420"/>
              <a:gd name="connsiteX38" fmla="*/ 340611 w 1601355"/>
              <a:gd name="connsiteY38" fmla="*/ 91481 h 1846420"/>
              <a:gd name="connsiteX39" fmla="*/ 516165 w 1601355"/>
              <a:gd name="connsiteY39" fmla="*/ 1968 h 1846420"/>
              <a:gd name="connsiteX40" fmla="*/ 625638 w 1601355"/>
              <a:gd name="connsiteY40" fmla="*/ 68757 h 1846420"/>
              <a:gd name="connsiteX41" fmla="*/ 759016 w 1601355"/>
              <a:gd name="connsiteY41" fmla="*/ 57025 h 1846420"/>
              <a:gd name="connsiteX0" fmla="*/ 759016 w 1601355"/>
              <a:gd name="connsiteY0" fmla="*/ 57025 h 1846420"/>
              <a:gd name="connsiteX1" fmla="*/ 887235 w 1601355"/>
              <a:gd name="connsiteY1" fmla="*/ 10633 h 1846420"/>
              <a:gd name="connsiteX2" fmla="*/ 1019904 w 1601355"/>
              <a:gd name="connsiteY2" fmla="*/ 86559 h 1846420"/>
              <a:gd name="connsiteX3" fmla="*/ 1108508 w 1601355"/>
              <a:gd name="connsiteY3" fmla="*/ 96404 h 1846420"/>
              <a:gd name="connsiteX4" fmla="*/ 1246335 w 1601355"/>
              <a:gd name="connsiteY4" fmla="*/ 214539 h 1846420"/>
              <a:gd name="connsiteX5" fmla="*/ 1290637 w 1601355"/>
              <a:gd name="connsiteY5" fmla="*/ 357286 h 1846420"/>
              <a:gd name="connsiteX6" fmla="*/ 1379240 w 1601355"/>
              <a:gd name="connsiteY6" fmla="*/ 450810 h 1846420"/>
              <a:gd name="connsiteX7" fmla="*/ 1487534 w 1601355"/>
              <a:gd name="connsiteY7" fmla="*/ 485266 h 1846420"/>
              <a:gd name="connsiteX8" fmla="*/ 1561370 w 1601355"/>
              <a:gd name="connsiteY8" fmla="*/ 588634 h 1846420"/>
              <a:gd name="connsiteX9" fmla="*/ 1536758 w 1601355"/>
              <a:gd name="connsiteY9" fmla="*/ 696925 h 1846420"/>
              <a:gd name="connsiteX10" fmla="*/ 1576137 w 1601355"/>
              <a:gd name="connsiteY10" fmla="*/ 790449 h 1846420"/>
              <a:gd name="connsiteX11" fmla="*/ 1541680 w 1601355"/>
              <a:gd name="connsiteY11" fmla="*/ 908584 h 1846420"/>
              <a:gd name="connsiteX12" fmla="*/ 1600749 w 1601355"/>
              <a:gd name="connsiteY12" fmla="*/ 1051331 h 1846420"/>
              <a:gd name="connsiteX13" fmla="*/ 1497378 w 1601355"/>
              <a:gd name="connsiteY13" fmla="*/ 1203922 h 1846420"/>
              <a:gd name="connsiteX14" fmla="*/ 1379240 w 1601355"/>
              <a:gd name="connsiteY14" fmla="*/ 1223611 h 1846420"/>
              <a:gd name="connsiteX15" fmla="*/ 1354628 w 1601355"/>
              <a:gd name="connsiteY15" fmla="*/ 1346669 h 1846420"/>
              <a:gd name="connsiteX16" fmla="*/ 1221723 w 1601355"/>
              <a:gd name="connsiteY16" fmla="*/ 1494338 h 1846420"/>
              <a:gd name="connsiteX17" fmla="*/ 1197111 w 1601355"/>
              <a:gd name="connsiteY17" fmla="*/ 1587862 h 1846420"/>
              <a:gd name="connsiteX18" fmla="*/ 1216801 w 1601355"/>
              <a:gd name="connsiteY18" fmla="*/ 1691230 h 1846420"/>
              <a:gd name="connsiteX19" fmla="*/ 1093740 w 1601355"/>
              <a:gd name="connsiteY19" fmla="*/ 1799521 h 1846420"/>
              <a:gd name="connsiteX20" fmla="*/ 931301 w 1601355"/>
              <a:gd name="connsiteY20" fmla="*/ 1769987 h 1846420"/>
              <a:gd name="connsiteX21" fmla="*/ 808240 w 1601355"/>
              <a:gd name="connsiteY21" fmla="*/ 1824133 h 1846420"/>
              <a:gd name="connsiteX22" fmla="*/ 640878 w 1601355"/>
              <a:gd name="connsiteY22" fmla="*/ 1843822 h 1846420"/>
              <a:gd name="connsiteX23" fmla="*/ 493206 w 1601355"/>
              <a:gd name="connsiteY23" fmla="*/ 1769987 h 1846420"/>
              <a:gd name="connsiteX24" fmla="*/ 370145 w 1601355"/>
              <a:gd name="connsiteY24" fmla="*/ 1553406 h 1846420"/>
              <a:gd name="connsiteX25" fmla="*/ 218259 w 1601355"/>
              <a:gd name="connsiteY25" fmla="*/ 1562307 h 1846420"/>
              <a:gd name="connsiteX26" fmla="*/ 16950 w 1601355"/>
              <a:gd name="connsiteY26" fmla="*/ 1496195 h 1846420"/>
              <a:gd name="connsiteX27" fmla="*/ 22817 w 1601355"/>
              <a:gd name="connsiteY27" fmla="*/ 1307291 h 1846420"/>
              <a:gd name="connsiteX28" fmla="*/ 119102 w 1601355"/>
              <a:gd name="connsiteY28" fmla="*/ 1223611 h 1846420"/>
              <a:gd name="connsiteX29" fmla="*/ 111345 w 1601355"/>
              <a:gd name="connsiteY29" fmla="*/ 1140876 h 1846420"/>
              <a:gd name="connsiteX30" fmla="*/ 20654 w 1601355"/>
              <a:gd name="connsiteY30" fmla="*/ 1021797 h 1846420"/>
              <a:gd name="connsiteX31" fmla="*/ 42942 w 1601355"/>
              <a:gd name="connsiteY31" fmla="*/ 837345 h 1846420"/>
              <a:gd name="connsiteX32" fmla="*/ 117014 w 1601355"/>
              <a:gd name="connsiteY32" fmla="*/ 681450 h 1846420"/>
              <a:gd name="connsiteX33" fmla="*/ 94490 w 1601355"/>
              <a:gd name="connsiteY33" fmla="*/ 568945 h 1846420"/>
              <a:gd name="connsiteX34" fmla="*/ 76453 w 1601355"/>
              <a:gd name="connsiteY34" fmla="*/ 436043 h 1846420"/>
              <a:gd name="connsiteX35" fmla="*/ 179153 w 1601355"/>
              <a:gd name="connsiteY35" fmla="*/ 320030 h 1846420"/>
              <a:gd name="connsiteX36" fmla="*/ 291387 w 1601355"/>
              <a:gd name="connsiteY36" fmla="*/ 194850 h 1846420"/>
              <a:gd name="connsiteX37" fmla="*/ 340611 w 1601355"/>
              <a:gd name="connsiteY37" fmla="*/ 91481 h 1846420"/>
              <a:gd name="connsiteX38" fmla="*/ 516165 w 1601355"/>
              <a:gd name="connsiteY38" fmla="*/ 1968 h 1846420"/>
              <a:gd name="connsiteX39" fmla="*/ 625638 w 1601355"/>
              <a:gd name="connsiteY39" fmla="*/ 68757 h 1846420"/>
              <a:gd name="connsiteX40" fmla="*/ 759016 w 1601355"/>
              <a:gd name="connsiteY40" fmla="*/ 57025 h 1846420"/>
              <a:gd name="connsiteX0" fmla="*/ 759016 w 1601355"/>
              <a:gd name="connsiteY0" fmla="*/ 57025 h 1846420"/>
              <a:gd name="connsiteX1" fmla="*/ 887235 w 1601355"/>
              <a:gd name="connsiteY1" fmla="*/ 10633 h 1846420"/>
              <a:gd name="connsiteX2" fmla="*/ 1019904 w 1601355"/>
              <a:gd name="connsiteY2" fmla="*/ 86559 h 1846420"/>
              <a:gd name="connsiteX3" fmla="*/ 1108508 w 1601355"/>
              <a:gd name="connsiteY3" fmla="*/ 96404 h 1846420"/>
              <a:gd name="connsiteX4" fmla="*/ 1246335 w 1601355"/>
              <a:gd name="connsiteY4" fmla="*/ 214539 h 1846420"/>
              <a:gd name="connsiteX5" fmla="*/ 1290637 w 1601355"/>
              <a:gd name="connsiteY5" fmla="*/ 357286 h 1846420"/>
              <a:gd name="connsiteX6" fmla="*/ 1379240 w 1601355"/>
              <a:gd name="connsiteY6" fmla="*/ 450810 h 1846420"/>
              <a:gd name="connsiteX7" fmla="*/ 1487534 w 1601355"/>
              <a:gd name="connsiteY7" fmla="*/ 485266 h 1846420"/>
              <a:gd name="connsiteX8" fmla="*/ 1561370 w 1601355"/>
              <a:gd name="connsiteY8" fmla="*/ 588634 h 1846420"/>
              <a:gd name="connsiteX9" fmla="*/ 1536758 w 1601355"/>
              <a:gd name="connsiteY9" fmla="*/ 696925 h 1846420"/>
              <a:gd name="connsiteX10" fmla="*/ 1576137 w 1601355"/>
              <a:gd name="connsiteY10" fmla="*/ 790449 h 1846420"/>
              <a:gd name="connsiteX11" fmla="*/ 1541680 w 1601355"/>
              <a:gd name="connsiteY11" fmla="*/ 908584 h 1846420"/>
              <a:gd name="connsiteX12" fmla="*/ 1600749 w 1601355"/>
              <a:gd name="connsiteY12" fmla="*/ 1051331 h 1846420"/>
              <a:gd name="connsiteX13" fmla="*/ 1497378 w 1601355"/>
              <a:gd name="connsiteY13" fmla="*/ 1203922 h 1846420"/>
              <a:gd name="connsiteX14" fmla="*/ 1379240 w 1601355"/>
              <a:gd name="connsiteY14" fmla="*/ 1223611 h 1846420"/>
              <a:gd name="connsiteX15" fmla="*/ 1354628 w 1601355"/>
              <a:gd name="connsiteY15" fmla="*/ 1346669 h 1846420"/>
              <a:gd name="connsiteX16" fmla="*/ 1221723 w 1601355"/>
              <a:gd name="connsiteY16" fmla="*/ 1494338 h 1846420"/>
              <a:gd name="connsiteX17" fmla="*/ 1197111 w 1601355"/>
              <a:gd name="connsiteY17" fmla="*/ 1587862 h 1846420"/>
              <a:gd name="connsiteX18" fmla="*/ 1216801 w 1601355"/>
              <a:gd name="connsiteY18" fmla="*/ 1691230 h 1846420"/>
              <a:gd name="connsiteX19" fmla="*/ 1093740 w 1601355"/>
              <a:gd name="connsiteY19" fmla="*/ 1799521 h 1846420"/>
              <a:gd name="connsiteX20" fmla="*/ 931301 w 1601355"/>
              <a:gd name="connsiteY20" fmla="*/ 1769987 h 1846420"/>
              <a:gd name="connsiteX21" fmla="*/ 808240 w 1601355"/>
              <a:gd name="connsiteY21" fmla="*/ 1824133 h 1846420"/>
              <a:gd name="connsiteX22" fmla="*/ 640878 w 1601355"/>
              <a:gd name="connsiteY22" fmla="*/ 1843822 h 1846420"/>
              <a:gd name="connsiteX23" fmla="*/ 493206 w 1601355"/>
              <a:gd name="connsiteY23" fmla="*/ 1769987 h 1846420"/>
              <a:gd name="connsiteX24" fmla="*/ 299852 w 1601355"/>
              <a:gd name="connsiteY24" fmla="*/ 1675253 h 1846420"/>
              <a:gd name="connsiteX25" fmla="*/ 218259 w 1601355"/>
              <a:gd name="connsiteY25" fmla="*/ 1562307 h 1846420"/>
              <a:gd name="connsiteX26" fmla="*/ 16950 w 1601355"/>
              <a:gd name="connsiteY26" fmla="*/ 1496195 h 1846420"/>
              <a:gd name="connsiteX27" fmla="*/ 22817 w 1601355"/>
              <a:gd name="connsiteY27" fmla="*/ 1307291 h 1846420"/>
              <a:gd name="connsiteX28" fmla="*/ 119102 w 1601355"/>
              <a:gd name="connsiteY28" fmla="*/ 1223611 h 1846420"/>
              <a:gd name="connsiteX29" fmla="*/ 111345 w 1601355"/>
              <a:gd name="connsiteY29" fmla="*/ 1140876 h 1846420"/>
              <a:gd name="connsiteX30" fmla="*/ 20654 w 1601355"/>
              <a:gd name="connsiteY30" fmla="*/ 1021797 h 1846420"/>
              <a:gd name="connsiteX31" fmla="*/ 42942 w 1601355"/>
              <a:gd name="connsiteY31" fmla="*/ 837345 h 1846420"/>
              <a:gd name="connsiteX32" fmla="*/ 117014 w 1601355"/>
              <a:gd name="connsiteY32" fmla="*/ 681450 h 1846420"/>
              <a:gd name="connsiteX33" fmla="*/ 94490 w 1601355"/>
              <a:gd name="connsiteY33" fmla="*/ 568945 h 1846420"/>
              <a:gd name="connsiteX34" fmla="*/ 76453 w 1601355"/>
              <a:gd name="connsiteY34" fmla="*/ 436043 h 1846420"/>
              <a:gd name="connsiteX35" fmla="*/ 179153 w 1601355"/>
              <a:gd name="connsiteY35" fmla="*/ 320030 h 1846420"/>
              <a:gd name="connsiteX36" fmla="*/ 291387 w 1601355"/>
              <a:gd name="connsiteY36" fmla="*/ 194850 h 1846420"/>
              <a:gd name="connsiteX37" fmla="*/ 340611 w 1601355"/>
              <a:gd name="connsiteY37" fmla="*/ 91481 h 1846420"/>
              <a:gd name="connsiteX38" fmla="*/ 516165 w 1601355"/>
              <a:gd name="connsiteY38" fmla="*/ 1968 h 1846420"/>
              <a:gd name="connsiteX39" fmla="*/ 625638 w 1601355"/>
              <a:gd name="connsiteY39" fmla="*/ 68757 h 1846420"/>
              <a:gd name="connsiteX40" fmla="*/ 759016 w 1601355"/>
              <a:gd name="connsiteY40" fmla="*/ 57025 h 1846420"/>
              <a:gd name="connsiteX0" fmla="*/ 757648 w 1599987"/>
              <a:gd name="connsiteY0" fmla="*/ 57025 h 1846420"/>
              <a:gd name="connsiteX1" fmla="*/ 885867 w 1599987"/>
              <a:gd name="connsiteY1" fmla="*/ 10633 h 1846420"/>
              <a:gd name="connsiteX2" fmla="*/ 1018536 w 1599987"/>
              <a:gd name="connsiteY2" fmla="*/ 86559 h 1846420"/>
              <a:gd name="connsiteX3" fmla="*/ 1107140 w 1599987"/>
              <a:gd name="connsiteY3" fmla="*/ 96404 h 1846420"/>
              <a:gd name="connsiteX4" fmla="*/ 1244967 w 1599987"/>
              <a:gd name="connsiteY4" fmla="*/ 214539 h 1846420"/>
              <a:gd name="connsiteX5" fmla="*/ 1289269 w 1599987"/>
              <a:gd name="connsiteY5" fmla="*/ 357286 h 1846420"/>
              <a:gd name="connsiteX6" fmla="*/ 1377872 w 1599987"/>
              <a:gd name="connsiteY6" fmla="*/ 450810 h 1846420"/>
              <a:gd name="connsiteX7" fmla="*/ 1486166 w 1599987"/>
              <a:gd name="connsiteY7" fmla="*/ 485266 h 1846420"/>
              <a:gd name="connsiteX8" fmla="*/ 1560002 w 1599987"/>
              <a:gd name="connsiteY8" fmla="*/ 588634 h 1846420"/>
              <a:gd name="connsiteX9" fmla="*/ 1535390 w 1599987"/>
              <a:gd name="connsiteY9" fmla="*/ 696925 h 1846420"/>
              <a:gd name="connsiteX10" fmla="*/ 1574769 w 1599987"/>
              <a:gd name="connsiteY10" fmla="*/ 790449 h 1846420"/>
              <a:gd name="connsiteX11" fmla="*/ 1540312 w 1599987"/>
              <a:gd name="connsiteY11" fmla="*/ 908584 h 1846420"/>
              <a:gd name="connsiteX12" fmla="*/ 1599381 w 1599987"/>
              <a:gd name="connsiteY12" fmla="*/ 1051331 h 1846420"/>
              <a:gd name="connsiteX13" fmla="*/ 1496010 w 1599987"/>
              <a:gd name="connsiteY13" fmla="*/ 1203922 h 1846420"/>
              <a:gd name="connsiteX14" fmla="*/ 1377872 w 1599987"/>
              <a:gd name="connsiteY14" fmla="*/ 1223611 h 1846420"/>
              <a:gd name="connsiteX15" fmla="*/ 1353260 w 1599987"/>
              <a:gd name="connsiteY15" fmla="*/ 1346669 h 1846420"/>
              <a:gd name="connsiteX16" fmla="*/ 1220355 w 1599987"/>
              <a:gd name="connsiteY16" fmla="*/ 1494338 h 1846420"/>
              <a:gd name="connsiteX17" fmla="*/ 1195743 w 1599987"/>
              <a:gd name="connsiteY17" fmla="*/ 1587862 h 1846420"/>
              <a:gd name="connsiteX18" fmla="*/ 1215433 w 1599987"/>
              <a:gd name="connsiteY18" fmla="*/ 1691230 h 1846420"/>
              <a:gd name="connsiteX19" fmla="*/ 1092372 w 1599987"/>
              <a:gd name="connsiteY19" fmla="*/ 1799521 h 1846420"/>
              <a:gd name="connsiteX20" fmla="*/ 929933 w 1599987"/>
              <a:gd name="connsiteY20" fmla="*/ 1769987 h 1846420"/>
              <a:gd name="connsiteX21" fmla="*/ 806872 w 1599987"/>
              <a:gd name="connsiteY21" fmla="*/ 1824133 h 1846420"/>
              <a:gd name="connsiteX22" fmla="*/ 639510 w 1599987"/>
              <a:gd name="connsiteY22" fmla="*/ 1843822 h 1846420"/>
              <a:gd name="connsiteX23" fmla="*/ 491838 w 1599987"/>
              <a:gd name="connsiteY23" fmla="*/ 1769987 h 1846420"/>
              <a:gd name="connsiteX24" fmla="*/ 298484 w 1599987"/>
              <a:gd name="connsiteY24" fmla="*/ 1675253 h 1846420"/>
              <a:gd name="connsiteX25" fmla="*/ 198146 w 1599987"/>
              <a:gd name="connsiteY25" fmla="*/ 1571679 h 1846420"/>
              <a:gd name="connsiteX26" fmla="*/ 15582 w 1599987"/>
              <a:gd name="connsiteY26" fmla="*/ 1496195 h 1846420"/>
              <a:gd name="connsiteX27" fmla="*/ 21449 w 1599987"/>
              <a:gd name="connsiteY27" fmla="*/ 1307291 h 1846420"/>
              <a:gd name="connsiteX28" fmla="*/ 117734 w 1599987"/>
              <a:gd name="connsiteY28" fmla="*/ 1223611 h 1846420"/>
              <a:gd name="connsiteX29" fmla="*/ 109977 w 1599987"/>
              <a:gd name="connsiteY29" fmla="*/ 1140876 h 1846420"/>
              <a:gd name="connsiteX30" fmla="*/ 19286 w 1599987"/>
              <a:gd name="connsiteY30" fmla="*/ 1021797 h 1846420"/>
              <a:gd name="connsiteX31" fmla="*/ 41574 w 1599987"/>
              <a:gd name="connsiteY31" fmla="*/ 837345 h 1846420"/>
              <a:gd name="connsiteX32" fmla="*/ 115646 w 1599987"/>
              <a:gd name="connsiteY32" fmla="*/ 681450 h 1846420"/>
              <a:gd name="connsiteX33" fmla="*/ 93122 w 1599987"/>
              <a:gd name="connsiteY33" fmla="*/ 568945 h 1846420"/>
              <a:gd name="connsiteX34" fmla="*/ 75085 w 1599987"/>
              <a:gd name="connsiteY34" fmla="*/ 436043 h 1846420"/>
              <a:gd name="connsiteX35" fmla="*/ 177785 w 1599987"/>
              <a:gd name="connsiteY35" fmla="*/ 320030 h 1846420"/>
              <a:gd name="connsiteX36" fmla="*/ 290019 w 1599987"/>
              <a:gd name="connsiteY36" fmla="*/ 194850 h 1846420"/>
              <a:gd name="connsiteX37" fmla="*/ 339243 w 1599987"/>
              <a:gd name="connsiteY37" fmla="*/ 91481 h 1846420"/>
              <a:gd name="connsiteX38" fmla="*/ 514797 w 1599987"/>
              <a:gd name="connsiteY38" fmla="*/ 1968 h 1846420"/>
              <a:gd name="connsiteX39" fmla="*/ 624270 w 1599987"/>
              <a:gd name="connsiteY39" fmla="*/ 68757 h 1846420"/>
              <a:gd name="connsiteX40" fmla="*/ 757648 w 1599987"/>
              <a:gd name="connsiteY40" fmla="*/ 57025 h 1846420"/>
              <a:gd name="connsiteX0" fmla="*/ 757648 w 1599987"/>
              <a:gd name="connsiteY0" fmla="*/ 57025 h 1849582"/>
              <a:gd name="connsiteX1" fmla="*/ 885867 w 1599987"/>
              <a:gd name="connsiteY1" fmla="*/ 10633 h 1849582"/>
              <a:gd name="connsiteX2" fmla="*/ 1018536 w 1599987"/>
              <a:gd name="connsiteY2" fmla="*/ 86559 h 1849582"/>
              <a:gd name="connsiteX3" fmla="*/ 1107140 w 1599987"/>
              <a:gd name="connsiteY3" fmla="*/ 96404 h 1849582"/>
              <a:gd name="connsiteX4" fmla="*/ 1244967 w 1599987"/>
              <a:gd name="connsiteY4" fmla="*/ 214539 h 1849582"/>
              <a:gd name="connsiteX5" fmla="*/ 1289269 w 1599987"/>
              <a:gd name="connsiteY5" fmla="*/ 357286 h 1849582"/>
              <a:gd name="connsiteX6" fmla="*/ 1377872 w 1599987"/>
              <a:gd name="connsiteY6" fmla="*/ 450810 h 1849582"/>
              <a:gd name="connsiteX7" fmla="*/ 1486166 w 1599987"/>
              <a:gd name="connsiteY7" fmla="*/ 485266 h 1849582"/>
              <a:gd name="connsiteX8" fmla="*/ 1560002 w 1599987"/>
              <a:gd name="connsiteY8" fmla="*/ 588634 h 1849582"/>
              <a:gd name="connsiteX9" fmla="*/ 1535390 w 1599987"/>
              <a:gd name="connsiteY9" fmla="*/ 696925 h 1849582"/>
              <a:gd name="connsiteX10" fmla="*/ 1574769 w 1599987"/>
              <a:gd name="connsiteY10" fmla="*/ 790449 h 1849582"/>
              <a:gd name="connsiteX11" fmla="*/ 1540312 w 1599987"/>
              <a:gd name="connsiteY11" fmla="*/ 908584 h 1849582"/>
              <a:gd name="connsiteX12" fmla="*/ 1599381 w 1599987"/>
              <a:gd name="connsiteY12" fmla="*/ 1051331 h 1849582"/>
              <a:gd name="connsiteX13" fmla="*/ 1496010 w 1599987"/>
              <a:gd name="connsiteY13" fmla="*/ 1203922 h 1849582"/>
              <a:gd name="connsiteX14" fmla="*/ 1377872 w 1599987"/>
              <a:gd name="connsiteY14" fmla="*/ 1223611 h 1849582"/>
              <a:gd name="connsiteX15" fmla="*/ 1353260 w 1599987"/>
              <a:gd name="connsiteY15" fmla="*/ 1346669 h 1849582"/>
              <a:gd name="connsiteX16" fmla="*/ 1220355 w 1599987"/>
              <a:gd name="connsiteY16" fmla="*/ 1494338 h 1849582"/>
              <a:gd name="connsiteX17" fmla="*/ 1195743 w 1599987"/>
              <a:gd name="connsiteY17" fmla="*/ 1587862 h 1849582"/>
              <a:gd name="connsiteX18" fmla="*/ 1215433 w 1599987"/>
              <a:gd name="connsiteY18" fmla="*/ 1691230 h 1849582"/>
              <a:gd name="connsiteX19" fmla="*/ 1092372 w 1599987"/>
              <a:gd name="connsiteY19" fmla="*/ 1799521 h 1849582"/>
              <a:gd name="connsiteX20" fmla="*/ 929933 w 1599987"/>
              <a:gd name="connsiteY20" fmla="*/ 1769987 h 1849582"/>
              <a:gd name="connsiteX21" fmla="*/ 806872 w 1599987"/>
              <a:gd name="connsiteY21" fmla="*/ 1824133 h 1849582"/>
              <a:gd name="connsiteX22" fmla="*/ 639510 w 1599987"/>
              <a:gd name="connsiteY22" fmla="*/ 1843822 h 1849582"/>
              <a:gd name="connsiteX23" fmla="*/ 496525 w 1599987"/>
              <a:gd name="connsiteY23" fmla="*/ 1723123 h 1849582"/>
              <a:gd name="connsiteX24" fmla="*/ 298484 w 1599987"/>
              <a:gd name="connsiteY24" fmla="*/ 1675253 h 1849582"/>
              <a:gd name="connsiteX25" fmla="*/ 198146 w 1599987"/>
              <a:gd name="connsiteY25" fmla="*/ 1571679 h 1849582"/>
              <a:gd name="connsiteX26" fmla="*/ 15582 w 1599987"/>
              <a:gd name="connsiteY26" fmla="*/ 1496195 h 1849582"/>
              <a:gd name="connsiteX27" fmla="*/ 21449 w 1599987"/>
              <a:gd name="connsiteY27" fmla="*/ 1307291 h 1849582"/>
              <a:gd name="connsiteX28" fmla="*/ 117734 w 1599987"/>
              <a:gd name="connsiteY28" fmla="*/ 1223611 h 1849582"/>
              <a:gd name="connsiteX29" fmla="*/ 109977 w 1599987"/>
              <a:gd name="connsiteY29" fmla="*/ 1140876 h 1849582"/>
              <a:gd name="connsiteX30" fmla="*/ 19286 w 1599987"/>
              <a:gd name="connsiteY30" fmla="*/ 1021797 h 1849582"/>
              <a:gd name="connsiteX31" fmla="*/ 41574 w 1599987"/>
              <a:gd name="connsiteY31" fmla="*/ 837345 h 1849582"/>
              <a:gd name="connsiteX32" fmla="*/ 115646 w 1599987"/>
              <a:gd name="connsiteY32" fmla="*/ 681450 h 1849582"/>
              <a:gd name="connsiteX33" fmla="*/ 93122 w 1599987"/>
              <a:gd name="connsiteY33" fmla="*/ 568945 h 1849582"/>
              <a:gd name="connsiteX34" fmla="*/ 75085 w 1599987"/>
              <a:gd name="connsiteY34" fmla="*/ 436043 h 1849582"/>
              <a:gd name="connsiteX35" fmla="*/ 177785 w 1599987"/>
              <a:gd name="connsiteY35" fmla="*/ 320030 h 1849582"/>
              <a:gd name="connsiteX36" fmla="*/ 290019 w 1599987"/>
              <a:gd name="connsiteY36" fmla="*/ 194850 h 1849582"/>
              <a:gd name="connsiteX37" fmla="*/ 339243 w 1599987"/>
              <a:gd name="connsiteY37" fmla="*/ 91481 h 1849582"/>
              <a:gd name="connsiteX38" fmla="*/ 514797 w 1599987"/>
              <a:gd name="connsiteY38" fmla="*/ 1968 h 1849582"/>
              <a:gd name="connsiteX39" fmla="*/ 624270 w 1599987"/>
              <a:gd name="connsiteY39" fmla="*/ 68757 h 1849582"/>
              <a:gd name="connsiteX40" fmla="*/ 757648 w 1599987"/>
              <a:gd name="connsiteY40" fmla="*/ 57025 h 1849582"/>
              <a:gd name="connsiteX0" fmla="*/ 757648 w 1599987"/>
              <a:gd name="connsiteY0" fmla="*/ 57025 h 1879958"/>
              <a:gd name="connsiteX1" fmla="*/ 885867 w 1599987"/>
              <a:gd name="connsiteY1" fmla="*/ 10633 h 1879958"/>
              <a:gd name="connsiteX2" fmla="*/ 1018536 w 1599987"/>
              <a:gd name="connsiteY2" fmla="*/ 86559 h 1879958"/>
              <a:gd name="connsiteX3" fmla="*/ 1107140 w 1599987"/>
              <a:gd name="connsiteY3" fmla="*/ 96404 h 1879958"/>
              <a:gd name="connsiteX4" fmla="*/ 1244967 w 1599987"/>
              <a:gd name="connsiteY4" fmla="*/ 214539 h 1879958"/>
              <a:gd name="connsiteX5" fmla="*/ 1289269 w 1599987"/>
              <a:gd name="connsiteY5" fmla="*/ 357286 h 1879958"/>
              <a:gd name="connsiteX6" fmla="*/ 1377872 w 1599987"/>
              <a:gd name="connsiteY6" fmla="*/ 450810 h 1879958"/>
              <a:gd name="connsiteX7" fmla="*/ 1486166 w 1599987"/>
              <a:gd name="connsiteY7" fmla="*/ 485266 h 1879958"/>
              <a:gd name="connsiteX8" fmla="*/ 1560002 w 1599987"/>
              <a:gd name="connsiteY8" fmla="*/ 588634 h 1879958"/>
              <a:gd name="connsiteX9" fmla="*/ 1535390 w 1599987"/>
              <a:gd name="connsiteY9" fmla="*/ 696925 h 1879958"/>
              <a:gd name="connsiteX10" fmla="*/ 1574769 w 1599987"/>
              <a:gd name="connsiteY10" fmla="*/ 790449 h 1879958"/>
              <a:gd name="connsiteX11" fmla="*/ 1540312 w 1599987"/>
              <a:gd name="connsiteY11" fmla="*/ 908584 h 1879958"/>
              <a:gd name="connsiteX12" fmla="*/ 1599381 w 1599987"/>
              <a:gd name="connsiteY12" fmla="*/ 1051331 h 1879958"/>
              <a:gd name="connsiteX13" fmla="*/ 1496010 w 1599987"/>
              <a:gd name="connsiteY13" fmla="*/ 1203922 h 1879958"/>
              <a:gd name="connsiteX14" fmla="*/ 1377872 w 1599987"/>
              <a:gd name="connsiteY14" fmla="*/ 1223611 h 1879958"/>
              <a:gd name="connsiteX15" fmla="*/ 1353260 w 1599987"/>
              <a:gd name="connsiteY15" fmla="*/ 1346669 h 1879958"/>
              <a:gd name="connsiteX16" fmla="*/ 1220355 w 1599987"/>
              <a:gd name="connsiteY16" fmla="*/ 1494338 h 1879958"/>
              <a:gd name="connsiteX17" fmla="*/ 1195743 w 1599987"/>
              <a:gd name="connsiteY17" fmla="*/ 1587862 h 1879958"/>
              <a:gd name="connsiteX18" fmla="*/ 1215433 w 1599987"/>
              <a:gd name="connsiteY18" fmla="*/ 1691230 h 1879958"/>
              <a:gd name="connsiteX19" fmla="*/ 1092372 w 1599987"/>
              <a:gd name="connsiteY19" fmla="*/ 1799521 h 1879958"/>
              <a:gd name="connsiteX20" fmla="*/ 929933 w 1599987"/>
              <a:gd name="connsiteY20" fmla="*/ 1769987 h 1879958"/>
              <a:gd name="connsiteX21" fmla="*/ 806872 w 1599987"/>
              <a:gd name="connsiteY21" fmla="*/ 1824133 h 1879958"/>
              <a:gd name="connsiteX22" fmla="*/ 625451 w 1599987"/>
              <a:gd name="connsiteY22" fmla="*/ 1876627 h 1879958"/>
              <a:gd name="connsiteX23" fmla="*/ 496525 w 1599987"/>
              <a:gd name="connsiteY23" fmla="*/ 1723123 h 1879958"/>
              <a:gd name="connsiteX24" fmla="*/ 298484 w 1599987"/>
              <a:gd name="connsiteY24" fmla="*/ 1675253 h 1879958"/>
              <a:gd name="connsiteX25" fmla="*/ 198146 w 1599987"/>
              <a:gd name="connsiteY25" fmla="*/ 1571679 h 1879958"/>
              <a:gd name="connsiteX26" fmla="*/ 15582 w 1599987"/>
              <a:gd name="connsiteY26" fmla="*/ 1496195 h 1879958"/>
              <a:gd name="connsiteX27" fmla="*/ 21449 w 1599987"/>
              <a:gd name="connsiteY27" fmla="*/ 1307291 h 1879958"/>
              <a:gd name="connsiteX28" fmla="*/ 117734 w 1599987"/>
              <a:gd name="connsiteY28" fmla="*/ 1223611 h 1879958"/>
              <a:gd name="connsiteX29" fmla="*/ 109977 w 1599987"/>
              <a:gd name="connsiteY29" fmla="*/ 1140876 h 1879958"/>
              <a:gd name="connsiteX30" fmla="*/ 19286 w 1599987"/>
              <a:gd name="connsiteY30" fmla="*/ 1021797 h 1879958"/>
              <a:gd name="connsiteX31" fmla="*/ 41574 w 1599987"/>
              <a:gd name="connsiteY31" fmla="*/ 837345 h 1879958"/>
              <a:gd name="connsiteX32" fmla="*/ 115646 w 1599987"/>
              <a:gd name="connsiteY32" fmla="*/ 681450 h 1879958"/>
              <a:gd name="connsiteX33" fmla="*/ 93122 w 1599987"/>
              <a:gd name="connsiteY33" fmla="*/ 568945 h 1879958"/>
              <a:gd name="connsiteX34" fmla="*/ 75085 w 1599987"/>
              <a:gd name="connsiteY34" fmla="*/ 436043 h 1879958"/>
              <a:gd name="connsiteX35" fmla="*/ 177785 w 1599987"/>
              <a:gd name="connsiteY35" fmla="*/ 320030 h 1879958"/>
              <a:gd name="connsiteX36" fmla="*/ 290019 w 1599987"/>
              <a:gd name="connsiteY36" fmla="*/ 194850 h 1879958"/>
              <a:gd name="connsiteX37" fmla="*/ 339243 w 1599987"/>
              <a:gd name="connsiteY37" fmla="*/ 91481 h 1879958"/>
              <a:gd name="connsiteX38" fmla="*/ 514797 w 1599987"/>
              <a:gd name="connsiteY38" fmla="*/ 1968 h 1879958"/>
              <a:gd name="connsiteX39" fmla="*/ 624270 w 1599987"/>
              <a:gd name="connsiteY39" fmla="*/ 68757 h 1879958"/>
              <a:gd name="connsiteX40" fmla="*/ 757648 w 1599987"/>
              <a:gd name="connsiteY40" fmla="*/ 57025 h 187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599987" h="1879958">
                <a:moveTo>
                  <a:pt x="757648" y="57025"/>
                </a:moveTo>
                <a:cubicBezTo>
                  <a:pt x="801247" y="47338"/>
                  <a:pt x="842386" y="5711"/>
                  <a:pt x="885867" y="10633"/>
                </a:cubicBezTo>
                <a:cubicBezTo>
                  <a:pt x="929348" y="15555"/>
                  <a:pt x="981657" y="72264"/>
                  <a:pt x="1018536" y="86559"/>
                </a:cubicBezTo>
                <a:cubicBezTo>
                  <a:pt x="1055415" y="100854"/>
                  <a:pt x="1069402" y="75074"/>
                  <a:pt x="1107140" y="96404"/>
                </a:cubicBezTo>
                <a:cubicBezTo>
                  <a:pt x="1144878" y="117734"/>
                  <a:pt x="1214612" y="171059"/>
                  <a:pt x="1244967" y="214539"/>
                </a:cubicBezTo>
                <a:cubicBezTo>
                  <a:pt x="1275322" y="258019"/>
                  <a:pt x="1267118" y="317908"/>
                  <a:pt x="1289269" y="357286"/>
                </a:cubicBezTo>
                <a:cubicBezTo>
                  <a:pt x="1311420" y="396665"/>
                  <a:pt x="1345056" y="429480"/>
                  <a:pt x="1377872" y="450810"/>
                </a:cubicBezTo>
                <a:cubicBezTo>
                  <a:pt x="1410688" y="472140"/>
                  <a:pt x="1455811" y="462295"/>
                  <a:pt x="1486166" y="485266"/>
                </a:cubicBezTo>
                <a:cubicBezTo>
                  <a:pt x="1516521" y="508237"/>
                  <a:pt x="1551798" y="553358"/>
                  <a:pt x="1560002" y="588634"/>
                </a:cubicBezTo>
                <a:cubicBezTo>
                  <a:pt x="1568206" y="623911"/>
                  <a:pt x="1532929" y="663289"/>
                  <a:pt x="1535390" y="696925"/>
                </a:cubicBezTo>
                <a:cubicBezTo>
                  <a:pt x="1537851" y="730561"/>
                  <a:pt x="1573949" y="755173"/>
                  <a:pt x="1574769" y="790449"/>
                </a:cubicBezTo>
                <a:cubicBezTo>
                  <a:pt x="1575589" y="825725"/>
                  <a:pt x="1536210" y="865104"/>
                  <a:pt x="1540312" y="908584"/>
                </a:cubicBezTo>
                <a:cubicBezTo>
                  <a:pt x="1544414" y="952064"/>
                  <a:pt x="1606765" y="1002108"/>
                  <a:pt x="1599381" y="1051331"/>
                </a:cubicBezTo>
                <a:cubicBezTo>
                  <a:pt x="1591997" y="1100554"/>
                  <a:pt x="1532928" y="1175209"/>
                  <a:pt x="1496010" y="1203922"/>
                </a:cubicBezTo>
                <a:cubicBezTo>
                  <a:pt x="1459092" y="1232635"/>
                  <a:pt x="1401664" y="1199820"/>
                  <a:pt x="1377872" y="1223611"/>
                </a:cubicBezTo>
                <a:cubicBezTo>
                  <a:pt x="1354080" y="1247402"/>
                  <a:pt x="1379513" y="1301548"/>
                  <a:pt x="1353260" y="1346669"/>
                </a:cubicBezTo>
                <a:cubicBezTo>
                  <a:pt x="1327007" y="1391790"/>
                  <a:pt x="1246608" y="1454139"/>
                  <a:pt x="1220355" y="1494338"/>
                </a:cubicBezTo>
                <a:cubicBezTo>
                  <a:pt x="1194102" y="1534537"/>
                  <a:pt x="1196563" y="1555047"/>
                  <a:pt x="1195743" y="1587862"/>
                </a:cubicBezTo>
                <a:cubicBezTo>
                  <a:pt x="1194923" y="1620677"/>
                  <a:pt x="1232662" y="1655954"/>
                  <a:pt x="1215433" y="1691230"/>
                </a:cubicBezTo>
                <a:cubicBezTo>
                  <a:pt x="1198205" y="1726507"/>
                  <a:pt x="1139955" y="1786395"/>
                  <a:pt x="1092372" y="1799521"/>
                </a:cubicBezTo>
                <a:cubicBezTo>
                  <a:pt x="1044789" y="1812647"/>
                  <a:pt x="977516" y="1765885"/>
                  <a:pt x="929933" y="1769987"/>
                </a:cubicBezTo>
                <a:cubicBezTo>
                  <a:pt x="882350" y="1774089"/>
                  <a:pt x="857619" y="1806360"/>
                  <a:pt x="806872" y="1824133"/>
                </a:cubicBezTo>
                <a:cubicBezTo>
                  <a:pt x="756125" y="1841906"/>
                  <a:pt x="677175" y="1893462"/>
                  <a:pt x="625451" y="1876627"/>
                </a:cubicBezTo>
                <a:cubicBezTo>
                  <a:pt x="573727" y="1859792"/>
                  <a:pt x="551020" y="1756685"/>
                  <a:pt x="496525" y="1723123"/>
                </a:cubicBezTo>
                <a:cubicBezTo>
                  <a:pt x="442031" y="1689561"/>
                  <a:pt x="348214" y="1700494"/>
                  <a:pt x="298484" y="1675253"/>
                </a:cubicBezTo>
                <a:cubicBezTo>
                  <a:pt x="248754" y="1650012"/>
                  <a:pt x="245296" y="1601522"/>
                  <a:pt x="198146" y="1571679"/>
                </a:cubicBezTo>
                <a:cubicBezTo>
                  <a:pt x="150996" y="1541836"/>
                  <a:pt x="45031" y="1540260"/>
                  <a:pt x="15582" y="1496195"/>
                </a:cubicBezTo>
                <a:cubicBezTo>
                  <a:pt x="-13867" y="1452130"/>
                  <a:pt x="4424" y="1352722"/>
                  <a:pt x="21449" y="1307291"/>
                </a:cubicBezTo>
                <a:cubicBezTo>
                  <a:pt x="38474" y="1261860"/>
                  <a:pt x="102979" y="1251347"/>
                  <a:pt x="117734" y="1223611"/>
                </a:cubicBezTo>
                <a:cubicBezTo>
                  <a:pt x="132489" y="1195875"/>
                  <a:pt x="126385" y="1174512"/>
                  <a:pt x="109977" y="1140876"/>
                </a:cubicBezTo>
                <a:cubicBezTo>
                  <a:pt x="93569" y="1107240"/>
                  <a:pt x="30686" y="1072385"/>
                  <a:pt x="19286" y="1021797"/>
                </a:cubicBezTo>
                <a:cubicBezTo>
                  <a:pt x="7886" y="971209"/>
                  <a:pt x="25514" y="894069"/>
                  <a:pt x="41574" y="837345"/>
                </a:cubicBezTo>
                <a:cubicBezTo>
                  <a:pt x="57634" y="780621"/>
                  <a:pt x="107055" y="726183"/>
                  <a:pt x="115646" y="681450"/>
                </a:cubicBezTo>
                <a:cubicBezTo>
                  <a:pt x="124237" y="636717"/>
                  <a:pt x="99882" y="609846"/>
                  <a:pt x="93122" y="568945"/>
                </a:cubicBezTo>
                <a:cubicBezTo>
                  <a:pt x="86362" y="528044"/>
                  <a:pt x="60975" y="477529"/>
                  <a:pt x="75085" y="436043"/>
                </a:cubicBezTo>
                <a:cubicBezTo>
                  <a:pt x="89196" y="394557"/>
                  <a:pt x="141963" y="360229"/>
                  <a:pt x="177785" y="320030"/>
                </a:cubicBezTo>
                <a:cubicBezTo>
                  <a:pt x="213607" y="279831"/>
                  <a:pt x="263109" y="232942"/>
                  <a:pt x="290019" y="194850"/>
                </a:cubicBezTo>
                <a:cubicBezTo>
                  <a:pt x="316929" y="156758"/>
                  <a:pt x="301780" y="123628"/>
                  <a:pt x="339243" y="91481"/>
                </a:cubicBezTo>
                <a:cubicBezTo>
                  <a:pt x="376706" y="59334"/>
                  <a:pt x="472136" y="-12799"/>
                  <a:pt x="514797" y="1968"/>
                </a:cubicBezTo>
                <a:cubicBezTo>
                  <a:pt x="557458" y="16735"/>
                  <a:pt x="583795" y="59581"/>
                  <a:pt x="624270" y="68757"/>
                </a:cubicBezTo>
                <a:cubicBezTo>
                  <a:pt x="664745" y="77933"/>
                  <a:pt x="714049" y="66712"/>
                  <a:pt x="757648" y="57025"/>
                </a:cubicBezTo>
                <a:close/>
              </a:path>
            </a:pathLst>
          </a:custGeom>
          <a:noFill/>
          <a:ln w="28575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9" name="Freeform 118"/>
          <p:cNvSpPr/>
          <p:nvPr/>
        </p:nvSpPr>
        <p:spPr>
          <a:xfrm>
            <a:off x="6764697" y="924059"/>
            <a:ext cx="1413322" cy="2114426"/>
          </a:xfrm>
          <a:custGeom>
            <a:avLst/>
            <a:gdLst>
              <a:gd name="connsiteX0" fmla="*/ 263509 w 1413322"/>
              <a:gd name="connsiteY0" fmla="*/ 155856 h 2114426"/>
              <a:gd name="connsiteX1" fmla="*/ 336946 w 1413322"/>
              <a:gd name="connsiteY1" fmla="*/ 112659 h 2114426"/>
              <a:gd name="connsiteX2" fmla="*/ 406064 w 1413322"/>
              <a:gd name="connsiteY2" fmla="*/ 8988 h 2114426"/>
              <a:gd name="connsiteX3" fmla="*/ 570217 w 1413322"/>
              <a:gd name="connsiteY3" fmla="*/ 17627 h 2114426"/>
              <a:gd name="connsiteX4" fmla="*/ 622055 w 1413322"/>
              <a:gd name="connsiteY4" fmla="*/ 116979 h 2114426"/>
              <a:gd name="connsiteX5" fmla="*/ 777569 w 1413322"/>
              <a:gd name="connsiteY5" fmla="*/ 129938 h 2114426"/>
              <a:gd name="connsiteX6" fmla="*/ 915804 w 1413322"/>
              <a:gd name="connsiteY6" fmla="*/ 203372 h 2114426"/>
              <a:gd name="connsiteX7" fmla="*/ 950362 w 1413322"/>
              <a:gd name="connsiteY7" fmla="*/ 367519 h 2114426"/>
              <a:gd name="connsiteX8" fmla="*/ 1015160 w 1413322"/>
              <a:gd name="connsiteY8" fmla="*/ 432314 h 2114426"/>
              <a:gd name="connsiteX9" fmla="*/ 1153394 w 1413322"/>
              <a:gd name="connsiteY9" fmla="*/ 440954 h 2114426"/>
              <a:gd name="connsiteX10" fmla="*/ 1231151 w 1413322"/>
              <a:gd name="connsiteY10" fmla="*/ 596461 h 2114426"/>
              <a:gd name="connsiteX11" fmla="*/ 1213872 w 1413322"/>
              <a:gd name="connsiteY11" fmla="*/ 631019 h 2114426"/>
              <a:gd name="connsiteX12" fmla="*/ 1265710 w 1413322"/>
              <a:gd name="connsiteY12" fmla="*/ 708772 h 2114426"/>
              <a:gd name="connsiteX13" fmla="*/ 1278669 w 1413322"/>
              <a:gd name="connsiteY13" fmla="*/ 821084 h 2114426"/>
              <a:gd name="connsiteX14" fmla="*/ 1373706 w 1413322"/>
              <a:gd name="connsiteY14" fmla="*/ 885878 h 2114426"/>
              <a:gd name="connsiteX15" fmla="*/ 1412584 w 1413322"/>
              <a:gd name="connsiteY15" fmla="*/ 1028427 h 2114426"/>
              <a:gd name="connsiteX16" fmla="*/ 1343467 w 1413322"/>
              <a:gd name="connsiteY16" fmla="*/ 1123460 h 2114426"/>
              <a:gd name="connsiteX17" fmla="*/ 1261390 w 1413322"/>
              <a:gd name="connsiteY17" fmla="*/ 1136419 h 2114426"/>
              <a:gd name="connsiteX18" fmla="*/ 1282989 w 1413322"/>
              <a:gd name="connsiteY18" fmla="*/ 1188255 h 2114426"/>
              <a:gd name="connsiteX19" fmla="*/ 1352106 w 1413322"/>
              <a:gd name="connsiteY19" fmla="*/ 1235771 h 2114426"/>
              <a:gd name="connsiteX20" fmla="*/ 1399625 w 1413322"/>
              <a:gd name="connsiteY20" fmla="*/ 1404238 h 2114426"/>
              <a:gd name="connsiteX21" fmla="*/ 1261390 w 1413322"/>
              <a:gd name="connsiteY21" fmla="*/ 1555426 h 2114426"/>
              <a:gd name="connsiteX22" fmla="*/ 1248430 w 1413322"/>
              <a:gd name="connsiteY22" fmla="*/ 1611581 h 2114426"/>
              <a:gd name="connsiteX23" fmla="*/ 1231151 w 1413322"/>
              <a:gd name="connsiteY23" fmla="*/ 1736851 h 2114426"/>
              <a:gd name="connsiteX24" fmla="*/ 1114516 w 1413322"/>
              <a:gd name="connsiteY24" fmla="*/ 1814605 h 2114426"/>
              <a:gd name="connsiteX25" fmla="*/ 1058358 w 1413322"/>
              <a:gd name="connsiteY25" fmla="*/ 1866441 h 2114426"/>
              <a:gd name="connsiteX26" fmla="*/ 963322 w 1413322"/>
              <a:gd name="connsiteY26" fmla="*/ 1939875 h 2114426"/>
              <a:gd name="connsiteX27" fmla="*/ 876925 w 1413322"/>
              <a:gd name="connsiteY27" fmla="*/ 1965793 h 2114426"/>
              <a:gd name="connsiteX28" fmla="*/ 794848 w 1413322"/>
              <a:gd name="connsiteY28" fmla="*/ 2065146 h 2114426"/>
              <a:gd name="connsiteX29" fmla="*/ 647974 w 1413322"/>
              <a:gd name="connsiteY29" fmla="*/ 2034908 h 2114426"/>
              <a:gd name="connsiteX30" fmla="*/ 544298 w 1413322"/>
              <a:gd name="connsiteY30" fmla="*/ 2008990 h 2114426"/>
              <a:gd name="connsiteX31" fmla="*/ 427663 w 1413322"/>
              <a:gd name="connsiteY31" fmla="*/ 2013310 h 2114426"/>
              <a:gd name="connsiteX32" fmla="*/ 332627 w 1413322"/>
              <a:gd name="connsiteY32" fmla="*/ 2065146 h 2114426"/>
              <a:gd name="connsiteX33" fmla="*/ 198712 w 1413322"/>
              <a:gd name="connsiteY33" fmla="*/ 2112662 h 2114426"/>
              <a:gd name="connsiteX34" fmla="*/ 64797 w 1413322"/>
              <a:gd name="connsiteY34" fmla="*/ 2095383 h 2114426"/>
              <a:gd name="connsiteX35" fmla="*/ 0 w 1413322"/>
              <a:gd name="connsiteY35" fmla="*/ 2013310 h 2114426"/>
              <a:gd name="connsiteX36" fmla="*/ 0 w 1413322"/>
              <a:gd name="connsiteY36" fmla="*/ 2013310 h 2114426"/>
              <a:gd name="connsiteX0" fmla="*/ 263509 w 1413322"/>
              <a:gd name="connsiteY0" fmla="*/ 155856 h 2114426"/>
              <a:gd name="connsiteX1" fmla="*/ 336946 w 1413322"/>
              <a:gd name="connsiteY1" fmla="*/ 112659 h 2114426"/>
              <a:gd name="connsiteX2" fmla="*/ 406064 w 1413322"/>
              <a:gd name="connsiteY2" fmla="*/ 8988 h 2114426"/>
              <a:gd name="connsiteX3" fmla="*/ 570217 w 1413322"/>
              <a:gd name="connsiteY3" fmla="*/ 17627 h 2114426"/>
              <a:gd name="connsiteX4" fmla="*/ 622055 w 1413322"/>
              <a:gd name="connsiteY4" fmla="*/ 116979 h 2114426"/>
              <a:gd name="connsiteX5" fmla="*/ 777569 w 1413322"/>
              <a:gd name="connsiteY5" fmla="*/ 129938 h 2114426"/>
              <a:gd name="connsiteX6" fmla="*/ 915804 w 1413322"/>
              <a:gd name="connsiteY6" fmla="*/ 203372 h 2114426"/>
              <a:gd name="connsiteX7" fmla="*/ 950362 w 1413322"/>
              <a:gd name="connsiteY7" fmla="*/ 367519 h 2114426"/>
              <a:gd name="connsiteX8" fmla="*/ 1015160 w 1413322"/>
              <a:gd name="connsiteY8" fmla="*/ 432314 h 2114426"/>
              <a:gd name="connsiteX9" fmla="*/ 1153394 w 1413322"/>
              <a:gd name="connsiteY9" fmla="*/ 440954 h 2114426"/>
              <a:gd name="connsiteX10" fmla="*/ 1231151 w 1413322"/>
              <a:gd name="connsiteY10" fmla="*/ 596461 h 2114426"/>
              <a:gd name="connsiteX11" fmla="*/ 1213872 w 1413322"/>
              <a:gd name="connsiteY11" fmla="*/ 631019 h 2114426"/>
              <a:gd name="connsiteX12" fmla="*/ 1265710 w 1413322"/>
              <a:gd name="connsiteY12" fmla="*/ 708772 h 2114426"/>
              <a:gd name="connsiteX13" fmla="*/ 1278669 w 1413322"/>
              <a:gd name="connsiteY13" fmla="*/ 821084 h 2114426"/>
              <a:gd name="connsiteX14" fmla="*/ 1373706 w 1413322"/>
              <a:gd name="connsiteY14" fmla="*/ 885878 h 2114426"/>
              <a:gd name="connsiteX15" fmla="*/ 1412584 w 1413322"/>
              <a:gd name="connsiteY15" fmla="*/ 1028427 h 2114426"/>
              <a:gd name="connsiteX16" fmla="*/ 1343467 w 1413322"/>
              <a:gd name="connsiteY16" fmla="*/ 1123460 h 2114426"/>
              <a:gd name="connsiteX17" fmla="*/ 1261390 w 1413322"/>
              <a:gd name="connsiteY17" fmla="*/ 1136419 h 2114426"/>
              <a:gd name="connsiteX18" fmla="*/ 1282989 w 1413322"/>
              <a:gd name="connsiteY18" fmla="*/ 1188255 h 2114426"/>
              <a:gd name="connsiteX19" fmla="*/ 1352106 w 1413322"/>
              <a:gd name="connsiteY19" fmla="*/ 1235771 h 2114426"/>
              <a:gd name="connsiteX20" fmla="*/ 1399625 w 1413322"/>
              <a:gd name="connsiteY20" fmla="*/ 1404238 h 2114426"/>
              <a:gd name="connsiteX21" fmla="*/ 1261390 w 1413322"/>
              <a:gd name="connsiteY21" fmla="*/ 1555426 h 2114426"/>
              <a:gd name="connsiteX22" fmla="*/ 1248430 w 1413322"/>
              <a:gd name="connsiteY22" fmla="*/ 1611581 h 2114426"/>
              <a:gd name="connsiteX23" fmla="*/ 1231151 w 1413322"/>
              <a:gd name="connsiteY23" fmla="*/ 1736851 h 2114426"/>
              <a:gd name="connsiteX24" fmla="*/ 1114516 w 1413322"/>
              <a:gd name="connsiteY24" fmla="*/ 1814605 h 2114426"/>
              <a:gd name="connsiteX25" fmla="*/ 1058358 w 1413322"/>
              <a:gd name="connsiteY25" fmla="*/ 1866441 h 2114426"/>
              <a:gd name="connsiteX26" fmla="*/ 963322 w 1413322"/>
              <a:gd name="connsiteY26" fmla="*/ 1939875 h 2114426"/>
              <a:gd name="connsiteX27" fmla="*/ 885565 w 1413322"/>
              <a:gd name="connsiteY27" fmla="*/ 1978752 h 2114426"/>
              <a:gd name="connsiteX28" fmla="*/ 794848 w 1413322"/>
              <a:gd name="connsiteY28" fmla="*/ 2065146 h 2114426"/>
              <a:gd name="connsiteX29" fmla="*/ 647974 w 1413322"/>
              <a:gd name="connsiteY29" fmla="*/ 2034908 h 2114426"/>
              <a:gd name="connsiteX30" fmla="*/ 544298 w 1413322"/>
              <a:gd name="connsiteY30" fmla="*/ 2008990 h 2114426"/>
              <a:gd name="connsiteX31" fmla="*/ 427663 w 1413322"/>
              <a:gd name="connsiteY31" fmla="*/ 2013310 h 2114426"/>
              <a:gd name="connsiteX32" fmla="*/ 332627 w 1413322"/>
              <a:gd name="connsiteY32" fmla="*/ 2065146 h 2114426"/>
              <a:gd name="connsiteX33" fmla="*/ 198712 w 1413322"/>
              <a:gd name="connsiteY33" fmla="*/ 2112662 h 2114426"/>
              <a:gd name="connsiteX34" fmla="*/ 64797 w 1413322"/>
              <a:gd name="connsiteY34" fmla="*/ 2095383 h 2114426"/>
              <a:gd name="connsiteX35" fmla="*/ 0 w 1413322"/>
              <a:gd name="connsiteY35" fmla="*/ 2013310 h 2114426"/>
              <a:gd name="connsiteX36" fmla="*/ 0 w 1413322"/>
              <a:gd name="connsiteY36" fmla="*/ 2013310 h 2114426"/>
              <a:gd name="connsiteX0" fmla="*/ 263509 w 1413322"/>
              <a:gd name="connsiteY0" fmla="*/ 155856 h 2114426"/>
              <a:gd name="connsiteX1" fmla="*/ 336946 w 1413322"/>
              <a:gd name="connsiteY1" fmla="*/ 112659 h 2114426"/>
              <a:gd name="connsiteX2" fmla="*/ 406064 w 1413322"/>
              <a:gd name="connsiteY2" fmla="*/ 8988 h 2114426"/>
              <a:gd name="connsiteX3" fmla="*/ 570217 w 1413322"/>
              <a:gd name="connsiteY3" fmla="*/ 17627 h 2114426"/>
              <a:gd name="connsiteX4" fmla="*/ 622055 w 1413322"/>
              <a:gd name="connsiteY4" fmla="*/ 116979 h 2114426"/>
              <a:gd name="connsiteX5" fmla="*/ 777569 w 1413322"/>
              <a:gd name="connsiteY5" fmla="*/ 129938 h 2114426"/>
              <a:gd name="connsiteX6" fmla="*/ 915804 w 1413322"/>
              <a:gd name="connsiteY6" fmla="*/ 203372 h 2114426"/>
              <a:gd name="connsiteX7" fmla="*/ 950362 w 1413322"/>
              <a:gd name="connsiteY7" fmla="*/ 367519 h 2114426"/>
              <a:gd name="connsiteX8" fmla="*/ 1015160 w 1413322"/>
              <a:gd name="connsiteY8" fmla="*/ 432314 h 2114426"/>
              <a:gd name="connsiteX9" fmla="*/ 1153394 w 1413322"/>
              <a:gd name="connsiteY9" fmla="*/ 440954 h 2114426"/>
              <a:gd name="connsiteX10" fmla="*/ 1231151 w 1413322"/>
              <a:gd name="connsiteY10" fmla="*/ 596461 h 2114426"/>
              <a:gd name="connsiteX11" fmla="*/ 1213872 w 1413322"/>
              <a:gd name="connsiteY11" fmla="*/ 631019 h 2114426"/>
              <a:gd name="connsiteX12" fmla="*/ 1265710 w 1413322"/>
              <a:gd name="connsiteY12" fmla="*/ 708772 h 2114426"/>
              <a:gd name="connsiteX13" fmla="*/ 1278669 w 1413322"/>
              <a:gd name="connsiteY13" fmla="*/ 821084 h 2114426"/>
              <a:gd name="connsiteX14" fmla="*/ 1373706 w 1413322"/>
              <a:gd name="connsiteY14" fmla="*/ 885878 h 2114426"/>
              <a:gd name="connsiteX15" fmla="*/ 1412584 w 1413322"/>
              <a:gd name="connsiteY15" fmla="*/ 1028427 h 2114426"/>
              <a:gd name="connsiteX16" fmla="*/ 1343467 w 1413322"/>
              <a:gd name="connsiteY16" fmla="*/ 1123460 h 2114426"/>
              <a:gd name="connsiteX17" fmla="*/ 1261390 w 1413322"/>
              <a:gd name="connsiteY17" fmla="*/ 1136419 h 2114426"/>
              <a:gd name="connsiteX18" fmla="*/ 1282989 w 1413322"/>
              <a:gd name="connsiteY18" fmla="*/ 1188255 h 2114426"/>
              <a:gd name="connsiteX19" fmla="*/ 1352106 w 1413322"/>
              <a:gd name="connsiteY19" fmla="*/ 1235771 h 2114426"/>
              <a:gd name="connsiteX20" fmla="*/ 1399625 w 1413322"/>
              <a:gd name="connsiteY20" fmla="*/ 1404238 h 2114426"/>
              <a:gd name="connsiteX21" fmla="*/ 1261390 w 1413322"/>
              <a:gd name="connsiteY21" fmla="*/ 1555426 h 2114426"/>
              <a:gd name="connsiteX22" fmla="*/ 1248430 w 1413322"/>
              <a:gd name="connsiteY22" fmla="*/ 1611581 h 2114426"/>
              <a:gd name="connsiteX23" fmla="*/ 1231151 w 1413322"/>
              <a:gd name="connsiteY23" fmla="*/ 1736851 h 2114426"/>
              <a:gd name="connsiteX24" fmla="*/ 1114516 w 1413322"/>
              <a:gd name="connsiteY24" fmla="*/ 1814605 h 2114426"/>
              <a:gd name="connsiteX25" fmla="*/ 1058358 w 1413322"/>
              <a:gd name="connsiteY25" fmla="*/ 1866441 h 2114426"/>
              <a:gd name="connsiteX26" fmla="*/ 963322 w 1413322"/>
              <a:gd name="connsiteY26" fmla="*/ 1939875 h 2114426"/>
              <a:gd name="connsiteX27" fmla="*/ 885565 w 1413322"/>
              <a:gd name="connsiteY27" fmla="*/ 1978752 h 2114426"/>
              <a:gd name="connsiteX28" fmla="*/ 794848 w 1413322"/>
              <a:gd name="connsiteY28" fmla="*/ 2065146 h 2114426"/>
              <a:gd name="connsiteX29" fmla="*/ 647974 w 1413322"/>
              <a:gd name="connsiteY29" fmla="*/ 2034908 h 2114426"/>
              <a:gd name="connsiteX30" fmla="*/ 544298 w 1413322"/>
              <a:gd name="connsiteY30" fmla="*/ 2008990 h 2114426"/>
              <a:gd name="connsiteX31" fmla="*/ 427663 w 1413322"/>
              <a:gd name="connsiteY31" fmla="*/ 2017630 h 2114426"/>
              <a:gd name="connsiteX32" fmla="*/ 332627 w 1413322"/>
              <a:gd name="connsiteY32" fmla="*/ 2065146 h 2114426"/>
              <a:gd name="connsiteX33" fmla="*/ 198712 w 1413322"/>
              <a:gd name="connsiteY33" fmla="*/ 2112662 h 2114426"/>
              <a:gd name="connsiteX34" fmla="*/ 64797 w 1413322"/>
              <a:gd name="connsiteY34" fmla="*/ 2095383 h 2114426"/>
              <a:gd name="connsiteX35" fmla="*/ 0 w 1413322"/>
              <a:gd name="connsiteY35" fmla="*/ 2013310 h 2114426"/>
              <a:gd name="connsiteX36" fmla="*/ 0 w 1413322"/>
              <a:gd name="connsiteY36" fmla="*/ 2013310 h 2114426"/>
              <a:gd name="connsiteX0" fmla="*/ 263509 w 1413322"/>
              <a:gd name="connsiteY0" fmla="*/ 155856 h 2114426"/>
              <a:gd name="connsiteX1" fmla="*/ 336946 w 1413322"/>
              <a:gd name="connsiteY1" fmla="*/ 112659 h 2114426"/>
              <a:gd name="connsiteX2" fmla="*/ 406064 w 1413322"/>
              <a:gd name="connsiteY2" fmla="*/ 8988 h 2114426"/>
              <a:gd name="connsiteX3" fmla="*/ 570217 w 1413322"/>
              <a:gd name="connsiteY3" fmla="*/ 17627 h 2114426"/>
              <a:gd name="connsiteX4" fmla="*/ 622055 w 1413322"/>
              <a:gd name="connsiteY4" fmla="*/ 116979 h 2114426"/>
              <a:gd name="connsiteX5" fmla="*/ 777569 w 1413322"/>
              <a:gd name="connsiteY5" fmla="*/ 129938 h 2114426"/>
              <a:gd name="connsiteX6" fmla="*/ 915804 w 1413322"/>
              <a:gd name="connsiteY6" fmla="*/ 203372 h 2114426"/>
              <a:gd name="connsiteX7" fmla="*/ 950362 w 1413322"/>
              <a:gd name="connsiteY7" fmla="*/ 367519 h 2114426"/>
              <a:gd name="connsiteX8" fmla="*/ 1015160 w 1413322"/>
              <a:gd name="connsiteY8" fmla="*/ 432314 h 2114426"/>
              <a:gd name="connsiteX9" fmla="*/ 1153394 w 1413322"/>
              <a:gd name="connsiteY9" fmla="*/ 440954 h 2114426"/>
              <a:gd name="connsiteX10" fmla="*/ 1231151 w 1413322"/>
              <a:gd name="connsiteY10" fmla="*/ 596461 h 2114426"/>
              <a:gd name="connsiteX11" fmla="*/ 1213872 w 1413322"/>
              <a:gd name="connsiteY11" fmla="*/ 631019 h 2114426"/>
              <a:gd name="connsiteX12" fmla="*/ 1265710 w 1413322"/>
              <a:gd name="connsiteY12" fmla="*/ 708772 h 2114426"/>
              <a:gd name="connsiteX13" fmla="*/ 1278669 w 1413322"/>
              <a:gd name="connsiteY13" fmla="*/ 821084 h 2114426"/>
              <a:gd name="connsiteX14" fmla="*/ 1373706 w 1413322"/>
              <a:gd name="connsiteY14" fmla="*/ 885878 h 2114426"/>
              <a:gd name="connsiteX15" fmla="*/ 1412584 w 1413322"/>
              <a:gd name="connsiteY15" fmla="*/ 1028427 h 2114426"/>
              <a:gd name="connsiteX16" fmla="*/ 1343467 w 1413322"/>
              <a:gd name="connsiteY16" fmla="*/ 1123460 h 2114426"/>
              <a:gd name="connsiteX17" fmla="*/ 1282989 w 1413322"/>
              <a:gd name="connsiteY17" fmla="*/ 1188255 h 2114426"/>
              <a:gd name="connsiteX18" fmla="*/ 1352106 w 1413322"/>
              <a:gd name="connsiteY18" fmla="*/ 1235771 h 2114426"/>
              <a:gd name="connsiteX19" fmla="*/ 1399625 w 1413322"/>
              <a:gd name="connsiteY19" fmla="*/ 1404238 h 2114426"/>
              <a:gd name="connsiteX20" fmla="*/ 1261390 w 1413322"/>
              <a:gd name="connsiteY20" fmla="*/ 1555426 h 2114426"/>
              <a:gd name="connsiteX21" fmla="*/ 1248430 w 1413322"/>
              <a:gd name="connsiteY21" fmla="*/ 1611581 h 2114426"/>
              <a:gd name="connsiteX22" fmla="*/ 1231151 w 1413322"/>
              <a:gd name="connsiteY22" fmla="*/ 1736851 h 2114426"/>
              <a:gd name="connsiteX23" fmla="*/ 1114516 w 1413322"/>
              <a:gd name="connsiteY23" fmla="*/ 1814605 h 2114426"/>
              <a:gd name="connsiteX24" fmla="*/ 1058358 w 1413322"/>
              <a:gd name="connsiteY24" fmla="*/ 1866441 h 2114426"/>
              <a:gd name="connsiteX25" fmla="*/ 963322 w 1413322"/>
              <a:gd name="connsiteY25" fmla="*/ 1939875 h 2114426"/>
              <a:gd name="connsiteX26" fmla="*/ 885565 w 1413322"/>
              <a:gd name="connsiteY26" fmla="*/ 1978752 h 2114426"/>
              <a:gd name="connsiteX27" fmla="*/ 794848 w 1413322"/>
              <a:gd name="connsiteY27" fmla="*/ 2065146 h 2114426"/>
              <a:gd name="connsiteX28" fmla="*/ 647974 w 1413322"/>
              <a:gd name="connsiteY28" fmla="*/ 2034908 h 2114426"/>
              <a:gd name="connsiteX29" fmla="*/ 544298 w 1413322"/>
              <a:gd name="connsiteY29" fmla="*/ 2008990 h 2114426"/>
              <a:gd name="connsiteX30" fmla="*/ 427663 w 1413322"/>
              <a:gd name="connsiteY30" fmla="*/ 2017630 h 2114426"/>
              <a:gd name="connsiteX31" fmla="*/ 332627 w 1413322"/>
              <a:gd name="connsiteY31" fmla="*/ 2065146 h 2114426"/>
              <a:gd name="connsiteX32" fmla="*/ 198712 w 1413322"/>
              <a:gd name="connsiteY32" fmla="*/ 2112662 h 2114426"/>
              <a:gd name="connsiteX33" fmla="*/ 64797 w 1413322"/>
              <a:gd name="connsiteY33" fmla="*/ 2095383 h 2114426"/>
              <a:gd name="connsiteX34" fmla="*/ 0 w 1413322"/>
              <a:gd name="connsiteY34" fmla="*/ 2013310 h 2114426"/>
              <a:gd name="connsiteX35" fmla="*/ 0 w 1413322"/>
              <a:gd name="connsiteY35" fmla="*/ 2013310 h 2114426"/>
              <a:gd name="connsiteX0" fmla="*/ 263509 w 1413322"/>
              <a:gd name="connsiteY0" fmla="*/ 155856 h 2114426"/>
              <a:gd name="connsiteX1" fmla="*/ 336946 w 1413322"/>
              <a:gd name="connsiteY1" fmla="*/ 112659 h 2114426"/>
              <a:gd name="connsiteX2" fmla="*/ 406064 w 1413322"/>
              <a:gd name="connsiteY2" fmla="*/ 8988 h 2114426"/>
              <a:gd name="connsiteX3" fmla="*/ 570217 w 1413322"/>
              <a:gd name="connsiteY3" fmla="*/ 17627 h 2114426"/>
              <a:gd name="connsiteX4" fmla="*/ 622055 w 1413322"/>
              <a:gd name="connsiteY4" fmla="*/ 116979 h 2114426"/>
              <a:gd name="connsiteX5" fmla="*/ 777569 w 1413322"/>
              <a:gd name="connsiteY5" fmla="*/ 129938 h 2114426"/>
              <a:gd name="connsiteX6" fmla="*/ 915804 w 1413322"/>
              <a:gd name="connsiteY6" fmla="*/ 203372 h 2114426"/>
              <a:gd name="connsiteX7" fmla="*/ 950362 w 1413322"/>
              <a:gd name="connsiteY7" fmla="*/ 367519 h 2114426"/>
              <a:gd name="connsiteX8" fmla="*/ 1015160 w 1413322"/>
              <a:gd name="connsiteY8" fmla="*/ 432314 h 2114426"/>
              <a:gd name="connsiteX9" fmla="*/ 1153394 w 1413322"/>
              <a:gd name="connsiteY9" fmla="*/ 440954 h 2114426"/>
              <a:gd name="connsiteX10" fmla="*/ 1231151 w 1413322"/>
              <a:gd name="connsiteY10" fmla="*/ 596461 h 2114426"/>
              <a:gd name="connsiteX11" fmla="*/ 1213872 w 1413322"/>
              <a:gd name="connsiteY11" fmla="*/ 631019 h 2114426"/>
              <a:gd name="connsiteX12" fmla="*/ 1265710 w 1413322"/>
              <a:gd name="connsiteY12" fmla="*/ 708772 h 2114426"/>
              <a:gd name="connsiteX13" fmla="*/ 1278669 w 1413322"/>
              <a:gd name="connsiteY13" fmla="*/ 821084 h 2114426"/>
              <a:gd name="connsiteX14" fmla="*/ 1373706 w 1413322"/>
              <a:gd name="connsiteY14" fmla="*/ 885878 h 2114426"/>
              <a:gd name="connsiteX15" fmla="*/ 1412584 w 1413322"/>
              <a:gd name="connsiteY15" fmla="*/ 1028427 h 2114426"/>
              <a:gd name="connsiteX16" fmla="*/ 1343467 w 1413322"/>
              <a:gd name="connsiteY16" fmla="*/ 1123460 h 2114426"/>
              <a:gd name="connsiteX17" fmla="*/ 1265710 w 1413322"/>
              <a:gd name="connsiteY17" fmla="*/ 1162337 h 2114426"/>
              <a:gd name="connsiteX18" fmla="*/ 1352106 w 1413322"/>
              <a:gd name="connsiteY18" fmla="*/ 1235771 h 2114426"/>
              <a:gd name="connsiteX19" fmla="*/ 1399625 w 1413322"/>
              <a:gd name="connsiteY19" fmla="*/ 1404238 h 2114426"/>
              <a:gd name="connsiteX20" fmla="*/ 1261390 w 1413322"/>
              <a:gd name="connsiteY20" fmla="*/ 1555426 h 2114426"/>
              <a:gd name="connsiteX21" fmla="*/ 1248430 w 1413322"/>
              <a:gd name="connsiteY21" fmla="*/ 1611581 h 2114426"/>
              <a:gd name="connsiteX22" fmla="*/ 1231151 w 1413322"/>
              <a:gd name="connsiteY22" fmla="*/ 1736851 h 2114426"/>
              <a:gd name="connsiteX23" fmla="*/ 1114516 w 1413322"/>
              <a:gd name="connsiteY23" fmla="*/ 1814605 h 2114426"/>
              <a:gd name="connsiteX24" fmla="*/ 1058358 w 1413322"/>
              <a:gd name="connsiteY24" fmla="*/ 1866441 h 2114426"/>
              <a:gd name="connsiteX25" fmla="*/ 963322 w 1413322"/>
              <a:gd name="connsiteY25" fmla="*/ 1939875 h 2114426"/>
              <a:gd name="connsiteX26" fmla="*/ 885565 w 1413322"/>
              <a:gd name="connsiteY26" fmla="*/ 1978752 h 2114426"/>
              <a:gd name="connsiteX27" fmla="*/ 794848 w 1413322"/>
              <a:gd name="connsiteY27" fmla="*/ 2065146 h 2114426"/>
              <a:gd name="connsiteX28" fmla="*/ 647974 w 1413322"/>
              <a:gd name="connsiteY28" fmla="*/ 2034908 h 2114426"/>
              <a:gd name="connsiteX29" fmla="*/ 544298 w 1413322"/>
              <a:gd name="connsiteY29" fmla="*/ 2008990 h 2114426"/>
              <a:gd name="connsiteX30" fmla="*/ 427663 w 1413322"/>
              <a:gd name="connsiteY30" fmla="*/ 2017630 h 2114426"/>
              <a:gd name="connsiteX31" fmla="*/ 332627 w 1413322"/>
              <a:gd name="connsiteY31" fmla="*/ 2065146 h 2114426"/>
              <a:gd name="connsiteX32" fmla="*/ 198712 w 1413322"/>
              <a:gd name="connsiteY32" fmla="*/ 2112662 h 2114426"/>
              <a:gd name="connsiteX33" fmla="*/ 64797 w 1413322"/>
              <a:gd name="connsiteY33" fmla="*/ 2095383 h 2114426"/>
              <a:gd name="connsiteX34" fmla="*/ 0 w 1413322"/>
              <a:gd name="connsiteY34" fmla="*/ 2013310 h 2114426"/>
              <a:gd name="connsiteX35" fmla="*/ 0 w 1413322"/>
              <a:gd name="connsiteY35" fmla="*/ 2013310 h 2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13322" h="2114426">
                <a:moveTo>
                  <a:pt x="263509" y="155856"/>
                </a:moveTo>
                <a:cubicBezTo>
                  <a:pt x="288348" y="146496"/>
                  <a:pt x="313187" y="137137"/>
                  <a:pt x="336946" y="112659"/>
                </a:cubicBezTo>
                <a:cubicBezTo>
                  <a:pt x="360705" y="88181"/>
                  <a:pt x="367186" y="24827"/>
                  <a:pt x="406064" y="8988"/>
                </a:cubicBezTo>
                <a:cubicBezTo>
                  <a:pt x="444942" y="-6851"/>
                  <a:pt x="534219" y="-371"/>
                  <a:pt x="570217" y="17627"/>
                </a:cubicBezTo>
                <a:cubicBezTo>
                  <a:pt x="606215" y="35625"/>
                  <a:pt x="587496" y="98261"/>
                  <a:pt x="622055" y="116979"/>
                </a:cubicBezTo>
                <a:cubicBezTo>
                  <a:pt x="656614" y="135697"/>
                  <a:pt x="728611" y="115539"/>
                  <a:pt x="777569" y="129938"/>
                </a:cubicBezTo>
                <a:cubicBezTo>
                  <a:pt x="826527" y="144337"/>
                  <a:pt x="887005" y="163775"/>
                  <a:pt x="915804" y="203372"/>
                </a:cubicBezTo>
                <a:cubicBezTo>
                  <a:pt x="944603" y="242969"/>
                  <a:pt x="933803" y="329362"/>
                  <a:pt x="950362" y="367519"/>
                </a:cubicBezTo>
                <a:cubicBezTo>
                  <a:pt x="966921" y="405676"/>
                  <a:pt x="981321" y="420075"/>
                  <a:pt x="1015160" y="432314"/>
                </a:cubicBezTo>
                <a:cubicBezTo>
                  <a:pt x="1048999" y="444553"/>
                  <a:pt x="1117396" y="413596"/>
                  <a:pt x="1153394" y="440954"/>
                </a:cubicBezTo>
                <a:cubicBezTo>
                  <a:pt x="1189392" y="468312"/>
                  <a:pt x="1221071" y="564783"/>
                  <a:pt x="1231151" y="596461"/>
                </a:cubicBezTo>
                <a:cubicBezTo>
                  <a:pt x="1241231" y="628139"/>
                  <a:pt x="1208112" y="612301"/>
                  <a:pt x="1213872" y="631019"/>
                </a:cubicBezTo>
                <a:cubicBezTo>
                  <a:pt x="1219632" y="649737"/>
                  <a:pt x="1254911" y="677095"/>
                  <a:pt x="1265710" y="708772"/>
                </a:cubicBezTo>
                <a:cubicBezTo>
                  <a:pt x="1276509" y="740449"/>
                  <a:pt x="1260670" y="791566"/>
                  <a:pt x="1278669" y="821084"/>
                </a:cubicBezTo>
                <a:cubicBezTo>
                  <a:pt x="1296668" y="850602"/>
                  <a:pt x="1351387" y="851321"/>
                  <a:pt x="1373706" y="885878"/>
                </a:cubicBezTo>
                <a:cubicBezTo>
                  <a:pt x="1396025" y="920435"/>
                  <a:pt x="1417624" y="988830"/>
                  <a:pt x="1412584" y="1028427"/>
                </a:cubicBezTo>
                <a:cubicBezTo>
                  <a:pt x="1407544" y="1068024"/>
                  <a:pt x="1367946" y="1101142"/>
                  <a:pt x="1343467" y="1123460"/>
                </a:cubicBezTo>
                <a:cubicBezTo>
                  <a:pt x="1318988" y="1145778"/>
                  <a:pt x="1264270" y="1143619"/>
                  <a:pt x="1265710" y="1162337"/>
                </a:cubicBezTo>
                <a:cubicBezTo>
                  <a:pt x="1267150" y="1181055"/>
                  <a:pt x="1329787" y="1195454"/>
                  <a:pt x="1352106" y="1235771"/>
                </a:cubicBezTo>
                <a:cubicBezTo>
                  <a:pt x="1374425" y="1276088"/>
                  <a:pt x="1414744" y="1350962"/>
                  <a:pt x="1399625" y="1404238"/>
                </a:cubicBezTo>
                <a:cubicBezTo>
                  <a:pt x="1384506" y="1457514"/>
                  <a:pt x="1286589" y="1520869"/>
                  <a:pt x="1261390" y="1555426"/>
                </a:cubicBezTo>
                <a:cubicBezTo>
                  <a:pt x="1236191" y="1589983"/>
                  <a:pt x="1253470" y="1581344"/>
                  <a:pt x="1248430" y="1611581"/>
                </a:cubicBezTo>
                <a:cubicBezTo>
                  <a:pt x="1243390" y="1641818"/>
                  <a:pt x="1253470" y="1703014"/>
                  <a:pt x="1231151" y="1736851"/>
                </a:cubicBezTo>
                <a:cubicBezTo>
                  <a:pt x="1208832" y="1770688"/>
                  <a:pt x="1143315" y="1793007"/>
                  <a:pt x="1114516" y="1814605"/>
                </a:cubicBezTo>
                <a:cubicBezTo>
                  <a:pt x="1085717" y="1836203"/>
                  <a:pt x="1083557" y="1845563"/>
                  <a:pt x="1058358" y="1866441"/>
                </a:cubicBezTo>
                <a:cubicBezTo>
                  <a:pt x="1033159" y="1887319"/>
                  <a:pt x="992121" y="1921157"/>
                  <a:pt x="963322" y="1939875"/>
                </a:cubicBezTo>
                <a:cubicBezTo>
                  <a:pt x="934523" y="1958593"/>
                  <a:pt x="913644" y="1957874"/>
                  <a:pt x="885565" y="1978752"/>
                </a:cubicBezTo>
                <a:cubicBezTo>
                  <a:pt x="857486" y="1999630"/>
                  <a:pt x="834447" y="2055787"/>
                  <a:pt x="794848" y="2065146"/>
                </a:cubicBezTo>
                <a:cubicBezTo>
                  <a:pt x="755250" y="2074505"/>
                  <a:pt x="689732" y="2044267"/>
                  <a:pt x="647974" y="2034908"/>
                </a:cubicBezTo>
                <a:cubicBezTo>
                  <a:pt x="606216" y="2025549"/>
                  <a:pt x="581016" y="2011870"/>
                  <a:pt x="544298" y="2008990"/>
                </a:cubicBezTo>
                <a:cubicBezTo>
                  <a:pt x="507580" y="2006110"/>
                  <a:pt x="462942" y="2008271"/>
                  <a:pt x="427663" y="2017630"/>
                </a:cubicBezTo>
                <a:cubicBezTo>
                  <a:pt x="392385" y="2026989"/>
                  <a:pt x="370786" y="2049307"/>
                  <a:pt x="332627" y="2065146"/>
                </a:cubicBezTo>
                <a:cubicBezTo>
                  <a:pt x="294469" y="2080985"/>
                  <a:pt x="243350" y="2107623"/>
                  <a:pt x="198712" y="2112662"/>
                </a:cubicBezTo>
                <a:cubicBezTo>
                  <a:pt x="154074" y="2117702"/>
                  <a:pt x="97916" y="2111942"/>
                  <a:pt x="64797" y="2095383"/>
                </a:cubicBezTo>
                <a:cubicBezTo>
                  <a:pt x="31678" y="2078824"/>
                  <a:pt x="0" y="2013310"/>
                  <a:pt x="0" y="2013310"/>
                </a:cubicBezTo>
                <a:lnTo>
                  <a:pt x="0" y="2013310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" name="Group 115"/>
          <p:cNvGrpSpPr/>
          <p:nvPr/>
        </p:nvGrpSpPr>
        <p:grpSpPr>
          <a:xfrm>
            <a:off x="5647340" y="1163105"/>
            <a:ext cx="1805036" cy="1766630"/>
            <a:chOff x="8450905" y="1892800"/>
            <a:chExt cx="1805036" cy="1766630"/>
          </a:xfrm>
        </p:grpSpPr>
        <p:cxnSp>
          <p:nvCxnSpPr>
            <p:cNvPr id="101" name="Straight Arrow Connector 100"/>
            <p:cNvCxnSpPr/>
            <p:nvPr/>
          </p:nvCxnSpPr>
          <p:spPr>
            <a:xfrm flipH="1">
              <a:off x="8450905" y="2353660"/>
              <a:ext cx="1113746" cy="384050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flipH="1">
              <a:off x="8625532" y="2584090"/>
              <a:ext cx="1113746" cy="384050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flipH="1">
              <a:off x="8911765" y="2660900"/>
              <a:ext cx="1113746" cy="384050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H="1">
              <a:off x="8911765" y="2046420"/>
              <a:ext cx="1113746" cy="384050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H="1">
              <a:off x="8624312" y="2582870"/>
              <a:ext cx="1113746" cy="384050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H="1">
              <a:off x="9142195" y="2776115"/>
              <a:ext cx="1113746" cy="384050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H="1">
              <a:off x="8873360" y="3275380"/>
              <a:ext cx="1113746" cy="384050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H="1">
              <a:off x="8587127" y="1892800"/>
              <a:ext cx="1113746" cy="384050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H="1">
              <a:off x="8489310" y="3198570"/>
              <a:ext cx="1113746" cy="384050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6" name="Picture 95" descr="Slide3.jp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" t="35151" r="67450" b="33670"/>
          <a:stretch/>
        </p:blipFill>
        <p:spPr>
          <a:xfrm>
            <a:off x="5410660" y="878174"/>
            <a:ext cx="2272145" cy="2138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Freeform 49"/>
          <p:cNvSpPr/>
          <p:nvPr/>
        </p:nvSpPr>
        <p:spPr>
          <a:xfrm>
            <a:off x="6065948" y="1104267"/>
            <a:ext cx="1581788" cy="1791371"/>
          </a:xfrm>
          <a:custGeom>
            <a:avLst/>
            <a:gdLst>
              <a:gd name="connsiteX0" fmla="*/ 739936 w 1582275"/>
              <a:gd name="connsiteY0" fmla="*/ 5749 h 1795144"/>
              <a:gd name="connsiteX1" fmla="*/ 872841 w 1582275"/>
              <a:gd name="connsiteY1" fmla="*/ 15594 h 1795144"/>
              <a:gd name="connsiteX2" fmla="*/ 1000824 w 1582275"/>
              <a:gd name="connsiteY2" fmla="*/ 35283 h 1795144"/>
              <a:gd name="connsiteX3" fmla="*/ 1089428 w 1582275"/>
              <a:gd name="connsiteY3" fmla="*/ 45128 h 1795144"/>
              <a:gd name="connsiteX4" fmla="*/ 1227255 w 1582275"/>
              <a:gd name="connsiteY4" fmla="*/ 163263 h 1795144"/>
              <a:gd name="connsiteX5" fmla="*/ 1271557 w 1582275"/>
              <a:gd name="connsiteY5" fmla="*/ 306010 h 1795144"/>
              <a:gd name="connsiteX6" fmla="*/ 1360160 w 1582275"/>
              <a:gd name="connsiteY6" fmla="*/ 399534 h 1795144"/>
              <a:gd name="connsiteX7" fmla="*/ 1468454 w 1582275"/>
              <a:gd name="connsiteY7" fmla="*/ 433990 h 1795144"/>
              <a:gd name="connsiteX8" fmla="*/ 1542290 w 1582275"/>
              <a:gd name="connsiteY8" fmla="*/ 537358 h 1795144"/>
              <a:gd name="connsiteX9" fmla="*/ 1517678 w 1582275"/>
              <a:gd name="connsiteY9" fmla="*/ 645649 h 1795144"/>
              <a:gd name="connsiteX10" fmla="*/ 1557057 w 1582275"/>
              <a:gd name="connsiteY10" fmla="*/ 739173 h 1795144"/>
              <a:gd name="connsiteX11" fmla="*/ 1522600 w 1582275"/>
              <a:gd name="connsiteY11" fmla="*/ 857308 h 1795144"/>
              <a:gd name="connsiteX12" fmla="*/ 1581669 w 1582275"/>
              <a:gd name="connsiteY12" fmla="*/ 1000055 h 1795144"/>
              <a:gd name="connsiteX13" fmla="*/ 1478298 w 1582275"/>
              <a:gd name="connsiteY13" fmla="*/ 1152646 h 1795144"/>
              <a:gd name="connsiteX14" fmla="*/ 1360160 w 1582275"/>
              <a:gd name="connsiteY14" fmla="*/ 1172335 h 1795144"/>
              <a:gd name="connsiteX15" fmla="*/ 1335548 w 1582275"/>
              <a:gd name="connsiteY15" fmla="*/ 1295393 h 1795144"/>
              <a:gd name="connsiteX16" fmla="*/ 1202643 w 1582275"/>
              <a:gd name="connsiteY16" fmla="*/ 1443062 h 1795144"/>
              <a:gd name="connsiteX17" fmla="*/ 1178031 w 1582275"/>
              <a:gd name="connsiteY17" fmla="*/ 1536586 h 1795144"/>
              <a:gd name="connsiteX18" fmla="*/ 1197721 w 1582275"/>
              <a:gd name="connsiteY18" fmla="*/ 1639954 h 1795144"/>
              <a:gd name="connsiteX19" fmla="*/ 1074660 w 1582275"/>
              <a:gd name="connsiteY19" fmla="*/ 1748245 h 1795144"/>
              <a:gd name="connsiteX20" fmla="*/ 912221 w 1582275"/>
              <a:gd name="connsiteY20" fmla="*/ 1718711 h 1795144"/>
              <a:gd name="connsiteX21" fmla="*/ 789160 w 1582275"/>
              <a:gd name="connsiteY21" fmla="*/ 1772857 h 1795144"/>
              <a:gd name="connsiteX22" fmla="*/ 621798 w 1582275"/>
              <a:gd name="connsiteY22" fmla="*/ 1792546 h 1795144"/>
              <a:gd name="connsiteX23" fmla="*/ 474126 w 1582275"/>
              <a:gd name="connsiteY23" fmla="*/ 1718711 h 1795144"/>
              <a:gd name="connsiteX24" fmla="*/ 405212 w 1582275"/>
              <a:gd name="connsiteY24" fmla="*/ 1566120 h 1795144"/>
              <a:gd name="connsiteX25" fmla="*/ 351065 w 1582275"/>
              <a:gd name="connsiteY25" fmla="*/ 1502130 h 1795144"/>
              <a:gd name="connsiteX26" fmla="*/ 213238 w 1582275"/>
              <a:gd name="connsiteY26" fmla="*/ 1492285 h 1795144"/>
              <a:gd name="connsiteX27" fmla="*/ 119712 w 1582275"/>
              <a:gd name="connsiteY27" fmla="*/ 1383995 h 1795144"/>
              <a:gd name="connsiteX28" fmla="*/ 144324 w 1582275"/>
              <a:gd name="connsiteY28" fmla="*/ 1256015 h 1795144"/>
              <a:gd name="connsiteX29" fmla="*/ 100022 w 1582275"/>
              <a:gd name="connsiteY29" fmla="*/ 1172335 h 1795144"/>
              <a:gd name="connsiteX30" fmla="*/ 40953 w 1582275"/>
              <a:gd name="connsiteY30" fmla="*/ 1078812 h 1795144"/>
              <a:gd name="connsiteX31" fmla="*/ 1574 w 1582275"/>
              <a:gd name="connsiteY31" fmla="*/ 970521 h 1795144"/>
              <a:gd name="connsiteX32" fmla="*/ 95100 w 1582275"/>
              <a:gd name="connsiteY32" fmla="*/ 852386 h 1795144"/>
              <a:gd name="connsiteX33" fmla="*/ 183703 w 1582275"/>
              <a:gd name="connsiteY33" fmla="*/ 758862 h 1795144"/>
              <a:gd name="connsiteX34" fmla="*/ 154169 w 1582275"/>
              <a:gd name="connsiteY34" fmla="*/ 616115 h 1795144"/>
              <a:gd name="connsiteX35" fmla="*/ 75410 w 1582275"/>
              <a:gd name="connsiteY35" fmla="*/ 517669 h 1795144"/>
              <a:gd name="connsiteX36" fmla="*/ 90177 w 1582275"/>
              <a:gd name="connsiteY36" fmla="*/ 384767 h 1795144"/>
              <a:gd name="connsiteX37" fmla="*/ 173859 w 1582275"/>
              <a:gd name="connsiteY37" fmla="*/ 320777 h 1795144"/>
              <a:gd name="connsiteX38" fmla="*/ 277229 w 1582275"/>
              <a:gd name="connsiteY38" fmla="*/ 310932 h 1795144"/>
              <a:gd name="connsiteX39" fmla="*/ 272307 w 1582275"/>
              <a:gd name="connsiteY39" fmla="*/ 143574 h 1795144"/>
              <a:gd name="connsiteX40" fmla="*/ 306764 w 1582275"/>
              <a:gd name="connsiteY40" fmla="*/ 20516 h 1795144"/>
              <a:gd name="connsiteX41" fmla="*/ 464281 w 1582275"/>
              <a:gd name="connsiteY41" fmla="*/ 30361 h 1795144"/>
              <a:gd name="connsiteX42" fmla="*/ 562729 w 1582275"/>
              <a:gd name="connsiteY42" fmla="*/ 109118 h 1795144"/>
              <a:gd name="connsiteX43" fmla="*/ 739936 w 1582275"/>
              <a:gd name="connsiteY43" fmla="*/ 5749 h 1795144"/>
              <a:gd name="connsiteX0" fmla="*/ 739936 w 1582275"/>
              <a:gd name="connsiteY0" fmla="*/ 1976 h 1791371"/>
              <a:gd name="connsiteX1" fmla="*/ 872841 w 1582275"/>
              <a:gd name="connsiteY1" fmla="*/ 11821 h 1791371"/>
              <a:gd name="connsiteX2" fmla="*/ 1000824 w 1582275"/>
              <a:gd name="connsiteY2" fmla="*/ 31510 h 1791371"/>
              <a:gd name="connsiteX3" fmla="*/ 1089428 w 1582275"/>
              <a:gd name="connsiteY3" fmla="*/ 41355 h 1791371"/>
              <a:gd name="connsiteX4" fmla="*/ 1227255 w 1582275"/>
              <a:gd name="connsiteY4" fmla="*/ 159490 h 1791371"/>
              <a:gd name="connsiteX5" fmla="*/ 1271557 w 1582275"/>
              <a:gd name="connsiteY5" fmla="*/ 302237 h 1791371"/>
              <a:gd name="connsiteX6" fmla="*/ 1360160 w 1582275"/>
              <a:gd name="connsiteY6" fmla="*/ 395761 h 1791371"/>
              <a:gd name="connsiteX7" fmla="*/ 1468454 w 1582275"/>
              <a:gd name="connsiteY7" fmla="*/ 430217 h 1791371"/>
              <a:gd name="connsiteX8" fmla="*/ 1542290 w 1582275"/>
              <a:gd name="connsiteY8" fmla="*/ 533585 h 1791371"/>
              <a:gd name="connsiteX9" fmla="*/ 1517678 w 1582275"/>
              <a:gd name="connsiteY9" fmla="*/ 641876 h 1791371"/>
              <a:gd name="connsiteX10" fmla="*/ 1557057 w 1582275"/>
              <a:gd name="connsiteY10" fmla="*/ 735400 h 1791371"/>
              <a:gd name="connsiteX11" fmla="*/ 1522600 w 1582275"/>
              <a:gd name="connsiteY11" fmla="*/ 853535 h 1791371"/>
              <a:gd name="connsiteX12" fmla="*/ 1581669 w 1582275"/>
              <a:gd name="connsiteY12" fmla="*/ 996282 h 1791371"/>
              <a:gd name="connsiteX13" fmla="*/ 1478298 w 1582275"/>
              <a:gd name="connsiteY13" fmla="*/ 1148873 h 1791371"/>
              <a:gd name="connsiteX14" fmla="*/ 1360160 w 1582275"/>
              <a:gd name="connsiteY14" fmla="*/ 1168562 h 1791371"/>
              <a:gd name="connsiteX15" fmla="*/ 1335548 w 1582275"/>
              <a:gd name="connsiteY15" fmla="*/ 1291620 h 1791371"/>
              <a:gd name="connsiteX16" fmla="*/ 1202643 w 1582275"/>
              <a:gd name="connsiteY16" fmla="*/ 1439289 h 1791371"/>
              <a:gd name="connsiteX17" fmla="*/ 1178031 w 1582275"/>
              <a:gd name="connsiteY17" fmla="*/ 1532813 h 1791371"/>
              <a:gd name="connsiteX18" fmla="*/ 1197721 w 1582275"/>
              <a:gd name="connsiteY18" fmla="*/ 1636181 h 1791371"/>
              <a:gd name="connsiteX19" fmla="*/ 1074660 w 1582275"/>
              <a:gd name="connsiteY19" fmla="*/ 1744472 h 1791371"/>
              <a:gd name="connsiteX20" fmla="*/ 912221 w 1582275"/>
              <a:gd name="connsiteY20" fmla="*/ 1714938 h 1791371"/>
              <a:gd name="connsiteX21" fmla="*/ 789160 w 1582275"/>
              <a:gd name="connsiteY21" fmla="*/ 1769084 h 1791371"/>
              <a:gd name="connsiteX22" fmla="*/ 621798 w 1582275"/>
              <a:gd name="connsiteY22" fmla="*/ 1788773 h 1791371"/>
              <a:gd name="connsiteX23" fmla="*/ 474126 w 1582275"/>
              <a:gd name="connsiteY23" fmla="*/ 1714938 h 1791371"/>
              <a:gd name="connsiteX24" fmla="*/ 405212 w 1582275"/>
              <a:gd name="connsiteY24" fmla="*/ 1562347 h 1791371"/>
              <a:gd name="connsiteX25" fmla="*/ 351065 w 1582275"/>
              <a:gd name="connsiteY25" fmla="*/ 1498357 h 1791371"/>
              <a:gd name="connsiteX26" fmla="*/ 213238 w 1582275"/>
              <a:gd name="connsiteY26" fmla="*/ 1488512 h 1791371"/>
              <a:gd name="connsiteX27" fmla="*/ 119712 w 1582275"/>
              <a:gd name="connsiteY27" fmla="*/ 1380222 h 1791371"/>
              <a:gd name="connsiteX28" fmla="*/ 144324 w 1582275"/>
              <a:gd name="connsiteY28" fmla="*/ 1252242 h 1791371"/>
              <a:gd name="connsiteX29" fmla="*/ 100022 w 1582275"/>
              <a:gd name="connsiteY29" fmla="*/ 1168562 h 1791371"/>
              <a:gd name="connsiteX30" fmla="*/ 40953 w 1582275"/>
              <a:gd name="connsiteY30" fmla="*/ 1075039 h 1791371"/>
              <a:gd name="connsiteX31" fmla="*/ 1574 w 1582275"/>
              <a:gd name="connsiteY31" fmla="*/ 966748 h 1791371"/>
              <a:gd name="connsiteX32" fmla="*/ 95100 w 1582275"/>
              <a:gd name="connsiteY32" fmla="*/ 848613 h 1791371"/>
              <a:gd name="connsiteX33" fmla="*/ 183703 w 1582275"/>
              <a:gd name="connsiteY33" fmla="*/ 755089 h 1791371"/>
              <a:gd name="connsiteX34" fmla="*/ 154169 w 1582275"/>
              <a:gd name="connsiteY34" fmla="*/ 612342 h 1791371"/>
              <a:gd name="connsiteX35" fmla="*/ 75410 w 1582275"/>
              <a:gd name="connsiteY35" fmla="*/ 513896 h 1791371"/>
              <a:gd name="connsiteX36" fmla="*/ 90177 w 1582275"/>
              <a:gd name="connsiteY36" fmla="*/ 380994 h 1791371"/>
              <a:gd name="connsiteX37" fmla="*/ 173859 w 1582275"/>
              <a:gd name="connsiteY37" fmla="*/ 317004 h 1791371"/>
              <a:gd name="connsiteX38" fmla="*/ 277229 w 1582275"/>
              <a:gd name="connsiteY38" fmla="*/ 307159 h 1791371"/>
              <a:gd name="connsiteX39" fmla="*/ 272307 w 1582275"/>
              <a:gd name="connsiteY39" fmla="*/ 139801 h 1791371"/>
              <a:gd name="connsiteX40" fmla="*/ 306764 w 1582275"/>
              <a:gd name="connsiteY40" fmla="*/ 16743 h 1791371"/>
              <a:gd name="connsiteX41" fmla="*/ 464281 w 1582275"/>
              <a:gd name="connsiteY41" fmla="*/ 26588 h 1791371"/>
              <a:gd name="connsiteX42" fmla="*/ 597186 w 1582275"/>
              <a:gd name="connsiteY42" fmla="*/ 51200 h 1791371"/>
              <a:gd name="connsiteX43" fmla="*/ 739936 w 1582275"/>
              <a:gd name="connsiteY43" fmla="*/ 1976 h 1791371"/>
              <a:gd name="connsiteX0" fmla="*/ 739936 w 1582275"/>
              <a:gd name="connsiteY0" fmla="*/ 1976 h 1791371"/>
              <a:gd name="connsiteX1" fmla="*/ 872841 w 1582275"/>
              <a:gd name="connsiteY1" fmla="*/ 11821 h 1791371"/>
              <a:gd name="connsiteX2" fmla="*/ 1000824 w 1582275"/>
              <a:gd name="connsiteY2" fmla="*/ 31510 h 1791371"/>
              <a:gd name="connsiteX3" fmla="*/ 1089428 w 1582275"/>
              <a:gd name="connsiteY3" fmla="*/ 41355 h 1791371"/>
              <a:gd name="connsiteX4" fmla="*/ 1227255 w 1582275"/>
              <a:gd name="connsiteY4" fmla="*/ 159490 h 1791371"/>
              <a:gd name="connsiteX5" fmla="*/ 1271557 w 1582275"/>
              <a:gd name="connsiteY5" fmla="*/ 302237 h 1791371"/>
              <a:gd name="connsiteX6" fmla="*/ 1360160 w 1582275"/>
              <a:gd name="connsiteY6" fmla="*/ 395761 h 1791371"/>
              <a:gd name="connsiteX7" fmla="*/ 1468454 w 1582275"/>
              <a:gd name="connsiteY7" fmla="*/ 430217 h 1791371"/>
              <a:gd name="connsiteX8" fmla="*/ 1542290 w 1582275"/>
              <a:gd name="connsiteY8" fmla="*/ 533585 h 1791371"/>
              <a:gd name="connsiteX9" fmla="*/ 1517678 w 1582275"/>
              <a:gd name="connsiteY9" fmla="*/ 641876 h 1791371"/>
              <a:gd name="connsiteX10" fmla="*/ 1557057 w 1582275"/>
              <a:gd name="connsiteY10" fmla="*/ 735400 h 1791371"/>
              <a:gd name="connsiteX11" fmla="*/ 1522600 w 1582275"/>
              <a:gd name="connsiteY11" fmla="*/ 853535 h 1791371"/>
              <a:gd name="connsiteX12" fmla="*/ 1581669 w 1582275"/>
              <a:gd name="connsiteY12" fmla="*/ 996282 h 1791371"/>
              <a:gd name="connsiteX13" fmla="*/ 1478298 w 1582275"/>
              <a:gd name="connsiteY13" fmla="*/ 1148873 h 1791371"/>
              <a:gd name="connsiteX14" fmla="*/ 1360160 w 1582275"/>
              <a:gd name="connsiteY14" fmla="*/ 1168562 h 1791371"/>
              <a:gd name="connsiteX15" fmla="*/ 1335548 w 1582275"/>
              <a:gd name="connsiteY15" fmla="*/ 1291620 h 1791371"/>
              <a:gd name="connsiteX16" fmla="*/ 1202643 w 1582275"/>
              <a:gd name="connsiteY16" fmla="*/ 1439289 h 1791371"/>
              <a:gd name="connsiteX17" fmla="*/ 1178031 w 1582275"/>
              <a:gd name="connsiteY17" fmla="*/ 1532813 h 1791371"/>
              <a:gd name="connsiteX18" fmla="*/ 1197721 w 1582275"/>
              <a:gd name="connsiteY18" fmla="*/ 1636181 h 1791371"/>
              <a:gd name="connsiteX19" fmla="*/ 1074660 w 1582275"/>
              <a:gd name="connsiteY19" fmla="*/ 1744472 h 1791371"/>
              <a:gd name="connsiteX20" fmla="*/ 912221 w 1582275"/>
              <a:gd name="connsiteY20" fmla="*/ 1714938 h 1791371"/>
              <a:gd name="connsiteX21" fmla="*/ 789160 w 1582275"/>
              <a:gd name="connsiteY21" fmla="*/ 1769084 h 1791371"/>
              <a:gd name="connsiteX22" fmla="*/ 621798 w 1582275"/>
              <a:gd name="connsiteY22" fmla="*/ 1788773 h 1791371"/>
              <a:gd name="connsiteX23" fmla="*/ 474126 w 1582275"/>
              <a:gd name="connsiteY23" fmla="*/ 1714938 h 1791371"/>
              <a:gd name="connsiteX24" fmla="*/ 405212 w 1582275"/>
              <a:gd name="connsiteY24" fmla="*/ 1562347 h 1791371"/>
              <a:gd name="connsiteX25" fmla="*/ 351065 w 1582275"/>
              <a:gd name="connsiteY25" fmla="*/ 1498357 h 1791371"/>
              <a:gd name="connsiteX26" fmla="*/ 213238 w 1582275"/>
              <a:gd name="connsiteY26" fmla="*/ 1488512 h 1791371"/>
              <a:gd name="connsiteX27" fmla="*/ 119712 w 1582275"/>
              <a:gd name="connsiteY27" fmla="*/ 1380222 h 1791371"/>
              <a:gd name="connsiteX28" fmla="*/ 144324 w 1582275"/>
              <a:gd name="connsiteY28" fmla="*/ 1252242 h 1791371"/>
              <a:gd name="connsiteX29" fmla="*/ 100022 w 1582275"/>
              <a:gd name="connsiteY29" fmla="*/ 1168562 h 1791371"/>
              <a:gd name="connsiteX30" fmla="*/ 40953 w 1582275"/>
              <a:gd name="connsiteY30" fmla="*/ 1075039 h 1791371"/>
              <a:gd name="connsiteX31" fmla="*/ 1574 w 1582275"/>
              <a:gd name="connsiteY31" fmla="*/ 966748 h 1791371"/>
              <a:gd name="connsiteX32" fmla="*/ 95100 w 1582275"/>
              <a:gd name="connsiteY32" fmla="*/ 848613 h 1791371"/>
              <a:gd name="connsiteX33" fmla="*/ 183703 w 1582275"/>
              <a:gd name="connsiteY33" fmla="*/ 755089 h 1791371"/>
              <a:gd name="connsiteX34" fmla="*/ 154169 w 1582275"/>
              <a:gd name="connsiteY34" fmla="*/ 612342 h 1791371"/>
              <a:gd name="connsiteX35" fmla="*/ 75410 w 1582275"/>
              <a:gd name="connsiteY35" fmla="*/ 513896 h 1791371"/>
              <a:gd name="connsiteX36" fmla="*/ 90177 w 1582275"/>
              <a:gd name="connsiteY36" fmla="*/ 380994 h 1791371"/>
              <a:gd name="connsiteX37" fmla="*/ 173859 w 1582275"/>
              <a:gd name="connsiteY37" fmla="*/ 317004 h 1791371"/>
              <a:gd name="connsiteX38" fmla="*/ 277229 w 1582275"/>
              <a:gd name="connsiteY38" fmla="*/ 307159 h 1791371"/>
              <a:gd name="connsiteX39" fmla="*/ 272307 w 1582275"/>
              <a:gd name="connsiteY39" fmla="*/ 139801 h 1791371"/>
              <a:gd name="connsiteX40" fmla="*/ 321531 w 1582275"/>
              <a:gd name="connsiteY40" fmla="*/ 36432 h 1791371"/>
              <a:gd name="connsiteX41" fmla="*/ 464281 w 1582275"/>
              <a:gd name="connsiteY41" fmla="*/ 26588 h 1791371"/>
              <a:gd name="connsiteX42" fmla="*/ 597186 w 1582275"/>
              <a:gd name="connsiteY42" fmla="*/ 51200 h 1791371"/>
              <a:gd name="connsiteX43" fmla="*/ 739936 w 1582275"/>
              <a:gd name="connsiteY43" fmla="*/ 1976 h 1791371"/>
              <a:gd name="connsiteX0" fmla="*/ 739936 w 1582275"/>
              <a:gd name="connsiteY0" fmla="*/ 1976 h 1791371"/>
              <a:gd name="connsiteX1" fmla="*/ 872841 w 1582275"/>
              <a:gd name="connsiteY1" fmla="*/ 11821 h 1791371"/>
              <a:gd name="connsiteX2" fmla="*/ 1000824 w 1582275"/>
              <a:gd name="connsiteY2" fmla="*/ 31510 h 1791371"/>
              <a:gd name="connsiteX3" fmla="*/ 1089428 w 1582275"/>
              <a:gd name="connsiteY3" fmla="*/ 41355 h 1791371"/>
              <a:gd name="connsiteX4" fmla="*/ 1227255 w 1582275"/>
              <a:gd name="connsiteY4" fmla="*/ 159490 h 1791371"/>
              <a:gd name="connsiteX5" fmla="*/ 1271557 w 1582275"/>
              <a:gd name="connsiteY5" fmla="*/ 302237 h 1791371"/>
              <a:gd name="connsiteX6" fmla="*/ 1360160 w 1582275"/>
              <a:gd name="connsiteY6" fmla="*/ 395761 h 1791371"/>
              <a:gd name="connsiteX7" fmla="*/ 1468454 w 1582275"/>
              <a:gd name="connsiteY7" fmla="*/ 430217 h 1791371"/>
              <a:gd name="connsiteX8" fmla="*/ 1542290 w 1582275"/>
              <a:gd name="connsiteY8" fmla="*/ 533585 h 1791371"/>
              <a:gd name="connsiteX9" fmla="*/ 1517678 w 1582275"/>
              <a:gd name="connsiteY9" fmla="*/ 641876 h 1791371"/>
              <a:gd name="connsiteX10" fmla="*/ 1557057 w 1582275"/>
              <a:gd name="connsiteY10" fmla="*/ 735400 h 1791371"/>
              <a:gd name="connsiteX11" fmla="*/ 1522600 w 1582275"/>
              <a:gd name="connsiteY11" fmla="*/ 853535 h 1791371"/>
              <a:gd name="connsiteX12" fmla="*/ 1581669 w 1582275"/>
              <a:gd name="connsiteY12" fmla="*/ 996282 h 1791371"/>
              <a:gd name="connsiteX13" fmla="*/ 1478298 w 1582275"/>
              <a:gd name="connsiteY13" fmla="*/ 1148873 h 1791371"/>
              <a:gd name="connsiteX14" fmla="*/ 1360160 w 1582275"/>
              <a:gd name="connsiteY14" fmla="*/ 1168562 h 1791371"/>
              <a:gd name="connsiteX15" fmla="*/ 1335548 w 1582275"/>
              <a:gd name="connsiteY15" fmla="*/ 1291620 h 1791371"/>
              <a:gd name="connsiteX16" fmla="*/ 1202643 w 1582275"/>
              <a:gd name="connsiteY16" fmla="*/ 1439289 h 1791371"/>
              <a:gd name="connsiteX17" fmla="*/ 1178031 w 1582275"/>
              <a:gd name="connsiteY17" fmla="*/ 1532813 h 1791371"/>
              <a:gd name="connsiteX18" fmla="*/ 1197721 w 1582275"/>
              <a:gd name="connsiteY18" fmla="*/ 1636181 h 1791371"/>
              <a:gd name="connsiteX19" fmla="*/ 1074660 w 1582275"/>
              <a:gd name="connsiteY19" fmla="*/ 1744472 h 1791371"/>
              <a:gd name="connsiteX20" fmla="*/ 912221 w 1582275"/>
              <a:gd name="connsiteY20" fmla="*/ 1714938 h 1791371"/>
              <a:gd name="connsiteX21" fmla="*/ 789160 w 1582275"/>
              <a:gd name="connsiteY21" fmla="*/ 1769084 h 1791371"/>
              <a:gd name="connsiteX22" fmla="*/ 621798 w 1582275"/>
              <a:gd name="connsiteY22" fmla="*/ 1788773 h 1791371"/>
              <a:gd name="connsiteX23" fmla="*/ 474126 w 1582275"/>
              <a:gd name="connsiteY23" fmla="*/ 1714938 h 1791371"/>
              <a:gd name="connsiteX24" fmla="*/ 405212 w 1582275"/>
              <a:gd name="connsiteY24" fmla="*/ 1562347 h 1791371"/>
              <a:gd name="connsiteX25" fmla="*/ 351065 w 1582275"/>
              <a:gd name="connsiteY25" fmla="*/ 1498357 h 1791371"/>
              <a:gd name="connsiteX26" fmla="*/ 213238 w 1582275"/>
              <a:gd name="connsiteY26" fmla="*/ 1488512 h 1791371"/>
              <a:gd name="connsiteX27" fmla="*/ 119712 w 1582275"/>
              <a:gd name="connsiteY27" fmla="*/ 1380222 h 1791371"/>
              <a:gd name="connsiteX28" fmla="*/ 144324 w 1582275"/>
              <a:gd name="connsiteY28" fmla="*/ 1252242 h 1791371"/>
              <a:gd name="connsiteX29" fmla="*/ 100022 w 1582275"/>
              <a:gd name="connsiteY29" fmla="*/ 1168562 h 1791371"/>
              <a:gd name="connsiteX30" fmla="*/ 40953 w 1582275"/>
              <a:gd name="connsiteY30" fmla="*/ 1075039 h 1791371"/>
              <a:gd name="connsiteX31" fmla="*/ 1574 w 1582275"/>
              <a:gd name="connsiteY31" fmla="*/ 966748 h 1791371"/>
              <a:gd name="connsiteX32" fmla="*/ 95100 w 1582275"/>
              <a:gd name="connsiteY32" fmla="*/ 848613 h 1791371"/>
              <a:gd name="connsiteX33" fmla="*/ 183703 w 1582275"/>
              <a:gd name="connsiteY33" fmla="*/ 755089 h 1791371"/>
              <a:gd name="connsiteX34" fmla="*/ 154169 w 1582275"/>
              <a:gd name="connsiteY34" fmla="*/ 612342 h 1791371"/>
              <a:gd name="connsiteX35" fmla="*/ 75410 w 1582275"/>
              <a:gd name="connsiteY35" fmla="*/ 513896 h 1791371"/>
              <a:gd name="connsiteX36" fmla="*/ 90177 w 1582275"/>
              <a:gd name="connsiteY36" fmla="*/ 380994 h 1791371"/>
              <a:gd name="connsiteX37" fmla="*/ 277229 w 1582275"/>
              <a:gd name="connsiteY37" fmla="*/ 307159 h 1791371"/>
              <a:gd name="connsiteX38" fmla="*/ 272307 w 1582275"/>
              <a:gd name="connsiteY38" fmla="*/ 139801 h 1791371"/>
              <a:gd name="connsiteX39" fmla="*/ 321531 w 1582275"/>
              <a:gd name="connsiteY39" fmla="*/ 36432 h 1791371"/>
              <a:gd name="connsiteX40" fmla="*/ 464281 w 1582275"/>
              <a:gd name="connsiteY40" fmla="*/ 26588 h 1791371"/>
              <a:gd name="connsiteX41" fmla="*/ 597186 w 1582275"/>
              <a:gd name="connsiteY41" fmla="*/ 51200 h 1791371"/>
              <a:gd name="connsiteX42" fmla="*/ 739936 w 1582275"/>
              <a:gd name="connsiteY42" fmla="*/ 1976 h 1791371"/>
              <a:gd name="connsiteX0" fmla="*/ 739110 w 1581449"/>
              <a:gd name="connsiteY0" fmla="*/ 1976 h 1791371"/>
              <a:gd name="connsiteX1" fmla="*/ 872015 w 1581449"/>
              <a:gd name="connsiteY1" fmla="*/ 11821 h 1791371"/>
              <a:gd name="connsiteX2" fmla="*/ 999998 w 1581449"/>
              <a:gd name="connsiteY2" fmla="*/ 31510 h 1791371"/>
              <a:gd name="connsiteX3" fmla="*/ 1088602 w 1581449"/>
              <a:gd name="connsiteY3" fmla="*/ 41355 h 1791371"/>
              <a:gd name="connsiteX4" fmla="*/ 1226429 w 1581449"/>
              <a:gd name="connsiteY4" fmla="*/ 159490 h 1791371"/>
              <a:gd name="connsiteX5" fmla="*/ 1270731 w 1581449"/>
              <a:gd name="connsiteY5" fmla="*/ 302237 h 1791371"/>
              <a:gd name="connsiteX6" fmla="*/ 1359334 w 1581449"/>
              <a:gd name="connsiteY6" fmla="*/ 395761 h 1791371"/>
              <a:gd name="connsiteX7" fmla="*/ 1467628 w 1581449"/>
              <a:gd name="connsiteY7" fmla="*/ 430217 h 1791371"/>
              <a:gd name="connsiteX8" fmla="*/ 1541464 w 1581449"/>
              <a:gd name="connsiteY8" fmla="*/ 533585 h 1791371"/>
              <a:gd name="connsiteX9" fmla="*/ 1516852 w 1581449"/>
              <a:gd name="connsiteY9" fmla="*/ 641876 h 1791371"/>
              <a:gd name="connsiteX10" fmla="*/ 1556231 w 1581449"/>
              <a:gd name="connsiteY10" fmla="*/ 735400 h 1791371"/>
              <a:gd name="connsiteX11" fmla="*/ 1521774 w 1581449"/>
              <a:gd name="connsiteY11" fmla="*/ 853535 h 1791371"/>
              <a:gd name="connsiteX12" fmla="*/ 1580843 w 1581449"/>
              <a:gd name="connsiteY12" fmla="*/ 996282 h 1791371"/>
              <a:gd name="connsiteX13" fmla="*/ 1477472 w 1581449"/>
              <a:gd name="connsiteY13" fmla="*/ 1148873 h 1791371"/>
              <a:gd name="connsiteX14" fmla="*/ 1359334 w 1581449"/>
              <a:gd name="connsiteY14" fmla="*/ 1168562 h 1791371"/>
              <a:gd name="connsiteX15" fmla="*/ 1334722 w 1581449"/>
              <a:gd name="connsiteY15" fmla="*/ 1291620 h 1791371"/>
              <a:gd name="connsiteX16" fmla="*/ 1201817 w 1581449"/>
              <a:gd name="connsiteY16" fmla="*/ 1439289 h 1791371"/>
              <a:gd name="connsiteX17" fmla="*/ 1177205 w 1581449"/>
              <a:gd name="connsiteY17" fmla="*/ 1532813 h 1791371"/>
              <a:gd name="connsiteX18" fmla="*/ 1196895 w 1581449"/>
              <a:gd name="connsiteY18" fmla="*/ 1636181 h 1791371"/>
              <a:gd name="connsiteX19" fmla="*/ 1073834 w 1581449"/>
              <a:gd name="connsiteY19" fmla="*/ 1744472 h 1791371"/>
              <a:gd name="connsiteX20" fmla="*/ 911395 w 1581449"/>
              <a:gd name="connsiteY20" fmla="*/ 1714938 h 1791371"/>
              <a:gd name="connsiteX21" fmla="*/ 788334 w 1581449"/>
              <a:gd name="connsiteY21" fmla="*/ 1769084 h 1791371"/>
              <a:gd name="connsiteX22" fmla="*/ 620972 w 1581449"/>
              <a:gd name="connsiteY22" fmla="*/ 1788773 h 1791371"/>
              <a:gd name="connsiteX23" fmla="*/ 473300 w 1581449"/>
              <a:gd name="connsiteY23" fmla="*/ 1714938 h 1791371"/>
              <a:gd name="connsiteX24" fmla="*/ 404386 w 1581449"/>
              <a:gd name="connsiteY24" fmla="*/ 1562347 h 1791371"/>
              <a:gd name="connsiteX25" fmla="*/ 350239 w 1581449"/>
              <a:gd name="connsiteY25" fmla="*/ 1498357 h 1791371"/>
              <a:gd name="connsiteX26" fmla="*/ 212412 w 1581449"/>
              <a:gd name="connsiteY26" fmla="*/ 1488512 h 1791371"/>
              <a:gd name="connsiteX27" fmla="*/ 118886 w 1581449"/>
              <a:gd name="connsiteY27" fmla="*/ 1380222 h 1791371"/>
              <a:gd name="connsiteX28" fmla="*/ 143498 w 1581449"/>
              <a:gd name="connsiteY28" fmla="*/ 1252242 h 1791371"/>
              <a:gd name="connsiteX29" fmla="*/ 99196 w 1581449"/>
              <a:gd name="connsiteY29" fmla="*/ 1168562 h 1791371"/>
              <a:gd name="connsiteX30" fmla="*/ 40127 w 1581449"/>
              <a:gd name="connsiteY30" fmla="*/ 1075039 h 1791371"/>
              <a:gd name="connsiteX31" fmla="*/ 748 w 1581449"/>
              <a:gd name="connsiteY31" fmla="*/ 966748 h 1791371"/>
              <a:gd name="connsiteX32" fmla="*/ 74584 w 1581449"/>
              <a:gd name="connsiteY32" fmla="*/ 833847 h 1791371"/>
              <a:gd name="connsiteX33" fmla="*/ 182877 w 1581449"/>
              <a:gd name="connsiteY33" fmla="*/ 755089 h 1791371"/>
              <a:gd name="connsiteX34" fmla="*/ 153343 w 1581449"/>
              <a:gd name="connsiteY34" fmla="*/ 612342 h 1791371"/>
              <a:gd name="connsiteX35" fmla="*/ 74584 w 1581449"/>
              <a:gd name="connsiteY35" fmla="*/ 513896 h 1791371"/>
              <a:gd name="connsiteX36" fmla="*/ 89351 w 1581449"/>
              <a:gd name="connsiteY36" fmla="*/ 380994 h 1791371"/>
              <a:gd name="connsiteX37" fmla="*/ 276403 w 1581449"/>
              <a:gd name="connsiteY37" fmla="*/ 307159 h 1791371"/>
              <a:gd name="connsiteX38" fmla="*/ 271481 w 1581449"/>
              <a:gd name="connsiteY38" fmla="*/ 139801 h 1791371"/>
              <a:gd name="connsiteX39" fmla="*/ 320705 w 1581449"/>
              <a:gd name="connsiteY39" fmla="*/ 36432 h 1791371"/>
              <a:gd name="connsiteX40" fmla="*/ 463455 w 1581449"/>
              <a:gd name="connsiteY40" fmla="*/ 26588 h 1791371"/>
              <a:gd name="connsiteX41" fmla="*/ 596360 w 1581449"/>
              <a:gd name="connsiteY41" fmla="*/ 51200 h 1791371"/>
              <a:gd name="connsiteX42" fmla="*/ 739110 w 1581449"/>
              <a:gd name="connsiteY42" fmla="*/ 1976 h 1791371"/>
              <a:gd name="connsiteX0" fmla="*/ 739449 w 1581788"/>
              <a:gd name="connsiteY0" fmla="*/ 1976 h 1791371"/>
              <a:gd name="connsiteX1" fmla="*/ 872354 w 1581788"/>
              <a:gd name="connsiteY1" fmla="*/ 11821 h 1791371"/>
              <a:gd name="connsiteX2" fmla="*/ 1000337 w 1581788"/>
              <a:gd name="connsiteY2" fmla="*/ 31510 h 1791371"/>
              <a:gd name="connsiteX3" fmla="*/ 1088941 w 1581788"/>
              <a:gd name="connsiteY3" fmla="*/ 41355 h 1791371"/>
              <a:gd name="connsiteX4" fmla="*/ 1226768 w 1581788"/>
              <a:gd name="connsiteY4" fmla="*/ 159490 h 1791371"/>
              <a:gd name="connsiteX5" fmla="*/ 1271070 w 1581788"/>
              <a:gd name="connsiteY5" fmla="*/ 302237 h 1791371"/>
              <a:gd name="connsiteX6" fmla="*/ 1359673 w 1581788"/>
              <a:gd name="connsiteY6" fmla="*/ 395761 h 1791371"/>
              <a:gd name="connsiteX7" fmla="*/ 1467967 w 1581788"/>
              <a:gd name="connsiteY7" fmla="*/ 430217 h 1791371"/>
              <a:gd name="connsiteX8" fmla="*/ 1541803 w 1581788"/>
              <a:gd name="connsiteY8" fmla="*/ 533585 h 1791371"/>
              <a:gd name="connsiteX9" fmla="*/ 1517191 w 1581788"/>
              <a:gd name="connsiteY9" fmla="*/ 641876 h 1791371"/>
              <a:gd name="connsiteX10" fmla="*/ 1556570 w 1581788"/>
              <a:gd name="connsiteY10" fmla="*/ 735400 h 1791371"/>
              <a:gd name="connsiteX11" fmla="*/ 1522113 w 1581788"/>
              <a:gd name="connsiteY11" fmla="*/ 853535 h 1791371"/>
              <a:gd name="connsiteX12" fmla="*/ 1581182 w 1581788"/>
              <a:gd name="connsiteY12" fmla="*/ 996282 h 1791371"/>
              <a:gd name="connsiteX13" fmla="*/ 1477811 w 1581788"/>
              <a:gd name="connsiteY13" fmla="*/ 1148873 h 1791371"/>
              <a:gd name="connsiteX14" fmla="*/ 1359673 w 1581788"/>
              <a:gd name="connsiteY14" fmla="*/ 1168562 h 1791371"/>
              <a:gd name="connsiteX15" fmla="*/ 1335061 w 1581788"/>
              <a:gd name="connsiteY15" fmla="*/ 1291620 h 1791371"/>
              <a:gd name="connsiteX16" fmla="*/ 1202156 w 1581788"/>
              <a:gd name="connsiteY16" fmla="*/ 1439289 h 1791371"/>
              <a:gd name="connsiteX17" fmla="*/ 1177544 w 1581788"/>
              <a:gd name="connsiteY17" fmla="*/ 1532813 h 1791371"/>
              <a:gd name="connsiteX18" fmla="*/ 1197234 w 1581788"/>
              <a:gd name="connsiteY18" fmla="*/ 1636181 h 1791371"/>
              <a:gd name="connsiteX19" fmla="*/ 1074173 w 1581788"/>
              <a:gd name="connsiteY19" fmla="*/ 1744472 h 1791371"/>
              <a:gd name="connsiteX20" fmla="*/ 911734 w 1581788"/>
              <a:gd name="connsiteY20" fmla="*/ 1714938 h 1791371"/>
              <a:gd name="connsiteX21" fmla="*/ 788673 w 1581788"/>
              <a:gd name="connsiteY21" fmla="*/ 1769084 h 1791371"/>
              <a:gd name="connsiteX22" fmla="*/ 621311 w 1581788"/>
              <a:gd name="connsiteY22" fmla="*/ 1788773 h 1791371"/>
              <a:gd name="connsiteX23" fmla="*/ 473639 w 1581788"/>
              <a:gd name="connsiteY23" fmla="*/ 1714938 h 1791371"/>
              <a:gd name="connsiteX24" fmla="*/ 404725 w 1581788"/>
              <a:gd name="connsiteY24" fmla="*/ 1562347 h 1791371"/>
              <a:gd name="connsiteX25" fmla="*/ 350578 w 1581788"/>
              <a:gd name="connsiteY25" fmla="*/ 1498357 h 1791371"/>
              <a:gd name="connsiteX26" fmla="*/ 212751 w 1581788"/>
              <a:gd name="connsiteY26" fmla="*/ 1488512 h 1791371"/>
              <a:gd name="connsiteX27" fmla="*/ 119225 w 1581788"/>
              <a:gd name="connsiteY27" fmla="*/ 1380222 h 1791371"/>
              <a:gd name="connsiteX28" fmla="*/ 143837 w 1581788"/>
              <a:gd name="connsiteY28" fmla="*/ 1252242 h 1791371"/>
              <a:gd name="connsiteX29" fmla="*/ 99535 w 1581788"/>
              <a:gd name="connsiteY29" fmla="*/ 1168562 h 1791371"/>
              <a:gd name="connsiteX30" fmla="*/ 35543 w 1581788"/>
              <a:gd name="connsiteY30" fmla="*/ 1104573 h 1791371"/>
              <a:gd name="connsiteX31" fmla="*/ 1087 w 1581788"/>
              <a:gd name="connsiteY31" fmla="*/ 966748 h 1791371"/>
              <a:gd name="connsiteX32" fmla="*/ 74923 w 1581788"/>
              <a:gd name="connsiteY32" fmla="*/ 833847 h 1791371"/>
              <a:gd name="connsiteX33" fmla="*/ 183216 w 1581788"/>
              <a:gd name="connsiteY33" fmla="*/ 755089 h 1791371"/>
              <a:gd name="connsiteX34" fmla="*/ 153682 w 1581788"/>
              <a:gd name="connsiteY34" fmla="*/ 612342 h 1791371"/>
              <a:gd name="connsiteX35" fmla="*/ 74923 w 1581788"/>
              <a:gd name="connsiteY35" fmla="*/ 513896 h 1791371"/>
              <a:gd name="connsiteX36" fmla="*/ 89690 w 1581788"/>
              <a:gd name="connsiteY36" fmla="*/ 380994 h 1791371"/>
              <a:gd name="connsiteX37" fmla="*/ 276742 w 1581788"/>
              <a:gd name="connsiteY37" fmla="*/ 307159 h 1791371"/>
              <a:gd name="connsiteX38" fmla="*/ 271820 w 1581788"/>
              <a:gd name="connsiteY38" fmla="*/ 139801 h 1791371"/>
              <a:gd name="connsiteX39" fmla="*/ 321044 w 1581788"/>
              <a:gd name="connsiteY39" fmla="*/ 36432 h 1791371"/>
              <a:gd name="connsiteX40" fmla="*/ 463794 w 1581788"/>
              <a:gd name="connsiteY40" fmla="*/ 26588 h 1791371"/>
              <a:gd name="connsiteX41" fmla="*/ 596699 w 1581788"/>
              <a:gd name="connsiteY41" fmla="*/ 51200 h 1791371"/>
              <a:gd name="connsiteX42" fmla="*/ 739449 w 1581788"/>
              <a:gd name="connsiteY42" fmla="*/ 1976 h 179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581788" h="1791371">
                <a:moveTo>
                  <a:pt x="739449" y="1976"/>
                </a:moveTo>
                <a:cubicBezTo>
                  <a:pt x="785391" y="-4587"/>
                  <a:pt x="828873" y="6899"/>
                  <a:pt x="872354" y="11821"/>
                </a:cubicBezTo>
                <a:cubicBezTo>
                  <a:pt x="915835" y="16743"/>
                  <a:pt x="964239" y="26588"/>
                  <a:pt x="1000337" y="31510"/>
                </a:cubicBezTo>
                <a:cubicBezTo>
                  <a:pt x="1036435" y="36432"/>
                  <a:pt x="1051203" y="20025"/>
                  <a:pt x="1088941" y="41355"/>
                </a:cubicBezTo>
                <a:cubicBezTo>
                  <a:pt x="1126679" y="62685"/>
                  <a:pt x="1196413" y="116010"/>
                  <a:pt x="1226768" y="159490"/>
                </a:cubicBezTo>
                <a:cubicBezTo>
                  <a:pt x="1257123" y="202970"/>
                  <a:pt x="1248919" y="262859"/>
                  <a:pt x="1271070" y="302237"/>
                </a:cubicBezTo>
                <a:cubicBezTo>
                  <a:pt x="1293221" y="341616"/>
                  <a:pt x="1326857" y="374431"/>
                  <a:pt x="1359673" y="395761"/>
                </a:cubicBezTo>
                <a:cubicBezTo>
                  <a:pt x="1392489" y="417091"/>
                  <a:pt x="1437612" y="407246"/>
                  <a:pt x="1467967" y="430217"/>
                </a:cubicBezTo>
                <a:cubicBezTo>
                  <a:pt x="1498322" y="453188"/>
                  <a:pt x="1533599" y="498309"/>
                  <a:pt x="1541803" y="533585"/>
                </a:cubicBezTo>
                <a:cubicBezTo>
                  <a:pt x="1550007" y="568862"/>
                  <a:pt x="1514730" y="608240"/>
                  <a:pt x="1517191" y="641876"/>
                </a:cubicBezTo>
                <a:cubicBezTo>
                  <a:pt x="1519652" y="675512"/>
                  <a:pt x="1555750" y="700124"/>
                  <a:pt x="1556570" y="735400"/>
                </a:cubicBezTo>
                <a:cubicBezTo>
                  <a:pt x="1557390" y="770676"/>
                  <a:pt x="1518011" y="810055"/>
                  <a:pt x="1522113" y="853535"/>
                </a:cubicBezTo>
                <a:cubicBezTo>
                  <a:pt x="1526215" y="897015"/>
                  <a:pt x="1588566" y="947059"/>
                  <a:pt x="1581182" y="996282"/>
                </a:cubicBezTo>
                <a:cubicBezTo>
                  <a:pt x="1573798" y="1045505"/>
                  <a:pt x="1514729" y="1120160"/>
                  <a:pt x="1477811" y="1148873"/>
                </a:cubicBezTo>
                <a:cubicBezTo>
                  <a:pt x="1440893" y="1177586"/>
                  <a:pt x="1383465" y="1144771"/>
                  <a:pt x="1359673" y="1168562"/>
                </a:cubicBezTo>
                <a:cubicBezTo>
                  <a:pt x="1335881" y="1192353"/>
                  <a:pt x="1361314" y="1246499"/>
                  <a:pt x="1335061" y="1291620"/>
                </a:cubicBezTo>
                <a:cubicBezTo>
                  <a:pt x="1308808" y="1336741"/>
                  <a:pt x="1228409" y="1399090"/>
                  <a:pt x="1202156" y="1439289"/>
                </a:cubicBezTo>
                <a:cubicBezTo>
                  <a:pt x="1175903" y="1479488"/>
                  <a:pt x="1178364" y="1499998"/>
                  <a:pt x="1177544" y="1532813"/>
                </a:cubicBezTo>
                <a:cubicBezTo>
                  <a:pt x="1176724" y="1565628"/>
                  <a:pt x="1214463" y="1600905"/>
                  <a:pt x="1197234" y="1636181"/>
                </a:cubicBezTo>
                <a:cubicBezTo>
                  <a:pt x="1180006" y="1671458"/>
                  <a:pt x="1121756" y="1731346"/>
                  <a:pt x="1074173" y="1744472"/>
                </a:cubicBezTo>
                <a:cubicBezTo>
                  <a:pt x="1026590" y="1757598"/>
                  <a:pt x="959317" y="1710836"/>
                  <a:pt x="911734" y="1714938"/>
                </a:cubicBezTo>
                <a:cubicBezTo>
                  <a:pt x="864151" y="1719040"/>
                  <a:pt x="837077" y="1756778"/>
                  <a:pt x="788673" y="1769084"/>
                </a:cubicBezTo>
                <a:cubicBezTo>
                  <a:pt x="740269" y="1781390"/>
                  <a:pt x="673817" y="1797797"/>
                  <a:pt x="621311" y="1788773"/>
                </a:cubicBezTo>
                <a:cubicBezTo>
                  <a:pt x="568805" y="1779749"/>
                  <a:pt x="509737" y="1752676"/>
                  <a:pt x="473639" y="1714938"/>
                </a:cubicBezTo>
                <a:cubicBezTo>
                  <a:pt x="437541" y="1677200"/>
                  <a:pt x="425235" y="1598444"/>
                  <a:pt x="404725" y="1562347"/>
                </a:cubicBezTo>
                <a:cubicBezTo>
                  <a:pt x="384215" y="1526250"/>
                  <a:pt x="382574" y="1510663"/>
                  <a:pt x="350578" y="1498357"/>
                </a:cubicBezTo>
                <a:cubicBezTo>
                  <a:pt x="318582" y="1486051"/>
                  <a:pt x="251310" y="1508201"/>
                  <a:pt x="212751" y="1488512"/>
                </a:cubicBezTo>
                <a:cubicBezTo>
                  <a:pt x="174192" y="1468823"/>
                  <a:pt x="130711" y="1419600"/>
                  <a:pt x="119225" y="1380222"/>
                </a:cubicBezTo>
                <a:cubicBezTo>
                  <a:pt x="107739" y="1340844"/>
                  <a:pt x="147119" y="1287519"/>
                  <a:pt x="143837" y="1252242"/>
                </a:cubicBezTo>
                <a:cubicBezTo>
                  <a:pt x="140555" y="1216965"/>
                  <a:pt x="117584" y="1193173"/>
                  <a:pt x="99535" y="1168562"/>
                </a:cubicBezTo>
                <a:cubicBezTo>
                  <a:pt x="81486" y="1143951"/>
                  <a:pt x="51951" y="1138209"/>
                  <a:pt x="35543" y="1104573"/>
                </a:cubicBezTo>
                <a:cubicBezTo>
                  <a:pt x="19135" y="1070937"/>
                  <a:pt x="-5476" y="1011869"/>
                  <a:pt x="1087" y="966748"/>
                </a:cubicBezTo>
                <a:cubicBezTo>
                  <a:pt x="7650" y="921627"/>
                  <a:pt x="44568" y="869124"/>
                  <a:pt x="74923" y="833847"/>
                </a:cubicBezTo>
                <a:cubicBezTo>
                  <a:pt x="105278" y="798571"/>
                  <a:pt x="170090" y="792006"/>
                  <a:pt x="183216" y="755089"/>
                </a:cubicBezTo>
                <a:cubicBezTo>
                  <a:pt x="196342" y="718172"/>
                  <a:pt x="171731" y="652541"/>
                  <a:pt x="153682" y="612342"/>
                </a:cubicBezTo>
                <a:cubicBezTo>
                  <a:pt x="135633" y="572143"/>
                  <a:pt x="85588" y="552454"/>
                  <a:pt x="74923" y="513896"/>
                </a:cubicBezTo>
                <a:cubicBezTo>
                  <a:pt x="64258" y="475338"/>
                  <a:pt x="56054" y="415450"/>
                  <a:pt x="89690" y="380994"/>
                </a:cubicBezTo>
                <a:cubicBezTo>
                  <a:pt x="123326" y="346538"/>
                  <a:pt x="246387" y="347358"/>
                  <a:pt x="276742" y="307159"/>
                </a:cubicBezTo>
                <a:cubicBezTo>
                  <a:pt x="307097" y="266960"/>
                  <a:pt x="264436" y="184922"/>
                  <a:pt x="271820" y="139801"/>
                </a:cubicBezTo>
                <a:cubicBezTo>
                  <a:pt x="279204" y="94680"/>
                  <a:pt x="289048" y="55301"/>
                  <a:pt x="321044" y="36432"/>
                </a:cubicBezTo>
                <a:cubicBezTo>
                  <a:pt x="353040" y="17563"/>
                  <a:pt x="421133" y="11821"/>
                  <a:pt x="463794" y="26588"/>
                </a:cubicBezTo>
                <a:cubicBezTo>
                  <a:pt x="506455" y="41355"/>
                  <a:pt x="549116" y="56943"/>
                  <a:pt x="596699" y="51200"/>
                </a:cubicBezTo>
                <a:cubicBezTo>
                  <a:pt x="644282" y="45457"/>
                  <a:pt x="693507" y="8539"/>
                  <a:pt x="739449" y="1976"/>
                </a:cubicBezTo>
                <a:close/>
              </a:path>
            </a:pathLst>
          </a:custGeom>
          <a:noFill/>
          <a:ln w="28575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0" name="Freeform 119"/>
          <p:cNvSpPr/>
          <p:nvPr/>
        </p:nvSpPr>
        <p:spPr>
          <a:xfrm>
            <a:off x="5433637" y="896425"/>
            <a:ext cx="1392200" cy="2089921"/>
          </a:xfrm>
          <a:custGeom>
            <a:avLst/>
            <a:gdLst>
              <a:gd name="connsiteX0" fmla="*/ 1383055 w 1392200"/>
              <a:gd name="connsiteY0" fmla="*/ 179170 h 2089921"/>
              <a:gd name="connsiteX1" fmla="*/ 1383055 w 1392200"/>
              <a:gd name="connsiteY1" fmla="*/ 71179 h 2089921"/>
              <a:gd name="connsiteX2" fmla="*/ 1288018 w 1392200"/>
              <a:gd name="connsiteY2" fmla="*/ 6384 h 2089921"/>
              <a:gd name="connsiteX3" fmla="*/ 1162743 w 1392200"/>
              <a:gd name="connsiteY3" fmla="*/ 10704 h 2089921"/>
              <a:gd name="connsiteX4" fmla="*/ 1097946 w 1392200"/>
              <a:gd name="connsiteY4" fmla="*/ 79818 h 2089921"/>
              <a:gd name="connsiteX5" fmla="*/ 998590 w 1392200"/>
              <a:gd name="connsiteY5" fmla="*/ 92777 h 2089921"/>
              <a:gd name="connsiteX6" fmla="*/ 890594 w 1392200"/>
              <a:gd name="connsiteY6" fmla="*/ 148933 h 2089921"/>
              <a:gd name="connsiteX7" fmla="*/ 791238 w 1392200"/>
              <a:gd name="connsiteY7" fmla="*/ 92777 h 2089921"/>
              <a:gd name="connsiteX8" fmla="*/ 665963 w 1392200"/>
              <a:gd name="connsiteY8" fmla="*/ 127334 h 2089921"/>
              <a:gd name="connsiteX9" fmla="*/ 644364 w 1392200"/>
              <a:gd name="connsiteY9" fmla="*/ 166211 h 2089921"/>
              <a:gd name="connsiteX10" fmla="*/ 519089 w 1392200"/>
              <a:gd name="connsiteY10" fmla="*/ 183490 h 2089921"/>
              <a:gd name="connsiteX11" fmla="*/ 402453 w 1392200"/>
              <a:gd name="connsiteY11" fmla="*/ 248285 h 2089921"/>
              <a:gd name="connsiteX12" fmla="*/ 402453 w 1392200"/>
              <a:gd name="connsiteY12" fmla="*/ 364916 h 2089921"/>
              <a:gd name="connsiteX13" fmla="*/ 324696 w 1392200"/>
              <a:gd name="connsiteY13" fmla="*/ 455629 h 2089921"/>
              <a:gd name="connsiteX14" fmla="*/ 307417 w 1392200"/>
              <a:gd name="connsiteY14" fmla="*/ 537702 h 2089921"/>
              <a:gd name="connsiteX15" fmla="*/ 186462 w 1392200"/>
              <a:gd name="connsiteY15" fmla="*/ 628415 h 2089921"/>
              <a:gd name="connsiteX16" fmla="*/ 87106 w 1392200"/>
              <a:gd name="connsiteY16" fmla="*/ 662972 h 2089921"/>
              <a:gd name="connsiteX17" fmla="*/ 39588 w 1392200"/>
              <a:gd name="connsiteY17" fmla="*/ 783923 h 2089921"/>
              <a:gd name="connsiteX18" fmla="*/ 78466 w 1392200"/>
              <a:gd name="connsiteY18" fmla="*/ 853037 h 2089921"/>
              <a:gd name="connsiteX19" fmla="*/ 43907 w 1392200"/>
              <a:gd name="connsiteY19" fmla="*/ 943750 h 2089921"/>
              <a:gd name="connsiteX20" fmla="*/ 52547 w 1392200"/>
              <a:gd name="connsiteY20" fmla="*/ 1047422 h 2089921"/>
              <a:gd name="connsiteX21" fmla="*/ 13669 w 1392200"/>
              <a:gd name="connsiteY21" fmla="*/ 1151094 h 2089921"/>
              <a:gd name="connsiteX22" fmla="*/ 5029 w 1392200"/>
              <a:gd name="connsiteY22" fmla="*/ 1250446 h 2089921"/>
              <a:gd name="connsiteX23" fmla="*/ 87106 w 1392200"/>
              <a:gd name="connsiteY23" fmla="*/ 1336839 h 2089921"/>
              <a:gd name="connsiteX24" fmla="*/ 121664 w 1392200"/>
              <a:gd name="connsiteY24" fmla="*/ 1453470 h 2089921"/>
              <a:gd name="connsiteX25" fmla="*/ 130304 w 1392200"/>
              <a:gd name="connsiteY25" fmla="*/ 1557142 h 2089921"/>
              <a:gd name="connsiteX26" fmla="*/ 199421 w 1392200"/>
              <a:gd name="connsiteY26" fmla="*/ 1660814 h 2089921"/>
              <a:gd name="connsiteX27" fmla="*/ 311737 w 1392200"/>
              <a:gd name="connsiteY27" fmla="*/ 1678092 h 2089921"/>
              <a:gd name="connsiteX28" fmla="*/ 363575 w 1392200"/>
              <a:gd name="connsiteY28" fmla="*/ 1760166 h 2089921"/>
              <a:gd name="connsiteX29" fmla="*/ 501809 w 1392200"/>
              <a:gd name="connsiteY29" fmla="*/ 1829280 h 2089921"/>
              <a:gd name="connsiteX30" fmla="*/ 575246 w 1392200"/>
              <a:gd name="connsiteY30" fmla="*/ 1829280 h 2089921"/>
              <a:gd name="connsiteX31" fmla="*/ 618445 w 1392200"/>
              <a:gd name="connsiteY31" fmla="*/ 1911354 h 2089921"/>
              <a:gd name="connsiteX32" fmla="*/ 739400 w 1392200"/>
              <a:gd name="connsiteY32" fmla="*/ 1989108 h 2089921"/>
              <a:gd name="connsiteX33" fmla="*/ 868995 w 1392200"/>
              <a:gd name="connsiteY33" fmla="*/ 2058222 h 2089921"/>
              <a:gd name="connsiteX34" fmla="*/ 994270 w 1392200"/>
              <a:gd name="connsiteY34" fmla="*/ 2088460 h 2089921"/>
              <a:gd name="connsiteX35" fmla="*/ 1089306 w 1392200"/>
              <a:gd name="connsiteY35" fmla="*/ 2015026 h 2089921"/>
              <a:gd name="connsiteX36" fmla="*/ 1175703 w 1392200"/>
              <a:gd name="connsiteY36" fmla="*/ 1989108 h 2089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92200" h="2089921">
                <a:moveTo>
                  <a:pt x="1383055" y="179170"/>
                </a:moveTo>
                <a:cubicBezTo>
                  <a:pt x="1390975" y="139573"/>
                  <a:pt x="1398895" y="99977"/>
                  <a:pt x="1383055" y="71179"/>
                </a:cubicBezTo>
                <a:cubicBezTo>
                  <a:pt x="1367215" y="42381"/>
                  <a:pt x="1324737" y="16463"/>
                  <a:pt x="1288018" y="6384"/>
                </a:cubicBezTo>
                <a:cubicBezTo>
                  <a:pt x="1251299" y="-3695"/>
                  <a:pt x="1194422" y="-1535"/>
                  <a:pt x="1162743" y="10704"/>
                </a:cubicBezTo>
                <a:cubicBezTo>
                  <a:pt x="1131064" y="22943"/>
                  <a:pt x="1125305" y="66139"/>
                  <a:pt x="1097946" y="79818"/>
                </a:cubicBezTo>
                <a:cubicBezTo>
                  <a:pt x="1070587" y="93497"/>
                  <a:pt x="1033149" y="81258"/>
                  <a:pt x="998590" y="92777"/>
                </a:cubicBezTo>
                <a:cubicBezTo>
                  <a:pt x="964031" y="104296"/>
                  <a:pt x="925153" y="148933"/>
                  <a:pt x="890594" y="148933"/>
                </a:cubicBezTo>
                <a:cubicBezTo>
                  <a:pt x="856035" y="148933"/>
                  <a:pt x="828676" y="96377"/>
                  <a:pt x="791238" y="92777"/>
                </a:cubicBezTo>
                <a:cubicBezTo>
                  <a:pt x="753800" y="89177"/>
                  <a:pt x="690442" y="115095"/>
                  <a:pt x="665963" y="127334"/>
                </a:cubicBezTo>
                <a:cubicBezTo>
                  <a:pt x="641484" y="139573"/>
                  <a:pt x="668843" y="156852"/>
                  <a:pt x="644364" y="166211"/>
                </a:cubicBezTo>
                <a:cubicBezTo>
                  <a:pt x="619885" y="175570"/>
                  <a:pt x="559407" y="169811"/>
                  <a:pt x="519089" y="183490"/>
                </a:cubicBezTo>
                <a:cubicBezTo>
                  <a:pt x="478771" y="197169"/>
                  <a:pt x="421892" y="218047"/>
                  <a:pt x="402453" y="248285"/>
                </a:cubicBezTo>
                <a:cubicBezTo>
                  <a:pt x="383014" y="278523"/>
                  <a:pt x="415412" y="330359"/>
                  <a:pt x="402453" y="364916"/>
                </a:cubicBezTo>
                <a:cubicBezTo>
                  <a:pt x="389493" y="399473"/>
                  <a:pt x="340535" y="426831"/>
                  <a:pt x="324696" y="455629"/>
                </a:cubicBezTo>
                <a:cubicBezTo>
                  <a:pt x="308857" y="484427"/>
                  <a:pt x="330456" y="508904"/>
                  <a:pt x="307417" y="537702"/>
                </a:cubicBezTo>
                <a:cubicBezTo>
                  <a:pt x="284378" y="566500"/>
                  <a:pt x="223180" y="607537"/>
                  <a:pt x="186462" y="628415"/>
                </a:cubicBezTo>
                <a:cubicBezTo>
                  <a:pt x="149743" y="649293"/>
                  <a:pt x="111585" y="637054"/>
                  <a:pt x="87106" y="662972"/>
                </a:cubicBezTo>
                <a:cubicBezTo>
                  <a:pt x="62627" y="688890"/>
                  <a:pt x="41028" y="752246"/>
                  <a:pt x="39588" y="783923"/>
                </a:cubicBezTo>
                <a:cubicBezTo>
                  <a:pt x="38148" y="815600"/>
                  <a:pt x="77746" y="826399"/>
                  <a:pt x="78466" y="853037"/>
                </a:cubicBezTo>
                <a:cubicBezTo>
                  <a:pt x="79186" y="879675"/>
                  <a:pt x="48227" y="911353"/>
                  <a:pt x="43907" y="943750"/>
                </a:cubicBezTo>
                <a:cubicBezTo>
                  <a:pt x="39587" y="976148"/>
                  <a:pt x="57587" y="1012865"/>
                  <a:pt x="52547" y="1047422"/>
                </a:cubicBezTo>
                <a:cubicBezTo>
                  <a:pt x="47507" y="1081979"/>
                  <a:pt x="21589" y="1117257"/>
                  <a:pt x="13669" y="1151094"/>
                </a:cubicBezTo>
                <a:cubicBezTo>
                  <a:pt x="5749" y="1184931"/>
                  <a:pt x="-7210" y="1219489"/>
                  <a:pt x="5029" y="1250446"/>
                </a:cubicBezTo>
                <a:cubicBezTo>
                  <a:pt x="17268" y="1281403"/>
                  <a:pt x="67667" y="1303002"/>
                  <a:pt x="87106" y="1336839"/>
                </a:cubicBezTo>
                <a:cubicBezTo>
                  <a:pt x="106545" y="1370676"/>
                  <a:pt x="114464" y="1416753"/>
                  <a:pt x="121664" y="1453470"/>
                </a:cubicBezTo>
                <a:cubicBezTo>
                  <a:pt x="128864" y="1490187"/>
                  <a:pt x="117344" y="1522585"/>
                  <a:pt x="130304" y="1557142"/>
                </a:cubicBezTo>
                <a:cubicBezTo>
                  <a:pt x="143263" y="1591699"/>
                  <a:pt x="169182" y="1640656"/>
                  <a:pt x="199421" y="1660814"/>
                </a:cubicBezTo>
                <a:cubicBezTo>
                  <a:pt x="229660" y="1680972"/>
                  <a:pt x="284378" y="1661533"/>
                  <a:pt x="311737" y="1678092"/>
                </a:cubicBezTo>
                <a:cubicBezTo>
                  <a:pt x="339096" y="1694651"/>
                  <a:pt x="331896" y="1734968"/>
                  <a:pt x="363575" y="1760166"/>
                </a:cubicBezTo>
                <a:cubicBezTo>
                  <a:pt x="395254" y="1785364"/>
                  <a:pt x="466531" y="1817761"/>
                  <a:pt x="501809" y="1829280"/>
                </a:cubicBezTo>
                <a:cubicBezTo>
                  <a:pt x="537087" y="1840799"/>
                  <a:pt x="555807" y="1815601"/>
                  <a:pt x="575246" y="1829280"/>
                </a:cubicBezTo>
                <a:cubicBezTo>
                  <a:pt x="594685" y="1842959"/>
                  <a:pt x="591086" y="1884716"/>
                  <a:pt x="618445" y="1911354"/>
                </a:cubicBezTo>
                <a:cubicBezTo>
                  <a:pt x="645804" y="1937992"/>
                  <a:pt x="697642" y="1964630"/>
                  <a:pt x="739400" y="1989108"/>
                </a:cubicBezTo>
                <a:cubicBezTo>
                  <a:pt x="781158" y="2013586"/>
                  <a:pt x="826517" y="2041663"/>
                  <a:pt x="868995" y="2058222"/>
                </a:cubicBezTo>
                <a:cubicBezTo>
                  <a:pt x="911473" y="2074781"/>
                  <a:pt x="957551" y="2095659"/>
                  <a:pt x="994270" y="2088460"/>
                </a:cubicBezTo>
                <a:cubicBezTo>
                  <a:pt x="1030989" y="2081261"/>
                  <a:pt x="1059067" y="2031585"/>
                  <a:pt x="1089306" y="2015026"/>
                </a:cubicBezTo>
                <a:cubicBezTo>
                  <a:pt x="1119545" y="1998467"/>
                  <a:pt x="1175703" y="1989108"/>
                  <a:pt x="1175703" y="1989108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0" y="0"/>
            <a:ext cx="9144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SimSun" pitchFamily="2" charset="-122"/>
                <a:cs typeface="Calibri"/>
              </a:rPr>
              <a:t>Centrality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ea typeface="SimSun" pitchFamily="2" charset="-122"/>
              <a:cs typeface="Calibri"/>
            </a:endParaRPr>
          </a:p>
        </p:txBody>
      </p:sp>
      <p:pic>
        <p:nvPicPr>
          <p:cNvPr id="6" name="Picture 1" descr="C:\Users\Administrator\Desktop\fig_01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02245"/>
            <a:ext cx="4464526" cy="2850367"/>
          </a:xfrm>
          <a:prstGeom prst="rect">
            <a:avLst/>
          </a:prstGeom>
          <a:noFill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4"/>
          <a:stretch>
            <a:fillRect/>
          </a:stretch>
        </p:blipFill>
        <p:spPr bwMode="auto">
          <a:xfrm>
            <a:off x="0" y="3697835"/>
            <a:ext cx="4493385" cy="3039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 flipV="1">
            <a:off x="1345979" y="3083354"/>
            <a:ext cx="1344176" cy="2534729"/>
            <a:chOff x="5877770" y="1342366"/>
            <a:chExt cx="1336073" cy="32331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22" name="Straight Connector 21"/>
            <p:cNvCxnSpPr/>
            <p:nvPr/>
          </p:nvCxnSpPr>
          <p:spPr>
            <a:xfrm flipV="1">
              <a:off x="5877770" y="1342366"/>
              <a:ext cx="0" cy="3233132"/>
            </a:xfrm>
            <a:prstGeom prst="line">
              <a:avLst/>
            </a:prstGeom>
            <a:ln w="28575" cmpd="sng">
              <a:solidFill>
                <a:srgbClr val="FF3300"/>
              </a:solidFill>
              <a:headEnd type="none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6179629" y="1609867"/>
              <a:ext cx="18390" cy="2945996"/>
            </a:xfrm>
            <a:prstGeom prst="line">
              <a:avLst/>
            </a:prstGeom>
            <a:ln w="28575" cmpd="sng">
              <a:solidFill>
                <a:srgbClr val="FF3300"/>
              </a:solidFill>
              <a:headEnd type="none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6602084" y="2014856"/>
              <a:ext cx="18488" cy="2560642"/>
            </a:xfrm>
            <a:prstGeom prst="line">
              <a:avLst/>
            </a:prstGeom>
            <a:ln w="28575" cmpd="sng">
              <a:solidFill>
                <a:srgbClr val="FF3300"/>
              </a:solidFill>
              <a:headEnd type="none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7205064" y="2518050"/>
              <a:ext cx="8779" cy="2037812"/>
            </a:xfrm>
            <a:prstGeom prst="line">
              <a:avLst/>
            </a:prstGeom>
            <a:ln w="28575" cmpd="sng">
              <a:solidFill>
                <a:srgbClr val="FF3300"/>
              </a:solidFill>
              <a:headEnd type="none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 flipH="1">
            <a:off x="1576410" y="4657960"/>
            <a:ext cx="2957185" cy="1190555"/>
            <a:chOff x="4149544" y="2276850"/>
            <a:chExt cx="2720612" cy="11905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27" name="Straight Connector 26"/>
            <p:cNvCxnSpPr/>
            <p:nvPr/>
          </p:nvCxnSpPr>
          <p:spPr>
            <a:xfrm flipH="1">
              <a:off x="4184877" y="3467405"/>
              <a:ext cx="2685279" cy="0"/>
            </a:xfrm>
            <a:prstGeom prst="line">
              <a:avLst/>
            </a:prstGeom>
            <a:ln w="28575" cmpd="sng">
              <a:solidFill>
                <a:srgbClr val="FF3300"/>
              </a:solidFill>
              <a:headEnd type="none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4149544" y="2276850"/>
              <a:ext cx="1271974" cy="192025"/>
            </a:xfrm>
            <a:prstGeom prst="line">
              <a:avLst/>
            </a:prstGeom>
            <a:ln w="28575" cmpd="sng">
              <a:solidFill>
                <a:srgbClr val="FF3300"/>
              </a:solidFill>
              <a:headEnd type="none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4203619" y="2639979"/>
              <a:ext cx="1783222" cy="212947"/>
            </a:xfrm>
            <a:prstGeom prst="line">
              <a:avLst/>
            </a:prstGeom>
            <a:ln w="28575" cmpd="sng">
              <a:solidFill>
                <a:srgbClr val="FF3300"/>
              </a:solidFill>
              <a:headEnd type="none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4189485" y="3083355"/>
              <a:ext cx="2221347" cy="76810"/>
            </a:xfrm>
            <a:prstGeom prst="line">
              <a:avLst/>
            </a:prstGeom>
            <a:ln w="28575" cmpd="sng">
              <a:solidFill>
                <a:srgbClr val="FF3300"/>
              </a:solidFill>
              <a:headEnd type="none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716683"/>
              </p:ext>
            </p:extLst>
          </p:nvPr>
        </p:nvGraphicFramePr>
        <p:xfrm>
          <a:off x="4610405" y="3853907"/>
          <a:ext cx="2457920" cy="2378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3745"/>
                <a:gridCol w="1344175"/>
              </a:tblGrid>
              <a:tr h="396443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&lt;</a:t>
                      </a:r>
                      <a:r>
                        <a:rPr lang="en-US" b="1" dirty="0" err="1" smtClean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en-US" b="1" baseline="-25000" dirty="0" err="1" smtClean="0">
                          <a:solidFill>
                            <a:srgbClr val="FF0000"/>
                          </a:solidFill>
                        </a:rPr>
                        <a:t>part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&gt;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96443"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0-5%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382 </a:t>
                      </a:r>
                      <a:r>
                        <a:rPr lang="en-US" sz="1800" b="1" dirty="0" smtClean="0"/>
                        <a:t>± 1</a:t>
                      </a:r>
                      <a:r>
                        <a:rPr lang="fr-FR" b="1" dirty="0" smtClean="0"/>
                        <a:t>%</a:t>
                      </a:r>
                      <a:endParaRPr lang="en-US" b="1" dirty="0"/>
                    </a:p>
                  </a:txBody>
                  <a:tcPr/>
                </a:tc>
              </a:tr>
              <a:tr h="396443"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5-10%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330 </a:t>
                      </a:r>
                      <a:r>
                        <a:rPr lang="en-US" sz="1800" b="1" dirty="0" smtClean="0"/>
                        <a:t>± 1</a:t>
                      </a:r>
                      <a:r>
                        <a:rPr lang="fr-FR" b="1" dirty="0" smtClean="0"/>
                        <a:t>%</a:t>
                      </a:r>
                      <a:endParaRPr lang="en-US" b="1" dirty="0"/>
                    </a:p>
                  </a:txBody>
                  <a:tcPr/>
                </a:tc>
              </a:tr>
              <a:tr h="396443"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10-20%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261 </a:t>
                      </a:r>
                      <a:r>
                        <a:rPr lang="en-US" sz="1800" b="1" dirty="0" smtClean="0"/>
                        <a:t>± 2</a:t>
                      </a:r>
                      <a:r>
                        <a:rPr lang="fr-FR" b="1" dirty="0" smtClean="0"/>
                        <a:t>%</a:t>
                      </a:r>
                      <a:endParaRPr lang="en-US" b="1" dirty="0"/>
                    </a:p>
                  </a:txBody>
                  <a:tcPr/>
                </a:tc>
              </a:tr>
              <a:tr h="396443"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20-40%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158 </a:t>
                      </a:r>
                      <a:r>
                        <a:rPr lang="en-US" sz="1800" b="1" dirty="0" smtClean="0"/>
                        <a:t>± 3</a:t>
                      </a:r>
                      <a:r>
                        <a:rPr lang="fr-FR" b="1" dirty="0" smtClean="0"/>
                        <a:t>%</a:t>
                      </a:r>
                      <a:endParaRPr lang="en-US" b="1" dirty="0"/>
                    </a:p>
                  </a:txBody>
                  <a:tcPr/>
                </a:tc>
              </a:tr>
              <a:tr h="396443"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40-80%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46 </a:t>
                      </a:r>
                      <a:r>
                        <a:rPr lang="en-US" sz="1800" b="1" dirty="0" smtClean="0"/>
                        <a:t>± 6</a:t>
                      </a:r>
                      <a:r>
                        <a:rPr lang="fr-FR" b="1" dirty="0" smtClean="0"/>
                        <a:t>%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4" name="Rectangle 53"/>
          <p:cNvSpPr/>
          <p:nvPr/>
        </p:nvSpPr>
        <p:spPr>
          <a:xfrm>
            <a:off x="693095" y="510220"/>
            <a:ext cx="27993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Phys.Lett. B707 (2012) 330-348</a:t>
            </a:r>
            <a:endParaRPr lang="en-US" dirty="0"/>
          </a:p>
        </p:txBody>
      </p:sp>
      <p:grpSp>
        <p:nvGrpSpPr>
          <p:cNvPr id="125" name="Group 124"/>
          <p:cNvGrpSpPr/>
          <p:nvPr/>
        </p:nvGrpSpPr>
        <p:grpSpPr>
          <a:xfrm>
            <a:off x="846715" y="2507280"/>
            <a:ext cx="2665885" cy="415925"/>
            <a:chOff x="846715" y="2507280"/>
            <a:chExt cx="2665885" cy="415925"/>
          </a:xfrm>
        </p:grpSpPr>
        <p:grpSp>
          <p:nvGrpSpPr>
            <p:cNvPr id="76" name="Group 75"/>
            <p:cNvGrpSpPr/>
            <p:nvPr/>
          </p:nvGrpSpPr>
          <p:grpSpPr>
            <a:xfrm>
              <a:off x="846715" y="2507280"/>
              <a:ext cx="654295" cy="415925"/>
              <a:chOff x="3669775" y="4052795"/>
              <a:chExt cx="654295" cy="415925"/>
            </a:xfrm>
          </p:grpSpPr>
          <p:sp>
            <p:nvSpPr>
              <p:cNvPr id="77" name="Oval 34"/>
              <p:cNvSpPr>
                <a:spLocks noChangeArrowheads="1"/>
              </p:cNvSpPr>
              <p:nvPr/>
            </p:nvSpPr>
            <p:spPr bwMode="auto">
              <a:xfrm>
                <a:off x="3914223" y="405279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3669775" y="405279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3928060" y="4086225"/>
                <a:ext cx="151561" cy="339726"/>
              </a:xfrm>
              <a:custGeom>
                <a:avLst/>
                <a:gdLst>
                  <a:gd name="connsiteX0" fmla="*/ 64493 w 147149"/>
                  <a:gd name="connsiteY0" fmla="*/ 502 h 327705"/>
                  <a:gd name="connsiteX1" fmla="*/ 121643 w 147149"/>
                  <a:gd name="connsiteY1" fmla="*/ 70352 h 327705"/>
                  <a:gd name="connsiteX2" fmla="*/ 147043 w 147149"/>
                  <a:gd name="connsiteY2" fmla="*/ 178302 h 327705"/>
                  <a:gd name="connsiteX3" fmla="*/ 127993 w 147149"/>
                  <a:gd name="connsiteY3" fmla="*/ 251327 h 327705"/>
                  <a:gd name="connsiteX4" fmla="*/ 67668 w 147149"/>
                  <a:gd name="connsiteY4" fmla="*/ 327527 h 327705"/>
                  <a:gd name="connsiteX5" fmla="*/ 7343 w 147149"/>
                  <a:gd name="connsiteY5" fmla="*/ 229102 h 327705"/>
                  <a:gd name="connsiteX6" fmla="*/ 7343 w 147149"/>
                  <a:gd name="connsiteY6" fmla="*/ 105277 h 327705"/>
                  <a:gd name="connsiteX7" fmla="*/ 64493 w 147149"/>
                  <a:gd name="connsiteY7" fmla="*/ 502 h 327705"/>
                  <a:gd name="connsiteX0" fmla="*/ 64493 w 132730"/>
                  <a:gd name="connsiteY0" fmla="*/ 653 h 327933"/>
                  <a:gd name="connsiteX1" fmla="*/ 121643 w 132730"/>
                  <a:gd name="connsiteY1" fmla="*/ 70503 h 327933"/>
                  <a:gd name="connsiteX2" fmla="*/ 127993 w 132730"/>
                  <a:gd name="connsiteY2" fmla="*/ 251478 h 327933"/>
                  <a:gd name="connsiteX3" fmla="*/ 67668 w 132730"/>
                  <a:gd name="connsiteY3" fmla="*/ 327678 h 327933"/>
                  <a:gd name="connsiteX4" fmla="*/ 7343 w 132730"/>
                  <a:gd name="connsiteY4" fmla="*/ 229253 h 327933"/>
                  <a:gd name="connsiteX5" fmla="*/ 7343 w 132730"/>
                  <a:gd name="connsiteY5" fmla="*/ 105428 h 327933"/>
                  <a:gd name="connsiteX6" fmla="*/ 64493 w 132730"/>
                  <a:gd name="connsiteY6" fmla="*/ 653 h 327933"/>
                  <a:gd name="connsiteX0" fmla="*/ 64493 w 134469"/>
                  <a:gd name="connsiteY0" fmla="*/ 602 h 327627"/>
                  <a:gd name="connsiteX1" fmla="*/ 121643 w 134469"/>
                  <a:gd name="connsiteY1" fmla="*/ 70452 h 327627"/>
                  <a:gd name="connsiteX2" fmla="*/ 130269 w 134469"/>
                  <a:gd name="connsiteY2" fmla="*/ 230039 h 327627"/>
                  <a:gd name="connsiteX3" fmla="*/ 67668 w 134469"/>
                  <a:gd name="connsiteY3" fmla="*/ 327627 h 327627"/>
                  <a:gd name="connsiteX4" fmla="*/ 7343 w 134469"/>
                  <a:gd name="connsiteY4" fmla="*/ 229202 h 327627"/>
                  <a:gd name="connsiteX5" fmla="*/ 7343 w 134469"/>
                  <a:gd name="connsiteY5" fmla="*/ 105377 h 327627"/>
                  <a:gd name="connsiteX6" fmla="*/ 64493 w 134469"/>
                  <a:gd name="connsiteY6" fmla="*/ 602 h 327627"/>
                  <a:gd name="connsiteX0" fmla="*/ 64493 w 137315"/>
                  <a:gd name="connsiteY0" fmla="*/ 3 h 327028"/>
                  <a:gd name="connsiteX1" fmla="*/ 128471 w 137315"/>
                  <a:gd name="connsiteY1" fmla="*/ 101936 h 327028"/>
                  <a:gd name="connsiteX2" fmla="*/ 130269 w 137315"/>
                  <a:gd name="connsiteY2" fmla="*/ 229440 h 327028"/>
                  <a:gd name="connsiteX3" fmla="*/ 67668 w 137315"/>
                  <a:gd name="connsiteY3" fmla="*/ 327028 h 327028"/>
                  <a:gd name="connsiteX4" fmla="*/ 7343 w 137315"/>
                  <a:gd name="connsiteY4" fmla="*/ 228603 h 327028"/>
                  <a:gd name="connsiteX5" fmla="*/ 7343 w 137315"/>
                  <a:gd name="connsiteY5" fmla="*/ 104778 h 327028"/>
                  <a:gd name="connsiteX6" fmla="*/ 64493 w 137315"/>
                  <a:gd name="connsiteY6" fmla="*/ 3 h 3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315" h="327028">
                    <a:moveTo>
                      <a:pt x="64493" y="3"/>
                    </a:moveTo>
                    <a:cubicBezTo>
                      <a:pt x="84681" y="-471"/>
                      <a:pt x="117508" y="63696"/>
                      <a:pt x="128471" y="101936"/>
                    </a:cubicBezTo>
                    <a:cubicBezTo>
                      <a:pt x="139434" y="140176"/>
                      <a:pt x="140403" y="191925"/>
                      <a:pt x="130269" y="229440"/>
                    </a:cubicBezTo>
                    <a:cubicBezTo>
                      <a:pt x="120135" y="266955"/>
                      <a:pt x="88156" y="327168"/>
                      <a:pt x="67668" y="327028"/>
                    </a:cubicBezTo>
                    <a:cubicBezTo>
                      <a:pt x="47180" y="326889"/>
                      <a:pt x="17397" y="265645"/>
                      <a:pt x="7343" y="228603"/>
                    </a:cubicBezTo>
                    <a:cubicBezTo>
                      <a:pt x="-2711" y="191561"/>
                      <a:pt x="-2182" y="142349"/>
                      <a:pt x="7343" y="104778"/>
                    </a:cubicBezTo>
                    <a:cubicBezTo>
                      <a:pt x="16868" y="67207"/>
                      <a:pt x="44305" y="477"/>
                      <a:pt x="6449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>
                      <a:alpha val="90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1563533" y="2507280"/>
              <a:ext cx="588952" cy="415925"/>
              <a:chOff x="3689189" y="4479740"/>
              <a:chExt cx="588952" cy="415925"/>
            </a:xfrm>
          </p:grpSpPr>
          <p:sp>
            <p:nvSpPr>
              <p:cNvPr id="81" name="Oval 34"/>
              <p:cNvSpPr>
                <a:spLocks noChangeArrowheads="1"/>
              </p:cNvSpPr>
              <p:nvPr/>
            </p:nvSpPr>
            <p:spPr bwMode="auto">
              <a:xfrm>
                <a:off x="3868294" y="447974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Oval 34"/>
              <p:cNvSpPr>
                <a:spLocks noChangeArrowheads="1"/>
              </p:cNvSpPr>
              <p:nvPr/>
            </p:nvSpPr>
            <p:spPr bwMode="auto">
              <a:xfrm>
                <a:off x="3689189" y="447974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3857626" y="4498975"/>
                <a:ext cx="260460" cy="361950"/>
              </a:xfrm>
              <a:custGeom>
                <a:avLst/>
                <a:gdLst>
                  <a:gd name="connsiteX0" fmla="*/ 64493 w 147149"/>
                  <a:gd name="connsiteY0" fmla="*/ 502 h 327705"/>
                  <a:gd name="connsiteX1" fmla="*/ 121643 w 147149"/>
                  <a:gd name="connsiteY1" fmla="*/ 70352 h 327705"/>
                  <a:gd name="connsiteX2" fmla="*/ 147043 w 147149"/>
                  <a:gd name="connsiteY2" fmla="*/ 178302 h 327705"/>
                  <a:gd name="connsiteX3" fmla="*/ 127993 w 147149"/>
                  <a:gd name="connsiteY3" fmla="*/ 251327 h 327705"/>
                  <a:gd name="connsiteX4" fmla="*/ 67668 w 147149"/>
                  <a:gd name="connsiteY4" fmla="*/ 327527 h 327705"/>
                  <a:gd name="connsiteX5" fmla="*/ 7343 w 147149"/>
                  <a:gd name="connsiteY5" fmla="*/ 229102 h 327705"/>
                  <a:gd name="connsiteX6" fmla="*/ 7343 w 147149"/>
                  <a:gd name="connsiteY6" fmla="*/ 105277 h 327705"/>
                  <a:gd name="connsiteX7" fmla="*/ 64493 w 147149"/>
                  <a:gd name="connsiteY7" fmla="*/ 502 h 327705"/>
                  <a:gd name="connsiteX0" fmla="*/ 64493 w 132730"/>
                  <a:gd name="connsiteY0" fmla="*/ 653 h 327933"/>
                  <a:gd name="connsiteX1" fmla="*/ 121643 w 132730"/>
                  <a:gd name="connsiteY1" fmla="*/ 70503 h 327933"/>
                  <a:gd name="connsiteX2" fmla="*/ 127993 w 132730"/>
                  <a:gd name="connsiteY2" fmla="*/ 251478 h 327933"/>
                  <a:gd name="connsiteX3" fmla="*/ 67668 w 132730"/>
                  <a:gd name="connsiteY3" fmla="*/ 327678 h 327933"/>
                  <a:gd name="connsiteX4" fmla="*/ 7343 w 132730"/>
                  <a:gd name="connsiteY4" fmla="*/ 229253 h 327933"/>
                  <a:gd name="connsiteX5" fmla="*/ 7343 w 132730"/>
                  <a:gd name="connsiteY5" fmla="*/ 105428 h 327933"/>
                  <a:gd name="connsiteX6" fmla="*/ 64493 w 132730"/>
                  <a:gd name="connsiteY6" fmla="*/ 653 h 327933"/>
                  <a:gd name="connsiteX0" fmla="*/ 64493 w 134469"/>
                  <a:gd name="connsiteY0" fmla="*/ 602 h 327627"/>
                  <a:gd name="connsiteX1" fmla="*/ 121643 w 134469"/>
                  <a:gd name="connsiteY1" fmla="*/ 70452 h 327627"/>
                  <a:gd name="connsiteX2" fmla="*/ 130269 w 134469"/>
                  <a:gd name="connsiteY2" fmla="*/ 230039 h 327627"/>
                  <a:gd name="connsiteX3" fmla="*/ 67668 w 134469"/>
                  <a:gd name="connsiteY3" fmla="*/ 327627 h 327627"/>
                  <a:gd name="connsiteX4" fmla="*/ 7343 w 134469"/>
                  <a:gd name="connsiteY4" fmla="*/ 229202 h 327627"/>
                  <a:gd name="connsiteX5" fmla="*/ 7343 w 134469"/>
                  <a:gd name="connsiteY5" fmla="*/ 105377 h 327627"/>
                  <a:gd name="connsiteX6" fmla="*/ 64493 w 134469"/>
                  <a:gd name="connsiteY6" fmla="*/ 602 h 327627"/>
                  <a:gd name="connsiteX0" fmla="*/ 64493 w 137315"/>
                  <a:gd name="connsiteY0" fmla="*/ 3 h 327028"/>
                  <a:gd name="connsiteX1" fmla="*/ 128471 w 137315"/>
                  <a:gd name="connsiteY1" fmla="*/ 101936 h 327028"/>
                  <a:gd name="connsiteX2" fmla="*/ 130269 w 137315"/>
                  <a:gd name="connsiteY2" fmla="*/ 229440 h 327028"/>
                  <a:gd name="connsiteX3" fmla="*/ 67668 w 137315"/>
                  <a:gd name="connsiteY3" fmla="*/ 327028 h 327028"/>
                  <a:gd name="connsiteX4" fmla="*/ 7343 w 137315"/>
                  <a:gd name="connsiteY4" fmla="*/ 228603 h 327028"/>
                  <a:gd name="connsiteX5" fmla="*/ 7343 w 137315"/>
                  <a:gd name="connsiteY5" fmla="*/ 104778 h 327028"/>
                  <a:gd name="connsiteX6" fmla="*/ 64493 w 137315"/>
                  <a:gd name="connsiteY6" fmla="*/ 3 h 3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315" h="327028">
                    <a:moveTo>
                      <a:pt x="64493" y="3"/>
                    </a:moveTo>
                    <a:cubicBezTo>
                      <a:pt x="84681" y="-471"/>
                      <a:pt x="117508" y="63696"/>
                      <a:pt x="128471" y="101936"/>
                    </a:cubicBezTo>
                    <a:cubicBezTo>
                      <a:pt x="139434" y="140176"/>
                      <a:pt x="140403" y="191925"/>
                      <a:pt x="130269" y="229440"/>
                    </a:cubicBezTo>
                    <a:cubicBezTo>
                      <a:pt x="120135" y="266955"/>
                      <a:pt x="88156" y="327168"/>
                      <a:pt x="67668" y="327028"/>
                    </a:cubicBezTo>
                    <a:cubicBezTo>
                      <a:pt x="47180" y="326889"/>
                      <a:pt x="17397" y="265645"/>
                      <a:pt x="7343" y="228603"/>
                    </a:cubicBezTo>
                    <a:cubicBezTo>
                      <a:pt x="-2711" y="191561"/>
                      <a:pt x="-2182" y="142349"/>
                      <a:pt x="7343" y="104778"/>
                    </a:cubicBezTo>
                    <a:cubicBezTo>
                      <a:pt x="16868" y="67207"/>
                      <a:pt x="44305" y="477"/>
                      <a:pt x="6449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>
                      <a:alpha val="90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3074205" y="2507280"/>
              <a:ext cx="438395" cy="415925"/>
              <a:chOff x="3715006" y="5352957"/>
              <a:chExt cx="438395" cy="415925"/>
            </a:xfrm>
          </p:grpSpPr>
          <p:sp>
            <p:nvSpPr>
              <p:cNvPr id="85" name="Oval 34"/>
              <p:cNvSpPr>
                <a:spLocks noChangeArrowheads="1"/>
              </p:cNvSpPr>
              <p:nvPr/>
            </p:nvSpPr>
            <p:spPr bwMode="auto">
              <a:xfrm>
                <a:off x="3743554" y="5352957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Oval 34"/>
              <p:cNvSpPr>
                <a:spLocks noChangeArrowheads="1"/>
              </p:cNvSpPr>
              <p:nvPr/>
            </p:nvSpPr>
            <p:spPr bwMode="auto">
              <a:xfrm>
                <a:off x="3715006" y="5352957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775076" y="5352957"/>
                <a:ext cx="330364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2208253" y="2507280"/>
              <a:ext cx="520307" cy="415925"/>
              <a:chOff x="3695592" y="4895665"/>
              <a:chExt cx="520307" cy="415925"/>
            </a:xfrm>
          </p:grpSpPr>
          <p:sp>
            <p:nvSpPr>
              <p:cNvPr id="89" name="Oval 34"/>
              <p:cNvSpPr>
                <a:spLocks noChangeArrowheads="1"/>
              </p:cNvSpPr>
              <p:nvPr/>
            </p:nvSpPr>
            <p:spPr bwMode="auto">
              <a:xfrm>
                <a:off x="3806052" y="489566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Oval 34"/>
              <p:cNvSpPr>
                <a:spLocks noChangeArrowheads="1"/>
              </p:cNvSpPr>
              <p:nvPr/>
            </p:nvSpPr>
            <p:spPr bwMode="auto">
              <a:xfrm>
                <a:off x="3695592" y="489566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806052" y="4895665"/>
                <a:ext cx="292984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7" name="TextBox 96"/>
          <p:cNvSpPr txBox="1"/>
          <p:nvPr/>
        </p:nvSpPr>
        <p:spPr>
          <a:xfrm>
            <a:off x="6300225" y="510220"/>
            <a:ext cx="1805034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Participants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4341570" y="587030"/>
            <a:ext cx="1805034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Spectators</a:t>
            </a:r>
          </a:p>
        </p:txBody>
      </p:sp>
      <p:graphicFrame>
        <p:nvGraphicFramePr>
          <p:cNvPr id="124" name="Table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075621"/>
              </p:ext>
            </p:extLst>
          </p:nvPr>
        </p:nvGraphicFramePr>
        <p:xfrm>
          <a:off x="7068325" y="3851455"/>
          <a:ext cx="1536199" cy="2378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6199"/>
              </a:tblGrid>
              <a:tr h="39644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E46C0A"/>
                          </a:solidFill>
                        </a:rPr>
                        <a:t>&lt;</a:t>
                      </a:r>
                      <a:r>
                        <a:rPr lang="en-US" b="1" dirty="0" err="1" smtClean="0">
                          <a:solidFill>
                            <a:srgbClr val="E46C0A"/>
                          </a:solidFill>
                        </a:rPr>
                        <a:t>N</a:t>
                      </a:r>
                      <a:r>
                        <a:rPr lang="en-US" b="1" baseline="-25000" dirty="0" err="1" smtClean="0">
                          <a:solidFill>
                            <a:srgbClr val="E46C0A"/>
                          </a:solidFill>
                        </a:rPr>
                        <a:t>coll</a:t>
                      </a:r>
                      <a:r>
                        <a:rPr lang="en-US" b="1" dirty="0" smtClean="0">
                          <a:solidFill>
                            <a:srgbClr val="E46C0A"/>
                          </a:solidFill>
                        </a:rPr>
                        <a:t>&gt;</a:t>
                      </a:r>
                      <a:endParaRPr lang="en-US" b="1" dirty="0">
                        <a:solidFill>
                          <a:srgbClr val="E46C0A"/>
                        </a:solidFill>
                      </a:endParaRPr>
                    </a:p>
                  </a:txBody>
                  <a:tcPr/>
                </a:tc>
              </a:tr>
              <a:tr h="396443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1683 </a:t>
                      </a:r>
                      <a:r>
                        <a:rPr lang="en-US" sz="1800" b="1" dirty="0" smtClean="0"/>
                        <a:t>± </a:t>
                      </a:r>
                      <a:r>
                        <a:rPr lang="fr-FR" sz="1800" b="1" dirty="0" smtClean="0"/>
                        <a:t>8</a:t>
                      </a:r>
                      <a:r>
                        <a:rPr lang="fr-FR" b="1" dirty="0" smtClean="0"/>
                        <a:t>%</a:t>
                      </a:r>
                      <a:endParaRPr lang="en-US" b="1" dirty="0"/>
                    </a:p>
                  </a:txBody>
                  <a:tcPr/>
                </a:tc>
              </a:tr>
              <a:tr h="396443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1318 </a:t>
                      </a:r>
                      <a:r>
                        <a:rPr lang="en-US" sz="1800" b="1" dirty="0" smtClean="0"/>
                        <a:t>± 8%</a:t>
                      </a:r>
                      <a:endParaRPr lang="en-US" b="1" dirty="0"/>
                    </a:p>
                  </a:txBody>
                  <a:tcPr/>
                </a:tc>
              </a:tr>
              <a:tr h="396443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923 </a:t>
                      </a:r>
                      <a:r>
                        <a:rPr lang="en-US" sz="1800" b="1" dirty="0" smtClean="0"/>
                        <a:t>± 7%</a:t>
                      </a:r>
                      <a:endParaRPr lang="en-US" b="1" dirty="0"/>
                    </a:p>
                  </a:txBody>
                  <a:tcPr/>
                </a:tc>
              </a:tr>
              <a:tr h="396443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441 </a:t>
                      </a:r>
                      <a:r>
                        <a:rPr lang="en-US" sz="1800" b="1" dirty="0" smtClean="0"/>
                        <a:t>± 7%</a:t>
                      </a:r>
                      <a:endParaRPr lang="en-US" b="1" dirty="0"/>
                    </a:p>
                  </a:txBody>
                  <a:tcPr/>
                </a:tc>
              </a:tr>
              <a:tr h="396443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78 </a:t>
                      </a:r>
                      <a:r>
                        <a:rPr lang="en-US" sz="1800" b="1" dirty="0" smtClean="0"/>
                        <a:t>± 9%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9" name="Slide Number Placeholder 1"/>
          <p:cNvSpPr txBox="1">
            <a:spLocks/>
          </p:cNvSpPr>
          <p:nvPr/>
        </p:nvSpPr>
        <p:spPr>
          <a:xfrm>
            <a:off x="8686800" y="6462629"/>
            <a:ext cx="4572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3C916A-A16C-CD4A-A811-A785F02215D2}" type="slidenum">
              <a:rPr lang="de-DE" sz="1400" smtClean="0"/>
              <a:pPr/>
              <a:t>5</a:t>
            </a:fld>
            <a:endParaRPr lang="de-DE" sz="1400" dirty="0"/>
          </a:p>
        </p:txBody>
      </p:sp>
      <p:sp>
        <p:nvSpPr>
          <p:cNvPr id="60" name="TextBox 59"/>
          <p:cNvSpPr txBox="1"/>
          <p:nvPr/>
        </p:nvSpPr>
        <p:spPr>
          <a:xfrm>
            <a:off x="2613335" y="3345646"/>
            <a:ext cx="565700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Precise control over collision geometry!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930046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7648 0.07844 " pathEditMode="relative" ptsTypes="AA">
                                      <p:cBhvr>
                                        <p:cTn id="6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7648 0.07844 " pathEditMode="relative" ptsTypes="AA">
                                      <p:cBhvr>
                                        <p:cTn id="7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7648 0.07844 " pathEditMode="relative" ptsTypes="AA">
                                      <p:cBhvr>
                                        <p:cTn id="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19" grpId="0" animBg="1"/>
      <p:bldP spid="50" grpId="0" animBg="1"/>
      <p:bldP spid="50" grpId="1" animBg="1"/>
      <p:bldP spid="120" grpId="0" animBg="1"/>
      <p:bldP spid="120" grpId="1" animBg="1"/>
      <p:bldP spid="54" grpId="0"/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Charged Particle Multiplicity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pic>
        <p:nvPicPr>
          <p:cNvPr id="5" name="Picture 4" descr="bulk_productio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50068"/>
            <a:ext cx="4887983" cy="51983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16583" y="1981200"/>
            <a:ext cx="40274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b="1" dirty="0" smtClean="0"/>
              <a:t>Central A+A multiplicity grows faster with √</a:t>
            </a:r>
            <a:r>
              <a:rPr lang="en-US" sz="2000" b="1" dirty="0" err="1" smtClean="0"/>
              <a:t>s</a:t>
            </a:r>
            <a:r>
              <a:rPr lang="en-US" sz="2000" b="1" baseline="-25000" dirty="0" err="1" smtClean="0"/>
              <a:t>NN</a:t>
            </a:r>
            <a:r>
              <a:rPr lang="en-US" sz="2000" b="1" dirty="0" smtClean="0"/>
              <a:t> than </a:t>
            </a:r>
            <a:r>
              <a:rPr lang="en-US" sz="2000" b="1" dirty="0" err="1" smtClean="0"/>
              <a:t>p+p</a:t>
            </a:r>
            <a:endParaRPr lang="en-US" sz="2000" b="1" dirty="0" smtClean="0"/>
          </a:p>
          <a:p>
            <a:pPr>
              <a:buFont typeface="Arial"/>
              <a:buChar char="•"/>
            </a:pPr>
            <a:endParaRPr lang="en-US" sz="2000" b="1" dirty="0" smtClean="0"/>
          </a:p>
          <a:p>
            <a:pPr>
              <a:buFont typeface="Arial"/>
              <a:buChar char="•"/>
            </a:pPr>
            <a:r>
              <a:rPr lang="en-US" sz="2000" b="1" dirty="0"/>
              <a:t>L</a:t>
            </a:r>
            <a:r>
              <a:rPr lang="en-US" sz="2000" b="1" dirty="0" smtClean="0"/>
              <a:t>og – scaling (seen up to RHIC energies) is ruled out</a:t>
            </a:r>
          </a:p>
          <a:p>
            <a:pPr>
              <a:buFont typeface="Arial"/>
              <a:buChar char="•"/>
            </a:pPr>
            <a:endParaRPr lang="en-US" sz="2000" b="1" dirty="0" smtClean="0"/>
          </a:p>
          <a:p>
            <a:pPr>
              <a:buFont typeface="Arial"/>
              <a:buChar char="•"/>
            </a:pPr>
            <a:r>
              <a:rPr lang="en-US" sz="2000" b="1" dirty="0" smtClean="0"/>
              <a:t>Shape consistent between LHC and RHIC despite order of magnitude increase </a:t>
            </a:r>
            <a:r>
              <a:rPr lang="en-US" sz="2000" b="1" dirty="0"/>
              <a:t>in √</a:t>
            </a:r>
            <a:r>
              <a:rPr lang="en-US" sz="2000" b="1" dirty="0" err="1"/>
              <a:t>s</a:t>
            </a:r>
            <a:r>
              <a:rPr lang="en-US" sz="2000" b="1" baseline="-25000" dirty="0" err="1"/>
              <a:t>NN</a:t>
            </a:r>
            <a:r>
              <a:rPr lang="en-US" sz="2000" b="1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2200" y="6564229"/>
            <a:ext cx="4024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hlinkClick r:id="rId3"/>
              </a:rPr>
              <a:t>Phys.Lett.B710 (2012) 363-382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6</a:t>
            </a:fld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Particle Flow in HI Collisions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8800" y="3860800"/>
            <a:ext cx="4597400" cy="167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05700" y="3454400"/>
            <a:ext cx="163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Reaction plane</a:t>
            </a:r>
            <a:endParaRPr lang="en-US" sz="1400" dirty="0"/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8208864" y="3840063"/>
            <a:ext cx="327223" cy="9525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3850" y="952500"/>
            <a:ext cx="86423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Initial geometry (and fluctuations) lead to </a:t>
            </a:r>
            <a:r>
              <a:rPr lang="en-US" sz="2000" dirty="0" err="1" smtClean="0"/>
              <a:t>n</a:t>
            </a:r>
            <a:r>
              <a:rPr lang="en-US" sz="2000" dirty="0" smtClean="0"/>
              <a:t> moments of deformation of the fireball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Spatial anisotropies observable in momentum space due to collective flow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Study of the moments, 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, and correlations between reaction planes, </a:t>
            </a:r>
            <a:r>
              <a:rPr lang="en-US" sz="2000" dirty="0" err="1" smtClean="0"/>
              <a:t>Φ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, teaches us about the initial geometry and expansion </a:t>
            </a:r>
            <a:endParaRPr lang="en-US" sz="2000" dirty="0"/>
          </a:p>
        </p:txBody>
      </p:sp>
      <p:pic>
        <p:nvPicPr>
          <p:cNvPr id="16" name="Picture 15" descr="Slide1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4" t="53494" r="6253" b="6557"/>
          <a:stretch/>
        </p:blipFill>
        <p:spPr>
          <a:xfrm rot="1495089">
            <a:off x="941593" y="3226686"/>
            <a:ext cx="2822132" cy="273967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302311" y="3412574"/>
            <a:ext cx="2591520" cy="2326874"/>
            <a:chOff x="3593490" y="1832425"/>
            <a:chExt cx="2591520" cy="2326874"/>
          </a:xfrm>
        </p:grpSpPr>
        <p:sp>
          <p:nvSpPr>
            <p:cNvPr id="18" name="Freeform 17"/>
            <p:cNvSpPr/>
            <p:nvPr/>
          </p:nvSpPr>
          <p:spPr>
            <a:xfrm rot="1556396">
              <a:off x="3593490" y="1832425"/>
              <a:ext cx="2266217" cy="2326874"/>
            </a:xfrm>
            <a:custGeom>
              <a:avLst/>
              <a:gdLst>
                <a:gd name="connsiteX0" fmla="*/ 254846 w 2364408"/>
                <a:gd name="connsiteY0" fmla="*/ 70817 h 2523317"/>
                <a:gd name="connsiteX1" fmla="*/ 746971 w 2364408"/>
                <a:gd name="connsiteY1" fmla="*/ 23192 h 2523317"/>
                <a:gd name="connsiteX2" fmla="*/ 1313179 w 2364408"/>
                <a:gd name="connsiteY2" fmla="*/ 425358 h 2523317"/>
                <a:gd name="connsiteX3" fmla="*/ 2006387 w 2364408"/>
                <a:gd name="connsiteY3" fmla="*/ 700525 h 2523317"/>
                <a:gd name="connsiteX4" fmla="*/ 2360929 w 2364408"/>
                <a:gd name="connsiteY4" fmla="*/ 1102692 h 2523317"/>
                <a:gd name="connsiteX5" fmla="*/ 2149262 w 2364408"/>
                <a:gd name="connsiteY5" fmla="*/ 1610692 h 2523317"/>
                <a:gd name="connsiteX6" fmla="*/ 1556596 w 2364408"/>
                <a:gd name="connsiteY6" fmla="*/ 1801192 h 2523317"/>
                <a:gd name="connsiteX7" fmla="*/ 1344929 w 2364408"/>
                <a:gd name="connsiteY7" fmla="*/ 2012858 h 2523317"/>
                <a:gd name="connsiteX8" fmla="*/ 1186179 w 2364408"/>
                <a:gd name="connsiteY8" fmla="*/ 2330358 h 2523317"/>
                <a:gd name="connsiteX9" fmla="*/ 662304 w 2364408"/>
                <a:gd name="connsiteY9" fmla="*/ 2510275 h 2523317"/>
                <a:gd name="connsiteX10" fmla="*/ 191346 w 2364408"/>
                <a:gd name="connsiteY10" fmla="*/ 1975817 h 2523317"/>
                <a:gd name="connsiteX11" fmla="*/ 133137 w 2364408"/>
                <a:gd name="connsiteY11" fmla="*/ 1155608 h 2523317"/>
                <a:gd name="connsiteX12" fmla="*/ 846 w 2364408"/>
                <a:gd name="connsiteY12" fmla="*/ 679358 h 2523317"/>
                <a:gd name="connsiteX13" fmla="*/ 85512 w 2364408"/>
                <a:gd name="connsiteY13" fmla="*/ 256025 h 2523317"/>
                <a:gd name="connsiteX14" fmla="*/ 254846 w 2364408"/>
                <a:gd name="connsiteY14" fmla="*/ 70817 h 2523317"/>
                <a:gd name="connsiteX0" fmla="*/ 254846 w 2364408"/>
                <a:gd name="connsiteY0" fmla="*/ 79776 h 2532276"/>
                <a:gd name="connsiteX1" fmla="*/ 667596 w 2364408"/>
                <a:gd name="connsiteY1" fmla="*/ 21568 h 2532276"/>
                <a:gd name="connsiteX2" fmla="*/ 1313179 w 2364408"/>
                <a:gd name="connsiteY2" fmla="*/ 434317 h 2532276"/>
                <a:gd name="connsiteX3" fmla="*/ 2006387 w 2364408"/>
                <a:gd name="connsiteY3" fmla="*/ 709484 h 2532276"/>
                <a:gd name="connsiteX4" fmla="*/ 2360929 w 2364408"/>
                <a:gd name="connsiteY4" fmla="*/ 1111651 h 2532276"/>
                <a:gd name="connsiteX5" fmla="*/ 2149262 w 2364408"/>
                <a:gd name="connsiteY5" fmla="*/ 1619651 h 2532276"/>
                <a:gd name="connsiteX6" fmla="*/ 1556596 w 2364408"/>
                <a:gd name="connsiteY6" fmla="*/ 1810151 h 2532276"/>
                <a:gd name="connsiteX7" fmla="*/ 1344929 w 2364408"/>
                <a:gd name="connsiteY7" fmla="*/ 2021817 h 2532276"/>
                <a:gd name="connsiteX8" fmla="*/ 1186179 w 2364408"/>
                <a:gd name="connsiteY8" fmla="*/ 2339317 h 2532276"/>
                <a:gd name="connsiteX9" fmla="*/ 662304 w 2364408"/>
                <a:gd name="connsiteY9" fmla="*/ 2519234 h 2532276"/>
                <a:gd name="connsiteX10" fmla="*/ 191346 w 2364408"/>
                <a:gd name="connsiteY10" fmla="*/ 1984776 h 2532276"/>
                <a:gd name="connsiteX11" fmla="*/ 133137 w 2364408"/>
                <a:gd name="connsiteY11" fmla="*/ 1164567 h 2532276"/>
                <a:gd name="connsiteX12" fmla="*/ 846 w 2364408"/>
                <a:gd name="connsiteY12" fmla="*/ 688317 h 2532276"/>
                <a:gd name="connsiteX13" fmla="*/ 85512 w 2364408"/>
                <a:gd name="connsiteY13" fmla="*/ 264984 h 2532276"/>
                <a:gd name="connsiteX14" fmla="*/ 254846 w 2364408"/>
                <a:gd name="connsiteY14" fmla="*/ 79776 h 2532276"/>
                <a:gd name="connsiteX0" fmla="*/ 254846 w 2364408"/>
                <a:gd name="connsiteY0" fmla="*/ 66229 h 2518729"/>
                <a:gd name="connsiteX1" fmla="*/ 667596 w 2364408"/>
                <a:gd name="connsiteY1" fmla="*/ 8021 h 2518729"/>
                <a:gd name="connsiteX2" fmla="*/ 1075054 w 2364408"/>
                <a:gd name="connsiteY2" fmla="*/ 224978 h 2518729"/>
                <a:gd name="connsiteX3" fmla="*/ 2006387 w 2364408"/>
                <a:gd name="connsiteY3" fmla="*/ 695937 h 2518729"/>
                <a:gd name="connsiteX4" fmla="*/ 2360929 w 2364408"/>
                <a:gd name="connsiteY4" fmla="*/ 1098104 h 2518729"/>
                <a:gd name="connsiteX5" fmla="*/ 2149262 w 2364408"/>
                <a:gd name="connsiteY5" fmla="*/ 1606104 h 2518729"/>
                <a:gd name="connsiteX6" fmla="*/ 1556596 w 2364408"/>
                <a:gd name="connsiteY6" fmla="*/ 1796604 h 2518729"/>
                <a:gd name="connsiteX7" fmla="*/ 1344929 w 2364408"/>
                <a:gd name="connsiteY7" fmla="*/ 2008270 h 2518729"/>
                <a:gd name="connsiteX8" fmla="*/ 1186179 w 2364408"/>
                <a:gd name="connsiteY8" fmla="*/ 2325770 h 2518729"/>
                <a:gd name="connsiteX9" fmla="*/ 662304 w 2364408"/>
                <a:gd name="connsiteY9" fmla="*/ 2505687 h 2518729"/>
                <a:gd name="connsiteX10" fmla="*/ 191346 w 2364408"/>
                <a:gd name="connsiteY10" fmla="*/ 1971229 h 2518729"/>
                <a:gd name="connsiteX11" fmla="*/ 133137 w 2364408"/>
                <a:gd name="connsiteY11" fmla="*/ 1151020 h 2518729"/>
                <a:gd name="connsiteX12" fmla="*/ 846 w 2364408"/>
                <a:gd name="connsiteY12" fmla="*/ 674770 h 2518729"/>
                <a:gd name="connsiteX13" fmla="*/ 85512 w 2364408"/>
                <a:gd name="connsiteY13" fmla="*/ 251437 h 2518729"/>
                <a:gd name="connsiteX14" fmla="*/ 254846 w 2364408"/>
                <a:gd name="connsiteY14" fmla="*/ 66229 h 2518729"/>
                <a:gd name="connsiteX0" fmla="*/ 254846 w 2364408"/>
                <a:gd name="connsiteY0" fmla="*/ 66229 h 2518729"/>
                <a:gd name="connsiteX1" fmla="*/ 667596 w 2364408"/>
                <a:gd name="connsiteY1" fmla="*/ 8021 h 2518729"/>
                <a:gd name="connsiteX2" fmla="*/ 1075054 w 2364408"/>
                <a:gd name="connsiteY2" fmla="*/ 224978 h 2518729"/>
                <a:gd name="connsiteX3" fmla="*/ 1535429 w 2364408"/>
                <a:gd name="connsiteY3" fmla="*/ 447229 h 2518729"/>
                <a:gd name="connsiteX4" fmla="*/ 2006387 w 2364408"/>
                <a:gd name="connsiteY4" fmla="*/ 695937 h 2518729"/>
                <a:gd name="connsiteX5" fmla="*/ 2360929 w 2364408"/>
                <a:gd name="connsiteY5" fmla="*/ 1098104 h 2518729"/>
                <a:gd name="connsiteX6" fmla="*/ 2149262 w 2364408"/>
                <a:gd name="connsiteY6" fmla="*/ 1606104 h 2518729"/>
                <a:gd name="connsiteX7" fmla="*/ 1556596 w 2364408"/>
                <a:gd name="connsiteY7" fmla="*/ 1796604 h 2518729"/>
                <a:gd name="connsiteX8" fmla="*/ 1344929 w 2364408"/>
                <a:gd name="connsiteY8" fmla="*/ 2008270 h 2518729"/>
                <a:gd name="connsiteX9" fmla="*/ 1186179 w 2364408"/>
                <a:gd name="connsiteY9" fmla="*/ 2325770 h 2518729"/>
                <a:gd name="connsiteX10" fmla="*/ 662304 w 2364408"/>
                <a:gd name="connsiteY10" fmla="*/ 2505687 h 2518729"/>
                <a:gd name="connsiteX11" fmla="*/ 191346 w 2364408"/>
                <a:gd name="connsiteY11" fmla="*/ 1971229 h 2518729"/>
                <a:gd name="connsiteX12" fmla="*/ 133137 w 2364408"/>
                <a:gd name="connsiteY12" fmla="*/ 1151020 h 2518729"/>
                <a:gd name="connsiteX13" fmla="*/ 846 w 2364408"/>
                <a:gd name="connsiteY13" fmla="*/ 674770 h 2518729"/>
                <a:gd name="connsiteX14" fmla="*/ 85512 w 2364408"/>
                <a:gd name="connsiteY14" fmla="*/ 251437 h 2518729"/>
                <a:gd name="connsiteX15" fmla="*/ 254846 w 2364408"/>
                <a:gd name="connsiteY15" fmla="*/ 66229 h 2518729"/>
                <a:gd name="connsiteX0" fmla="*/ 254846 w 2364408"/>
                <a:gd name="connsiteY0" fmla="*/ 66229 h 2518729"/>
                <a:gd name="connsiteX1" fmla="*/ 667596 w 2364408"/>
                <a:gd name="connsiteY1" fmla="*/ 8021 h 2518729"/>
                <a:gd name="connsiteX2" fmla="*/ 1075054 w 2364408"/>
                <a:gd name="connsiteY2" fmla="*/ 224978 h 2518729"/>
                <a:gd name="connsiteX3" fmla="*/ 1577763 w 2364408"/>
                <a:gd name="connsiteY3" fmla="*/ 595396 h 2518729"/>
                <a:gd name="connsiteX4" fmla="*/ 2006387 w 2364408"/>
                <a:gd name="connsiteY4" fmla="*/ 695937 h 2518729"/>
                <a:gd name="connsiteX5" fmla="*/ 2360929 w 2364408"/>
                <a:gd name="connsiteY5" fmla="*/ 1098104 h 2518729"/>
                <a:gd name="connsiteX6" fmla="*/ 2149262 w 2364408"/>
                <a:gd name="connsiteY6" fmla="*/ 1606104 h 2518729"/>
                <a:gd name="connsiteX7" fmla="*/ 1556596 w 2364408"/>
                <a:gd name="connsiteY7" fmla="*/ 1796604 h 2518729"/>
                <a:gd name="connsiteX8" fmla="*/ 1344929 w 2364408"/>
                <a:gd name="connsiteY8" fmla="*/ 2008270 h 2518729"/>
                <a:gd name="connsiteX9" fmla="*/ 1186179 w 2364408"/>
                <a:gd name="connsiteY9" fmla="*/ 2325770 h 2518729"/>
                <a:gd name="connsiteX10" fmla="*/ 662304 w 2364408"/>
                <a:gd name="connsiteY10" fmla="*/ 2505687 h 2518729"/>
                <a:gd name="connsiteX11" fmla="*/ 191346 w 2364408"/>
                <a:gd name="connsiteY11" fmla="*/ 1971229 h 2518729"/>
                <a:gd name="connsiteX12" fmla="*/ 133137 w 2364408"/>
                <a:gd name="connsiteY12" fmla="*/ 1151020 h 2518729"/>
                <a:gd name="connsiteX13" fmla="*/ 846 w 2364408"/>
                <a:gd name="connsiteY13" fmla="*/ 674770 h 2518729"/>
                <a:gd name="connsiteX14" fmla="*/ 85512 w 2364408"/>
                <a:gd name="connsiteY14" fmla="*/ 251437 h 2518729"/>
                <a:gd name="connsiteX15" fmla="*/ 254846 w 2364408"/>
                <a:gd name="connsiteY15" fmla="*/ 66229 h 2518729"/>
                <a:gd name="connsiteX0" fmla="*/ 254846 w 2364408"/>
                <a:gd name="connsiteY0" fmla="*/ 66229 h 2418036"/>
                <a:gd name="connsiteX1" fmla="*/ 667596 w 2364408"/>
                <a:gd name="connsiteY1" fmla="*/ 8021 h 2418036"/>
                <a:gd name="connsiteX2" fmla="*/ 1075054 w 2364408"/>
                <a:gd name="connsiteY2" fmla="*/ 224978 h 2418036"/>
                <a:gd name="connsiteX3" fmla="*/ 1577763 w 2364408"/>
                <a:gd name="connsiteY3" fmla="*/ 595396 h 2418036"/>
                <a:gd name="connsiteX4" fmla="*/ 2006387 w 2364408"/>
                <a:gd name="connsiteY4" fmla="*/ 695937 h 2418036"/>
                <a:gd name="connsiteX5" fmla="*/ 2360929 w 2364408"/>
                <a:gd name="connsiteY5" fmla="*/ 1098104 h 2418036"/>
                <a:gd name="connsiteX6" fmla="*/ 2149262 w 2364408"/>
                <a:gd name="connsiteY6" fmla="*/ 1606104 h 2418036"/>
                <a:gd name="connsiteX7" fmla="*/ 1556596 w 2364408"/>
                <a:gd name="connsiteY7" fmla="*/ 1796604 h 2418036"/>
                <a:gd name="connsiteX8" fmla="*/ 1344929 w 2364408"/>
                <a:gd name="connsiteY8" fmla="*/ 2008270 h 2418036"/>
                <a:gd name="connsiteX9" fmla="*/ 1186179 w 2364408"/>
                <a:gd name="connsiteY9" fmla="*/ 2325770 h 2418036"/>
                <a:gd name="connsiteX10" fmla="*/ 503554 w 2364408"/>
                <a:gd name="connsiteY10" fmla="*/ 2394562 h 2418036"/>
                <a:gd name="connsiteX11" fmla="*/ 191346 w 2364408"/>
                <a:gd name="connsiteY11" fmla="*/ 1971229 h 2418036"/>
                <a:gd name="connsiteX12" fmla="*/ 133137 w 2364408"/>
                <a:gd name="connsiteY12" fmla="*/ 1151020 h 2418036"/>
                <a:gd name="connsiteX13" fmla="*/ 846 w 2364408"/>
                <a:gd name="connsiteY13" fmla="*/ 674770 h 2418036"/>
                <a:gd name="connsiteX14" fmla="*/ 85512 w 2364408"/>
                <a:gd name="connsiteY14" fmla="*/ 251437 h 2418036"/>
                <a:gd name="connsiteX15" fmla="*/ 254846 w 2364408"/>
                <a:gd name="connsiteY15" fmla="*/ 66229 h 2418036"/>
                <a:gd name="connsiteX0" fmla="*/ 254846 w 2364408"/>
                <a:gd name="connsiteY0" fmla="*/ 66229 h 2418036"/>
                <a:gd name="connsiteX1" fmla="*/ 667596 w 2364408"/>
                <a:gd name="connsiteY1" fmla="*/ 8021 h 2418036"/>
                <a:gd name="connsiteX2" fmla="*/ 1075054 w 2364408"/>
                <a:gd name="connsiteY2" fmla="*/ 224978 h 2418036"/>
                <a:gd name="connsiteX3" fmla="*/ 1577763 w 2364408"/>
                <a:gd name="connsiteY3" fmla="*/ 595396 h 2418036"/>
                <a:gd name="connsiteX4" fmla="*/ 2006387 w 2364408"/>
                <a:gd name="connsiteY4" fmla="*/ 695937 h 2418036"/>
                <a:gd name="connsiteX5" fmla="*/ 2360929 w 2364408"/>
                <a:gd name="connsiteY5" fmla="*/ 1098104 h 2418036"/>
                <a:gd name="connsiteX6" fmla="*/ 2149262 w 2364408"/>
                <a:gd name="connsiteY6" fmla="*/ 1606104 h 2418036"/>
                <a:gd name="connsiteX7" fmla="*/ 1556596 w 2364408"/>
                <a:gd name="connsiteY7" fmla="*/ 1796604 h 2418036"/>
                <a:gd name="connsiteX8" fmla="*/ 1344929 w 2364408"/>
                <a:gd name="connsiteY8" fmla="*/ 2008270 h 2418036"/>
                <a:gd name="connsiteX9" fmla="*/ 1048596 w 2364408"/>
                <a:gd name="connsiteY9" fmla="*/ 2325770 h 2418036"/>
                <a:gd name="connsiteX10" fmla="*/ 503554 w 2364408"/>
                <a:gd name="connsiteY10" fmla="*/ 2394562 h 2418036"/>
                <a:gd name="connsiteX11" fmla="*/ 191346 w 2364408"/>
                <a:gd name="connsiteY11" fmla="*/ 1971229 h 2418036"/>
                <a:gd name="connsiteX12" fmla="*/ 133137 w 2364408"/>
                <a:gd name="connsiteY12" fmla="*/ 1151020 h 2418036"/>
                <a:gd name="connsiteX13" fmla="*/ 846 w 2364408"/>
                <a:gd name="connsiteY13" fmla="*/ 674770 h 2418036"/>
                <a:gd name="connsiteX14" fmla="*/ 85512 w 2364408"/>
                <a:gd name="connsiteY14" fmla="*/ 251437 h 2418036"/>
                <a:gd name="connsiteX15" fmla="*/ 254846 w 2364408"/>
                <a:gd name="connsiteY15" fmla="*/ 66229 h 2418036"/>
                <a:gd name="connsiteX0" fmla="*/ 254846 w 2364408"/>
                <a:gd name="connsiteY0" fmla="*/ 66229 h 2419115"/>
                <a:gd name="connsiteX1" fmla="*/ 667596 w 2364408"/>
                <a:gd name="connsiteY1" fmla="*/ 8021 h 2419115"/>
                <a:gd name="connsiteX2" fmla="*/ 1075054 w 2364408"/>
                <a:gd name="connsiteY2" fmla="*/ 224978 h 2419115"/>
                <a:gd name="connsiteX3" fmla="*/ 1577763 w 2364408"/>
                <a:gd name="connsiteY3" fmla="*/ 595396 h 2419115"/>
                <a:gd name="connsiteX4" fmla="*/ 2006387 w 2364408"/>
                <a:gd name="connsiteY4" fmla="*/ 695937 h 2419115"/>
                <a:gd name="connsiteX5" fmla="*/ 2360929 w 2364408"/>
                <a:gd name="connsiteY5" fmla="*/ 1098104 h 2419115"/>
                <a:gd name="connsiteX6" fmla="*/ 2149262 w 2364408"/>
                <a:gd name="connsiteY6" fmla="*/ 1606104 h 2419115"/>
                <a:gd name="connsiteX7" fmla="*/ 1556596 w 2364408"/>
                <a:gd name="connsiteY7" fmla="*/ 1796604 h 2419115"/>
                <a:gd name="connsiteX8" fmla="*/ 1297304 w 2364408"/>
                <a:gd name="connsiteY8" fmla="*/ 1971228 h 2419115"/>
                <a:gd name="connsiteX9" fmla="*/ 1048596 w 2364408"/>
                <a:gd name="connsiteY9" fmla="*/ 2325770 h 2419115"/>
                <a:gd name="connsiteX10" fmla="*/ 503554 w 2364408"/>
                <a:gd name="connsiteY10" fmla="*/ 2394562 h 2419115"/>
                <a:gd name="connsiteX11" fmla="*/ 191346 w 2364408"/>
                <a:gd name="connsiteY11" fmla="*/ 1971229 h 2419115"/>
                <a:gd name="connsiteX12" fmla="*/ 133137 w 2364408"/>
                <a:gd name="connsiteY12" fmla="*/ 1151020 h 2419115"/>
                <a:gd name="connsiteX13" fmla="*/ 846 w 2364408"/>
                <a:gd name="connsiteY13" fmla="*/ 674770 h 2419115"/>
                <a:gd name="connsiteX14" fmla="*/ 85512 w 2364408"/>
                <a:gd name="connsiteY14" fmla="*/ 251437 h 2419115"/>
                <a:gd name="connsiteX15" fmla="*/ 254846 w 2364408"/>
                <a:gd name="connsiteY15" fmla="*/ 66229 h 2419115"/>
                <a:gd name="connsiteX0" fmla="*/ 254846 w 2364274"/>
                <a:gd name="connsiteY0" fmla="*/ 66229 h 2419115"/>
                <a:gd name="connsiteX1" fmla="*/ 667596 w 2364274"/>
                <a:gd name="connsiteY1" fmla="*/ 8021 h 2419115"/>
                <a:gd name="connsiteX2" fmla="*/ 1075054 w 2364274"/>
                <a:gd name="connsiteY2" fmla="*/ 224978 h 2419115"/>
                <a:gd name="connsiteX3" fmla="*/ 1577763 w 2364274"/>
                <a:gd name="connsiteY3" fmla="*/ 595396 h 2419115"/>
                <a:gd name="connsiteX4" fmla="*/ 2006387 w 2364274"/>
                <a:gd name="connsiteY4" fmla="*/ 695937 h 2419115"/>
                <a:gd name="connsiteX5" fmla="*/ 2360929 w 2364274"/>
                <a:gd name="connsiteY5" fmla="*/ 1098104 h 2419115"/>
                <a:gd name="connsiteX6" fmla="*/ 2149262 w 2364274"/>
                <a:gd name="connsiteY6" fmla="*/ 1606104 h 2419115"/>
                <a:gd name="connsiteX7" fmla="*/ 1588346 w 2364274"/>
                <a:gd name="connsiteY7" fmla="*/ 1722521 h 2419115"/>
                <a:gd name="connsiteX8" fmla="*/ 1297304 w 2364274"/>
                <a:gd name="connsiteY8" fmla="*/ 1971228 h 2419115"/>
                <a:gd name="connsiteX9" fmla="*/ 1048596 w 2364274"/>
                <a:gd name="connsiteY9" fmla="*/ 2325770 h 2419115"/>
                <a:gd name="connsiteX10" fmla="*/ 503554 w 2364274"/>
                <a:gd name="connsiteY10" fmla="*/ 2394562 h 2419115"/>
                <a:gd name="connsiteX11" fmla="*/ 191346 w 2364274"/>
                <a:gd name="connsiteY11" fmla="*/ 1971229 h 2419115"/>
                <a:gd name="connsiteX12" fmla="*/ 133137 w 2364274"/>
                <a:gd name="connsiteY12" fmla="*/ 1151020 h 2419115"/>
                <a:gd name="connsiteX13" fmla="*/ 846 w 2364274"/>
                <a:gd name="connsiteY13" fmla="*/ 674770 h 2419115"/>
                <a:gd name="connsiteX14" fmla="*/ 85512 w 2364274"/>
                <a:gd name="connsiteY14" fmla="*/ 251437 h 2419115"/>
                <a:gd name="connsiteX15" fmla="*/ 254846 w 2364274"/>
                <a:gd name="connsiteY15" fmla="*/ 66229 h 2419115"/>
                <a:gd name="connsiteX0" fmla="*/ 254846 w 2364274"/>
                <a:gd name="connsiteY0" fmla="*/ 66229 h 2433881"/>
                <a:gd name="connsiteX1" fmla="*/ 667596 w 2364274"/>
                <a:gd name="connsiteY1" fmla="*/ 8021 h 2433881"/>
                <a:gd name="connsiteX2" fmla="*/ 1075054 w 2364274"/>
                <a:gd name="connsiteY2" fmla="*/ 224978 h 2433881"/>
                <a:gd name="connsiteX3" fmla="*/ 1577763 w 2364274"/>
                <a:gd name="connsiteY3" fmla="*/ 595396 h 2433881"/>
                <a:gd name="connsiteX4" fmla="*/ 2006387 w 2364274"/>
                <a:gd name="connsiteY4" fmla="*/ 695937 h 2433881"/>
                <a:gd name="connsiteX5" fmla="*/ 2360929 w 2364274"/>
                <a:gd name="connsiteY5" fmla="*/ 1098104 h 2433881"/>
                <a:gd name="connsiteX6" fmla="*/ 2149262 w 2364274"/>
                <a:gd name="connsiteY6" fmla="*/ 1606104 h 2433881"/>
                <a:gd name="connsiteX7" fmla="*/ 1588346 w 2364274"/>
                <a:gd name="connsiteY7" fmla="*/ 1722521 h 2433881"/>
                <a:gd name="connsiteX8" fmla="*/ 1297304 w 2364274"/>
                <a:gd name="connsiteY8" fmla="*/ 1971228 h 2433881"/>
                <a:gd name="connsiteX9" fmla="*/ 1048596 w 2364274"/>
                <a:gd name="connsiteY9" fmla="*/ 2325770 h 2433881"/>
                <a:gd name="connsiteX10" fmla="*/ 503554 w 2364274"/>
                <a:gd name="connsiteY10" fmla="*/ 2394562 h 2433881"/>
                <a:gd name="connsiteX11" fmla="*/ 43180 w 2364274"/>
                <a:gd name="connsiteY11" fmla="*/ 1770145 h 2433881"/>
                <a:gd name="connsiteX12" fmla="*/ 133137 w 2364274"/>
                <a:gd name="connsiteY12" fmla="*/ 1151020 h 2433881"/>
                <a:gd name="connsiteX13" fmla="*/ 846 w 2364274"/>
                <a:gd name="connsiteY13" fmla="*/ 674770 h 2433881"/>
                <a:gd name="connsiteX14" fmla="*/ 85512 w 2364274"/>
                <a:gd name="connsiteY14" fmla="*/ 251437 h 2433881"/>
                <a:gd name="connsiteX15" fmla="*/ 254846 w 2364274"/>
                <a:gd name="connsiteY15" fmla="*/ 66229 h 2433881"/>
                <a:gd name="connsiteX0" fmla="*/ 254846 w 2364274"/>
                <a:gd name="connsiteY0" fmla="*/ 66229 h 2357778"/>
                <a:gd name="connsiteX1" fmla="*/ 667596 w 2364274"/>
                <a:gd name="connsiteY1" fmla="*/ 8021 h 2357778"/>
                <a:gd name="connsiteX2" fmla="*/ 1075054 w 2364274"/>
                <a:gd name="connsiteY2" fmla="*/ 224978 h 2357778"/>
                <a:gd name="connsiteX3" fmla="*/ 1577763 w 2364274"/>
                <a:gd name="connsiteY3" fmla="*/ 595396 h 2357778"/>
                <a:gd name="connsiteX4" fmla="*/ 2006387 w 2364274"/>
                <a:gd name="connsiteY4" fmla="*/ 695937 h 2357778"/>
                <a:gd name="connsiteX5" fmla="*/ 2360929 w 2364274"/>
                <a:gd name="connsiteY5" fmla="*/ 1098104 h 2357778"/>
                <a:gd name="connsiteX6" fmla="*/ 2149262 w 2364274"/>
                <a:gd name="connsiteY6" fmla="*/ 1606104 h 2357778"/>
                <a:gd name="connsiteX7" fmla="*/ 1588346 w 2364274"/>
                <a:gd name="connsiteY7" fmla="*/ 1722521 h 2357778"/>
                <a:gd name="connsiteX8" fmla="*/ 1297304 w 2364274"/>
                <a:gd name="connsiteY8" fmla="*/ 1971228 h 2357778"/>
                <a:gd name="connsiteX9" fmla="*/ 1048596 w 2364274"/>
                <a:gd name="connsiteY9" fmla="*/ 2325770 h 2357778"/>
                <a:gd name="connsiteX10" fmla="*/ 307762 w 2364274"/>
                <a:gd name="connsiteY10" fmla="*/ 2278146 h 2357778"/>
                <a:gd name="connsiteX11" fmla="*/ 43180 w 2364274"/>
                <a:gd name="connsiteY11" fmla="*/ 1770145 h 2357778"/>
                <a:gd name="connsiteX12" fmla="*/ 133137 w 2364274"/>
                <a:gd name="connsiteY12" fmla="*/ 1151020 h 2357778"/>
                <a:gd name="connsiteX13" fmla="*/ 846 w 2364274"/>
                <a:gd name="connsiteY13" fmla="*/ 674770 h 2357778"/>
                <a:gd name="connsiteX14" fmla="*/ 85512 w 2364274"/>
                <a:gd name="connsiteY14" fmla="*/ 251437 h 2357778"/>
                <a:gd name="connsiteX15" fmla="*/ 254846 w 2364274"/>
                <a:gd name="connsiteY15" fmla="*/ 66229 h 2357778"/>
                <a:gd name="connsiteX0" fmla="*/ 254846 w 2364274"/>
                <a:gd name="connsiteY0" fmla="*/ 66229 h 2357778"/>
                <a:gd name="connsiteX1" fmla="*/ 667596 w 2364274"/>
                <a:gd name="connsiteY1" fmla="*/ 8021 h 2357778"/>
                <a:gd name="connsiteX2" fmla="*/ 1075054 w 2364274"/>
                <a:gd name="connsiteY2" fmla="*/ 224978 h 2357778"/>
                <a:gd name="connsiteX3" fmla="*/ 1577763 w 2364274"/>
                <a:gd name="connsiteY3" fmla="*/ 595396 h 2357778"/>
                <a:gd name="connsiteX4" fmla="*/ 2006387 w 2364274"/>
                <a:gd name="connsiteY4" fmla="*/ 695937 h 2357778"/>
                <a:gd name="connsiteX5" fmla="*/ 2360929 w 2364274"/>
                <a:gd name="connsiteY5" fmla="*/ 1098104 h 2357778"/>
                <a:gd name="connsiteX6" fmla="*/ 2149262 w 2364274"/>
                <a:gd name="connsiteY6" fmla="*/ 1606104 h 2357778"/>
                <a:gd name="connsiteX7" fmla="*/ 1588346 w 2364274"/>
                <a:gd name="connsiteY7" fmla="*/ 1722521 h 2357778"/>
                <a:gd name="connsiteX8" fmla="*/ 1297304 w 2364274"/>
                <a:gd name="connsiteY8" fmla="*/ 1971228 h 2357778"/>
                <a:gd name="connsiteX9" fmla="*/ 953346 w 2364274"/>
                <a:gd name="connsiteY9" fmla="*/ 2325770 h 2357778"/>
                <a:gd name="connsiteX10" fmla="*/ 307762 w 2364274"/>
                <a:gd name="connsiteY10" fmla="*/ 2278146 h 2357778"/>
                <a:gd name="connsiteX11" fmla="*/ 43180 w 2364274"/>
                <a:gd name="connsiteY11" fmla="*/ 1770145 h 2357778"/>
                <a:gd name="connsiteX12" fmla="*/ 133137 w 2364274"/>
                <a:gd name="connsiteY12" fmla="*/ 1151020 h 2357778"/>
                <a:gd name="connsiteX13" fmla="*/ 846 w 2364274"/>
                <a:gd name="connsiteY13" fmla="*/ 674770 h 2357778"/>
                <a:gd name="connsiteX14" fmla="*/ 85512 w 2364274"/>
                <a:gd name="connsiteY14" fmla="*/ 251437 h 2357778"/>
                <a:gd name="connsiteX15" fmla="*/ 254846 w 2364274"/>
                <a:gd name="connsiteY15" fmla="*/ 66229 h 2357778"/>
                <a:gd name="connsiteX0" fmla="*/ 254846 w 2364455"/>
                <a:gd name="connsiteY0" fmla="*/ 66229 h 2357778"/>
                <a:gd name="connsiteX1" fmla="*/ 667596 w 2364455"/>
                <a:gd name="connsiteY1" fmla="*/ 8021 h 2357778"/>
                <a:gd name="connsiteX2" fmla="*/ 1075054 w 2364455"/>
                <a:gd name="connsiteY2" fmla="*/ 224978 h 2357778"/>
                <a:gd name="connsiteX3" fmla="*/ 1577763 w 2364455"/>
                <a:gd name="connsiteY3" fmla="*/ 595396 h 2357778"/>
                <a:gd name="connsiteX4" fmla="*/ 2006387 w 2364455"/>
                <a:gd name="connsiteY4" fmla="*/ 695937 h 2357778"/>
                <a:gd name="connsiteX5" fmla="*/ 2360929 w 2364455"/>
                <a:gd name="connsiteY5" fmla="*/ 1098104 h 2357778"/>
                <a:gd name="connsiteX6" fmla="*/ 2149262 w 2364455"/>
                <a:gd name="connsiteY6" fmla="*/ 1606104 h 2357778"/>
                <a:gd name="connsiteX7" fmla="*/ 1546013 w 2364455"/>
                <a:gd name="connsiteY7" fmla="*/ 1748979 h 2357778"/>
                <a:gd name="connsiteX8" fmla="*/ 1297304 w 2364455"/>
                <a:gd name="connsiteY8" fmla="*/ 1971228 h 2357778"/>
                <a:gd name="connsiteX9" fmla="*/ 953346 w 2364455"/>
                <a:gd name="connsiteY9" fmla="*/ 2325770 h 2357778"/>
                <a:gd name="connsiteX10" fmla="*/ 307762 w 2364455"/>
                <a:gd name="connsiteY10" fmla="*/ 2278146 h 2357778"/>
                <a:gd name="connsiteX11" fmla="*/ 43180 w 2364455"/>
                <a:gd name="connsiteY11" fmla="*/ 1770145 h 2357778"/>
                <a:gd name="connsiteX12" fmla="*/ 133137 w 2364455"/>
                <a:gd name="connsiteY12" fmla="*/ 1151020 h 2357778"/>
                <a:gd name="connsiteX13" fmla="*/ 846 w 2364455"/>
                <a:gd name="connsiteY13" fmla="*/ 674770 h 2357778"/>
                <a:gd name="connsiteX14" fmla="*/ 85512 w 2364455"/>
                <a:gd name="connsiteY14" fmla="*/ 251437 h 2357778"/>
                <a:gd name="connsiteX15" fmla="*/ 254846 w 2364455"/>
                <a:gd name="connsiteY15" fmla="*/ 66229 h 2357778"/>
                <a:gd name="connsiteX0" fmla="*/ 254846 w 2364455"/>
                <a:gd name="connsiteY0" fmla="*/ 66229 h 2357778"/>
                <a:gd name="connsiteX1" fmla="*/ 667596 w 2364455"/>
                <a:gd name="connsiteY1" fmla="*/ 8021 h 2357778"/>
                <a:gd name="connsiteX2" fmla="*/ 1075054 w 2364455"/>
                <a:gd name="connsiteY2" fmla="*/ 224978 h 2357778"/>
                <a:gd name="connsiteX3" fmla="*/ 1477221 w 2364455"/>
                <a:gd name="connsiteY3" fmla="*/ 531896 h 2357778"/>
                <a:gd name="connsiteX4" fmla="*/ 2006387 w 2364455"/>
                <a:gd name="connsiteY4" fmla="*/ 695937 h 2357778"/>
                <a:gd name="connsiteX5" fmla="*/ 2360929 w 2364455"/>
                <a:gd name="connsiteY5" fmla="*/ 1098104 h 2357778"/>
                <a:gd name="connsiteX6" fmla="*/ 2149262 w 2364455"/>
                <a:gd name="connsiteY6" fmla="*/ 1606104 h 2357778"/>
                <a:gd name="connsiteX7" fmla="*/ 1546013 w 2364455"/>
                <a:gd name="connsiteY7" fmla="*/ 1748979 h 2357778"/>
                <a:gd name="connsiteX8" fmla="*/ 1297304 w 2364455"/>
                <a:gd name="connsiteY8" fmla="*/ 1971228 h 2357778"/>
                <a:gd name="connsiteX9" fmla="*/ 953346 w 2364455"/>
                <a:gd name="connsiteY9" fmla="*/ 2325770 h 2357778"/>
                <a:gd name="connsiteX10" fmla="*/ 307762 w 2364455"/>
                <a:gd name="connsiteY10" fmla="*/ 2278146 h 2357778"/>
                <a:gd name="connsiteX11" fmla="*/ 43180 w 2364455"/>
                <a:gd name="connsiteY11" fmla="*/ 1770145 h 2357778"/>
                <a:gd name="connsiteX12" fmla="*/ 133137 w 2364455"/>
                <a:gd name="connsiteY12" fmla="*/ 1151020 h 2357778"/>
                <a:gd name="connsiteX13" fmla="*/ 846 w 2364455"/>
                <a:gd name="connsiteY13" fmla="*/ 674770 h 2357778"/>
                <a:gd name="connsiteX14" fmla="*/ 85512 w 2364455"/>
                <a:gd name="connsiteY14" fmla="*/ 251437 h 2357778"/>
                <a:gd name="connsiteX15" fmla="*/ 254846 w 2364455"/>
                <a:gd name="connsiteY15" fmla="*/ 66229 h 2357778"/>
                <a:gd name="connsiteX0" fmla="*/ 254846 w 2364455"/>
                <a:gd name="connsiteY0" fmla="*/ 64517 h 2356066"/>
                <a:gd name="connsiteX1" fmla="*/ 667596 w 2364455"/>
                <a:gd name="connsiteY1" fmla="*/ 6309 h 2356066"/>
                <a:gd name="connsiteX2" fmla="*/ 1053888 w 2364455"/>
                <a:gd name="connsiteY2" fmla="*/ 196807 h 2356066"/>
                <a:gd name="connsiteX3" fmla="*/ 1477221 w 2364455"/>
                <a:gd name="connsiteY3" fmla="*/ 530184 h 2356066"/>
                <a:gd name="connsiteX4" fmla="*/ 2006387 w 2364455"/>
                <a:gd name="connsiteY4" fmla="*/ 694225 h 2356066"/>
                <a:gd name="connsiteX5" fmla="*/ 2360929 w 2364455"/>
                <a:gd name="connsiteY5" fmla="*/ 1096392 h 2356066"/>
                <a:gd name="connsiteX6" fmla="*/ 2149262 w 2364455"/>
                <a:gd name="connsiteY6" fmla="*/ 1604392 h 2356066"/>
                <a:gd name="connsiteX7" fmla="*/ 1546013 w 2364455"/>
                <a:gd name="connsiteY7" fmla="*/ 1747267 h 2356066"/>
                <a:gd name="connsiteX8" fmla="*/ 1297304 w 2364455"/>
                <a:gd name="connsiteY8" fmla="*/ 1969516 h 2356066"/>
                <a:gd name="connsiteX9" fmla="*/ 953346 w 2364455"/>
                <a:gd name="connsiteY9" fmla="*/ 2324058 h 2356066"/>
                <a:gd name="connsiteX10" fmla="*/ 307762 w 2364455"/>
                <a:gd name="connsiteY10" fmla="*/ 2276434 h 2356066"/>
                <a:gd name="connsiteX11" fmla="*/ 43180 w 2364455"/>
                <a:gd name="connsiteY11" fmla="*/ 1768433 h 2356066"/>
                <a:gd name="connsiteX12" fmla="*/ 133137 w 2364455"/>
                <a:gd name="connsiteY12" fmla="*/ 1149308 h 2356066"/>
                <a:gd name="connsiteX13" fmla="*/ 846 w 2364455"/>
                <a:gd name="connsiteY13" fmla="*/ 673058 h 2356066"/>
                <a:gd name="connsiteX14" fmla="*/ 85512 w 2364455"/>
                <a:gd name="connsiteY14" fmla="*/ 249725 h 2356066"/>
                <a:gd name="connsiteX15" fmla="*/ 254846 w 2364455"/>
                <a:gd name="connsiteY15" fmla="*/ 64517 h 2356066"/>
                <a:gd name="connsiteX0" fmla="*/ 254846 w 2364578"/>
                <a:gd name="connsiteY0" fmla="*/ 64517 h 2356066"/>
                <a:gd name="connsiteX1" fmla="*/ 667596 w 2364578"/>
                <a:gd name="connsiteY1" fmla="*/ 6309 h 2356066"/>
                <a:gd name="connsiteX2" fmla="*/ 1053888 w 2364578"/>
                <a:gd name="connsiteY2" fmla="*/ 196807 h 2356066"/>
                <a:gd name="connsiteX3" fmla="*/ 1477221 w 2364578"/>
                <a:gd name="connsiteY3" fmla="*/ 530184 h 2356066"/>
                <a:gd name="connsiteX4" fmla="*/ 2006387 w 2364578"/>
                <a:gd name="connsiteY4" fmla="*/ 694225 h 2356066"/>
                <a:gd name="connsiteX5" fmla="*/ 2360929 w 2364578"/>
                <a:gd name="connsiteY5" fmla="*/ 1096392 h 2356066"/>
                <a:gd name="connsiteX6" fmla="*/ 2149262 w 2364578"/>
                <a:gd name="connsiteY6" fmla="*/ 1604392 h 2356066"/>
                <a:gd name="connsiteX7" fmla="*/ 1519555 w 2364578"/>
                <a:gd name="connsiteY7" fmla="*/ 1794892 h 2356066"/>
                <a:gd name="connsiteX8" fmla="*/ 1297304 w 2364578"/>
                <a:gd name="connsiteY8" fmla="*/ 1969516 h 2356066"/>
                <a:gd name="connsiteX9" fmla="*/ 953346 w 2364578"/>
                <a:gd name="connsiteY9" fmla="*/ 2324058 h 2356066"/>
                <a:gd name="connsiteX10" fmla="*/ 307762 w 2364578"/>
                <a:gd name="connsiteY10" fmla="*/ 2276434 h 2356066"/>
                <a:gd name="connsiteX11" fmla="*/ 43180 w 2364578"/>
                <a:gd name="connsiteY11" fmla="*/ 1768433 h 2356066"/>
                <a:gd name="connsiteX12" fmla="*/ 133137 w 2364578"/>
                <a:gd name="connsiteY12" fmla="*/ 1149308 h 2356066"/>
                <a:gd name="connsiteX13" fmla="*/ 846 w 2364578"/>
                <a:gd name="connsiteY13" fmla="*/ 673058 h 2356066"/>
                <a:gd name="connsiteX14" fmla="*/ 85512 w 2364578"/>
                <a:gd name="connsiteY14" fmla="*/ 249725 h 2356066"/>
                <a:gd name="connsiteX15" fmla="*/ 254846 w 2364578"/>
                <a:gd name="connsiteY15" fmla="*/ 64517 h 2356066"/>
                <a:gd name="connsiteX0" fmla="*/ 258903 w 2368635"/>
                <a:gd name="connsiteY0" fmla="*/ 67284 h 2358833"/>
                <a:gd name="connsiteX1" fmla="*/ 671653 w 2368635"/>
                <a:gd name="connsiteY1" fmla="*/ 9076 h 2358833"/>
                <a:gd name="connsiteX2" fmla="*/ 1057945 w 2368635"/>
                <a:gd name="connsiteY2" fmla="*/ 199574 h 2358833"/>
                <a:gd name="connsiteX3" fmla="*/ 1481278 w 2368635"/>
                <a:gd name="connsiteY3" fmla="*/ 532951 h 2358833"/>
                <a:gd name="connsiteX4" fmla="*/ 2010444 w 2368635"/>
                <a:gd name="connsiteY4" fmla="*/ 696992 h 2358833"/>
                <a:gd name="connsiteX5" fmla="*/ 2364986 w 2368635"/>
                <a:gd name="connsiteY5" fmla="*/ 1099159 h 2358833"/>
                <a:gd name="connsiteX6" fmla="*/ 2153319 w 2368635"/>
                <a:gd name="connsiteY6" fmla="*/ 1607159 h 2358833"/>
                <a:gd name="connsiteX7" fmla="*/ 1523612 w 2368635"/>
                <a:gd name="connsiteY7" fmla="*/ 1797659 h 2358833"/>
                <a:gd name="connsiteX8" fmla="*/ 1301361 w 2368635"/>
                <a:gd name="connsiteY8" fmla="*/ 1972283 h 2358833"/>
                <a:gd name="connsiteX9" fmla="*/ 957403 w 2368635"/>
                <a:gd name="connsiteY9" fmla="*/ 2326825 h 2358833"/>
                <a:gd name="connsiteX10" fmla="*/ 311819 w 2368635"/>
                <a:gd name="connsiteY10" fmla="*/ 2279201 h 2358833"/>
                <a:gd name="connsiteX11" fmla="*/ 47237 w 2368635"/>
                <a:gd name="connsiteY11" fmla="*/ 1771200 h 2358833"/>
                <a:gd name="connsiteX12" fmla="*/ 137194 w 2368635"/>
                <a:gd name="connsiteY12" fmla="*/ 1152075 h 2358833"/>
                <a:gd name="connsiteX13" fmla="*/ 4903 w 2368635"/>
                <a:gd name="connsiteY13" fmla="*/ 675825 h 2358833"/>
                <a:gd name="connsiteX14" fmla="*/ 36652 w 2368635"/>
                <a:gd name="connsiteY14" fmla="*/ 384783 h 2358833"/>
                <a:gd name="connsiteX15" fmla="*/ 258903 w 2368635"/>
                <a:gd name="connsiteY15" fmla="*/ 67284 h 2358833"/>
                <a:gd name="connsiteX0" fmla="*/ 235537 w 2345269"/>
                <a:gd name="connsiteY0" fmla="*/ 67284 h 2358833"/>
                <a:gd name="connsiteX1" fmla="*/ 648287 w 2345269"/>
                <a:gd name="connsiteY1" fmla="*/ 9076 h 2358833"/>
                <a:gd name="connsiteX2" fmla="*/ 1034579 w 2345269"/>
                <a:gd name="connsiteY2" fmla="*/ 199574 h 2358833"/>
                <a:gd name="connsiteX3" fmla="*/ 1457912 w 2345269"/>
                <a:gd name="connsiteY3" fmla="*/ 532951 h 2358833"/>
                <a:gd name="connsiteX4" fmla="*/ 1987078 w 2345269"/>
                <a:gd name="connsiteY4" fmla="*/ 696992 h 2358833"/>
                <a:gd name="connsiteX5" fmla="*/ 2341620 w 2345269"/>
                <a:gd name="connsiteY5" fmla="*/ 1099159 h 2358833"/>
                <a:gd name="connsiteX6" fmla="*/ 2129953 w 2345269"/>
                <a:gd name="connsiteY6" fmla="*/ 1607159 h 2358833"/>
                <a:gd name="connsiteX7" fmla="*/ 1500246 w 2345269"/>
                <a:gd name="connsiteY7" fmla="*/ 1797659 h 2358833"/>
                <a:gd name="connsiteX8" fmla="*/ 1277995 w 2345269"/>
                <a:gd name="connsiteY8" fmla="*/ 1972283 h 2358833"/>
                <a:gd name="connsiteX9" fmla="*/ 934037 w 2345269"/>
                <a:gd name="connsiteY9" fmla="*/ 2326825 h 2358833"/>
                <a:gd name="connsiteX10" fmla="*/ 288453 w 2345269"/>
                <a:gd name="connsiteY10" fmla="*/ 2279201 h 2358833"/>
                <a:gd name="connsiteX11" fmla="*/ 23871 w 2345269"/>
                <a:gd name="connsiteY11" fmla="*/ 1771200 h 2358833"/>
                <a:gd name="connsiteX12" fmla="*/ 113828 w 2345269"/>
                <a:gd name="connsiteY12" fmla="*/ 1152075 h 2358833"/>
                <a:gd name="connsiteX13" fmla="*/ 29162 w 2345269"/>
                <a:gd name="connsiteY13" fmla="*/ 845158 h 2358833"/>
                <a:gd name="connsiteX14" fmla="*/ 13286 w 2345269"/>
                <a:gd name="connsiteY14" fmla="*/ 384783 h 2358833"/>
                <a:gd name="connsiteX15" fmla="*/ 235537 w 2345269"/>
                <a:gd name="connsiteY15" fmla="*/ 67284 h 2358833"/>
                <a:gd name="connsiteX0" fmla="*/ 242969 w 2352701"/>
                <a:gd name="connsiteY0" fmla="*/ 67284 h 2358833"/>
                <a:gd name="connsiteX1" fmla="*/ 655719 w 2352701"/>
                <a:gd name="connsiteY1" fmla="*/ 9076 h 2358833"/>
                <a:gd name="connsiteX2" fmla="*/ 1042011 w 2352701"/>
                <a:gd name="connsiteY2" fmla="*/ 199574 h 2358833"/>
                <a:gd name="connsiteX3" fmla="*/ 1465344 w 2352701"/>
                <a:gd name="connsiteY3" fmla="*/ 532951 h 2358833"/>
                <a:gd name="connsiteX4" fmla="*/ 1994510 w 2352701"/>
                <a:gd name="connsiteY4" fmla="*/ 696992 h 2358833"/>
                <a:gd name="connsiteX5" fmla="*/ 2349052 w 2352701"/>
                <a:gd name="connsiteY5" fmla="*/ 1099159 h 2358833"/>
                <a:gd name="connsiteX6" fmla="*/ 2137385 w 2352701"/>
                <a:gd name="connsiteY6" fmla="*/ 1607159 h 2358833"/>
                <a:gd name="connsiteX7" fmla="*/ 1507678 w 2352701"/>
                <a:gd name="connsiteY7" fmla="*/ 1797659 h 2358833"/>
                <a:gd name="connsiteX8" fmla="*/ 1285427 w 2352701"/>
                <a:gd name="connsiteY8" fmla="*/ 1972283 h 2358833"/>
                <a:gd name="connsiteX9" fmla="*/ 941469 w 2352701"/>
                <a:gd name="connsiteY9" fmla="*/ 2326825 h 2358833"/>
                <a:gd name="connsiteX10" fmla="*/ 295885 w 2352701"/>
                <a:gd name="connsiteY10" fmla="*/ 2279201 h 2358833"/>
                <a:gd name="connsiteX11" fmla="*/ 31303 w 2352701"/>
                <a:gd name="connsiteY11" fmla="*/ 1771200 h 2358833"/>
                <a:gd name="connsiteX12" fmla="*/ 121260 w 2352701"/>
                <a:gd name="connsiteY12" fmla="*/ 1152075 h 2358833"/>
                <a:gd name="connsiteX13" fmla="*/ 36594 w 2352701"/>
                <a:gd name="connsiteY13" fmla="*/ 845158 h 2358833"/>
                <a:gd name="connsiteX14" fmla="*/ 20718 w 2352701"/>
                <a:gd name="connsiteY14" fmla="*/ 384783 h 2358833"/>
                <a:gd name="connsiteX15" fmla="*/ 242969 w 2352701"/>
                <a:gd name="connsiteY15" fmla="*/ 67284 h 2358833"/>
                <a:gd name="connsiteX0" fmla="*/ 242969 w 2352701"/>
                <a:gd name="connsiteY0" fmla="*/ 67284 h 2358833"/>
                <a:gd name="connsiteX1" fmla="*/ 655719 w 2352701"/>
                <a:gd name="connsiteY1" fmla="*/ 9076 h 2358833"/>
                <a:gd name="connsiteX2" fmla="*/ 1042011 w 2352701"/>
                <a:gd name="connsiteY2" fmla="*/ 199574 h 2358833"/>
                <a:gd name="connsiteX3" fmla="*/ 1465344 w 2352701"/>
                <a:gd name="connsiteY3" fmla="*/ 532951 h 2358833"/>
                <a:gd name="connsiteX4" fmla="*/ 1994510 w 2352701"/>
                <a:gd name="connsiteY4" fmla="*/ 696992 h 2358833"/>
                <a:gd name="connsiteX5" fmla="*/ 2349052 w 2352701"/>
                <a:gd name="connsiteY5" fmla="*/ 1099159 h 2358833"/>
                <a:gd name="connsiteX6" fmla="*/ 2137385 w 2352701"/>
                <a:gd name="connsiteY6" fmla="*/ 1607159 h 2358833"/>
                <a:gd name="connsiteX7" fmla="*/ 1507678 w 2352701"/>
                <a:gd name="connsiteY7" fmla="*/ 1797659 h 2358833"/>
                <a:gd name="connsiteX8" fmla="*/ 1285427 w 2352701"/>
                <a:gd name="connsiteY8" fmla="*/ 1972283 h 2358833"/>
                <a:gd name="connsiteX9" fmla="*/ 941469 w 2352701"/>
                <a:gd name="connsiteY9" fmla="*/ 2326825 h 2358833"/>
                <a:gd name="connsiteX10" fmla="*/ 295885 w 2352701"/>
                <a:gd name="connsiteY10" fmla="*/ 2279201 h 2358833"/>
                <a:gd name="connsiteX11" fmla="*/ 31303 w 2352701"/>
                <a:gd name="connsiteY11" fmla="*/ 1771200 h 2358833"/>
                <a:gd name="connsiteX12" fmla="*/ 121260 w 2352701"/>
                <a:gd name="connsiteY12" fmla="*/ 1247325 h 2358833"/>
                <a:gd name="connsiteX13" fmla="*/ 36594 w 2352701"/>
                <a:gd name="connsiteY13" fmla="*/ 845158 h 2358833"/>
                <a:gd name="connsiteX14" fmla="*/ 20718 w 2352701"/>
                <a:gd name="connsiteY14" fmla="*/ 384783 h 2358833"/>
                <a:gd name="connsiteX15" fmla="*/ 242969 w 2352701"/>
                <a:gd name="connsiteY15" fmla="*/ 67284 h 2358833"/>
                <a:gd name="connsiteX0" fmla="*/ 242969 w 2352701"/>
                <a:gd name="connsiteY0" fmla="*/ 67284 h 2358833"/>
                <a:gd name="connsiteX1" fmla="*/ 655719 w 2352701"/>
                <a:gd name="connsiteY1" fmla="*/ 9076 h 2358833"/>
                <a:gd name="connsiteX2" fmla="*/ 1042011 w 2352701"/>
                <a:gd name="connsiteY2" fmla="*/ 199574 h 2358833"/>
                <a:gd name="connsiteX3" fmla="*/ 1375385 w 2352701"/>
                <a:gd name="connsiteY3" fmla="*/ 480034 h 2358833"/>
                <a:gd name="connsiteX4" fmla="*/ 1994510 w 2352701"/>
                <a:gd name="connsiteY4" fmla="*/ 696992 h 2358833"/>
                <a:gd name="connsiteX5" fmla="*/ 2349052 w 2352701"/>
                <a:gd name="connsiteY5" fmla="*/ 1099159 h 2358833"/>
                <a:gd name="connsiteX6" fmla="*/ 2137385 w 2352701"/>
                <a:gd name="connsiteY6" fmla="*/ 1607159 h 2358833"/>
                <a:gd name="connsiteX7" fmla="*/ 1507678 w 2352701"/>
                <a:gd name="connsiteY7" fmla="*/ 1797659 h 2358833"/>
                <a:gd name="connsiteX8" fmla="*/ 1285427 w 2352701"/>
                <a:gd name="connsiteY8" fmla="*/ 1972283 h 2358833"/>
                <a:gd name="connsiteX9" fmla="*/ 941469 w 2352701"/>
                <a:gd name="connsiteY9" fmla="*/ 2326825 h 2358833"/>
                <a:gd name="connsiteX10" fmla="*/ 295885 w 2352701"/>
                <a:gd name="connsiteY10" fmla="*/ 2279201 h 2358833"/>
                <a:gd name="connsiteX11" fmla="*/ 31303 w 2352701"/>
                <a:gd name="connsiteY11" fmla="*/ 1771200 h 2358833"/>
                <a:gd name="connsiteX12" fmla="*/ 121260 w 2352701"/>
                <a:gd name="connsiteY12" fmla="*/ 1247325 h 2358833"/>
                <a:gd name="connsiteX13" fmla="*/ 36594 w 2352701"/>
                <a:gd name="connsiteY13" fmla="*/ 845158 h 2358833"/>
                <a:gd name="connsiteX14" fmla="*/ 20718 w 2352701"/>
                <a:gd name="connsiteY14" fmla="*/ 384783 h 2358833"/>
                <a:gd name="connsiteX15" fmla="*/ 242969 w 2352701"/>
                <a:gd name="connsiteY15" fmla="*/ 67284 h 2358833"/>
                <a:gd name="connsiteX0" fmla="*/ 242969 w 2272494"/>
                <a:gd name="connsiteY0" fmla="*/ 67284 h 2358833"/>
                <a:gd name="connsiteX1" fmla="*/ 655719 w 2272494"/>
                <a:gd name="connsiteY1" fmla="*/ 9076 h 2358833"/>
                <a:gd name="connsiteX2" fmla="*/ 1042011 w 2272494"/>
                <a:gd name="connsiteY2" fmla="*/ 199574 h 2358833"/>
                <a:gd name="connsiteX3" fmla="*/ 1375385 w 2272494"/>
                <a:gd name="connsiteY3" fmla="*/ 480034 h 2358833"/>
                <a:gd name="connsiteX4" fmla="*/ 1994510 w 2272494"/>
                <a:gd name="connsiteY4" fmla="*/ 696992 h 2358833"/>
                <a:gd name="connsiteX5" fmla="*/ 2264385 w 2272494"/>
                <a:gd name="connsiteY5" fmla="*/ 1099159 h 2358833"/>
                <a:gd name="connsiteX6" fmla="*/ 2137385 w 2272494"/>
                <a:gd name="connsiteY6" fmla="*/ 1607159 h 2358833"/>
                <a:gd name="connsiteX7" fmla="*/ 1507678 w 2272494"/>
                <a:gd name="connsiteY7" fmla="*/ 1797659 h 2358833"/>
                <a:gd name="connsiteX8" fmla="*/ 1285427 w 2272494"/>
                <a:gd name="connsiteY8" fmla="*/ 1972283 h 2358833"/>
                <a:gd name="connsiteX9" fmla="*/ 941469 w 2272494"/>
                <a:gd name="connsiteY9" fmla="*/ 2326825 h 2358833"/>
                <a:gd name="connsiteX10" fmla="*/ 295885 w 2272494"/>
                <a:gd name="connsiteY10" fmla="*/ 2279201 h 2358833"/>
                <a:gd name="connsiteX11" fmla="*/ 31303 w 2272494"/>
                <a:gd name="connsiteY11" fmla="*/ 1771200 h 2358833"/>
                <a:gd name="connsiteX12" fmla="*/ 121260 w 2272494"/>
                <a:gd name="connsiteY12" fmla="*/ 1247325 h 2358833"/>
                <a:gd name="connsiteX13" fmla="*/ 36594 w 2272494"/>
                <a:gd name="connsiteY13" fmla="*/ 845158 h 2358833"/>
                <a:gd name="connsiteX14" fmla="*/ 20718 w 2272494"/>
                <a:gd name="connsiteY14" fmla="*/ 384783 h 2358833"/>
                <a:gd name="connsiteX15" fmla="*/ 242969 w 2272494"/>
                <a:gd name="connsiteY15" fmla="*/ 67284 h 2358833"/>
                <a:gd name="connsiteX0" fmla="*/ 242969 w 2266114"/>
                <a:gd name="connsiteY0" fmla="*/ 67284 h 2358833"/>
                <a:gd name="connsiteX1" fmla="*/ 655719 w 2266114"/>
                <a:gd name="connsiteY1" fmla="*/ 9076 h 2358833"/>
                <a:gd name="connsiteX2" fmla="*/ 1042011 w 2266114"/>
                <a:gd name="connsiteY2" fmla="*/ 199574 h 2358833"/>
                <a:gd name="connsiteX3" fmla="*/ 1375385 w 2266114"/>
                <a:gd name="connsiteY3" fmla="*/ 480034 h 2358833"/>
                <a:gd name="connsiteX4" fmla="*/ 1994510 w 2266114"/>
                <a:gd name="connsiteY4" fmla="*/ 696992 h 2358833"/>
                <a:gd name="connsiteX5" fmla="*/ 2264385 w 2266114"/>
                <a:gd name="connsiteY5" fmla="*/ 1099159 h 2358833"/>
                <a:gd name="connsiteX6" fmla="*/ 2079177 w 2266114"/>
                <a:gd name="connsiteY6" fmla="*/ 1585992 h 2358833"/>
                <a:gd name="connsiteX7" fmla="*/ 1507678 w 2266114"/>
                <a:gd name="connsiteY7" fmla="*/ 1797659 h 2358833"/>
                <a:gd name="connsiteX8" fmla="*/ 1285427 w 2266114"/>
                <a:gd name="connsiteY8" fmla="*/ 1972283 h 2358833"/>
                <a:gd name="connsiteX9" fmla="*/ 941469 w 2266114"/>
                <a:gd name="connsiteY9" fmla="*/ 2326825 h 2358833"/>
                <a:gd name="connsiteX10" fmla="*/ 295885 w 2266114"/>
                <a:gd name="connsiteY10" fmla="*/ 2279201 h 2358833"/>
                <a:gd name="connsiteX11" fmla="*/ 31303 w 2266114"/>
                <a:gd name="connsiteY11" fmla="*/ 1771200 h 2358833"/>
                <a:gd name="connsiteX12" fmla="*/ 121260 w 2266114"/>
                <a:gd name="connsiteY12" fmla="*/ 1247325 h 2358833"/>
                <a:gd name="connsiteX13" fmla="*/ 36594 w 2266114"/>
                <a:gd name="connsiteY13" fmla="*/ 845158 h 2358833"/>
                <a:gd name="connsiteX14" fmla="*/ 20718 w 2266114"/>
                <a:gd name="connsiteY14" fmla="*/ 384783 h 2358833"/>
                <a:gd name="connsiteX15" fmla="*/ 242969 w 2266114"/>
                <a:gd name="connsiteY15" fmla="*/ 67284 h 2358833"/>
                <a:gd name="connsiteX0" fmla="*/ 242969 w 2266114"/>
                <a:gd name="connsiteY0" fmla="*/ 67284 h 2323789"/>
                <a:gd name="connsiteX1" fmla="*/ 655719 w 2266114"/>
                <a:gd name="connsiteY1" fmla="*/ 9076 h 2323789"/>
                <a:gd name="connsiteX2" fmla="*/ 1042011 w 2266114"/>
                <a:gd name="connsiteY2" fmla="*/ 199574 h 2323789"/>
                <a:gd name="connsiteX3" fmla="*/ 1375385 w 2266114"/>
                <a:gd name="connsiteY3" fmla="*/ 480034 h 2323789"/>
                <a:gd name="connsiteX4" fmla="*/ 1994510 w 2266114"/>
                <a:gd name="connsiteY4" fmla="*/ 696992 h 2323789"/>
                <a:gd name="connsiteX5" fmla="*/ 2264385 w 2266114"/>
                <a:gd name="connsiteY5" fmla="*/ 1099159 h 2323789"/>
                <a:gd name="connsiteX6" fmla="*/ 2079177 w 2266114"/>
                <a:gd name="connsiteY6" fmla="*/ 1585992 h 2323789"/>
                <a:gd name="connsiteX7" fmla="*/ 1507678 w 2266114"/>
                <a:gd name="connsiteY7" fmla="*/ 1797659 h 2323789"/>
                <a:gd name="connsiteX8" fmla="*/ 1285427 w 2266114"/>
                <a:gd name="connsiteY8" fmla="*/ 1972283 h 2323789"/>
                <a:gd name="connsiteX9" fmla="*/ 888552 w 2266114"/>
                <a:gd name="connsiteY9" fmla="*/ 2263325 h 2323789"/>
                <a:gd name="connsiteX10" fmla="*/ 295885 w 2266114"/>
                <a:gd name="connsiteY10" fmla="*/ 2279201 h 2323789"/>
                <a:gd name="connsiteX11" fmla="*/ 31303 w 2266114"/>
                <a:gd name="connsiteY11" fmla="*/ 1771200 h 2323789"/>
                <a:gd name="connsiteX12" fmla="*/ 121260 w 2266114"/>
                <a:gd name="connsiteY12" fmla="*/ 1247325 h 2323789"/>
                <a:gd name="connsiteX13" fmla="*/ 36594 w 2266114"/>
                <a:gd name="connsiteY13" fmla="*/ 845158 h 2323789"/>
                <a:gd name="connsiteX14" fmla="*/ 20718 w 2266114"/>
                <a:gd name="connsiteY14" fmla="*/ 384783 h 2323789"/>
                <a:gd name="connsiteX15" fmla="*/ 242969 w 2266114"/>
                <a:gd name="connsiteY15" fmla="*/ 67284 h 2323789"/>
                <a:gd name="connsiteX0" fmla="*/ 242969 w 2266114"/>
                <a:gd name="connsiteY0" fmla="*/ 67284 h 2326874"/>
                <a:gd name="connsiteX1" fmla="*/ 655719 w 2266114"/>
                <a:gd name="connsiteY1" fmla="*/ 9076 h 2326874"/>
                <a:gd name="connsiteX2" fmla="*/ 1042011 w 2266114"/>
                <a:gd name="connsiteY2" fmla="*/ 199574 h 2326874"/>
                <a:gd name="connsiteX3" fmla="*/ 1375385 w 2266114"/>
                <a:gd name="connsiteY3" fmla="*/ 480034 h 2326874"/>
                <a:gd name="connsiteX4" fmla="*/ 1994510 w 2266114"/>
                <a:gd name="connsiteY4" fmla="*/ 696992 h 2326874"/>
                <a:gd name="connsiteX5" fmla="*/ 2264385 w 2266114"/>
                <a:gd name="connsiteY5" fmla="*/ 1099159 h 2326874"/>
                <a:gd name="connsiteX6" fmla="*/ 2079177 w 2266114"/>
                <a:gd name="connsiteY6" fmla="*/ 1585992 h 2326874"/>
                <a:gd name="connsiteX7" fmla="*/ 1507678 w 2266114"/>
                <a:gd name="connsiteY7" fmla="*/ 1797659 h 2326874"/>
                <a:gd name="connsiteX8" fmla="*/ 1227218 w 2266114"/>
                <a:gd name="connsiteY8" fmla="*/ 1908783 h 2326874"/>
                <a:gd name="connsiteX9" fmla="*/ 888552 w 2266114"/>
                <a:gd name="connsiteY9" fmla="*/ 2263325 h 2326874"/>
                <a:gd name="connsiteX10" fmla="*/ 295885 w 2266114"/>
                <a:gd name="connsiteY10" fmla="*/ 2279201 h 2326874"/>
                <a:gd name="connsiteX11" fmla="*/ 31303 w 2266114"/>
                <a:gd name="connsiteY11" fmla="*/ 1771200 h 2326874"/>
                <a:gd name="connsiteX12" fmla="*/ 121260 w 2266114"/>
                <a:gd name="connsiteY12" fmla="*/ 1247325 h 2326874"/>
                <a:gd name="connsiteX13" fmla="*/ 36594 w 2266114"/>
                <a:gd name="connsiteY13" fmla="*/ 845158 h 2326874"/>
                <a:gd name="connsiteX14" fmla="*/ 20718 w 2266114"/>
                <a:gd name="connsiteY14" fmla="*/ 384783 h 2326874"/>
                <a:gd name="connsiteX15" fmla="*/ 242969 w 2266114"/>
                <a:gd name="connsiteY15" fmla="*/ 67284 h 2326874"/>
                <a:gd name="connsiteX0" fmla="*/ 242969 w 2266217"/>
                <a:gd name="connsiteY0" fmla="*/ 67284 h 2326874"/>
                <a:gd name="connsiteX1" fmla="*/ 655719 w 2266217"/>
                <a:gd name="connsiteY1" fmla="*/ 9076 h 2326874"/>
                <a:gd name="connsiteX2" fmla="*/ 1042011 w 2266217"/>
                <a:gd name="connsiteY2" fmla="*/ 199574 h 2326874"/>
                <a:gd name="connsiteX3" fmla="*/ 1375385 w 2266217"/>
                <a:gd name="connsiteY3" fmla="*/ 480034 h 2326874"/>
                <a:gd name="connsiteX4" fmla="*/ 1994510 w 2266217"/>
                <a:gd name="connsiteY4" fmla="*/ 696992 h 2326874"/>
                <a:gd name="connsiteX5" fmla="*/ 2264385 w 2266217"/>
                <a:gd name="connsiteY5" fmla="*/ 1099159 h 2326874"/>
                <a:gd name="connsiteX6" fmla="*/ 2079177 w 2266217"/>
                <a:gd name="connsiteY6" fmla="*/ 1585992 h 2326874"/>
                <a:gd name="connsiteX7" fmla="*/ 1475928 w 2266217"/>
                <a:gd name="connsiteY7" fmla="*/ 1750034 h 2326874"/>
                <a:gd name="connsiteX8" fmla="*/ 1227218 w 2266217"/>
                <a:gd name="connsiteY8" fmla="*/ 1908783 h 2326874"/>
                <a:gd name="connsiteX9" fmla="*/ 888552 w 2266217"/>
                <a:gd name="connsiteY9" fmla="*/ 2263325 h 2326874"/>
                <a:gd name="connsiteX10" fmla="*/ 295885 w 2266217"/>
                <a:gd name="connsiteY10" fmla="*/ 2279201 h 2326874"/>
                <a:gd name="connsiteX11" fmla="*/ 31303 w 2266217"/>
                <a:gd name="connsiteY11" fmla="*/ 1771200 h 2326874"/>
                <a:gd name="connsiteX12" fmla="*/ 121260 w 2266217"/>
                <a:gd name="connsiteY12" fmla="*/ 1247325 h 2326874"/>
                <a:gd name="connsiteX13" fmla="*/ 36594 w 2266217"/>
                <a:gd name="connsiteY13" fmla="*/ 845158 h 2326874"/>
                <a:gd name="connsiteX14" fmla="*/ 20718 w 2266217"/>
                <a:gd name="connsiteY14" fmla="*/ 384783 h 2326874"/>
                <a:gd name="connsiteX15" fmla="*/ 242969 w 2266217"/>
                <a:gd name="connsiteY15" fmla="*/ 67284 h 232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66217" h="2326874">
                  <a:moveTo>
                    <a:pt x="242969" y="67284"/>
                  </a:moveTo>
                  <a:cubicBezTo>
                    <a:pt x="348803" y="4666"/>
                    <a:pt x="522545" y="-12972"/>
                    <a:pt x="655719" y="9076"/>
                  </a:cubicBezTo>
                  <a:cubicBezTo>
                    <a:pt x="788893" y="31124"/>
                    <a:pt x="922067" y="121081"/>
                    <a:pt x="1042011" y="199574"/>
                  </a:cubicBezTo>
                  <a:cubicBezTo>
                    <a:pt x="1161955" y="278067"/>
                    <a:pt x="1220163" y="401541"/>
                    <a:pt x="1375385" y="480034"/>
                  </a:cubicBezTo>
                  <a:cubicBezTo>
                    <a:pt x="1530607" y="558527"/>
                    <a:pt x="1846343" y="593805"/>
                    <a:pt x="1994510" y="696992"/>
                  </a:cubicBezTo>
                  <a:cubicBezTo>
                    <a:pt x="2142677" y="800179"/>
                    <a:pt x="2250274" y="950992"/>
                    <a:pt x="2264385" y="1099159"/>
                  </a:cubicBezTo>
                  <a:cubicBezTo>
                    <a:pt x="2278496" y="1247326"/>
                    <a:pt x="2210586" y="1477513"/>
                    <a:pt x="2079177" y="1585992"/>
                  </a:cubicBezTo>
                  <a:cubicBezTo>
                    <a:pt x="1947768" y="1694471"/>
                    <a:pt x="1617921" y="1696236"/>
                    <a:pt x="1475928" y="1750034"/>
                  </a:cubicBezTo>
                  <a:cubicBezTo>
                    <a:pt x="1333935" y="1803832"/>
                    <a:pt x="1325114" y="1823235"/>
                    <a:pt x="1227218" y="1908783"/>
                  </a:cubicBezTo>
                  <a:cubicBezTo>
                    <a:pt x="1129322" y="1994331"/>
                    <a:pt x="1043774" y="2201589"/>
                    <a:pt x="888552" y="2263325"/>
                  </a:cubicBezTo>
                  <a:cubicBezTo>
                    <a:pt x="733330" y="2325061"/>
                    <a:pt x="438760" y="2361222"/>
                    <a:pt x="295885" y="2279201"/>
                  </a:cubicBezTo>
                  <a:cubicBezTo>
                    <a:pt x="153010" y="2197180"/>
                    <a:pt x="60407" y="1943179"/>
                    <a:pt x="31303" y="1771200"/>
                  </a:cubicBezTo>
                  <a:cubicBezTo>
                    <a:pt x="2199" y="1599221"/>
                    <a:pt x="120378" y="1401665"/>
                    <a:pt x="121260" y="1247325"/>
                  </a:cubicBezTo>
                  <a:cubicBezTo>
                    <a:pt x="122142" y="1092985"/>
                    <a:pt x="44531" y="995088"/>
                    <a:pt x="36594" y="845158"/>
                  </a:cubicBezTo>
                  <a:cubicBezTo>
                    <a:pt x="-3093" y="695228"/>
                    <a:pt x="-13678" y="514429"/>
                    <a:pt x="20718" y="384783"/>
                  </a:cubicBezTo>
                  <a:cubicBezTo>
                    <a:pt x="55114" y="255137"/>
                    <a:pt x="137135" y="129902"/>
                    <a:pt x="242969" y="67284"/>
                  </a:cubicBezTo>
                  <a:close/>
                </a:path>
              </a:pathLst>
            </a:custGeom>
            <a:noFill/>
            <a:ln w="28575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610405" y="3044951"/>
              <a:ext cx="1574605" cy="614479"/>
            </a:xfrm>
            <a:prstGeom prst="line">
              <a:avLst/>
            </a:prstGeom>
            <a:ln w="28575" cmpd="sng">
              <a:solidFill>
                <a:srgbClr val="FFFF00"/>
              </a:solidFill>
              <a:prstDash val="solid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1109414" y="3412452"/>
            <a:ext cx="2821802" cy="2339531"/>
            <a:chOff x="3401613" y="1830118"/>
            <a:chExt cx="2821802" cy="2339531"/>
          </a:xfrm>
        </p:grpSpPr>
        <p:sp>
          <p:nvSpPr>
            <p:cNvPr id="21" name="Freeform 20"/>
            <p:cNvSpPr/>
            <p:nvPr/>
          </p:nvSpPr>
          <p:spPr>
            <a:xfrm rot="952182">
              <a:off x="3401613" y="1830118"/>
              <a:ext cx="2324945" cy="2339531"/>
            </a:xfrm>
            <a:custGeom>
              <a:avLst/>
              <a:gdLst>
                <a:gd name="connsiteX0" fmla="*/ 2243888 w 2326155"/>
                <a:gd name="connsiteY0" fmla="*/ 508931 h 2343184"/>
                <a:gd name="connsiteX1" fmla="*/ 1862888 w 2326155"/>
                <a:gd name="connsiteY1" fmla="*/ 291972 h 2343184"/>
                <a:gd name="connsiteX2" fmla="*/ 1413097 w 2326155"/>
                <a:gd name="connsiteY2" fmla="*/ 286681 h 2343184"/>
                <a:gd name="connsiteX3" fmla="*/ 1090305 w 2326155"/>
                <a:gd name="connsiteY3" fmla="*/ 106764 h 2343184"/>
                <a:gd name="connsiteX4" fmla="*/ 741055 w 2326155"/>
                <a:gd name="connsiteY4" fmla="*/ 931 h 2343184"/>
                <a:gd name="connsiteX5" fmla="*/ 460597 w 2326155"/>
                <a:gd name="connsiteY5" fmla="*/ 69722 h 2343184"/>
                <a:gd name="connsiteX6" fmla="*/ 264805 w 2326155"/>
                <a:gd name="connsiteY6" fmla="*/ 302556 h 2343184"/>
                <a:gd name="connsiteX7" fmla="*/ 217180 w 2326155"/>
                <a:gd name="connsiteY7" fmla="*/ 747056 h 2343184"/>
                <a:gd name="connsiteX8" fmla="*/ 227763 w 2326155"/>
                <a:gd name="connsiteY8" fmla="*/ 1027514 h 2343184"/>
                <a:gd name="connsiteX9" fmla="*/ 111347 w 2326155"/>
                <a:gd name="connsiteY9" fmla="*/ 1249764 h 2343184"/>
                <a:gd name="connsiteX10" fmla="*/ 222 w 2326155"/>
                <a:gd name="connsiteY10" fmla="*/ 1651931 h 2343184"/>
                <a:gd name="connsiteX11" fmla="*/ 95472 w 2326155"/>
                <a:gd name="connsiteY11" fmla="*/ 1964139 h 2343184"/>
                <a:gd name="connsiteX12" fmla="*/ 465888 w 2326155"/>
                <a:gd name="connsiteY12" fmla="*/ 2170514 h 2343184"/>
                <a:gd name="connsiteX13" fmla="*/ 973888 w 2326155"/>
                <a:gd name="connsiteY13" fmla="*/ 2159931 h 2343184"/>
                <a:gd name="connsiteX14" fmla="*/ 1264930 w 2326155"/>
                <a:gd name="connsiteY14" fmla="*/ 2276347 h 2343184"/>
                <a:gd name="connsiteX15" fmla="*/ 1640638 w 2326155"/>
                <a:gd name="connsiteY15" fmla="*/ 2339847 h 2343184"/>
                <a:gd name="connsiteX16" fmla="*/ 1931680 w 2326155"/>
                <a:gd name="connsiteY16" fmla="*/ 2175806 h 2343184"/>
                <a:gd name="connsiteX17" fmla="*/ 2079847 w 2326155"/>
                <a:gd name="connsiteY17" fmla="*/ 1815972 h 2343184"/>
                <a:gd name="connsiteX18" fmla="*/ 2079847 w 2326155"/>
                <a:gd name="connsiteY18" fmla="*/ 1461431 h 2343184"/>
                <a:gd name="connsiteX19" fmla="*/ 2280930 w 2326155"/>
                <a:gd name="connsiteY19" fmla="*/ 1064556 h 2343184"/>
                <a:gd name="connsiteX20" fmla="*/ 2323263 w 2326155"/>
                <a:gd name="connsiteY20" fmla="*/ 683556 h 2343184"/>
                <a:gd name="connsiteX21" fmla="*/ 2243888 w 2326155"/>
                <a:gd name="connsiteY21" fmla="*/ 508931 h 2343184"/>
                <a:gd name="connsiteX0" fmla="*/ 2243888 w 2326155"/>
                <a:gd name="connsiteY0" fmla="*/ 508931 h 2343184"/>
                <a:gd name="connsiteX1" fmla="*/ 1963430 w 2326155"/>
                <a:gd name="connsiteY1" fmla="*/ 313139 h 2343184"/>
                <a:gd name="connsiteX2" fmla="*/ 1413097 w 2326155"/>
                <a:gd name="connsiteY2" fmla="*/ 286681 h 2343184"/>
                <a:gd name="connsiteX3" fmla="*/ 1090305 w 2326155"/>
                <a:gd name="connsiteY3" fmla="*/ 106764 h 2343184"/>
                <a:gd name="connsiteX4" fmla="*/ 741055 w 2326155"/>
                <a:gd name="connsiteY4" fmla="*/ 931 h 2343184"/>
                <a:gd name="connsiteX5" fmla="*/ 460597 w 2326155"/>
                <a:gd name="connsiteY5" fmla="*/ 69722 h 2343184"/>
                <a:gd name="connsiteX6" fmla="*/ 264805 w 2326155"/>
                <a:gd name="connsiteY6" fmla="*/ 302556 h 2343184"/>
                <a:gd name="connsiteX7" fmla="*/ 217180 w 2326155"/>
                <a:gd name="connsiteY7" fmla="*/ 747056 h 2343184"/>
                <a:gd name="connsiteX8" fmla="*/ 227763 w 2326155"/>
                <a:gd name="connsiteY8" fmla="*/ 1027514 h 2343184"/>
                <a:gd name="connsiteX9" fmla="*/ 111347 w 2326155"/>
                <a:gd name="connsiteY9" fmla="*/ 1249764 h 2343184"/>
                <a:gd name="connsiteX10" fmla="*/ 222 w 2326155"/>
                <a:gd name="connsiteY10" fmla="*/ 1651931 h 2343184"/>
                <a:gd name="connsiteX11" fmla="*/ 95472 w 2326155"/>
                <a:gd name="connsiteY11" fmla="*/ 1964139 h 2343184"/>
                <a:gd name="connsiteX12" fmla="*/ 465888 w 2326155"/>
                <a:gd name="connsiteY12" fmla="*/ 2170514 h 2343184"/>
                <a:gd name="connsiteX13" fmla="*/ 973888 w 2326155"/>
                <a:gd name="connsiteY13" fmla="*/ 2159931 h 2343184"/>
                <a:gd name="connsiteX14" fmla="*/ 1264930 w 2326155"/>
                <a:gd name="connsiteY14" fmla="*/ 2276347 h 2343184"/>
                <a:gd name="connsiteX15" fmla="*/ 1640638 w 2326155"/>
                <a:gd name="connsiteY15" fmla="*/ 2339847 h 2343184"/>
                <a:gd name="connsiteX16" fmla="*/ 1931680 w 2326155"/>
                <a:gd name="connsiteY16" fmla="*/ 2175806 h 2343184"/>
                <a:gd name="connsiteX17" fmla="*/ 2079847 w 2326155"/>
                <a:gd name="connsiteY17" fmla="*/ 1815972 h 2343184"/>
                <a:gd name="connsiteX18" fmla="*/ 2079847 w 2326155"/>
                <a:gd name="connsiteY18" fmla="*/ 1461431 h 2343184"/>
                <a:gd name="connsiteX19" fmla="*/ 2280930 w 2326155"/>
                <a:gd name="connsiteY19" fmla="*/ 1064556 h 2343184"/>
                <a:gd name="connsiteX20" fmla="*/ 2323263 w 2326155"/>
                <a:gd name="connsiteY20" fmla="*/ 683556 h 2343184"/>
                <a:gd name="connsiteX21" fmla="*/ 2243888 w 2326155"/>
                <a:gd name="connsiteY21" fmla="*/ 508931 h 2343184"/>
                <a:gd name="connsiteX0" fmla="*/ 2243888 w 2326155"/>
                <a:gd name="connsiteY0" fmla="*/ 508931 h 2343184"/>
                <a:gd name="connsiteX1" fmla="*/ 1963430 w 2326155"/>
                <a:gd name="connsiteY1" fmla="*/ 313139 h 2343184"/>
                <a:gd name="connsiteX2" fmla="*/ 1413097 w 2326155"/>
                <a:gd name="connsiteY2" fmla="*/ 286681 h 2343184"/>
                <a:gd name="connsiteX3" fmla="*/ 1090305 w 2326155"/>
                <a:gd name="connsiteY3" fmla="*/ 106764 h 2343184"/>
                <a:gd name="connsiteX4" fmla="*/ 741055 w 2326155"/>
                <a:gd name="connsiteY4" fmla="*/ 931 h 2343184"/>
                <a:gd name="connsiteX5" fmla="*/ 460597 w 2326155"/>
                <a:gd name="connsiteY5" fmla="*/ 69722 h 2343184"/>
                <a:gd name="connsiteX6" fmla="*/ 264805 w 2326155"/>
                <a:gd name="connsiteY6" fmla="*/ 302556 h 2343184"/>
                <a:gd name="connsiteX7" fmla="*/ 217180 w 2326155"/>
                <a:gd name="connsiteY7" fmla="*/ 747056 h 2343184"/>
                <a:gd name="connsiteX8" fmla="*/ 227763 w 2326155"/>
                <a:gd name="connsiteY8" fmla="*/ 1027514 h 2343184"/>
                <a:gd name="connsiteX9" fmla="*/ 111347 w 2326155"/>
                <a:gd name="connsiteY9" fmla="*/ 1249764 h 2343184"/>
                <a:gd name="connsiteX10" fmla="*/ 222 w 2326155"/>
                <a:gd name="connsiteY10" fmla="*/ 1651931 h 2343184"/>
                <a:gd name="connsiteX11" fmla="*/ 95472 w 2326155"/>
                <a:gd name="connsiteY11" fmla="*/ 1964139 h 2343184"/>
                <a:gd name="connsiteX12" fmla="*/ 465888 w 2326155"/>
                <a:gd name="connsiteY12" fmla="*/ 2170514 h 2343184"/>
                <a:gd name="connsiteX13" fmla="*/ 973888 w 2326155"/>
                <a:gd name="connsiteY13" fmla="*/ 2159931 h 2343184"/>
                <a:gd name="connsiteX14" fmla="*/ 1264930 w 2326155"/>
                <a:gd name="connsiteY14" fmla="*/ 2276347 h 2343184"/>
                <a:gd name="connsiteX15" fmla="*/ 1640638 w 2326155"/>
                <a:gd name="connsiteY15" fmla="*/ 2339847 h 2343184"/>
                <a:gd name="connsiteX16" fmla="*/ 1931680 w 2326155"/>
                <a:gd name="connsiteY16" fmla="*/ 2175806 h 2343184"/>
                <a:gd name="connsiteX17" fmla="*/ 2079847 w 2326155"/>
                <a:gd name="connsiteY17" fmla="*/ 1815972 h 2343184"/>
                <a:gd name="connsiteX18" fmla="*/ 2079847 w 2326155"/>
                <a:gd name="connsiteY18" fmla="*/ 1461431 h 2343184"/>
                <a:gd name="connsiteX19" fmla="*/ 2280930 w 2326155"/>
                <a:gd name="connsiteY19" fmla="*/ 1064556 h 2343184"/>
                <a:gd name="connsiteX20" fmla="*/ 2323263 w 2326155"/>
                <a:gd name="connsiteY20" fmla="*/ 683556 h 2343184"/>
                <a:gd name="connsiteX21" fmla="*/ 2243888 w 2326155"/>
                <a:gd name="connsiteY21" fmla="*/ 508931 h 2343184"/>
                <a:gd name="connsiteX0" fmla="*/ 2243888 w 2326155"/>
                <a:gd name="connsiteY0" fmla="*/ 508931 h 2343184"/>
                <a:gd name="connsiteX1" fmla="*/ 1963430 w 2326155"/>
                <a:gd name="connsiteY1" fmla="*/ 313139 h 2343184"/>
                <a:gd name="connsiteX2" fmla="*/ 1413097 w 2326155"/>
                <a:gd name="connsiteY2" fmla="*/ 286681 h 2343184"/>
                <a:gd name="connsiteX3" fmla="*/ 1090305 w 2326155"/>
                <a:gd name="connsiteY3" fmla="*/ 106764 h 2343184"/>
                <a:gd name="connsiteX4" fmla="*/ 741055 w 2326155"/>
                <a:gd name="connsiteY4" fmla="*/ 931 h 2343184"/>
                <a:gd name="connsiteX5" fmla="*/ 460597 w 2326155"/>
                <a:gd name="connsiteY5" fmla="*/ 69722 h 2343184"/>
                <a:gd name="connsiteX6" fmla="*/ 264805 w 2326155"/>
                <a:gd name="connsiteY6" fmla="*/ 302556 h 2343184"/>
                <a:gd name="connsiteX7" fmla="*/ 211888 w 2326155"/>
                <a:gd name="connsiteY7" fmla="*/ 609473 h 2343184"/>
                <a:gd name="connsiteX8" fmla="*/ 227763 w 2326155"/>
                <a:gd name="connsiteY8" fmla="*/ 1027514 h 2343184"/>
                <a:gd name="connsiteX9" fmla="*/ 111347 w 2326155"/>
                <a:gd name="connsiteY9" fmla="*/ 1249764 h 2343184"/>
                <a:gd name="connsiteX10" fmla="*/ 222 w 2326155"/>
                <a:gd name="connsiteY10" fmla="*/ 1651931 h 2343184"/>
                <a:gd name="connsiteX11" fmla="*/ 95472 w 2326155"/>
                <a:gd name="connsiteY11" fmla="*/ 1964139 h 2343184"/>
                <a:gd name="connsiteX12" fmla="*/ 465888 w 2326155"/>
                <a:gd name="connsiteY12" fmla="*/ 2170514 h 2343184"/>
                <a:gd name="connsiteX13" fmla="*/ 973888 w 2326155"/>
                <a:gd name="connsiteY13" fmla="*/ 2159931 h 2343184"/>
                <a:gd name="connsiteX14" fmla="*/ 1264930 w 2326155"/>
                <a:gd name="connsiteY14" fmla="*/ 2276347 h 2343184"/>
                <a:gd name="connsiteX15" fmla="*/ 1640638 w 2326155"/>
                <a:gd name="connsiteY15" fmla="*/ 2339847 h 2343184"/>
                <a:gd name="connsiteX16" fmla="*/ 1931680 w 2326155"/>
                <a:gd name="connsiteY16" fmla="*/ 2175806 h 2343184"/>
                <a:gd name="connsiteX17" fmla="*/ 2079847 w 2326155"/>
                <a:gd name="connsiteY17" fmla="*/ 1815972 h 2343184"/>
                <a:gd name="connsiteX18" fmla="*/ 2079847 w 2326155"/>
                <a:gd name="connsiteY18" fmla="*/ 1461431 h 2343184"/>
                <a:gd name="connsiteX19" fmla="*/ 2280930 w 2326155"/>
                <a:gd name="connsiteY19" fmla="*/ 1064556 h 2343184"/>
                <a:gd name="connsiteX20" fmla="*/ 2323263 w 2326155"/>
                <a:gd name="connsiteY20" fmla="*/ 683556 h 2343184"/>
                <a:gd name="connsiteX21" fmla="*/ 2243888 w 2326155"/>
                <a:gd name="connsiteY21" fmla="*/ 508931 h 2343184"/>
                <a:gd name="connsiteX0" fmla="*/ 2243888 w 2326155"/>
                <a:gd name="connsiteY0" fmla="*/ 508118 h 2342371"/>
                <a:gd name="connsiteX1" fmla="*/ 1963430 w 2326155"/>
                <a:gd name="connsiteY1" fmla="*/ 312326 h 2342371"/>
                <a:gd name="connsiteX2" fmla="*/ 1413097 w 2326155"/>
                <a:gd name="connsiteY2" fmla="*/ 285868 h 2342371"/>
                <a:gd name="connsiteX3" fmla="*/ 1090305 w 2326155"/>
                <a:gd name="connsiteY3" fmla="*/ 105951 h 2342371"/>
                <a:gd name="connsiteX4" fmla="*/ 741055 w 2326155"/>
                <a:gd name="connsiteY4" fmla="*/ 118 h 2342371"/>
                <a:gd name="connsiteX5" fmla="*/ 434138 w 2326155"/>
                <a:gd name="connsiteY5" fmla="*/ 90075 h 2342371"/>
                <a:gd name="connsiteX6" fmla="*/ 264805 w 2326155"/>
                <a:gd name="connsiteY6" fmla="*/ 301743 h 2342371"/>
                <a:gd name="connsiteX7" fmla="*/ 211888 w 2326155"/>
                <a:gd name="connsiteY7" fmla="*/ 608660 h 2342371"/>
                <a:gd name="connsiteX8" fmla="*/ 227763 w 2326155"/>
                <a:gd name="connsiteY8" fmla="*/ 1026701 h 2342371"/>
                <a:gd name="connsiteX9" fmla="*/ 111347 w 2326155"/>
                <a:gd name="connsiteY9" fmla="*/ 1248951 h 2342371"/>
                <a:gd name="connsiteX10" fmla="*/ 222 w 2326155"/>
                <a:gd name="connsiteY10" fmla="*/ 1651118 h 2342371"/>
                <a:gd name="connsiteX11" fmla="*/ 95472 w 2326155"/>
                <a:gd name="connsiteY11" fmla="*/ 1963326 h 2342371"/>
                <a:gd name="connsiteX12" fmla="*/ 465888 w 2326155"/>
                <a:gd name="connsiteY12" fmla="*/ 2169701 h 2342371"/>
                <a:gd name="connsiteX13" fmla="*/ 973888 w 2326155"/>
                <a:gd name="connsiteY13" fmla="*/ 2159118 h 2342371"/>
                <a:gd name="connsiteX14" fmla="*/ 1264930 w 2326155"/>
                <a:gd name="connsiteY14" fmla="*/ 2275534 h 2342371"/>
                <a:gd name="connsiteX15" fmla="*/ 1640638 w 2326155"/>
                <a:gd name="connsiteY15" fmla="*/ 2339034 h 2342371"/>
                <a:gd name="connsiteX16" fmla="*/ 1931680 w 2326155"/>
                <a:gd name="connsiteY16" fmla="*/ 2174993 h 2342371"/>
                <a:gd name="connsiteX17" fmla="*/ 2079847 w 2326155"/>
                <a:gd name="connsiteY17" fmla="*/ 1815159 h 2342371"/>
                <a:gd name="connsiteX18" fmla="*/ 2079847 w 2326155"/>
                <a:gd name="connsiteY18" fmla="*/ 1460618 h 2342371"/>
                <a:gd name="connsiteX19" fmla="*/ 2280930 w 2326155"/>
                <a:gd name="connsiteY19" fmla="*/ 1063743 h 2342371"/>
                <a:gd name="connsiteX20" fmla="*/ 2323263 w 2326155"/>
                <a:gd name="connsiteY20" fmla="*/ 682743 h 2342371"/>
                <a:gd name="connsiteX21" fmla="*/ 2243888 w 2326155"/>
                <a:gd name="connsiteY21" fmla="*/ 508118 h 2342371"/>
                <a:gd name="connsiteX0" fmla="*/ 2243888 w 2326155"/>
                <a:gd name="connsiteY0" fmla="*/ 502839 h 2337092"/>
                <a:gd name="connsiteX1" fmla="*/ 1963430 w 2326155"/>
                <a:gd name="connsiteY1" fmla="*/ 307047 h 2337092"/>
                <a:gd name="connsiteX2" fmla="*/ 1413097 w 2326155"/>
                <a:gd name="connsiteY2" fmla="*/ 280589 h 2337092"/>
                <a:gd name="connsiteX3" fmla="*/ 1090305 w 2326155"/>
                <a:gd name="connsiteY3" fmla="*/ 100672 h 2337092"/>
                <a:gd name="connsiteX4" fmla="*/ 741055 w 2326155"/>
                <a:gd name="connsiteY4" fmla="*/ 131 h 2337092"/>
                <a:gd name="connsiteX5" fmla="*/ 434138 w 2326155"/>
                <a:gd name="connsiteY5" fmla="*/ 84796 h 2337092"/>
                <a:gd name="connsiteX6" fmla="*/ 264805 w 2326155"/>
                <a:gd name="connsiteY6" fmla="*/ 296464 h 2337092"/>
                <a:gd name="connsiteX7" fmla="*/ 211888 w 2326155"/>
                <a:gd name="connsiteY7" fmla="*/ 603381 h 2337092"/>
                <a:gd name="connsiteX8" fmla="*/ 227763 w 2326155"/>
                <a:gd name="connsiteY8" fmla="*/ 1021422 h 2337092"/>
                <a:gd name="connsiteX9" fmla="*/ 111347 w 2326155"/>
                <a:gd name="connsiteY9" fmla="*/ 1243672 h 2337092"/>
                <a:gd name="connsiteX10" fmla="*/ 222 w 2326155"/>
                <a:gd name="connsiteY10" fmla="*/ 1645839 h 2337092"/>
                <a:gd name="connsiteX11" fmla="*/ 95472 w 2326155"/>
                <a:gd name="connsiteY11" fmla="*/ 1958047 h 2337092"/>
                <a:gd name="connsiteX12" fmla="*/ 465888 w 2326155"/>
                <a:gd name="connsiteY12" fmla="*/ 2164422 h 2337092"/>
                <a:gd name="connsiteX13" fmla="*/ 973888 w 2326155"/>
                <a:gd name="connsiteY13" fmla="*/ 2153839 h 2337092"/>
                <a:gd name="connsiteX14" fmla="*/ 1264930 w 2326155"/>
                <a:gd name="connsiteY14" fmla="*/ 2270255 h 2337092"/>
                <a:gd name="connsiteX15" fmla="*/ 1640638 w 2326155"/>
                <a:gd name="connsiteY15" fmla="*/ 2333755 h 2337092"/>
                <a:gd name="connsiteX16" fmla="*/ 1931680 w 2326155"/>
                <a:gd name="connsiteY16" fmla="*/ 2169714 h 2337092"/>
                <a:gd name="connsiteX17" fmla="*/ 2079847 w 2326155"/>
                <a:gd name="connsiteY17" fmla="*/ 1809880 h 2337092"/>
                <a:gd name="connsiteX18" fmla="*/ 2079847 w 2326155"/>
                <a:gd name="connsiteY18" fmla="*/ 1455339 h 2337092"/>
                <a:gd name="connsiteX19" fmla="*/ 2280930 w 2326155"/>
                <a:gd name="connsiteY19" fmla="*/ 1058464 h 2337092"/>
                <a:gd name="connsiteX20" fmla="*/ 2323263 w 2326155"/>
                <a:gd name="connsiteY20" fmla="*/ 677464 h 2337092"/>
                <a:gd name="connsiteX21" fmla="*/ 2243888 w 2326155"/>
                <a:gd name="connsiteY21" fmla="*/ 502839 h 2337092"/>
                <a:gd name="connsiteX0" fmla="*/ 2243888 w 2326155"/>
                <a:gd name="connsiteY0" fmla="*/ 502839 h 2335818"/>
                <a:gd name="connsiteX1" fmla="*/ 1963430 w 2326155"/>
                <a:gd name="connsiteY1" fmla="*/ 307047 h 2335818"/>
                <a:gd name="connsiteX2" fmla="*/ 1413097 w 2326155"/>
                <a:gd name="connsiteY2" fmla="*/ 280589 h 2335818"/>
                <a:gd name="connsiteX3" fmla="*/ 1090305 w 2326155"/>
                <a:gd name="connsiteY3" fmla="*/ 100672 h 2335818"/>
                <a:gd name="connsiteX4" fmla="*/ 741055 w 2326155"/>
                <a:gd name="connsiteY4" fmla="*/ 131 h 2335818"/>
                <a:gd name="connsiteX5" fmla="*/ 434138 w 2326155"/>
                <a:gd name="connsiteY5" fmla="*/ 84796 h 2335818"/>
                <a:gd name="connsiteX6" fmla="*/ 264805 w 2326155"/>
                <a:gd name="connsiteY6" fmla="*/ 296464 h 2335818"/>
                <a:gd name="connsiteX7" fmla="*/ 211888 w 2326155"/>
                <a:gd name="connsiteY7" fmla="*/ 603381 h 2335818"/>
                <a:gd name="connsiteX8" fmla="*/ 227763 w 2326155"/>
                <a:gd name="connsiteY8" fmla="*/ 1021422 h 2335818"/>
                <a:gd name="connsiteX9" fmla="*/ 111347 w 2326155"/>
                <a:gd name="connsiteY9" fmla="*/ 1243672 h 2335818"/>
                <a:gd name="connsiteX10" fmla="*/ 222 w 2326155"/>
                <a:gd name="connsiteY10" fmla="*/ 1645839 h 2335818"/>
                <a:gd name="connsiteX11" fmla="*/ 95472 w 2326155"/>
                <a:gd name="connsiteY11" fmla="*/ 1958047 h 2335818"/>
                <a:gd name="connsiteX12" fmla="*/ 465888 w 2326155"/>
                <a:gd name="connsiteY12" fmla="*/ 2164422 h 2335818"/>
                <a:gd name="connsiteX13" fmla="*/ 973888 w 2326155"/>
                <a:gd name="connsiteY13" fmla="*/ 2153839 h 2335818"/>
                <a:gd name="connsiteX14" fmla="*/ 1264930 w 2326155"/>
                <a:gd name="connsiteY14" fmla="*/ 2270255 h 2335818"/>
                <a:gd name="connsiteX15" fmla="*/ 1640638 w 2326155"/>
                <a:gd name="connsiteY15" fmla="*/ 2333755 h 2335818"/>
                <a:gd name="connsiteX16" fmla="*/ 1910513 w 2326155"/>
                <a:gd name="connsiteY16" fmla="*/ 2196172 h 2335818"/>
                <a:gd name="connsiteX17" fmla="*/ 2079847 w 2326155"/>
                <a:gd name="connsiteY17" fmla="*/ 1809880 h 2335818"/>
                <a:gd name="connsiteX18" fmla="*/ 2079847 w 2326155"/>
                <a:gd name="connsiteY18" fmla="*/ 1455339 h 2335818"/>
                <a:gd name="connsiteX19" fmla="*/ 2280930 w 2326155"/>
                <a:gd name="connsiteY19" fmla="*/ 1058464 h 2335818"/>
                <a:gd name="connsiteX20" fmla="*/ 2323263 w 2326155"/>
                <a:gd name="connsiteY20" fmla="*/ 677464 h 2335818"/>
                <a:gd name="connsiteX21" fmla="*/ 2243888 w 2326155"/>
                <a:gd name="connsiteY21" fmla="*/ 502839 h 2335818"/>
                <a:gd name="connsiteX0" fmla="*/ 2243888 w 2326155"/>
                <a:gd name="connsiteY0" fmla="*/ 502839 h 2272625"/>
                <a:gd name="connsiteX1" fmla="*/ 1963430 w 2326155"/>
                <a:gd name="connsiteY1" fmla="*/ 307047 h 2272625"/>
                <a:gd name="connsiteX2" fmla="*/ 1413097 w 2326155"/>
                <a:gd name="connsiteY2" fmla="*/ 280589 h 2272625"/>
                <a:gd name="connsiteX3" fmla="*/ 1090305 w 2326155"/>
                <a:gd name="connsiteY3" fmla="*/ 100672 h 2272625"/>
                <a:gd name="connsiteX4" fmla="*/ 741055 w 2326155"/>
                <a:gd name="connsiteY4" fmla="*/ 131 h 2272625"/>
                <a:gd name="connsiteX5" fmla="*/ 434138 w 2326155"/>
                <a:gd name="connsiteY5" fmla="*/ 84796 h 2272625"/>
                <a:gd name="connsiteX6" fmla="*/ 264805 w 2326155"/>
                <a:gd name="connsiteY6" fmla="*/ 296464 h 2272625"/>
                <a:gd name="connsiteX7" fmla="*/ 211888 w 2326155"/>
                <a:gd name="connsiteY7" fmla="*/ 603381 h 2272625"/>
                <a:gd name="connsiteX8" fmla="*/ 227763 w 2326155"/>
                <a:gd name="connsiteY8" fmla="*/ 1021422 h 2272625"/>
                <a:gd name="connsiteX9" fmla="*/ 111347 w 2326155"/>
                <a:gd name="connsiteY9" fmla="*/ 1243672 h 2272625"/>
                <a:gd name="connsiteX10" fmla="*/ 222 w 2326155"/>
                <a:gd name="connsiteY10" fmla="*/ 1645839 h 2272625"/>
                <a:gd name="connsiteX11" fmla="*/ 95472 w 2326155"/>
                <a:gd name="connsiteY11" fmla="*/ 1958047 h 2272625"/>
                <a:gd name="connsiteX12" fmla="*/ 465888 w 2326155"/>
                <a:gd name="connsiteY12" fmla="*/ 2164422 h 2272625"/>
                <a:gd name="connsiteX13" fmla="*/ 973888 w 2326155"/>
                <a:gd name="connsiteY13" fmla="*/ 2153839 h 2272625"/>
                <a:gd name="connsiteX14" fmla="*/ 1264930 w 2326155"/>
                <a:gd name="connsiteY14" fmla="*/ 2270255 h 2272625"/>
                <a:gd name="connsiteX15" fmla="*/ 1910513 w 2326155"/>
                <a:gd name="connsiteY15" fmla="*/ 2196172 h 2272625"/>
                <a:gd name="connsiteX16" fmla="*/ 2079847 w 2326155"/>
                <a:gd name="connsiteY16" fmla="*/ 1809880 h 2272625"/>
                <a:gd name="connsiteX17" fmla="*/ 2079847 w 2326155"/>
                <a:gd name="connsiteY17" fmla="*/ 1455339 h 2272625"/>
                <a:gd name="connsiteX18" fmla="*/ 2280930 w 2326155"/>
                <a:gd name="connsiteY18" fmla="*/ 1058464 h 2272625"/>
                <a:gd name="connsiteX19" fmla="*/ 2323263 w 2326155"/>
                <a:gd name="connsiteY19" fmla="*/ 677464 h 2272625"/>
                <a:gd name="connsiteX20" fmla="*/ 2243888 w 2326155"/>
                <a:gd name="connsiteY20" fmla="*/ 502839 h 2272625"/>
                <a:gd name="connsiteX0" fmla="*/ 2243888 w 2326155"/>
                <a:gd name="connsiteY0" fmla="*/ 502839 h 2334340"/>
                <a:gd name="connsiteX1" fmla="*/ 1963430 w 2326155"/>
                <a:gd name="connsiteY1" fmla="*/ 307047 h 2334340"/>
                <a:gd name="connsiteX2" fmla="*/ 1413097 w 2326155"/>
                <a:gd name="connsiteY2" fmla="*/ 280589 h 2334340"/>
                <a:gd name="connsiteX3" fmla="*/ 1090305 w 2326155"/>
                <a:gd name="connsiteY3" fmla="*/ 100672 h 2334340"/>
                <a:gd name="connsiteX4" fmla="*/ 741055 w 2326155"/>
                <a:gd name="connsiteY4" fmla="*/ 131 h 2334340"/>
                <a:gd name="connsiteX5" fmla="*/ 434138 w 2326155"/>
                <a:gd name="connsiteY5" fmla="*/ 84796 h 2334340"/>
                <a:gd name="connsiteX6" fmla="*/ 264805 w 2326155"/>
                <a:gd name="connsiteY6" fmla="*/ 296464 h 2334340"/>
                <a:gd name="connsiteX7" fmla="*/ 211888 w 2326155"/>
                <a:gd name="connsiteY7" fmla="*/ 603381 h 2334340"/>
                <a:gd name="connsiteX8" fmla="*/ 227763 w 2326155"/>
                <a:gd name="connsiteY8" fmla="*/ 1021422 h 2334340"/>
                <a:gd name="connsiteX9" fmla="*/ 111347 w 2326155"/>
                <a:gd name="connsiteY9" fmla="*/ 1243672 h 2334340"/>
                <a:gd name="connsiteX10" fmla="*/ 222 w 2326155"/>
                <a:gd name="connsiteY10" fmla="*/ 1645839 h 2334340"/>
                <a:gd name="connsiteX11" fmla="*/ 95472 w 2326155"/>
                <a:gd name="connsiteY11" fmla="*/ 1958047 h 2334340"/>
                <a:gd name="connsiteX12" fmla="*/ 465888 w 2326155"/>
                <a:gd name="connsiteY12" fmla="*/ 2164422 h 2334340"/>
                <a:gd name="connsiteX13" fmla="*/ 973888 w 2326155"/>
                <a:gd name="connsiteY13" fmla="*/ 2153839 h 2334340"/>
                <a:gd name="connsiteX14" fmla="*/ 1524222 w 2326155"/>
                <a:gd name="connsiteY14" fmla="*/ 2333755 h 2334340"/>
                <a:gd name="connsiteX15" fmla="*/ 1910513 w 2326155"/>
                <a:gd name="connsiteY15" fmla="*/ 2196172 h 2334340"/>
                <a:gd name="connsiteX16" fmla="*/ 2079847 w 2326155"/>
                <a:gd name="connsiteY16" fmla="*/ 1809880 h 2334340"/>
                <a:gd name="connsiteX17" fmla="*/ 2079847 w 2326155"/>
                <a:gd name="connsiteY17" fmla="*/ 1455339 h 2334340"/>
                <a:gd name="connsiteX18" fmla="*/ 2280930 w 2326155"/>
                <a:gd name="connsiteY18" fmla="*/ 1058464 h 2334340"/>
                <a:gd name="connsiteX19" fmla="*/ 2323263 w 2326155"/>
                <a:gd name="connsiteY19" fmla="*/ 677464 h 2334340"/>
                <a:gd name="connsiteX20" fmla="*/ 2243888 w 2326155"/>
                <a:gd name="connsiteY20" fmla="*/ 502839 h 2334340"/>
                <a:gd name="connsiteX0" fmla="*/ 2243888 w 2326155"/>
                <a:gd name="connsiteY0" fmla="*/ 502839 h 2334254"/>
                <a:gd name="connsiteX1" fmla="*/ 1963430 w 2326155"/>
                <a:gd name="connsiteY1" fmla="*/ 307047 h 2334254"/>
                <a:gd name="connsiteX2" fmla="*/ 1413097 w 2326155"/>
                <a:gd name="connsiteY2" fmla="*/ 280589 h 2334254"/>
                <a:gd name="connsiteX3" fmla="*/ 1090305 w 2326155"/>
                <a:gd name="connsiteY3" fmla="*/ 100672 h 2334254"/>
                <a:gd name="connsiteX4" fmla="*/ 741055 w 2326155"/>
                <a:gd name="connsiteY4" fmla="*/ 131 h 2334254"/>
                <a:gd name="connsiteX5" fmla="*/ 434138 w 2326155"/>
                <a:gd name="connsiteY5" fmla="*/ 84796 h 2334254"/>
                <a:gd name="connsiteX6" fmla="*/ 264805 w 2326155"/>
                <a:gd name="connsiteY6" fmla="*/ 296464 h 2334254"/>
                <a:gd name="connsiteX7" fmla="*/ 211888 w 2326155"/>
                <a:gd name="connsiteY7" fmla="*/ 603381 h 2334254"/>
                <a:gd name="connsiteX8" fmla="*/ 227763 w 2326155"/>
                <a:gd name="connsiteY8" fmla="*/ 1021422 h 2334254"/>
                <a:gd name="connsiteX9" fmla="*/ 111347 w 2326155"/>
                <a:gd name="connsiteY9" fmla="*/ 1243672 h 2334254"/>
                <a:gd name="connsiteX10" fmla="*/ 222 w 2326155"/>
                <a:gd name="connsiteY10" fmla="*/ 1645839 h 2334254"/>
                <a:gd name="connsiteX11" fmla="*/ 95472 w 2326155"/>
                <a:gd name="connsiteY11" fmla="*/ 1958047 h 2334254"/>
                <a:gd name="connsiteX12" fmla="*/ 465888 w 2326155"/>
                <a:gd name="connsiteY12" fmla="*/ 2164422 h 2334254"/>
                <a:gd name="connsiteX13" fmla="*/ 973888 w 2326155"/>
                <a:gd name="connsiteY13" fmla="*/ 2153839 h 2334254"/>
                <a:gd name="connsiteX14" fmla="*/ 1524222 w 2326155"/>
                <a:gd name="connsiteY14" fmla="*/ 2333755 h 2334254"/>
                <a:gd name="connsiteX15" fmla="*/ 1910513 w 2326155"/>
                <a:gd name="connsiteY15" fmla="*/ 2196172 h 2334254"/>
                <a:gd name="connsiteX16" fmla="*/ 2079847 w 2326155"/>
                <a:gd name="connsiteY16" fmla="*/ 1878672 h 2334254"/>
                <a:gd name="connsiteX17" fmla="*/ 2079847 w 2326155"/>
                <a:gd name="connsiteY17" fmla="*/ 1455339 h 2334254"/>
                <a:gd name="connsiteX18" fmla="*/ 2280930 w 2326155"/>
                <a:gd name="connsiteY18" fmla="*/ 1058464 h 2334254"/>
                <a:gd name="connsiteX19" fmla="*/ 2323263 w 2326155"/>
                <a:gd name="connsiteY19" fmla="*/ 677464 h 2334254"/>
                <a:gd name="connsiteX20" fmla="*/ 2243888 w 2326155"/>
                <a:gd name="connsiteY20" fmla="*/ 502839 h 2334254"/>
                <a:gd name="connsiteX0" fmla="*/ 2243886 w 2326153"/>
                <a:gd name="connsiteY0" fmla="*/ 502839 h 2334254"/>
                <a:gd name="connsiteX1" fmla="*/ 1963428 w 2326153"/>
                <a:gd name="connsiteY1" fmla="*/ 307047 h 2334254"/>
                <a:gd name="connsiteX2" fmla="*/ 1413095 w 2326153"/>
                <a:gd name="connsiteY2" fmla="*/ 280589 h 2334254"/>
                <a:gd name="connsiteX3" fmla="*/ 1090303 w 2326153"/>
                <a:gd name="connsiteY3" fmla="*/ 100672 h 2334254"/>
                <a:gd name="connsiteX4" fmla="*/ 741053 w 2326153"/>
                <a:gd name="connsiteY4" fmla="*/ 131 h 2334254"/>
                <a:gd name="connsiteX5" fmla="*/ 434136 w 2326153"/>
                <a:gd name="connsiteY5" fmla="*/ 84796 h 2334254"/>
                <a:gd name="connsiteX6" fmla="*/ 264803 w 2326153"/>
                <a:gd name="connsiteY6" fmla="*/ 296464 h 2334254"/>
                <a:gd name="connsiteX7" fmla="*/ 211886 w 2326153"/>
                <a:gd name="connsiteY7" fmla="*/ 603381 h 2334254"/>
                <a:gd name="connsiteX8" fmla="*/ 227761 w 2326153"/>
                <a:gd name="connsiteY8" fmla="*/ 1021422 h 2334254"/>
                <a:gd name="connsiteX9" fmla="*/ 74303 w 2326153"/>
                <a:gd name="connsiteY9" fmla="*/ 1323047 h 2334254"/>
                <a:gd name="connsiteX10" fmla="*/ 220 w 2326153"/>
                <a:gd name="connsiteY10" fmla="*/ 1645839 h 2334254"/>
                <a:gd name="connsiteX11" fmla="*/ 95470 w 2326153"/>
                <a:gd name="connsiteY11" fmla="*/ 1958047 h 2334254"/>
                <a:gd name="connsiteX12" fmla="*/ 465886 w 2326153"/>
                <a:gd name="connsiteY12" fmla="*/ 2164422 h 2334254"/>
                <a:gd name="connsiteX13" fmla="*/ 973886 w 2326153"/>
                <a:gd name="connsiteY13" fmla="*/ 2153839 h 2334254"/>
                <a:gd name="connsiteX14" fmla="*/ 1524220 w 2326153"/>
                <a:gd name="connsiteY14" fmla="*/ 2333755 h 2334254"/>
                <a:gd name="connsiteX15" fmla="*/ 1910511 w 2326153"/>
                <a:gd name="connsiteY15" fmla="*/ 2196172 h 2334254"/>
                <a:gd name="connsiteX16" fmla="*/ 2079845 w 2326153"/>
                <a:gd name="connsiteY16" fmla="*/ 1878672 h 2334254"/>
                <a:gd name="connsiteX17" fmla="*/ 2079845 w 2326153"/>
                <a:gd name="connsiteY17" fmla="*/ 1455339 h 2334254"/>
                <a:gd name="connsiteX18" fmla="*/ 2280928 w 2326153"/>
                <a:gd name="connsiteY18" fmla="*/ 1058464 h 2334254"/>
                <a:gd name="connsiteX19" fmla="*/ 2323261 w 2326153"/>
                <a:gd name="connsiteY19" fmla="*/ 677464 h 2334254"/>
                <a:gd name="connsiteX20" fmla="*/ 2243886 w 2326153"/>
                <a:gd name="connsiteY20" fmla="*/ 502839 h 2334254"/>
                <a:gd name="connsiteX0" fmla="*/ 2243886 w 2326153"/>
                <a:gd name="connsiteY0" fmla="*/ 508116 h 2339531"/>
                <a:gd name="connsiteX1" fmla="*/ 1963428 w 2326153"/>
                <a:gd name="connsiteY1" fmla="*/ 312324 h 2339531"/>
                <a:gd name="connsiteX2" fmla="*/ 1413095 w 2326153"/>
                <a:gd name="connsiteY2" fmla="*/ 285866 h 2339531"/>
                <a:gd name="connsiteX3" fmla="*/ 1090303 w 2326153"/>
                <a:gd name="connsiteY3" fmla="*/ 105949 h 2339531"/>
                <a:gd name="connsiteX4" fmla="*/ 725178 w 2326153"/>
                <a:gd name="connsiteY4" fmla="*/ 117 h 2339531"/>
                <a:gd name="connsiteX5" fmla="*/ 434136 w 2326153"/>
                <a:gd name="connsiteY5" fmla="*/ 90073 h 2339531"/>
                <a:gd name="connsiteX6" fmla="*/ 264803 w 2326153"/>
                <a:gd name="connsiteY6" fmla="*/ 301741 h 2339531"/>
                <a:gd name="connsiteX7" fmla="*/ 211886 w 2326153"/>
                <a:gd name="connsiteY7" fmla="*/ 608658 h 2339531"/>
                <a:gd name="connsiteX8" fmla="*/ 227761 w 2326153"/>
                <a:gd name="connsiteY8" fmla="*/ 1026699 h 2339531"/>
                <a:gd name="connsiteX9" fmla="*/ 74303 w 2326153"/>
                <a:gd name="connsiteY9" fmla="*/ 1328324 h 2339531"/>
                <a:gd name="connsiteX10" fmla="*/ 220 w 2326153"/>
                <a:gd name="connsiteY10" fmla="*/ 1651116 h 2339531"/>
                <a:gd name="connsiteX11" fmla="*/ 95470 w 2326153"/>
                <a:gd name="connsiteY11" fmla="*/ 1963324 h 2339531"/>
                <a:gd name="connsiteX12" fmla="*/ 465886 w 2326153"/>
                <a:gd name="connsiteY12" fmla="*/ 2169699 h 2339531"/>
                <a:gd name="connsiteX13" fmla="*/ 973886 w 2326153"/>
                <a:gd name="connsiteY13" fmla="*/ 2159116 h 2339531"/>
                <a:gd name="connsiteX14" fmla="*/ 1524220 w 2326153"/>
                <a:gd name="connsiteY14" fmla="*/ 2339032 h 2339531"/>
                <a:gd name="connsiteX15" fmla="*/ 1910511 w 2326153"/>
                <a:gd name="connsiteY15" fmla="*/ 2201449 h 2339531"/>
                <a:gd name="connsiteX16" fmla="*/ 2079845 w 2326153"/>
                <a:gd name="connsiteY16" fmla="*/ 1883949 h 2339531"/>
                <a:gd name="connsiteX17" fmla="*/ 2079845 w 2326153"/>
                <a:gd name="connsiteY17" fmla="*/ 1460616 h 2339531"/>
                <a:gd name="connsiteX18" fmla="*/ 2280928 w 2326153"/>
                <a:gd name="connsiteY18" fmla="*/ 1063741 h 2339531"/>
                <a:gd name="connsiteX19" fmla="*/ 2323261 w 2326153"/>
                <a:gd name="connsiteY19" fmla="*/ 682741 h 2339531"/>
                <a:gd name="connsiteX20" fmla="*/ 2243886 w 2326153"/>
                <a:gd name="connsiteY20" fmla="*/ 508116 h 2339531"/>
                <a:gd name="connsiteX0" fmla="*/ 2261768 w 2324056"/>
                <a:gd name="connsiteY0" fmla="*/ 496793 h 2339531"/>
                <a:gd name="connsiteX1" fmla="*/ 1963428 w 2324056"/>
                <a:gd name="connsiteY1" fmla="*/ 312324 h 2339531"/>
                <a:gd name="connsiteX2" fmla="*/ 1413095 w 2324056"/>
                <a:gd name="connsiteY2" fmla="*/ 285866 h 2339531"/>
                <a:gd name="connsiteX3" fmla="*/ 1090303 w 2324056"/>
                <a:gd name="connsiteY3" fmla="*/ 105949 h 2339531"/>
                <a:gd name="connsiteX4" fmla="*/ 725178 w 2324056"/>
                <a:gd name="connsiteY4" fmla="*/ 117 h 2339531"/>
                <a:gd name="connsiteX5" fmla="*/ 434136 w 2324056"/>
                <a:gd name="connsiteY5" fmla="*/ 90073 h 2339531"/>
                <a:gd name="connsiteX6" fmla="*/ 264803 w 2324056"/>
                <a:gd name="connsiteY6" fmla="*/ 301741 h 2339531"/>
                <a:gd name="connsiteX7" fmla="*/ 211886 w 2324056"/>
                <a:gd name="connsiteY7" fmla="*/ 608658 h 2339531"/>
                <a:gd name="connsiteX8" fmla="*/ 227761 w 2324056"/>
                <a:gd name="connsiteY8" fmla="*/ 1026699 h 2339531"/>
                <a:gd name="connsiteX9" fmla="*/ 74303 w 2324056"/>
                <a:gd name="connsiteY9" fmla="*/ 1328324 h 2339531"/>
                <a:gd name="connsiteX10" fmla="*/ 220 w 2324056"/>
                <a:gd name="connsiteY10" fmla="*/ 1651116 h 2339531"/>
                <a:gd name="connsiteX11" fmla="*/ 95470 w 2324056"/>
                <a:gd name="connsiteY11" fmla="*/ 1963324 h 2339531"/>
                <a:gd name="connsiteX12" fmla="*/ 465886 w 2324056"/>
                <a:gd name="connsiteY12" fmla="*/ 2169699 h 2339531"/>
                <a:gd name="connsiteX13" fmla="*/ 973886 w 2324056"/>
                <a:gd name="connsiteY13" fmla="*/ 2159116 h 2339531"/>
                <a:gd name="connsiteX14" fmla="*/ 1524220 w 2324056"/>
                <a:gd name="connsiteY14" fmla="*/ 2339032 h 2339531"/>
                <a:gd name="connsiteX15" fmla="*/ 1910511 w 2324056"/>
                <a:gd name="connsiteY15" fmla="*/ 2201449 h 2339531"/>
                <a:gd name="connsiteX16" fmla="*/ 2079845 w 2324056"/>
                <a:gd name="connsiteY16" fmla="*/ 1883949 h 2339531"/>
                <a:gd name="connsiteX17" fmla="*/ 2079845 w 2324056"/>
                <a:gd name="connsiteY17" fmla="*/ 1460616 h 2339531"/>
                <a:gd name="connsiteX18" fmla="*/ 2280928 w 2324056"/>
                <a:gd name="connsiteY18" fmla="*/ 1063741 h 2339531"/>
                <a:gd name="connsiteX19" fmla="*/ 2323261 w 2324056"/>
                <a:gd name="connsiteY19" fmla="*/ 682741 h 2339531"/>
                <a:gd name="connsiteX20" fmla="*/ 2261768 w 2324056"/>
                <a:gd name="connsiteY20" fmla="*/ 496793 h 2339531"/>
                <a:gd name="connsiteX0" fmla="*/ 2261768 w 2324056"/>
                <a:gd name="connsiteY0" fmla="*/ 496793 h 2339531"/>
                <a:gd name="connsiteX1" fmla="*/ 1963428 w 2324056"/>
                <a:gd name="connsiteY1" fmla="*/ 312324 h 2339531"/>
                <a:gd name="connsiteX2" fmla="*/ 1413095 w 2324056"/>
                <a:gd name="connsiteY2" fmla="*/ 285866 h 2339531"/>
                <a:gd name="connsiteX3" fmla="*/ 1090303 w 2324056"/>
                <a:gd name="connsiteY3" fmla="*/ 105949 h 2339531"/>
                <a:gd name="connsiteX4" fmla="*/ 725178 w 2324056"/>
                <a:gd name="connsiteY4" fmla="*/ 117 h 2339531"/>
                <a:gd name="connsiteX5" fmla="*/ 434136 w 2324056"/>
                <a:gd name="connsiteY5" fmla="*/ 90073 h 2339531"/>
                <a:gd name="connsiteX6" fmla="*/ 264803 w 2324056"/>
                <a:gd name="connsiteY6" fmla="*/ 301741 h 2339531"/>
                <a:gd name="connsiteX7" fmla="*/ 211886 w 2324056"/>
                <a:gd name="connsiteY7" fmla="*/ 608658 h 2339531"/>
                <a:gd name="connsiteX8" fmla="*/ 227761 w 2324056"/>
                <a:gd name="connsiteY8" fmla="*/ 1026699 h 2339531"/>
                <a:gd name="connsiteX9" fmla="*/ 74303 w 2324056"/>
                <a:gd name="connsiteY9" fmla="*/ 1328324 h 2339531"/>
                <a:gd name="connsiteX10" fmla="*/ 220 w 2324056"/>
                <a:gd name="connsiteY10" fmla="*/ 1651116 h 2339531"/>
                <a:gd name="connsiteX11" fmla="*/ 95470 w 2324056"/>
                <a:gd name="connsiteY11" fmla="*/ 1963324 h 2339531"/>
                <a:gd name="connsiteX12" fmla="*/ 465886 w 2324056"/>
                <a:gd name="connsiteY12" fmla="*/ 2169699 h 2339531"/>
                <a:gd name="connsiteX13" fmla="*/ 973886 w 2324056"/>
                <a:gd name="connsiteY13" fmla="*/ 2159116 h 2339531"/>
                <a:gd name="connsiteX14" fmla="*/ 1524220 w 2324056"/>
                <a:gd name="connsiteY14" fmla="*/ 2339032 h 2339531"/>
                <a:gd name="connsiteX15" fmla="*/ 1910511 w 2324056"/>
                <a:gd name="connsiteY15" fmla="*/ 2201449 h 2339531"/>
                <a:gd name="connsiteX16" fmla="*/ 2079845 w 2324056"/>
                <a:gd name="connsiteY16" fmla="*/ 1883949 h 2339531"/>
                <a:gd name="connsiteX17" fmla="*/ 2079845 w 2324056"/>
                <a:gd name="connsiteY17" fmla="*/ 1460616 h 2339531"/>
                <a:gd name="connsiteX18" fmla="*/ 2280928 w 2324056"/>
                <a:gd name="connsiteY18" fmla="*/ 1063741 h 2339531"/>
                <a:gd name="connsiteX19" fmla="*/ 2323261 w 2324056"/>
                <a:gd name="connsiteY19" fmla="*/ 682741 h 2339531"/>
                <a:gd name="connsiteX20" fmla="*/ 2261768 w 2324056"/>
                <a:gd name="connsiteY20" fmla="*/ 496793 h 2339531"/>
                <a:gd name="connsiteX0" fmla="*/ 2261768 w 2324056"/>
                <a:gd name="connsiteY0" fmla="*/ 496793 h 2339531"/>
                <a:gd name="connsiteX1" fmla="*/ 1963428 w 2324056"/>
                <a:gd name="connsiteY1" fmla="*/ 312324 h 2339531"/>
                <a:gd name="connsiteX2" fmla="*/ 1413095 w 2324056"/>
                <a:gd name="connsiteY2" fmla="*/ 285866 h 2339531"/>
                <a:gd name="connsiteX3" fmla="*/ 1090303 w 2324056"/>
                <a:gd name="connsiteY3" fmla="*/ 105949 h 2339531"/>
                <a:gd name="connsiteX4" fmla="*/ 725178 w 2324056"/>
                <a:gd name="connsiteY4" fmla="*/ 117 h 2339531"/>
                <a:gd name="connsiteX5" fmla="*/ 434136 w 2324056"/>
                <a:gd name="connsiteY5" fmla="*/ 90073 h 2339531"/>
                <a:gd name="connsiteX6" fmla="*/ 264803 w 2324056"/>
                <a:gd name="connsiteY6" fmla="*/ 301741 h 2339531"/>
                <a:gd name="connsiteX7" fmla="*/ 211886 w 2324056"/>
                <a:gd name="connsiteY7" fmla="*/ 608658 h 2339531"/>
                <a:gd name="connsiteX8" fmla="*/ 227761 w 2324056"/>
                <a:gd name="connsiteY8" fmla="*/ 1026699 h 2339531"/>
                <a:gd name="connsiteX9" fmla="*/ 74303 w 2324056"/>
                <a:gd name="connsiteY9" fmla="*/ 1328324 h 2339531"/>
                <a:gd name="connsiteX10" fmla="*/ 220 w 2324056"/>
                <a:gd name="connsiteY10" fmla="*/ 1651116 h 2339531"/>
                <a:gd name="connsiteX11" fmla="*/ 95470 w 2324056"/>
                <a:gd name="connsiteY11" fmla="*/ 1963324 h 2339531"/>
                <a:gd name="connsiteX12" fmla="*/ 465886 w 2324056"/>
                <a:gd name="connsiteY12" fmla="*/ 2169699 h 2339531"/>
                <a:gd name="connsiteX13" fmla="*/ 973886 w 2324056"/>
                <a:gd name="connsiteY13" fmla="*/ 2159116 h 2339531"/>
                <a:gd name="connsiteX14" fmla="*/ 1524220 w 2324056"/>
                <a:gd name="connsiteY14" fmla="*/ 2339032 h 2339531"/>
                <a:gd name="connsiteX15" fmla="*/ 1910511 w 2324056"/>
                <a:gd name="connsiteY15" fmla="*/ 2201449 h 2339531"/>
                <a:gd name="connsiteX16" fmla="*/ 2079845 w 2324056"/>
                <a:gd name="connsiteY16" fmla="*/ 1883949 h 2339531"/>
                <a:gd name="connsiteX17" fmla="*/ 2079845 w 2324056"/>
                <a:gd name="connsiteY17" fmla="*/ 1460616 h 2339531"/>
                <a:gd name="connsiteX18" fmla="*/ 2280928 w 2324056"/>
                <a:gd name="connsiteY18" fmla="*/ 1063741 h 2339531"/>
                <a:gd name="connsiteX19" fmla="*/ 2323261 w 2324056"/>
                <a:gd name="connsiteY19" fmla="*/ 682741 h 2339531"/>
                <a:gd name="connsiteX20" fmla="*/ 2261768 w 2324056"/>
                <a:gd name="connsiteY20" fmla="*/ 496793 h 2339531"/>
                <a:gd name="connsiteX0" fmla="*/ 2263494 w 2325782"/>
                <a:gd name="connsiteY0" fmla="*/ 496793 h 2339531"/>
                <a:gd name="connsiteX1" fmla="*/ 1965154 w 2325782"/>
                <a:gd name="connsiteY1" fmla="*/ 312324 h 2339531"/>
                <a:gd name="connsiteX2" fmla="*/ 1414821 w 2325782"/>
                <a:gd name="connsiteY2" fmla="*/ 285866 h 2339531"/>
                <a:gd name="connsiteX3" fmla="*/ 1092029 w 2325782"/>
                <a:gd name="connsiteY3" fmla="*/ 105949 h 2339531"/>
                <a:gd name="connsiteX4" fmla="*/ 726904 w 2325782"/>
                <a:gd name="connsiteY4" fmla="*/ 117 h 2339531"/>
                <a:gd name="connsiteX5" fmla="*/ 435862 w 2325782"/>
                <a:gd name="connsiteY5" fmla="*/ 90073 h 2339531"/>
                <a:gd name="connsiteX6" fmla="*/ 266529 w 2325782"/>
                <a:gd name="connsiteY6" fmla="*/ 301741 h 2339531"/>
                <a:gd name="connsiteX7" fmla="*/ 213612 w 2325782"/>
                <a:gd name="connsiteY7" fmla="*/ 608658 h 2339531"/>
                <a:gd name="connsiteX8" fmla="*/ 229487 w 2325782"/>
                <a:gd name="connsiteY8" fmla="*/ 1026699 h 2339531"/>
                <a:gd name="connsiteX9" fmla="*/ 76029 w 2325782"/>
                <a:gd name="connsiteY9" fmla="*/ 1328324 h 2339531"/>
                <a:gd name="connsiteX10" fmla="*/ 1946 w 2325782"/>
                <a:gd name="connsiteY10" fmla="*/ 1651116 h 2339531"/>
                <a:gd name="connsiteX11" fmla="*/ 149776 w 2325782"/>
                <a:gd name="connsiteY11" fmla="*/ 2010874 h 2339531"/>
                <a:gd name="connsiteX12" fmla="*/ 467612 w 2325782"/>
                <a:gd name="connsiteY12" fmla="*/ 2169699 h 2339531"/>
                <a:gd name="connsiteX13" fmla="*/ 975612 w 2325782"/>
                <a:gd name="connsiteY13" fmla="*/ 2159116 h 2339531"/>
                <a:gd name="connsiteX14" fmla="*/ 1525946 w 2325782"/>
                <a:gd name="connsiteY14" fmla="*/ 2339032 h 2339531"/>
                <a:gd name="connsiteX15" fmla="*/ 1912237 w 2325782"/>
                <a:gd name="connsiteY15" fmla="*/ 2201449 h 2339531"/>
                <a:gd name="connsiteX16" fmla="*/ 2081571 w 2325782"/>
                <a:gd name="connsiteY16" fmla="*/ 1883949 h 2339531"/>
                <a:gd name="connsiteX17" fmla="*/ 2081571 w 2325782"/>
                <a:gd name="connsiteY17" fmla="*/ 1460616 h 2339531"/>
                <a:gd name="connsiteX18" fmla="*/ 2282654 w 2325782"/>
                <a:gd name="connsiteY18" fmla="*/ 1063741 h 2339531"/>
                <a:gd name="connsiteX19" fmla="*/ 2324987 w 2325782"/>
                <a:gd name="connsiteY19" fmla="*/ 682741 h 2339531"/>
                <a:gd name="connsiteX20" fmla="*/ 2263494 w 2325782"/>
                <a:gd name="connsiteY20" fmla="*/ 496793 h 2339531"/>
                <a:gd name="connsiteX0" fmla="*/ 2262657 w 2324945"/>
                <a:gd name="connsiteY0" fmla="*/ 496793 h 2339531"/>
                <a:gd name="connsiteX1" fmla="*/ 1964317 w 2324945"/>
                <a:gd name="connsiteY1" fmla="*/ 312324 h 2339531"/>
                <a:gd name="connsiteX2" fmla="*/ 1413984 w 2324945"/>
                <a:gd name="connsiteY2" fmla="*/ 285866 h 2339531"/>
                <a:gd name="connsiteX3" fmla="*/ 1091192 w 2324945"/>
                <a:gd name="connsiteY3" fmla="*/ 105949 h 2339531"/>
                <a:gd name="connsiteX4" fmla="*/ 726067 w 2324945"/>
                <a:gd name="connsiteY4" fmla="*/ 117 h 2339531"/>
                <a:gd name="connsiteX5" fmla="*/ 435025 w 2324945"/>
                <a:gd name="connsiteY5" fmla="*/ 90073 h 2339531"/>
                <a:gd name="connsiteX6" fmla="*/ 265692 w 2324945"/>
                <a:gd name="connsiteY6" fmla="*/ 301741 h 2339531"/>
                <a:gd name="connsiteX7" fmla="*/ 212775 w 2324945"/>
                <a:gd name="connsiteY7" fmla="*/ 608658 h 2339531"/>
                <a:gd name="connsiteX8" fmla="*/ 228650 w 2324945"/>
                <a:gd name="connsiteY8" fmla="*/ 1026699 h 2339531"/>
                <a:gd name="connsiteX9" fmla="*/ 75192 w 2324945"/>
                <a:gd name="connsiteY9" fmla="*/ 1328324 h 2339531"/>
                <a:gd name="connsiteX10" fmla="*/ 1109 w 2324945"/>
                <a:gd name="connsiteY10" fmla="*/ 1651116 h 2339531"/>
                <a:gd name="connsiteX11" fmla="*/ 127785 w 2324945"/>
                <a:gd name="connsiteY11" fmla="*/ 2005169 h 2339531"/>
                <a:gd name="connsiteX12" fmla="*/ 466775 w 2324945"/>
                <a:gd name="connsiteY12" fmla="*/ 2169699 h 2339531"/>
                <a:gd name="connsiteX13" fmla="*/ 974775 w 2324945"/>
                <a:gd name="connsiteY13" fmla="*/ 2159116 h 2339531"/>
                <a:gd name="connsiteX14" fmla="*/ 1525109 w 2324945"/>
                <a:gd name="connsiteY14" fmla="*/ 2339032 h 2339531"/>
                <a:gd name="connsiteX15" fmla="*/ 1911400 w 2324945"/>
                <a:gd name="connsiteY15" fmla="*/ 2201449 h 2339531"/>
                <a:gd name="connsiteX16" fmla="*/ 2080734 w 2324945"/>
                <a:gd name="connsiteY16" fmla="*/ 1883949 h 2339531"/>
                <a:gd name="connsiteX17" fmla="*/ 2080734 w 2324945"/>
                <a:gd name="connsiteY17" fmla="*/ 1460616 h 2339531"/>
                <a:gd name="connsiteX18" fmla="*/ 2281817 w 2324945"/>
                <a:gd name="connsiteY18" fmla="*/ 1063741 h 2339531"/>
                <a:gd name="connsiteX19" fmla="*/ 2324150 w 2324945"/>
                <a:gd name="connsiteY19" fmla="*/ 682741 h 2339531"/>
                <a:gd name="connsiteX20" fmla="*/ 2262657 w 2324945"/>
                <a:gd name="connsiteY20" fmla="*/ 496793 h 233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24945" h="2339531">
                  <a:moveTo>
                    <a:pt x="2262657" y="496793"/>
                  </a:moveTo>
                  <a:cubicBezTo>
                    <a:pt x="2199111" y="399738"/>
                    <a:pt x="2105762" y="347478"/>
                    <a:pt x="1964317" y="312324"/>
                  </a:cubicBezTo>
                  <a:cubicBezTo>
                    <a:pt x="1822872" y="277170"/>
                    <a:pt x="1559505" y="320262"/>
                    <a:pt x="1413984" y="285866"/>
                  </a:cubicBezTo>
                  <a:cubicBezTo>
                    <a:pt x="1268463" y="251470"/>
                    <a:pt x="1205845" y="153574"/>
                    <a:pt x="1091192" y="105949"/>
                  </a:cubicBezTo>
                  <a:cubicBezTo>
                    <a:pt x="976539" y="58324"/>
                    <a:pt x="835428" y="2763"/>
                    <a:pt x="726067" y="117"/>
                  </a:cubicBezTo>
                  <a:cubicBezTo>
                    <a:pt x="616706" y="-2529"/>
                    <a:pt x="511754" y="39802"/>
                    <a:pt x="435025" y="90073"/>
                  </a:cubicBezTo>
                  <a:cubicBezTo>
                    <a:pt x="358296" y="140344"/>
                    <a:pt x="302734" y="215310"/>
                    <a:pt x="265692" y="301741"/>
                  </a:cubicBezTo>
                  <a:cubicBezTo>
                    <a:pt x="228650" y="388172"/>
                    <a:pt x="218949" y="487832"/>
                    <a:pt x="212775" y="608658"/>
                  </a:cubicBezTo>
                  <a:cubicBezTo>
                    <a:pt x="206601" y="729484"/>
                    <a:pt x="251580" y="906755"/>
                    <a:pt x="228650" y="1026699"/>
                  </a:cubicBezTo>
                  <a:cubicBezTo>
                    <a:pt x="205720" y="1146643"/>
                    <a:pt x="113115" y="1224255"/>
                    <a:pt x="75192" y="1328324"/>
                  </a:cubicBezTo>
                  <a:cubicBezTo>
                    <a:pt x="37269" y="1432393"/>
                    <a:pt x="-7656" y="1538309"/>
                    <a:pt x="1109" y="1651116"/>
                  </a:cubicBezTo>
                  <a:cubicBezTo>
                    <a:pt x="9874" y="1763923"/>
                    <a:pt x="50174" y="1918739"/>
                    <a:pt x="127785" y="2005169"/>
                  </a:cubicBezTo>
                  <a:cubicBezTo>
                    <a:pt x="205396" y="2091600"/>
                    <a:pt x="325610" y="2144041"/>
                    <a:pt x="466775" y="2169699"/>
                  </a:cubicBezTo>
                  <a:cubicBezTo>
                    <a:pt x="607940" y="2195357"/>
                    <a:pt x="798386" y="2130894"/>
                    <a:pt x="974775" y="2159116"/>
                  </a:cubicBezTo>
                  <a:cubicBezTo>
                    <a:pt x="1151164" y="2187338"/>
                    <a:pt x="1369005" y="2331977"/>
                    <a:pt x="1525109" y="2339032"/>
                  </a:cubicBezTo>
                  <a:cubicBezTo>
                    <a:pt x="1681213" y="2346087"/>
                    <a:pt x="1818796" y="2277296"/>
                    <a:pt x="1911400" y="2201449"/>
                  </a:cubicBezTo>
                  <a:cubicBezTo>
                    <a:pt x="2004004" y="2125602"/>
                    <a:pt x="2052512" y="2007421"/>
                    <a:pt x="2080734" y="1883949"/>
                  </a:cubicBezTo>
                  <a:cubicBezTo>
                    <a:pt x="2108956" y="1760477"/>
                    <a:pt x="2047220" y="1597317"/>
                    <a:pt x="2080734" y="1460616"/>
                  </a:cubicBezTo>
                  <a:cubicBezTo>
                    <a:pt x="2114248" y="1323915"/>
                    <a:pt x="2241248" y="1193387"/>
                    <a:pt x="2281817" y="1063741"/>
                  </a:cubicBezTo>
                  <a:cubicBezTo>
                    <a:pt x="2322386" y="934095"/>
                    <a:pt x="2327343" y="777232"/>
                    <a:pt x="2324150" y="682741"/>
                  </a:cubicBezTo>
                  <a:cubicBezTo>
                    <a:pt x="2320957" y="588250"/>
                    <a:pt x="2326203" y="593848"/>
                    <a:pt x="2262657" y="496793"/>
                  </a:cubicBezTo>
                  <a:close/>
                </a:path>
              </a:pathLst>
            </a:custGeom>
            <a:noFill/>
            <a:ln w="28575" cmpd="sng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4610405" y="2622495"/>
              <a:ext cx="1613010" cy="422457"/>
            </a:xfrm>
            <a:prstGeom prst="line">
              <a:avLst/>
            </a:prstGeom>
            <a:ln w="28575" cmpd="sng">
              <a:solidFill>
                <a:srgbClr val="000099"/>
              </a:solidFill>
              <a:prstDash val="solid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 rot="20159266">
            <a:off x="3498089" y="3397670"/>
            <a:ext cx="6042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Φ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314370">
            <a:off x="3688727" y="4743887"/>
            <a:ext cx="6042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Φ</a:t>
            </a:r>
            <a:r>
              <a:rPr lang="en-US" sz="2800" baseline="-250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 rot="21139532">
            <a:off x="3661383" y="4157117"/>
            <a:ext cx="6042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</a:rPr>
              <a:t>Φ</a:t>
            </a:r>
            <a:r>
              <a:rPr lang="en-US" sz="2800" baseline="-25000" dirty="0">
                <a:solidFill>
                  <a:srgbClr val="000099"/>
                </a:solidFill>
              </a:rPr>
              <a:t>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27" name="Oval 26"/>
          <p:cNvSpPr/>
          <p:nvPr/>
        </p:nvSpPr>
        <p:spPr>
          <a:xfrm rot="20116266">
            <a:off x="1571613" y="3394596"/>
            <a:ext cx="1493183" cy="255153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cxnSp>
        <p:nvCxnSpPr>
          <p:cNvPr id="28" name="Straight Connector 27"/>
          <p:cNvCxnSpPr/>
          <p:nvPr/>
        </p:nvCxnSpPr>
        <p:spPr>
          <a:xfrm rot="20080116">
            <a:off x="2237168" y="4229668"/>
            <a:ext cx="1726327" cy="915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Initial </a:t>
            </a: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  <a:sym typeface="Wingdings"/>
              </a:rPr>
              <a:t> Final</a:t>
            </a:r>
            <a:endParaRPr lang="en-US" altLang="zh-CN" sz="4000" b="1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4294967295"/>
          </p:nvPr>
        </p:nvSpPr>
        <p:spPr>
          <a:xfrm>
            <a:off x="885120" y="663840"/>
            <a:ext cx="7873025" cy="149779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dirty="0" smtClean="0">
                <a:latin typeface="Arial"/>
                <a:cs typeface="Arial"/>
              </a:rPr>
              <a:t>Hydrodynamic evolution of the system </a:t>
            </a:r>
          </a:p>
          <a:p>
            <a:pPr>
              <a:buNone/>
            </a:pPr>
            <a:r>
              <a:rPr lang="en-US" sz="2000" b="1" dirty="0" smtClean="0">
                <a:latin typeface="Arial"/>
                <a:cs typeface="Arial"/>
              </a:rPr>
              <a:t>Natural parameter: viscosity scaled with the particle density (entropy density, s)</a:t>
            </a:r>
          </a:p>
          <a:p>
            <a:pPr>
              <a:buNone/>
            </a:pPr>
            <a:r>
              <a:rPr lang="en-US" sz="2000" b="1" dirty="0" smtClean="0">
                <a:latin typeface="Arial"/>
                <a:cs typeface="Arial"/>
              </a:rPr>
              <a:t>low </a:t>
            </a:r>
            <a:r>
              <a:rPr lang="en-US" sz="2000" b="1" dirty="0" err="1" smtClean="0">
                <a:latin typeface="Arial"/>
                <a:cs typeface="Arial"/>
              </a:rPr>
              <a:t>η</a:t>
            </a:r>
            <a:r>
              <a:rPr lang="en-US" sz="2000" b="1" dirty="0">
                <a:latin typeface="Arial"/>
                <a:cs typeface="Arial"/>
              </a:rPr>
              <a:t>/</a:t>
            </a:r>
            <a:r>
              <a:rPr lang="en-US" sz="2000" b="1" dirty="0" smtClean="0">
                <a:latin typeface="Arial"/>
                <a:cs typeface="Arial"/>
              </a:rPr>
              <a:t>s means strong coupling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435664" y="1697639"/>
            <a:ext cx="3869678" cy="4883816"/>
            <a:chOff x="5387732" y="1964339"/>
            <a:chExt cx="3869678" cy="488381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133" t="9251" r="33921" b="19705"/>
            <a:stretch/>
          </p:blipFill>
          <p:spPr>
            <a:xfrm>
              <a:off x="5435664" y="1964339"/>
              <a:ext cx="3821746" cy="219979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339" t="9963" r="-1"/>
            <a:stretch/>
          </p:blipFill>
          <p:spPr>
            <a:xfrm>
              <a:off x="5387732" y="4060260"/>
              <a:ext cx="3787777" cy="2787895"/>
            </a:xfrm>
            <a:prstGeom prst="rect">
              <a:avLst/>
            </a:prstGeom>
          </p:spPr>
        </p:pic>
      </p:grpSp>
      <p:sp>
        <p:nvSpPr>
          <p:cNvPr id="20" name="Content Placeholder 2"/>
          <p:cNvSpPr>
            <a:spLocks noGrp="1"/>
          </p:cNvSpPr>
          <p:nvPr>
            <p:ph idx="4294967295"/>
          </p:nvPr>
        </p:nvSpPr>
        <p:spPr>
          <a:xfrm>
            <a:off x="4974804" y="2129611"/>
            <a:ext cx="1036935" cy="42245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dirty="0" smtClean="0">
                <a:latin typeface="Arial"/>
                <a:cs typeface="Arial"/>
              </a:rPr>
              <a:t>Ideal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4140174" y="3277515"/>
            <a:ext cx="1613010" cy="960125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6 </a:t>
            </a:r>
            <a:r>
              <a:rPr lang="en-US" sz="2000" b="1" dirty="0" err="1" smtClean="0">
                <a:solidFill>
                  <a:srgbClr val="000000"/>
                </a:solidFill>
                <a:latin typeface="Arial"/>
                <a:cs typeface="Arial"/>
              </a:rPr>
              <a:t>fm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 / c</a:t>
            </a:r>
            <a:endParaRPr lang="en-US" sz="2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idx="4294967295"/>
          </p:nvPr>
        </p:nvSpPr>
        <p:spPr>
          <a:xfrm>
            <a:off x="4705969" y="5624466"/>
            <a:ext cx="1305770" cy="42245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dirty="0" smtClean="0">
                <a:latin typeface="Arial"/>
                <a:cs typeface="Arial"/>
              </a:rPr>
              <a:t>viscous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56977" y="2408628"/>
            <a:ext cx="3821602" cy="3788204"/>
            <a:chOff x="309045" y="2675328"/>
            <a:chExt cx="3821602" cy="37882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8056"/>
            <a:stretch/>
          </p:blipFill>
          <p:spPr>
            <a:xfrm>
              <a:off x="309045" y="2675328"/>
              <a:ext cx="3821602" cy="3096377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000335" y="6155755"/>
              <a:ext cx="289278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dirty="0"/>
                <a:t>Phys.Rev.Lett.106, 042301 (2011)</a:t>
              </a:r>
              <a:endParaRPr lang="en-US"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636230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1" grpId="0" animBg="1"/>
      <p:bldP spid="2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E</a:t>
            </a:r>
            <a:r>
              <a:rPr lang="en-US" altLang="zh-CN" sz="4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vent-by-Event </a:t>
            </a:r>
            <a:r>
              <a:rPr lang="en-US" altLang="zh-CN" sz="40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Fluctuations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8435" y="4695450"/>
            <a:ext cx="6183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Significant fluctuations, factor of ~2</a:t>
            </a:r>
          </a:p>
          <a:p>
            <a:r>
              <a:rPr lang="en-US" sz="2000" b="1" dirty="0" smtClean="0"/>
              <a:t>Cannot be explained by detector effects</a:t>
            </a:r>
          </a:p>
        </p:txBody>
      </p:sp>
      <p:pic>
        <p:nvPicPr>
          <p:cNvPr id="7" name="Picture 7" descr="E:\Quark_Matter_2012\Latest\fig_01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766" r="33092" b="50250"/>
          <a:stretch/>
        </p:blipFill>
        <p:spPr bwMode="auto">
          <a:xfrm>
            <a:off x="3075098" y="1700775"/>
            <a:ext cx="3033102" cy="2938963"/>
          </a:xfrm>
          <a:prstGeom prst="rect">
            <a:avLst/>
          </a:prstGeom>
          <a:noFill/>
        </p:spPr>
      </p:pic>
      <p:pic>
        <p:nvPicPr>
          <p:cNvPr id="8" name="Picture 7" descr="E:\Quark_Matter_2012\Latest\fig_01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726" b="50250"/>
          <a:stretch/>
        </p:blipFill>
        <p:spPr bwMode="auto">
          <a:xfrm>
            <a:off x="6097019" y="1692921"/>
            <a:ext cx="3045176" cy="2938963"/>
          </a:xfrm>
          <a:prstGeom prst="rect">
            <a:avLst/>
          </a:prstGeom>
          <a:noFill/>
        </p:spPr>
      </p:pic>
      <p:pic>
        <p:nvPicPr>
          <p:cNvPr id="9" name="Picture 7" descr="E:\Quark_Matter_2012\Latest\fig_01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5312" b="50250"/>
          <a:stretch/>
        </p:blipFill>
        <p:spPr bwMode="auto">
          <a:xfrm>
            <a:off x="0" y="1718997"/>
            <a:ext cx="3174591" cy="2938963"/>
          </a:xfrm>
          <a:prstGeom prst="rect">
            <a:avLst/>
          </a:prstGeom>
          <a:noFill/>
        </p:spPr>
      </p:pic>
      <p:graphicFrame>
        <p:nvGraphicFramePr>
          <p:cNvPr id="1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718368"/>
              </p:ext>
            </p:extLst>
          </p:nvPr>
        </p:nvGraphicFramePr>
        <p:xfrm>
          <a:off x="2960688" y="636588"/>
          <a:ext cx="3754437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2" name="Equation" r:id="rId4" imgW="1816100" imgH="444500" progId="Equation.3">
                  <p:embed/>
                </p:oleObj>
              </mc:Choice>
              <mc:Fallback>
                <p:oleObj name="Equation" r:id="rId4" imgW="18161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0688" y="636588"/>
                        <a:ext cx="3754437" cy="938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4456785" y="1969610"/>
            <a:ext cx="438395" cy="415925"/>
            <a:chOff x="3715006" y="5352957"/>
            <a:chExt cx="438395" cy="415925"/>
          </a:xfrm>
        </p:grpSpPr>
        <p:sp>
          <p:nvSpPr>
            <p:cNvPr id="12" name="Oval 34"/>
            <p:cNvSpPr>
              <a:spLocks noChangeArrowheads="1"/>
            </p:cNvSpPr>
            <p:nvPr/>
          </p:nvSpPr>
          <p:spPr bwMode="auto">
            <a:xfrm>
              <a:off x="3743554" y="5352957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34"/>
            <p:cNvSpPr>
              <a:spLocks noChangeArrowheads="1"/>
            </p:cNvSpPr>
            <p:nvPr/>
          </p:nvSpPr>
          <p:spPr bwMode="auto">
            <a:xfrm>
              <a:off x="3715006" y="5352957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561CD9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775076" y="5352957"/>
              <a:ext cx="330364" cy="415925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E209FB-66A5-3F4A-BAD1-5C1C8F6C58B4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21" name="TextBox 20"/>
          <p:cNvSpPr txBox="1"/>
          <p:nvPr/>
        </p:nvSpPr>
        <p:spPr>
          <a:xfrm>
            <a:off x="12700" y="6528832"/>
            <a:ext cx="455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C8C93"/>
                </a:solidFill>
              </a:rPr>
              <a:t>https://cdsweb.cern.ch/record/</a:t>
            </a:r>
            <a:r>
              <a:rPr lang="en-US" sz="1400" dirty="0" smtClean="0">
                <a:solidFill>
                  <a:srgbClr val="3C8C93"/>
                </a:solidFill>
              </a:rPr>
              <a:t>1472935</a:t>
            </a:r>
            <a:endParaRPr lang="en-US" sz="1400" dirty="0">
              <a:solidFill>
                <a:srgbClr val="3C8C93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8330" y="4372284"/>
            <a:ext cx="3187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Azimuthal angle distribution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385017" y="5386844"/>
            <a:ext cx="589054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Sizable event by event fluctuations in keeping with hydro expectations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159059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panic_temp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19063</TotalTime>
  <Words>1949</Words>
  <Application>Microsoft Macintosh PowerPoint</Application>
  <PresentationFormat>On-screen Show (4:3)</PresentationFormat>
  <Paragraphs>333</Paragraphs>
  <Slides>35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panic_temp</vt:lpstr>
      <vt:lpstr>Equation</vt:lpstr>
      <vt:lpstr>Heavy Ion Physics with 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 x physics phenix</dc:title>
  <dc:creator>Zvi Citron</dc:creator>
  <cp:lastModifiedBy>Zvi Citron</cp:lastModifiedBy>
  <cp:revision>302</cp:revision>
  <cp:lastPrinted>2012-05-29T10:27:26Z</cp:lastPrinted>
  <dcterms:created xsi:type="dcterms:W3CDTF">2012-06-11T19:27:42Z</dcterms:created>
  <dcterms:modified xsi:type="dcterms:W3CDTF">2012-12-05T11:56:48Z</dcterms:modified>
</cp:coreProperties>
</file>