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68" r:id="rId2"/>
    <p:sldId id="1224" r:id="rId3"/>
    <p:sldId id="1282" r:id="rId4"/>
    <p:sldId id="1148" r:id="rId5"/>
    <p:sldId id="1306" r:id="rId6"/>
    <p:sldId id="1294" r:id="rId7"/>
    <p:sldId id="1312" r:id="rId8"/>
    <p:sldId id="1334" r:id="rId9"/>
    <p:sldId id="1309" r:id="rId10"/>
    <p:sldId id="1275" r:id="rId11"/>
    <p:sldId id="1260" r:id="rId12"/>
    <p:sldId id="1261" r:id="rId13"/>
    <p:sldId id="1262" r:id="rId14"/>
    <p:sldId id="1321" r:id="rId15"/>
    <p:sldId id="1322" r:id="rId16"/>
    <p:sldId id="1336" r:id="rId17"/>
    <p:sldId id="1280" r:id="rId18"/>
    <p:sldId id="1284" r:id="rId19"/>
    <p:sldId id="1246" r:id="rId20"/>
    <p:sldId id="1247" r:id="rId21"/>
    <p:sldId id="1307" r:id="rId22"/>
    <p:sldId id="1248" r:id="rId23"/>
    <p:sldId id="1338" r:id="rId24"/>
    <p:sldId id="1253" r:id="rId25"/>
    <p:sldId id="1252" r:id="rId26"/>
    <p:sldId id="1258" r:id="rId27"/>
    <p:sldId id="1314" r:id="rId28"/>
    <p:sldId id="1259" r:id="rId29"/>
    <p:sldId id="1319" r:id="rId30"/>
    <p:sldId id="1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9840A"/>
    <a:srgbClr val="4D4D4D"/>
    <a:srgbClr val="660000"/>
    <a:srgbClr val="4A7EBB"/>
    <a:srgbClr val="0000FF"/>
    <a:srgbClr val="FF0000"/>
    <a:srgbClr val="3F3D99"/>
    <a:srgbClr val="2D2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0" autoAdjust="0"/>
    <p:restoredTop sz="85216" autoAdjust="0"/>
  </p:normalViewPr>
  <p:slideViewPr>
    <p:cSldViewPr>
      <p:cViewPr varScale="1">
        <p:scale>
          <a:sx n="107" d="100"/>
          <a:sy n="107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8B53-A3EF-574B-BC18-9D3772D79EC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97F0-8DDE-8947-B507-592C513B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2A9E-65D0-2743-8FA8-16037CCE9BE1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7186-193A-264F-9368-18EEEB55C992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FF2D-CADF-724A-ABE4-F7F04B4CC18B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9F07-35ED-2545-8882-412B3C67050D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27A-D226-454E-B75F-8D31158F9B98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F8BA-6A15-F64C-B0A2-7D721CAA30EE}" type="datetime1">
              <a:rPr lang="x-none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0405-B8D5-3D4A-872F-B061BB4B9884}" type="datetime1">
              <a:rPr lang="x-none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EEB-D512-294F-9CD6-06865E5A01AE}" type="datetime1">
              <a:rPr lang="x-none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0CA6-E3B0-7642-BEB1-B8A78DCD2812}" type="datetime1">
              <a:rPr lang="x-none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552A-6764-DC4C-9BFB-2B8174E5D654}" type="datetime1">
              <a:rPr lang="x-none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9054-D6F8-844C-B7D9-14A5B1D51321}" type="datetime1">
              <a:rPr lang="x-none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F10E-A3C0-314A-9524-C86FDBF8F2AB}" type="datetime1">
              <a:rPr lang="x-none" smtClean="0"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2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33.pn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Hard Yet? </a:t>
            </a:r>
            <a:br>
              <a:rPr lang="en-US" dirty="0" smtClean="0"/>
            </a:br>
            <a:r>
              <a:rPr lang="en-US" sz="3600" dirty="0" smtClean="0"/>
              <a:t>The Qualitative Agreement of </a:t>
            </a:r>
            <a:r>
              <a:rPr lang="en-US" sz="3600" dirty="0" err="1" smtClean="0"/>
              <a:t>pQCD</a:t>
            </a:r>
            <a:r>
              <a:rPr lang="en-US" sz="3600" dirty="0" smtClean="0"/>
              <a:t> Energy Loss with RHIC and LHC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December 3, 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88D9-B751-DA43-B6DA-8E373B6BF31B}" type="datetime1">
              <a:rPr lang="x-none" smtClean="0"/>
              <a:t>12/3/12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6730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810679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Assume Strong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Not crazy</a:t>
            </a:r>
          </a:p>
          <a:p>
            <a:pPr lvl="1"/>
            <a:r>
              <a:rPr lang="en-US" dirty="0" smtClean="0"/>
              <a:t>T ~ 250 MeV, g(2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T) ~ 2,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</a:t>
            </a:r>
            <a:r>
              <a:rPr lang="en-US" dirty="0" smtClean="0">
                <a:cs typeface="Symbol" charset="2"/>
              </a:rPr>
              <a:t>g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/>
              <a:t>N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~ 12 </a:t>
            </a:r>
            <a:r>
              <a:rPr lang="en-US" dirty="0" smtClean="0"/>
              <a:t>≫1</a:t>
            </a:r>
          </a:p>
          <a:p>
            <a:pPr lvl="2"/>
            <a:r>
              <a:rPr lang="en-US" dirty="0" smtClean="0"/>
              <a:t>Always small T scale</a:t>
            </a:r>
          </a:p>
          <a:p>
            <a:pPr lvl="1"/>
            <a:r>
              <a:rPr lang="en-US" dirty="0"/>
              <a:t>T ≳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, lattice deviates from Stefan-</a:t>
            </a:r>
            <a:r>
              <a:rPr lang="en-US" dirty="0" smtClean="0"/>
              <a:t>Boltzmann</a:t>
            </a:r>
            <a:endParaRPr lang="en-US" dirty="0"/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/s ~ 1/4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readily explained by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6889-440A-0D46-9415-DF3D35E27715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6545369"/>
            <a:ext cx="208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Wuppertal, arXiv:1204.6710</a:t>
            </a:r>
            <a:endParaRPr lang="en-US" sz="1200" dirty="0" smtClean="0"/>
          </a:p>
        </p:txBody>
      </p:sp>
      <p:pic>
        <p:nvPicPr>
          <p:cNvPr id="9" name="Picture 8" descr="Screen Shot 2012-08-11 at 4.47.09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" y="3368971"/>
            <a:ext cx="2708725" cy="6696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5119" y="3962400"/>
            <a:ext cx="3810000" cy="2688167"/>
            <a:chOff x="165119" y="3352800"/>
            <a:chExt cx="3810000" cy="26881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119" y="3352800"/>
              <a:ext cx="3810000" cy="268816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16854" y="3962400"/>
              <a:ext cx="31455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998844"/>
              </p:ext>
            </p:extLst>
          </p:nvPr>
        </p:nvGraphicFramePr>
        <p:xfrm>
          <a:off x="4645372" y="3352800"/>
          <a:ext cx="419382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90" name="Image" r:id="rId5" imgW="6273016" imgH="4330159" progId="">
                  <p:embed/>
                </p:oleObj>
              </mc:Choice>
              <mc:Fallback>
                <p:oleObj name="Image" r:id="rId5" imgW="6273016" imgH="43301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372" y="3352800"/>
                        <a:ext cx="419382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86400" y="6276201"/>
            <a:ext cx="2802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r>
              <a:rPr lang="en-US" sz="1200" dirty="0" smtClean="0"/>
              <a:t>PC78 (2008)</a:t>
            </a:r>
            <a:endParaRPr lang="en-US" sz="1200" dirty="0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152400" y="4038600"/>
            <a:ext cx="609600" cy="457200"/>
          </a:xfrm>
          <a:prstGeom prst="bentConnector3">
            <a:avLst>
              <a:gd name="adj1" fmla="val 9739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11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sz="1800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Image" r:id="rId3" imgW="13561905" imgH="6755556" progId="">
                    <p:embed/>
                  </p:oleObj>
                </mc:Choice>
                <mc:Fallback>
                  <p:oleObj name="Image" r:id="rId3" imgW="13561905" imgH="67555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438400"/>
                          <a:ext cx="5105400" cy="254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AFEE-00C6-094E-88F9-409AD2E6EDC9}" type="datetime1">
              <a:rPr lang="x-none" smtClean="0"/>
              <a:t>12/3/12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1298" y="3957935"/>
            <a:ext cx="240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Herzog et al., </a:t>
            </a:r>
            <a:r>
              <a:rPr lang="en-US" sz="1200" dirty="0"/>
              <a:t>JHEP 0607 (2006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Gubser</a:t>
            </a:r>
            <a:r>
              <a:rPr lang="en-US" sz="1200" dirty="0" smtClean="0"/>
              <a:t>, PRD74 (2006)</a:t>
            </a:r>
          </a:p>
        </p:txBody>
      </p:sp>
    </p:spTree>
    <p:extLst>
      <p:ext uri="{BB962C8B-B14F-4D97-AF65-F5344CB8AC3E}">
        <p14:creationId xmlns:p14="http://schemas.microsoft.com/office/powerpoint/2010/main" val="2530557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12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at RHIC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19" name="Image" r:id="rId3" imgW="11873016" imgH="11479365" progId="">
                  <p:embed/>
                </p:oleObj>
              </mc:Choice>
              <mc:Fallback>
                <p:oleObj name="Image" r:id="rId3" imgW="11873016" imgH="114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266990"/>
                        <a:ext cx="3886200" cy="3757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971401"/>
            <a:ext cx="2610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</a:t>
            </a:r>
            <a:r>
              <a:rPr lang="en-US" sz="1200" dirty="0"/>
              <a:t>Thesis, arXiv:</a:t>
            </a:r>
            <a:r>
              <a:rPr lang="en-US" sz="1200" dirty="0" smtClean="0"/>
              <a:t>1011.4316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877C-26B7-0B40-AACC-B359A04A187C}" type="datetime1">
              <a:rPr lang="x-none" smtClean="0"/>
              <a:t>12/3/12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  <p:extLst>
      <p:ext uri="{BB962C8B-B14F-4D97-AF65-F5344CB8AC3E}">
        <p14:creationId xmlns:p14="http://schemas.microsoft.com/office/powerpoint/2010/main" val="3280248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A487-919C-E54A-8632-EC4DFAA7CD2D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  <a:p>
            <a:r>
              <a:rPr lang="en-US" sz="1200" dirty="0" smtClean="0"/>
              <a:t>CMS, JHEP 1205 (2012) 063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957796"/>
            <a:ext cx="3962400" cy="2639642"/>
            <a:chOff x="304800" y="1957796"/>
            <a:chExt cx="3962400" cy="2639642"/>
          </a:xfrm>
        </p:grpSpPr>
        <p:pic>
          <p:nvPicPr>
            <p:cNvPr id="10670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57796"/>
              <a:ext cx="3962400" cy="2639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608516" y="21336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 0-20%</a:t>
              </a:r>
            </a:p>
            <a:p>
              <a:r>
                <a:rPr lang="en-US" dirty="0" smtClean="0"/>
                <a:t>D</a:t>
              </a:r>
              <a:endParaRPr lang="en-US" baseline="30000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06616" y="4019696"/>
              <a:ext cx="2245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7780" y="3977840"/>
              <a:ext cx="2245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9840A"/>
                  </a:solidFill>
                  <a:latin typeface="Arial Black"/>
                  <a:cs typeface="Arial Black"/>
                </a:rPr>
                <a:t>(</a:t>
              </a:r>
            </a:p>
          </p:txBody>
        </p:sp>
      </p:grpSp>
      <p:sp>
        <p:nvSpPr>
          <p:cNvPr id="25" name="Content Placeholder 8"/>
          <p:cNvSpPr txBox="1">
            <a:spLocks/>
          </p:cNvSpPr>
          <p:nvPr/>
        </p:nvSpPr>
        <p:spPr>
          <a:xfrm>
            <a:off x="457200" y="50292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AdS</a:t>
            </a:r>
            <a:r>
              <a:rPr lang="en-US" dirty="0" smtClean="0"/>
              <a:t> HQ Drag appears to </a:t>
            </a:r>
            <a:r>
              <a:rPr lang="en-US" dirty="0" err="1" smtClean="0"/>
              <a:t>oversuppress</a:t>
            </a:r>
            <a:r>
              <a:rPr lang="en-US" dirty="0" smtClean="0"/>
              <a:t> </a:t>
            </a:r>
            <a:r>
              <a:rPr lang="en-US" dirty="0" err="1"/>
              <a:t>c→D</a:t>
            </a:r>
            <a:endParaRPr lang="en-US" i="1" dirty="0" smtClean="0">
              <a:latin typeface="Symbol" pitchFamily="18" charset="2"/>
            </a:endParaRPr>
          </a:p>
          <a:p>
            <a:pPr lvl="1">
              <a:defRPr/>
            </a:pPr>
            <a:r>
              <a:rPr lang="en-US" dirty="0" smtClean="0"/>
              <a:t>Long. fluctuations likely important, not included</a:t>
            </a:r>
          </a:p>
          <a:p>
            <a:pPr>
              <a:defRPr/>
            </a:pPr>
            <a:r>
              <a:rPr lang="en-US" dirty="0" smtClean="0"/>
              <a:t>Roughly correct description of </a:t>
            </a:r>
            <a:r>
              <a:rPr lang="en-US" dirty="0" err="1"/>
              <a:t>b→B</a:t>
            </a:r>
            <a:r>
              <a:rPr lang="en-US" dirty="0" err="1" smtClean="0"/>
              <a:t>→J</a:t>
            </a:r>
            <a:r>
              <a:rPr lang="en-US" dirty="0" smtClean="0"/>
              <a:t>/</a:t>
            </a:r>
            <a:r>
              <a:rPr lang="en-US" i="1" dirty="0" smtClean="0">
                <a:latin typeface="Symbol" pitchFamily="18" charset="2"/>
              </a:rPr>
              <a:t>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761601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cs typeface="Apple Chancery"/>
              </a:rPr>
              <a:t>(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5527" y="389759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1616" y="3831896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5400"/>
                </a:solidFill>
                <a:cs typeface="Apple Chancery"/>
              </a:rPr>
              <a:t>(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39624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cs typeface="Apple Chancery"/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425376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  <a:p>
            <a:r>
              <a:rPr lang="en-US" dirty="0" smtClean="0"/>
              <a:t>In principle, E-loss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82DD-DA33-CD42-9AFF-34E662FAD166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82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Attempt: Generic Bragg Peak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572000" cy="838200"/>
          </a:xfrm>
        </p:spPr>
        <p:txBody>
          <a:bodyPr/>
          <a:lstStyle/>
          <a:p>
            <a:r>
              <a:rPr lang="en-US" dirty="0" smtClean="0"/>
              <a:t>E-loss w Bragg peak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E564-8B3D-D24C-A96A-1AE45711FF48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96869"/>
            <a:ext cx="466123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068669"/>
            <a:ext cx="2394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</a:t>
            </a:r>
            <a:r>
              <a:rPr lang="en-US" sz="1200" dirty="0"/>
              <a:t>et al. PRD79 (2009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err="1"/>
              <a:t>Ficnar</a:t>
            </a:r>
            <a:r>
              <a:rPr lang="en-US" sz="1200" dirty="0"/>
              <a:t>, arXiv:</a:t>
            </a:r>
            <a:r>
              <a:rPr lang="en-US" sz="1200" dirty="0" smtClean="0"/>
              <a:t>1201.1780</a:t>
            </a:r>
            <a:endParaRPr lang="en-US" sz="1200" dirty="0"/>
          </a:p>
          <a:p>
            <a:r>
              <a:rPr lang="en-US" sz="1200" dirty="0" err="1" smtClean="0"/>
              <a:t>Razieh</a:t>
            </a:r>
            <a:r>
              <a:rPr lang="en-US" sz="1200" dirty="0" smtClean="0"/>
              <a:t>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in prep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7307" y="914063"/>
            <a:ext cx="4180493" cy="263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553200" y="6477000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9793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07782" y="60915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6367" y="3299325"/>
            <a:ext cx="4158299" cy="29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28000" y="4444537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6886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6615-9325-184A-B3E0-5B3338DD8AEE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Is Bragg generic?</a:t>
            </a:r>
          </a:p>
          <a:p>
            <a:pPr lvl="1"/>
            <a:r>
              <a:rPr lang="en-US" dirty="0" smtClean="0"/>
              <a:t>Yes or No, depending on E-loss </a:t>
            </a:r>
            <a:r>
              <a:rPr lang="en-US" dirty="0" err="1" smtClean="0"/>
              <a:t>def</a:t>
            </a:r>
            <a:r>
              <a:rPr lang="en-US" dirty="0" smtClean="0"/>
              <a:t> &amp; background geometry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28470" y="3276600"/>
            <a:ext cx="4115530" cy="3320661"/>
            <a:chOff x="5028470" y="3276600"/>
            <a:chExt cx="4115530" cy="3320661"/>
          </a:xfrm>
        </p:grpSpPr>
        <p:pic>
          <p:nvPicPr>
            <p:cNvPr id="15" name="Picture 14" descr="Screen Shot 2012-12-02 at 11.23.50 AM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470" y="3276600"/>
              <a:ext cx="4115530" cy="2667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019800" y="5943600"/>
              <a:ext cx="2438400" cy="369332"/>
              <a:chOff x="3201130" y="5791200"/>
              <a:chExt cx="2438400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886930" y="5791200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Virtuality</a:t>
                </a:r>
                <a:endParaRPr lang="en-US" dirty="0" smtClean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5029930" y="6019800"/>
                <a:ext cx="609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201130" y="6019800"/>
                <a:ext cx="609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096000" y="6320262"/>
              <a:ext cx="1902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Morad</a:t>
              </a:r>
              <a:r>
                <a:rPr lang="en-US" sz="1200" dirty="0" smtClean="0"/>
                <a:t> and WAH, </a:t>
              </a:r>
              <a:r>
                <a:rPr lang="en-US" sz="1200" i="1" dirty="0" smtClean="0"/>
                <a:t>in prep</a:t>
              </a: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76200" y="34290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Improve </a:t>
            </a:r>
            <a:r>
              <a:rPr lang="en-US" dirty="0" err="1" smtClean="0"/>
              <a:t>AdS</a:t>
            </a:r>
            <a:r>
              <a:rPr lang="en-US" dirty="0" smtClean="0"/>
              <a:t> E-loss</a:t>
            </a:r>
          </a:p>
          <a:p>
            <a:pPr lvl="1"/>
            <a:r>
              <a:rPr lang="en-US" dirty="0" smtClean="0"/>
              <a:t>Difficult to reduce </a:t>
            </a:r>
            <a:r>
              <a:rPr lang="en-US" dirty="0" err="1" smtClean="0"/>
              <a:t>th.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pQCD</a:t>
            </a:r>
            <a:r>
              <a:rPr lang="en-US" dirty="0" smtClean="0"/>
              <a:t> production </a:t>
            </a:r>
            <a:r>
              <a:rPr lang="en-US" dirty="0" smtClean="0">
                <a:sym typeface="Wingdings"/>
              </a:rPr>
              <a:t></a:t>
            </a:r>
            <a:r>
              <a:rPr lang="en-US" dirty="0" smtClean="0"/>
              <a:t> </a:t>
            </a:r>
            <a:r>
              <a:rPr lang="en-US" dirty="0" err="1" smtClean="0"/>
              <a:t>AdS</a:t>
            </a:r>
            <a:r>
              <a:rPr lang="en-US" dirty="0" smtClean="0"/>
              <a:t> IC? Imp. consequences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7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Coupled HF in 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CNM HF E-loss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D93C-EB8E-4543-A2F5-4BE28C49D400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95600" y="1903352"/>
            <a:ext cx="3223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D4D4D"/>
                </a:solidFill>
              </a:rPr>
              <a:t>Embedded String in Shock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330450" y="3330159"/>
            <a:ext cx="1831975" cy="960438"/>
            <a:chOff x="2236" y="2926"/>
            <a:chExt cx="1154" cy="605"/>
          </a:xfrm>
        </p:grpSpPr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675" name="Image" r:id="rId3" imgW="1434415" imgH="774330" progId="">
                    <p:embed/>
                  </p:oleObj>
                </mc:Choice>
                <mc:Fallback>
                  <p:oleObj name="Image" r:id="rId3" imgW="1434415" imgH="77433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3034"/>
                          <a:ext cx="904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4486275" y="3396834"/>
            <a:ext cx="2952750" cy="1003300"/>
            <a:chOff x="3756" y="2968"/>
            <a:chExt cx="1860" cy="632"/>
          </a:xfrm>
        </p:grpSpPr>
        <p:graphicFrame>
          <p:nvGraphicFramePr>
            <p:cNvPr id="16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676" name="Image" r:id="rId5" imgW="2323810" imgH="1002821" progId="">
                    <p:embed/>
                  </p:oleObj>
                </mc:Choice>
                <mc:Fallback>
                  <p:oleObj name="Image" r:id="rId5" imgW="2323810" imgH="10028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" y="2968"/>
                          <a:ext cx="146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981200" y="310155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162425" y="3101559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After</a:t>
            </a:r>
          </a:p>
        </p:txBody>
      </p:sp>
      <p:graphicFrame>
        <p:nvGraphicFramePr>
          <p:cNvPr id="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71975"/>
              </p:ext>
            </p:extLst>
          </p:nvPr>
        </p:nvGraphicFramePr>
        <p:xfrm>
          <a:off x="838200" y="2227262"/>
          <a:ext cx="7508299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77" name="Image" r:id="rId7" imgW="9752381" imgH="1066291" progId="">
                  <p:embed/>
                </p:oleObj>
              </mc:Choice>
              <mc:Fallback>
                <p:oleObj name="Image" r:id="rId7" imgW="9752381" imgH="10662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27262"/>
                        <a:ext cx="7508299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19253" y="4371201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13489"/>
              </p:ext>
            </p:extLst>
          </p:nvPr>
        </p:nvGraphicFramePr>
        <p:xfrm>
          <a:off x="3124200" y="4977423"/>
          <a:ext cx="2908300" cy="111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78" name="Image" r:id="rId9" imgW="3136508" imgH="1205924" progId="">
                  <p:embed/>
                </p:oleObj>
              </mc:Choice>
              <mc:Fallback>
                <p:oleObj name="Image" r:id="rId9" imgW="3136508" imgH="12059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77423"/>
                        <a:ext cx="2908300" cy="1118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5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Assume </a:t>
            </a:r>
            <a:r>
              <a:rPr lang="en-US" dirty="0" err="1" smtClean="0"/>
              <a:t>pQCD</a:t>
            </a:r>
            <a:r>
              <a:rPr lang="en-US" dirty="0" smtClean="0"/>
              <a:t> is the Best </a:t>
            </a:r>
            <a:r>
              <a:rPr lang="en-US" dirty="0" err="1" smtClean="0"/>
              <a:t>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Also not unreasonable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(2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T) = 0.3</a:t>
            </a:r>
          </a:p>
          <a:p>
            <a:pPr lvl="2"/>
            <a:r>
              <a:rPr lang="en-US" dirty="0" smtClean="0"/>
              <a:t>Always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scale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➞</a:t>
            </a:r>
            <a:r>
              <a:rPr lang="en-US" dirty="0" smtClean="0"/>
              <a:t>2 &amp; </a:t>
            </a:r>
            <a:r>
              <a:rPr lang="en-US" dirty="0"/>
              <a:t>2</a:t>
            </a:r>
            <a:r>
              <a:rPr lang="en-US" dirty="0" smtClean="0"/>
              <a:t>➞3 </a:t>
            </a:r>
            <a:r>
              <a:rPr lang="en-US" dirty="0" err="1" smtClean="0"/>
              <a:t>pQCD</a:t>
            </a:r>
            <a:r>
              <a:rPr lang="en-US" dirty="0" smtClean="0"/>
              <a:t> MC suggests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 ~ few/4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A46C-2938-914A-BF6F-A5A9BEEE84EB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Screen Shot 2012-08-14 at 1.29.39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5939615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3345" y="6172200"/>
            <a:ext cx="324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El, </a:t>
            </a:r>
            <a:r>
              <a:rPr lang="en-US" sz="1200" dirty="0" err="1" smtClean="0"/>
              <a:t>Muronga</a:t>
            </a:r>
            <a:r>
              <a:rPr lang="en-US" sz="1200" dirty="0" smtClean="0"/>
              <a:t>, </a:t>
            </a:r>
            <a:r>
              <a:rPr lang="en-US" sz="1200" dirty="0" err="1" smtClean="0"/>
              <a:t>Xu</a:t>
            </a:r>
            <a:r>
              <a:rPr lang="en-US" sz="1200" dirty="0" smtClean="0"/>
              <a:t>, and Greiner, PRC79 (2009)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019800"/>
            <a:ext cx="366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 C Greiner, Parallel XIII Friday</a:t>
            </a:r>
          </a:p>
        </p:txBody>
      </p:sp>
    </p:spTree>
    <p:extLst>
      <p:ext uri="{BB962C8B-B14F-4D97-AF65-F5344CB8AC3E}">
        <p14:creationId xmlns:p14="http://schemas.microsoft.com/office/powerpoint/2010/main" val="203503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Assume </a:t>
            </a:r>
            <a:r>
              <a:rPr lang="en-US" dirty="0" err="1" smtClean="0"/>
              <a:t>pQCD</a:t>
            </a:r>
            <a:r>
              <a:rPr lang="en-US" dirty="0" smtClean="0"/>
              <a:t> is the Way to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Thermal Field Theory =&gt;</a:t>
            </a:r>
          </a:p>
          <a:p>
            <a:pPr lvl="1"/>
            <a:r>
              <a:rPr lang="fr-FR" dirty="0" smtClean="0"/>
              <a:t>Debye mass </a:t>
            </a:r>
            <a:r>
              <a:rPr lang="fr-FR" dirty="0">
                <a:latin typeface="Symbol" charset="2"/>
                <a:cs typeface="Symbol" charset="2"/>
              </a:rPr>
              <a:t>m</a:t>
            </a:r>
            <a:r>
              <a:rPr lang="fr-FR" dirty="0"/>
              <a:t> ~ gT</a:t>
            </a:r>
            <a:endParaRPr lang="fr-FR" dirty="0" smtClean="0"/>
          </a:p>
          <a:p>
            <a:pPr lvl="1"/>
            <a:r>
              <a:rPr lang="fr-FR" dirty="0" smtClean="0"/>
              <a:t>Mean free path </a:t>
            </a:r>
            <a:r>
              <a:rPr lang="fr-FR" dirty="0">
                <a:latin typeface="Symbol" charset="2"/>
                <a:cs typeface="Symbol" charset="2"/>
              </a:rPr>
              <a:t>l</a:t>
            </a:r>
            <a:r>
              <a:rPr lang="fr-FR" baseline="-25000" dirty="0"/>
              <a:t>mfp</a:t>
            </a:r>
            <a:r>
              <a:rPr lang="fr-FR" dirty="0"/>
              <a:t> ~ 1/g</a:t>
            </a:r>
            <a:r>
              <a:rPr lang="fr-FR" baseline="30000" dirty="0"/>
              <a:t>2</a:t>
            </a:r>
            <a:r>
              <a:rPr lang="fr-FR" dirty="0"/>
              <a:t>T</a:t>
            </a:r>
            <a:endParaRPr lang="fr-FR" dirty="0" smtClean="0"/>
          </a:p>
          <a:p>
            <a:r>
              <a:rPr lang="fr-FR" dirty="0" smtClean="0"/>
              <a:t>Entropy/Hydro =&gt; T</a:t>
            </a:r>
            <a:r>
              <a:rPr lang="fr-FR" baseline="-25000" dirty="0" smtClean="0"/>
              <a:t>RHIC(LHC)</a:t>
            </a:r>
            <a:r>
              <a:rPr lang="fr-FR" dirty="0" smtClean="0"/>
              <a:t> ~ 350 (450) MeV</a:t>
            </a:r>
          </a:p>
          <a:p>
            <a:pPr lvl="1"/>
            <a:r>
              <a:rPr lang="fr-FR" dirty="0" smtClean="0">
                <a:latin typeface="Symbol" charset="2"/>
                <a:cs typeface="Symbol" charset="2"/>
              </a:rPr>
              <a:t>m</a:t>
            </a:r>
            <a:r>
              <a:rPr lang="fr-FR" dirty="0" smtClean="0"/>
              <a:t> </a:t>
            </a:r>
            <a:r>
              <a:rPr lang="fr-FR" dirty="0"/>
              <a:t>~ gT ~ 0.7 (0.8) </a:t>
            </a:r>
            <a:r>
              <a:rPr lang="fr-FR" dirty="0" smtClean="0"/>
              <a:t>GeV =&gt; 1/</a:t>
            </a:r>
            <a:r>
              <a:rPr lang="fr-FR" dirty="0" smtClean="0">
                <a:latin typeface="Symbol" charset="2"/>
                <a:cs typeface="Symbol" charset="2"/>
              </a:rPr>
              <a:t>m</a:t>
            </a:r>
            <a:r>
              <a:rPr lang="fr-FR" dirty="0" smtClean="0"/>
              <a:t> ~ 0.3 (0.2) fm</a:t>
            </a:r>
            <a:endParaRPr lang="fr-FR" dirty="0"/>
          </a:p>
          <a:p>
            <a:pPr lvl="1"/>
            <a:r>
              <a:rPr lang="fr-FR" dirty="0" smtClean="0">
                <a:latin typeface="Symbol" charset="2"/>
                <a:cs typeface="Symbol" charset="2"/>
              </a:rPr>
              <a:t>l</a:t>
            </a:r>
            <a:r>
              <a:rPr lang="fr-FR" baseline="-25000" dirty="0" smtClean="0"/>
              <a:t>mfp</a:t>
            </a:r>
            <a:r>
              <a:rPr lang="fr-FR" dirty="0" smtClean="0"/>
              <a:t> </a:t>
            </a:r>
            <a:r>
              <a:rPr lang="fr-FR" dirty="0"/>
              <a:t>~ 1/g</a:t>
            </a:r>
            <a:r>
              <a:rPr lang="fr-FR" baseline="30000" dirty="0"/>
              <a:t>2</a:t>
            </a:r>
            <a:r>
              <a:rPr lang="fr-FR" dirty="0"/>
              <a:t>T ~ 0.8 (0.7) fm</a:t>
            </a:r>
          </a:p>
          <a:p>
            <a:pPr lvl="1"/>
            <a:r>
              <a:rPr lang="fr-FR" dirty="0"/>
              <a:t>R</a:t>
            </a:r>
            <a:r>
              <a:rPr lang="fr-FR" baseline="-25000" dirty="0"/>
              <a:t>Au,Pb  </a:t>
            </a:r>
            <a:r>
              <a:rPr lang="fr-FR" dirty="0"/>
              <a:t>~ 6 fm</a:t>
            </a:r>
          </a:p>
          <a:p>
            <a:r>
              <a:rPr lang="fr-FR" dirty="0"/>
              <a:t>1/</a:t>
            </a:r>
            <a:r>
              <a:rPr lang="fr-FR" dirty="0">
                <a:latin typeface="Symbol" charset="2"/>
                <a:cs typeface="Symbol" charset="2"/>
              </a:rPr>
              <a:t>m</a:t>
            </a:r>
            <a:r>
              <a:rPr lang="fr-FR" dirty="0"/>
              <a:t> &lt;&lt; </a:t>
            </a:r>
            <a:r>
              <a:rPr lang="fr-FR" dirty="0">
                <a:latin typeface="Symbol" charset="2"/>
                <a:cs typeface="Symbol" charset="2"/>
              </a:rPr>
              <a:t>l</a:t>
            </a:r>
            <a:r>
              <a:rPr lang="fr-FR" baseline="-25000" dirty="0"/>
              <a:t>mfp</a:t>
            </a:r>
            <a:r>
              <a:rPr lang="fr-FR" dirty="0"/>
              <a:t> &lt;&lt; L</a:t>
            </a:r>
          </a:p>
          <a:p>
            <a:pPr lvl="1"/>
            <a:r>
              <a:rPr lang="fr-FR" dirty="0" smtClean="0"/>
              <a:t>Scattering off separated, well-defined quasiparticles</a:t>
            </a:r>
          </a:p>
          <a:p>
            <a:pPr lvl="1"/>
            <a:r>
              <a:rPr lang="fr-FR" dirty="0" smtClean="0"/>
              <a:t>For HQ, order a few collisions, ~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773F-91E7-8C4C-8944-9B748D8BDF7C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3804" y="3304401"/>
            <a:ext cx="62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5400"/>
                </a:solidFill>
              </a:rPr>
              <a:t>gluon</a:t>
            </a:r>
          </a:p>
        </p:txBody>
      </p:sp>
    </p:spTree>
    <p:extLst>
      <p:ext uri="{BB962C8B-B14F-4D97-AF65-F5344CB8AC3E}">
        <p14:creationId xmlns:p14="http://schemas.microsoft.com/office/powerpoint/2010/main" val="17077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the prop-</a:t>
            </a:r>
            <a:r>
              <a:rPr lang="en-US" dirty="0" err="1" smtClean="0"/>
              <a:t>erties</a:t>
            </a:r>
            <a:r>
              <a:rPr lang="en-US" dirty="0" smtClean="0"/>
              <a:t> of many-body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3172-7C67-2143-B278-C196B100C29A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18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E-loss</a:t>
            </a:r>
          </a:p>
          <a:p>
            <a:pPr lvl="1"/>
            <a:r>
              <a:rPr lang="en-US" dirty="0" smtClean="0"/>
              <a:t>Collisional (elastic</a:t>
            </a:r>
            <a:r>
              <a:rPr lang="en-US" dirty="0"/>
              <a:t>) </a:t>
            </a:r>
            <a:r>
              <a:rPr lang="en-US" dirty="0" smtClean="0"/>
              <a:t>2➞2</a:t>
            </a:r>
          </a:p>
          <a:p>
            <a:pPr lvl="3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(inelastic) 2➞3</a:t>
            </a:r>
          </a:p>
          <a:p>
            <a:pPr lvl="2"/>
            <a:r>
              <a:rPr lang="en-US" dirty="0" smtClean="0"/>
              <a:t>Scales =&gt; ~few scatterings, </a:t>
            </a:r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 =&gt; LPM</a:t>
            </a:r>
          </a:p>
          <a:p>
            <a:pPr lvl="2"/>
            <a:r>
              <a:rPr lang="en-US" dirty="0" smtClean="0"/>
              <a:t>Must include interference with production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E39A-9395-8D4B-9914-8E96A2E87A54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752600" y="205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600" dirty="0" err="1" smtClean="0"/>
              <a:t>Bjorken</a:t>
            </a:r>
            <a:r>
              <a:rPr lang="en-US" sz="1600" dirty="0" smtClean="0"/>
              <a:t>, FERMILAB-PUB-82-059-THY</a:t>
            </a:r>
          </a:p>
          <a:p>
            <a:pPr lvl="5"/>
            <a:r>
              <a:rPr lang="en-US" sz="1600" dirty="0" err="1" smtClean="0"/>
              <a:t>Braaten</a:t>
            </a:r>
            <a:r>
              <a:rPr lang="en-US" sz="1600" dirty="0" smtClean="0"/>
              <a:t> and </a:t>
            </a:r>
            <a:r>
              <a:rPr lang="en-US" sz="1600" dirty="0" err="1" smtClean="0"/>
              <a:t>Thoma</a:t>
            </a:r>
            <a:r>
              <a:rPr lang="en-US" sz="1600" dirty="0" smtClean="0"/>
              <a:t>, PRD44:2625–2630, 1991</a:t>
            </a:r>
          </a:p>
          <a:p>
            <a:pPr lvl="5"/>
            <a:r>
              <a:rPr lang="en-US" sz="1600" dirty="0" err="1" smtClean="0"/>
              <a:t>Djordjevic</a:t>
            </a:r>
            <a:r>
              <a:rPr lang="en-US" sz="1600" dirty="0" smtClean="0"/>
              <a:t>, </a:t>
            </a:r>
            <a:r>
              <a:rPr lang="en-US" sz="1600" dirty="0" err="1" smtClean="0"/>
              <a:t>Phys.Rev</a:t>
            </a:r>
            <a:r>
              <a:rPr lang="en-US" sz="1600" dirty="0" smtClean="0"/>
              <a:t>. C74 (2006) 064907</a:t>
            </a:r>
          </a:p>
          <a:p>
            <a:pPr lvl="5"/>
            <a:r>
              <a:rPr lang="en-US" sz="1600" dirty="0" err="1" smtClean="0"/>
              <a:t>Adil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Phys.Rev</a:t>
            </a:r>
            <a:r>
              <a:rPr lang="en-US" sz="1600" dirty="0" smtClean="0"/>
              <a:t>. C75 (2007) 044906</a:t>
            </a:r>
            <a:endParaRPr lang="en-US" sz="1600" dirty="0"/>
          </a:p>
        </p:txBody>
      </p:sp>
      <p:pic>
        <p:nvPicPr>
          <p:cNvPr id="8" name="Picture 7" descr="Screen Shot 2012-08-11 at 6.00.24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99401"/>
            <a:ext cx="3020768" cy="147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2923401"/>
            <a:ext cx="1929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PRC74 (2006)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600200" y="594360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600" dirty="0" err="1" smtClean="0">
                <a:solidFill>
                  <a:srgbClr val="4D4D4D"/>
                </a:solidFill>
              </a:rPr>
              <a:t>Majumder</a:t>
            </a:r>
            <a:r>
              <a:rPr lang="en-US" sz="1600" dirty="0" smtClean="0">
                <a:solidFill>
                  <a:srgbClr val="4D4D4D"/>
                </a:solidFill>
              </a:rPr>
              <a:t> and van </a:t>
            </a:r>
            <a:r>
              <a:rPr lang="en-US" sz="1600" dirty="0" err="1" smtClean="0">
                <a:solidFill>
                  <a:srgbClr val="4D4D4D"/>
                </a:solidFill>
              </a:rPr>
              <a:t>Leeuwen</a:t>
            </a:r>
            <a:r>
              <a:rPr lang="en-US" sz="1600" dirty="0" smtClean="0">
                <a:solidFill>
                  <a:srgbClr val="4D4D4D"/>
                </a:solidFill>
              </a:rPr>
              <a:t>, PPNPA66 (2011), and refs therein</a:t>
            </a:r>
            <a:endParaRPr lang="en-US" sz="1600" dirty="0">
              <a:solidFill>
                <a:srgbClr val="4D4D4D"/>
              </a:solidFill>
            </a:endParaRPr>
          </a:p>
        </p:txBody>
      </p:sp>
      <p:pic>
        <p:nvPicPr>
          <p:cNvPr id="12" name="Picture 11" descr="Radi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830"/>
            <a:ext cx="9144000" cy="11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Analytic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Naively,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E</a:t>
            </a:r>
            <a:r>
              <a:rPr lang="en-US" baseline="-25000" dirty="0" err="1"/>
              <a:t>el</a:t>
            </a:r>
            <a:r>
              <a:rPr lang="en-US" dirty="0"/>
              <a:t> &lt;&lt;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E</a:t>
            </a:r>
            <a:r>
              <a:rPr lang="en-US" baseline="-25000" dirty="0" err="1"/>
              <a:t>rad</a:t>
            </a:r>
            <a:r>
              <a:rPr lang="en-US" dirty="0"/>
              <a:t> as E➞</a:t>
            </a:r>
            <a:r>
              <a:rPr lang="en-US" dirty="0" smtClean="0"/>
              <a:t>∞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Elastic E-loss: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~ -T</a:t>
            </a:r>
            <a:r>
              <a:rPr lang="en-US" baseline="30000" dirty="0" smtClean="0"/>
              <a:t>2</a:t>
            </a:r>
            <a:r>
              <a:rPr lang="en-US" dirty="0" smtClean="0"/>
              <a:t> log(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/M)</a:t>
            </a:r>
          </a:p>
          <a:p>
            <a:pPr lvl="4"/>
            <a:endParaRPr lang="en-US" dirty="0" smtClean="0"/>
          </a:p>
          <a:p>
            <a:r>
              <a:rPr lang="en-US" dirty="0" err="1"/>
              <a:t>Radiative</a:t>
            </a:r>
            <a:r>
              <a:rPr lang="en-US" dirty="0"/>
              <a:t> E-loss, in expected deep LPM regime: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~ -L T</a:t>
            </a:r>
            <a:r>
              <a:rPr lang="en-US" baseline="30000" dirty="0"/>
              <a:t>3</a:t>
            </a:r>
            <a:r>
              <a:rPr lang="en-US" dirty="0"/>
              <a:t> log(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smtClean="0"/>
              <a:t>M)</a:t>
            </a:r>
            <a:endParaRPr lang="en-US" dirty="0"/>
          </a:p>
          <a:p>
            <a:pPr lvl="1"/>
            <a:r>
              <a:rPr lang="en-US" dirty="0"/>
              <a:t>Compare to Bethe-</a:t>
            </a:r>
            <a:r>
              <a:rPr lang="en-US" dirty="0" err="1"/>
              <a:t>Heitler</a:t>
            </a:r>
            <a:r>
              <a:rPr lang="en-US" dirty="0"/>
              <a:t> </a:t>
            </a: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~ -(T</a:t>
            </a:r>
            <a:r>
              <a:rPr lang="en-US" baseline="30000" dirty="0"/>
              <a:t>3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613A-E9CD-0A49-9E69-506D34E6D8C8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>
                <a:cs typeface="Symbol" charset="2"/>
              </a:rPr>
              <a:t>Naively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el</a:t>
            </a:r>
            <a:r>
              <a:rPr lang="en-US" dirty="0" smtClean="0"/>
              <a:t> </a:t>
            </a:r>
            <a:r>
              <a:rPr lang="en-US" dirty="0"/>
              <a:t>&lt;&lt;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E</a:t>
            </a:r>
            <a:r>
              <a:rPr lang="en-US" baseline="-25000" dirty="0" err="1"/>
              <a:t>rad</a:t>
            </a:r>
            <a:r>
              <a:rPr lang="en-US" dirty="0"/>
              <a:t> as E➞∞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4A22-3F22-A041-B380-572FC247BACB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905000" y="155416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9840A"/>
                </a:solidFill>
              </a:rPr>
              <a:t>RHIC</a:t>
            </a:r>
            <a:endParaRPr lang="en-US" dirty="0">
              <a:solidFill>
                <a:srgbClr val="09840A"/>
              </a:solidFill>
            </a:endParaRPr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248400" y="15240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9840A"/>
                </a:solidFill>
              </a:rPr>
              <a:t>LHC</a:t>
            </a:r>
            <a:endParaRPr lang="en-US" dirty="0">
              <a:solidFill>
                <a:srgbClr val="09840A"/>
              </a:solidFill>
            </a:endParaRPr>
          </a:p>
        </p:txBody>
      </p:sp>
      <p:pic>
        <p:nvPicPr>
          <p:cNvPr id="9" name="Picture 8" descr="ElvsRadatRHI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7563"/>
            <a:ext cx="3657600" cy="3154992"/>
          </a:xfrm>
          <a:prstGeom prst="rect">
            <a:avLst/>
          </a:prstGeom>
        </p:spPr>
      </p:pic>
      <p:pic>
        <p:nvPicPr>
          <p:cNvPr id="10" name="Picture 9" descr="ElvsRadatLH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11363"/>
            <a:ext cx="3570616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5391964"/>
            <a:ext cx="2610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PhD Thesis, arXiv</a:t>
            </a:r>
            <a:r>
              <a:rPr lang="en-US" sz="1200" dirty="0"/>
              <a:t>:1011.4316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Finite RHIC/LHC kinematics: both </a:t>
            </a:r>
            <a:r>
              <a:rPr lang="en-US" sz="2000" dirty="0" err="1" smtClean="0">
                <a:solidFill>
                  <a:srgbClr val="FF0000"/>
                </a:solidFill>
              </a:rPr>
              <a:t>radiative</a:t>
            </a:r>
            <a:r>
              <a:rPr lang="en-US" sz="2000" dirty="0" smtClean="0">
                <a:solidFill>
                  <a:srgbClr val="FF0000"/>
                </a:solidFill>
              </a:rPr>
              <a:t> and collisional energy loss processes are important for 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~ 5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/c and higher</a:t>
            </a:r>
          </a:p>
        </p:txBody>
      </p:sp>
    </p:spTree>
    <p:extLst>
      <p:ext uri="{BB962C8B-B14F-4D97-AF65-F5344CB8AC3E}">
        <p14:creationId xmlns:p14="http://schemas.microsoft.com/office/powerpoint/2010/main" val="41177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1027" y="3463054"/>
            <a:ext cx="1396536" cy="575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Use WHDG</a:t>
            </a:r>
          </a:p>
          <a:p>
            <a:pPr lvl="1"/>
            <a:r>
              <a:rPr lang="en-US" dirty="0" smtClean="0"/>
              <a:t>conv. Rad + </a:t>
            </a:r>
            <a:r>
              <a:rPr lang="en-US" dirty="0" err="1" smtClean="0"/>
              <a:t>Coll</a:t>
            </a:r>
            <a:endParaRPr lang="en-US" dirty="0" smtClean="0"/>
          </a:p>
          <a:p>
            <a:r>
              <a:rPr lang="en-US" dirty="0" smtClean="0"/>
              <a:t>RHIC R</a:t>
            </a:r>
            <a:r>
              <a:rPr lang="en-US" baseline="-25000" dirty="0" smtClean="0"/>
              <a:t>AA</a:t>
            </a:r>
            <a:r>
              <a:rPr lang="en-US" dirty="0" smtClean="0"/>
              <a:t>: not unreasonable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med</a:t>
            </a:r>
            <a:endParaRPr lang="en-US" dirty="0" smtClean="0"/>
          </a:p>
          <a:p>
            <a:pPr lvl="1"/>
            <a:r>
              <a:rPr lang="cs-CZ" dirty="0"/>
              <a:t>dN</a:t>
            </a:r>
            <a:r>
              <a:rPr lang="cs-CZ" baseline="-25000" dirty="0"/>
              <a:t>g</a:t>
            </a:r>
            <a:r>
              <a:rPr lang="cs-CZ" dirty="0"/>
              <a:t>/dy = 1400</a:t>
            </a:r>
            <a:r>
              <a:rPr lang="cs-CZ" sz="2400" baseline="45000" dirty="0"/>
              <a:t>+</a:t>
            </a:r>
            <a:r>
              <a:rPr lang="cs-CZ" sz="2400" baseline="45000" dirty="0" smtClean="0"/>
              <a:t>200</a:t>
            </a:r>
          </a:p>
          <a:p>
            <a:pPr lvl="1"/>
            <a:r>
              <a:rPr lang="cs-CZ" dirty="0">
                <a:latin typeface="Symbol" charset="2"/>
                <a:cs typeface="Symbol" charset="2"/>
              </a:rPr>
              <a:t>a</a:t>
            </a:r>
            <a:r>
              <a:rPr lang="cs-CZ" baseline="-25000" dirty="0" smtClean="0"/>
              <a:t>s</a:t>
            </a:r>
            <a:r>
              <a:rPr lang="cs-CZ" dirty="0" smtClean="0"/>
              <a:t> = 0.3, fixed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RHIC &amp;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26E-A3A0-D542-8002-D6C43A351E23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43434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953000"/>
            <a:ext cx="7086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LHC predictions: change only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med</a:t>
            </a:r>
            <a:r>
              <a:rPr lang="en-US" dirty="0" smtClean="0"/>
              <a:t> ∝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800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Scale for our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NLO </a:t>
            </a:r>
            <a:r>
              <a:rPr lang="en-US" dirty="0" err="1" smtClean="0"/>
              <a:t>pQCD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System ~ factor of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9A4F-20F4-E04D-9907-27F91D337165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826309"/>
            <a:ext cx="4114800" cy="434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947269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59" y="1842389"/>
            <a:ext cx="3713614" cy="44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1242" y="6019800"/>
            <a:ext cx="211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</a:t>
            </a:r>
            <a:r>
              <a:rPr lang="tr-TR" sz="1200" dirty="0" smtClean="0"/>
              <a:t>EurPhysJC72 </a:t>
            </a:r>
            <a:r>
              <a:rPr lang="tr-TR" sz="1200" dirty="0"/>
              <a:t>(2012</a:t>
            </a:r>
            <a:r>
              <a:rPr lang="tr-TR" sz="1200" dirty="0" smtClean="0"/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4694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Qualitative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pQCD</a:t>
            </a:r>
            <a:r>
              <a:rPr lang="en-US" dirty="0" smtClean="0"/>
              <a:t> E-loss correct to factor ~2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A91E-DB47-1C43-8B4A-2E3A04C611E3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66196"/>
            <a:ext cx="3485606" cy="22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56686"/>
            <a:ext cx="3124200" cy="20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58" y="1676400"/>
            <a:ext cx="321784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RAA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3124200" cy="2241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76400"/>
            <a:ext cx="2590800" cy="449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6172200"/>
            <a:ext cx="184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</a:t>
            </a:r>
            <a:r>
              <a:rPr lang="hu-HU" sz="1200" dirty="0" smtClean="0"/>
              <a:t>PRL105 </a:t>
            </a:r>
            <a:r>
              <a:rPr lang="hu-HU" sz="1200" dirty="0"/>
              <a:t>(2010</a:t>
            </a:r>
            <a:r>
              <a:rPr lang="hu-HU" sz="1200" dirty="0" smtClean="0"/>
              <a:t>)</a:t>
            </a:r>
            <a:endParaRPr lang="en-US" sz="12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7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8983" y="1752600"/>
            <a:ext cx="932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</a:p>
          <a:p>
            <a:r>
              <a:rPr lang="en-US" sz="1400" dirty="0" smtClean="0"/>
              <a:t>ALICE D</a:t>
            </a:r>
            <a:endParaRPr lang="en-US" sz="1400" baseline="-25000" dirty="0" smtClean="0"/>
          </a:p>
          <a:p>
            <a:r>
              <a:rPr lang="en-US" sz="1400" dirty="0" smtClean="0"/>
              <a:t>WHDG D</a:t>
            </a:r>
            <a:endParaRPr lang="en-US" sz="1400" baseline="-25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1714381"/>
            <a:ext cx="12680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</a:p>
          <a:p>
            <a:r>
              <a:rPr lang="en-US" sz="1400" dirty="0"/>
              <a:t>CMS h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0-5%</a:t>
            </a:r>
          </a:p>
          <a:p>
            <a:r>
              <a:rPr lang="en-US" sz="1400" dirty="0" smtClean="0"/>
              <a:t>WHDG 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3974068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5851" y="3962400"/>
            <a:ext cx="14677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</a:p>
          <a:p>
            <a:r>
              <a:rPr lang="en-US" sz="1400" dirty="0"/>
              <a:t>CMS h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40-50%</a:t>
            </a:r>
          </a:p>
          <a:p>
            <a:r>
              <a:rPr lang="en-US" sz="1400" dirty="0" smtClean="0"/>
              <a:t>WHDG 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897868"/>
            <a:ext cx="7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2457" y="6096000"/>
            <a:ext cx="2187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ALICE, arXiv:1203.2160</a:t>
            </a:r>
          </a:p>
          <a:p>
            <a:r>
              <a:rPr lang="en-US" sz="1200" dirty="0"/>
              <a:t>CMS, JHEP 1205 (2012) </a:t>
            </a:r>
            <a:r>
              <a:rPr lang="en-US" sz="1200" dirty="0" smtClean="0"/>
              <a:t>063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9503" y="6019800"/>
            <a:ext cx="220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</a:t>
            </a:r>
            <a:r>
              <a:rPr lang="tr-TR" sz="1200" dirty="0"/>
              <a:t>Eur.Phys.J. C72 (2012</a:t>
            </a:r>
            <a:r>
              <a:rPr lang="tr-TR" sz="1200" dirty="0" smtClean="0"/>
              <a:t>)</a:t>
            </a:r>
          </a:p>
          <a:p>
            <a:r>
              <a:rPr lang="tr-TR" sz="1200" dirty="0"/>
              <a:t>CMS, arXiv:</a:t>
            </a:r>
            <a:r>
              <a:rPr lang="tr-TR" sz="1200" dirty="0" smtClean="0"/>
              <a:t>1204.1850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2135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26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6A09-88FD-FD48-AFFD-418DBAD6D056}" type="datetime1">
              <a:rPr lang="x-none" smtClean="0"/>
              <a:t>12/3/12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105400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  <p:extLst>
      <p:ext uri="{BB962C8B-B14F-4D97-AF65-F5344CB8AC3E}">
        <p14:creationId xmlns:p14="http://schemas.microsoft.com/office/powerpoint/2010/main" val="574844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Exciting times in HI physics</a:t>
            </a:r>
            <a:r>
              <a:rPr lang="en-US" dirty="0"/>
              <a:t>!</a:t>
            </a:r>
          </a:p>
          <a:p>
            <a:r>
              <a:rPr lang="en-US" dirty="0"/>
              <a:t>Difficult to reconcile </a:t>
            </a:r>
            <a:r>
              <a:rPr lang="en-US" dirty="0" err="1"/>
              <a:t>AdS</a:t>
            </a:r>
            <a:r>
              <a:rPr lang="en-US" dirty="0"/>
              <a:t>/CFT with new LHC data</a:t>
            </a:r>
          </a:p>
          <a:p>
            <a:pPr lvl="1"/>
            <a:r>
              <a:rPr lang="en-US" dirty="0"/>
              <a:t>Tends to </a:t>
            </a:r>
            <a:r>
              <a:rPr lang="en-US" dirty="0" err="1"/>
              <a:t>oversuppress</a:t>
            </a:r>
            <a:r>
              <a:rPr lang="en-US" dirty="0"/>
              <a:t>: corrections, fluctuations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LHC </a:t>
            </a:r>
            <a:r>
              <a:rPr lang="en-US" b="1" i="1" u="sng" dirty="0" smtClean="0"/>
              <a:t>&amp; RHIC</a:t>
            </a:r>
            <a:r>
              <a:rPr lang="en-US" dirty="0" smtClean="0"/>
              <a:t> converging 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observables</a:t>
            </a:r>
          </a:p>
          <a:p>
            <a:r>
              <a:rPr lang="en-US" b="1" i="1" dirty="0" smtClean="0"/>
              <a:t>Much</a:t>
            </a:r>
            <a:r>
              <a:rPr lang="en-US" dirty="0" smtClean="0"/>
              <a:t> interesting research to do!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0541-5149-2A4F-B1AB-D77A08D6A529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02C-EAE7-6D42-97EA-CC673D7B14F6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4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Energy loss decreases with M</a:t>
            </a:r>
            <a:r>
              <a:rPr lang="en-US" baseline="-25000" dirty="0" smtClean="0"/>
              <a:t>Q</a:t>
            </a:r>
          </a:p>
          <a:p>
            <a:pPr lvl="1">
              <a:buFont typeface="Symbol" charset="0"/>
              <a:buChar char=""/>
            </a:pP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 &lt;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r>
              <a:rPr lang="en-US" dirty="0" smtClean="0"/>
              <a:t> &lt;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u,d</a:t>
            </a:r>
            <a:r>
              <a:rPr lang="en-US" dirty="0" smtClean="0"/>
              <a:t> &lt;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For experts: not always true for </a:t>
            </a:r>
            <a:r>
              <a:rPr lang="en-US" dirty="0" err="1" smtClean="0"/>
              <a:t>pQCD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(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form</a:t>
            </a:r>
            <a:r>
              <a:rPr lang="en-US" dirty="0" smtClean="0"/>
              <a:t> decreases with M</a:t>
            </a:r>
            <a:r>
              <a:rPr lang="en-US" baseline="-25000" dirty="0" smtClean="0"/>
              <a:t>Q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 NOT IMPLY R</a:t>
            </a:r>
            <a:r>
              <a:rPr lang="en-US" baseline="-25000" dirty="0" smtClean="0"/>
              <a:t>AA</a:t>
            </a:r>
            <a:r>
              <a:rPr lang="en-US" dirty="0" smtClean="0"/>
              <a:t> ORDERING</a:t>
            </a:r>
          </a:p>
          <a:p>
            <a:pPr lvl="1"/>
            <a:r>
              <a:rPr lang="en-US" dirty="0"/>
              <a:t>For approx. power law production and energy loss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dirty="0"/>
              <a:t>), 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dirty="0"/>
              <a:t> = (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dirty="0"/>
              <a:t> - </a:t>
            </a:r>
            <a:r>
              <a:rPr lang="en-US" i="1" dirty="0" err="1"/>
              <a:t>E</a:t>
            </a:r>
            <a:r>
              <a:rPr lang="en-US" i="1" baseline="-25000" dirty="0" err="1"/>
              <a:t>f</a:t>
            </a:r>
            <a:r>
              <a:rPr lang="en-US" dirty="0"/>
              <a:t>)/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i</a:t>
            </a:r>
            <a:endParaRPr lang="en-US" i="1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Larger </a:t>
            </a:r>
            <a:r>
              <a:rPr lang="en-US" i="1" dirty="0" smtClean="0"/>
              <a:t>n</a:t>
            </a:r>
            <a:r>
              <a:rPr lang="en-US" dirty="0" smtClean="0"/>
              <a:t> =&gt; smaller </a:t>
            </a:r>
            <a:r>
              <a:rPr lang="en-US" i="1" dirty="0" smtClean="0"/>
              <a:t>R</a:t>
            </a:r>
            <a:r>
              <a:rPr lang="en-US" i="1" baseline="-25000" dirty="0" smtClean="0"/>
              <a:t>AA</a:t>
            </a:r>
            <a:r>
              <a:rPr lang="en-US" dirty="0" smtClean="0"/>
              <a:t> for same energy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3E02-B6E5-764B-8A70-3AE9D141872F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648200"/>
            <a:ext cx="681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99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Easiest QED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EF06-D7B1-B64E-AD29-0FCF1E14739D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 smtClean="0"/>
              <a:t>“Simple” Hydrogen Phase Diagram</a:t>
            </a:r>
          </a:p>
          <a:p>
            <a:endParaRPr lang="en-US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799" y="1524000"/>
            <a:ext cx="57457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6172200"/>
            <a:ext cx="419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 Diploma Thesis, Berlin, 2000</a:t>
            </a:r>
          </a:p>
        </p:txBody>
      </p:sp>
    </p:spTree>
    <p:extLst>
      <p:ext uri="{BB962C8B-B14F-4D97-AF65-F5344CB8AC3E}">
        <p14:creationId xmlns:p14="http://schemas.microsoft.com/office/powerpoint/2010/main" val="27638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HQ production spectra softer than </a:t>
            </a:r>
            <a:r>
              <a:rPr lang="en-US" dirty="0"/>
              <a:t>lights</a:t>
            </a:r>
          </a:p>
          <a:p>
            <a:pPr marL="457200" lvl="1" indent="0">
              <a:buNone/>
            </a:pPr>
            <a:r>
              <a:rPr lang="en-US" dirty="0" smtClean="0"/>
              <a:t>=&gt; Nontrivial </a:t>
            </a:r>
            <a:r>
              <a:rPr lang="en-US" dirty="0"/>
              <a:t>ordering of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3F1A-6CCD-7845-A2D8-F8ECD915B83B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5794" y="5405735"/>
            <a:ext cx="286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See also </a:t>
            </a:r>
          </a:p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/>
              <a:t>, PRL 108 (2012)</a:t>
            </a:r>
            <a:endParaRPr lang="en-US" sz="1200" dirty="0" smtClean="0"/>
          </a:p>
        </p:txBody>
      </p:sp>
      <p:pic>
        <p:nvPicPr>
          <p:cNvPr id="9" name="Picture 8" descr="n(p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157" y="1452606"/>
            <a:ext cx="3564080" cy="4612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667000"/>
            <a:ext cx="159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√s = 2.76 </a:t>
            </a:r>
            <a:r>
              <a:rPr lang="en-US" dirty="0" err="1" smtClean="0"/>
              <a:t>TeV</a:t>
            </a:r>
            <a:endParaRPr lang="en-US" dirty="0" smtClean="0"/>
          </a:p>
        </p:txBody>
      </p:sp>
      <p:pic>
        <p:nvPicPr>
          <p:cNvPr id="11" name="Picture 10" descr="Screen Shot 2012-08-14 at 2.34.15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433935"/>
            <a:ext cx="4635124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2662535"/>
            <a:ext cx="9680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</a:p>
          <a:p>
            <a:r>
              <a:rPr lang="en-US" sz="1400" dirty="0" smtClean="0"/>
              <a:t>0-20%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>
                <a:solidFill>
                  <a:srgbClr val="0000FF"/>
                </a:solidFill>
              </a:rPr>
              <a:t>0</a:t>
            </a:r>
            <a:r>
              <a:rPr lang="en-US" sz="1400" dirty="0" smtClean="0">
                <a:solidFill>
                  <a:srgbClr val="0000FF"/>
                </a:solidFill>
              </a:rPr>
              <a:t> WHDG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 WHDG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B WHDG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28600" y="5486400"/>
            <a:ext cx="6324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r>
              <a:rPr lang="en-US" dirty="0" smtClean="0">
                <a:cs typeface="Symbol" charset="2"/>
              </a:rPr>
              <a:t>NB: observe hadrons, not </a:t>
            </a:r>
            <a:r>
              <a:rPr lang="en-US" dirty="0" err="1" smtClean="0">
                <a:cs typeface="Symbol" charset="2"/>
              </a:rPr>
              <a:t>partons</a:t>
            </a:r>
            <a:endParaRPr lang="en-US" dirty="0" smtClean="0">
              <a:cs typeface="Symbol" charset="2"/>
            </a:endParaRPr>
          </a:p>
          <a:p>
            <a:pPr marL="1371600" lvl="3" indent="0">
              <a:buNone/>
            </a:pP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’s are decay fragments of g, u, d</a:t>
            </a:r>
          </a:p>
          <a:p>
            <a:pPr marL="1371600" lvl="3" indent="0">
              <a:buNone/>
            </a:pPr>
            <a:r>
              <a:rPr lang="en-US" dirty="0" smtClean="0"/>
              <a:t>D’s from c; B’s from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8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Energy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838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Most direct probe of DOF of QGP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50FE-31EC-BD40-B8DE-642DBE840B2A}" type="datetime1">
              <a:rPr lang="x-none" smtClean="0"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8073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8085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3723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3750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Elephant-animals-5370280-2560-19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56601"/>
            <a:ext cx="51054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DD63-FB16-6F4A-A4D0-4180147FC2A4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6200" y="4470399"/>
            <a:ext cx="3906520" cy="1766333"/>
            <a:chOff x="76200" y="4470399"/>
            <a:chExt cx="3906520" cy="1766333"/>
          </a:xfrm>
        </p:grpSpPr>
        <p:pic>
          <p:nvPicPr>
            <p:cNvPr id="7" name="Picture 6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7" t="68262" r="59304"/>
            <a:stretch/>
          </p:blipFill>
          <p:spPr>
            <a:xfrm>
              <a:off x="2854960" y="4470399"/>
              <a:ext cx="1127760" cy="1215251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2057400" y="4980801"/>
              <a:ext cx="990600" cy="886599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" y="5867400"/>
              <a:ext cx="2173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Open Heavy Flavor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000" y="1143000"/>
            <a:ext cx="2642460" cy="2280920"/>
            <a:chOff x="1905000" y="1143000"/>
            <a:chExt cx="2642460" cy="2280920"/>
          </a:xfrm>
        </p:grpSpPr>
        <p:sp>
          <p:nvSpPr>
            <p:cNvPr id="11" name="TextBox 10"/>
            <p:cNvSpPr txBox="1"/>
            <p:nvPr/>
          </p:nvSpPr>
          <p:spPr>
            <a:xfrm>
              <a:off x="2057400" y="1143000"/>
              <a:ext cx="249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High </a:t>
              </a:r>
              <a:r>
                <a:rPr lang="en-US" dirty="0" err="1" smtClean="0">
                  <a:solidFill>
                    <a:srgbClr val="FF0000"/>
                  </a:solidFill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 Light Hadrons</a:t>
              </a:r>
            </a:p>
          </p:txBody>
        </p:sp>
        <p:pic>
          <p:nvPicPr>
            <p:cNvPr id="22" name="Picture 21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13" b="59068"/>
            <a:stretch/>
          </p:blipFill>
          <p:spPr>
            <a:xfrm>
              <a:off x="1905000" y="1856601"/>
              <a:ext cx="2179320" cy="1567319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124200" y="1475601"/>
              <a:ext cx="533400" cy="1066800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62880" y="1170801"/>
            <a:ext cx="1747520" cy="1887359"/>
            <a:chOff x="5262880" y="1170801"/>
            <a:chExt cx="1747520" cy="1887359"/>
          </a:xfrm>
        </p:grpSpPr>
        <p:sp>
          <p:nvSpPr>
            <p:cNvPr id="14" name="TextBox 13"/>
            <p:cNvSpPr txBox="1"/>
            <p:nvPr/>
          </p:nvSpPr>
          <p:spPr>
            <a:xfrm>
              <a:off x="5638800" y="1170801"/>
              <a:ext cx="1326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EM Probes</a:t>
              </a:r>
            </a:p>
          </p:txBody>
        </p:sp>
        <p:pic>
          <p:nvPicPr>
            <p:cNvPr id="25" name="Picture 24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1" b="68620"/>
            <a:stretch/>
          </p:blipFill>
          <p:spPr>
            <a:xfrm>
              <a:off x="5262880" y="1856601"/>
              <a:ext cx="1747520" cy="1201559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638800" y="1475601"/>
              <a:ext cx="533400" cy="914400"/>
            </a:xfrm>
            <a:prstGeom prst="straightConnector1">
              <a:avLst/>
            </a:prstGeom>
            <a:ln w="50800" cmpd="sng">
              <a:solidFill>
                <a:srgbClr val="4F81BD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83760" y="2438400"/>
            <a:ext cx="4384040" cy="1290320"/>
            <a:chOff x="4683760" y="2438400"/>
            <a:chExt cx="4384040" cy="1290320"/>
          </a:xfrm>
        </p:grpSpPr>
        <p:sp>
          <p:nvSpPr>
            <p:cNvPr id="9" name="TextBox 8"/>
            <p:cNvSpPr txBox="1"/>
            <p:nvPr/>
          </p:nvSpPr>
          <p:spPr>
            <a:xfrm>
              <a:off x="7193932" y="2438400"/>
              <a:ext cx="1873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Low-</a:t>
              </a:r>
              <a:r>
                <a:rPr lang="en-US" dirty="0" err="1" smtClean="0">
                  <a:solidFill>
                    <a:srgbClr val="FF0000"/>
                  </a:solidFill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 particles</a:t>
              </a:r>
            </a:p>
          </p:txBody>
        </p:sp>
        <p:pic>
          <p:nvPicPr>
            <p:cNvPr id="27" name="Picture 26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28" t="33503" b="51107"/>
            <a:stretch/>
          </p:blipFill>
          <p:spPr>
            <a:xfrm>
              <a:off x="4683760" y="3139440"/>
              <a:ext cx="2326640" cy="58928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6324600" y="2847201"/>
              <a:ext cx="1371600" cy="685800"/>
            </a:xfrm>
            <a:prstGeom prst="straightConnector1">
              <a:avLst/>
            </a:prstGeom>
            <a:ln w="50800"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450080" y="4297679"/>
            <a:ext cx="3352794" cy="1862853"/>
            <a:chOff x="4450080" y="4297679"/>
            <a:chExt cx="3352794" cy="1862853"/>
          </a:xfrm>
        </p:grpSpPr>
        <p:sp>
          <p:nvSpPr>
            <p:cNvPr id="16" name="TextBox 15"/>
            <p:cNvSpPr txBox="1"/>
            <p:nvPr/>
          </p:nvSpPr>
          <p:spPr>
            <a:xfrm>
              <a:off x="6553200" y="5791200"/>
              <a:ext cx="12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Quarkonia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1" t="63752" r="26269"/>
            <a:stretch/>
          </p:blipFill>
          <p:spPr>
            <a:xfrm>
              <a:off x="4450080" y="4297679"/>
              <a:ext cx="1219200" cy="1387971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 flipV="1">
              <a:off x="5334000" y="4980802"/>
              <a:ext cx="1143000" cy="886598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6200" y="3352800"/>
            <a:ext cx="4191000" cy="1117600"/>
            <a:chOff x="76200" y="3352800"/>
            <a:chExt cx="4191000" cy="1117600"/>
          </a:xfrm>
        </p:grpSpPr>
        <p:pic>
          <p:nvPicPr>
            <p:cNvPr id="26" name="Picture 25" descr="Elephant-animals-5370280-2560-192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63" r="53732" b="31738"/>
            <a:stretch/>
          </p:blipFill>
          <p:spPr>
            <a:xfrm>
              <a:off x="1905000" y="3444239"/>
              <a:ext cx="2362200" cy="1026161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1676400" y="3886200"/>
              <a:ext cx="1371600" cy="0"/>
            </a:xfrm>
            <a:prstGeom prst="straightConnector1">
              <a:avLst/>
            </a:prstGeom>
            <a:ln w="508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" y="3352800"/>
              <a:ext cx="20238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Your least favorite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measurement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62400" y="3380601"/>
            <a:ext cx="120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CFFCC"/>
                </a:solidFill>
              </a:rPr>
              <a:t>QGP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9800" y="6031468"/>
            <a:ext cx="486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Searching for this coherent, consistent picture</a:t>
            </a:r>
          </a:p>
        </p:txBody>
      </p:sp>
    </p:spTree>
    <p:extLst>
      <p:ext uri="{BB962C8B-B14F-4D97-AF65-F5344CB8AC3E}">
        <p14:creationId xmlns:p14="http://schemas.microsoft.com/office/powerpoint/2010/main" val="199327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E-loss picture assumes QGP properties =&gt; P(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|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, L, T, M</a:t>
            </a:r>
            <a:r>
              <a:rPr lang="en-US" baseline="-25000" dirty="0"/>
              <a:t>Q</a:t>
            </a:r>
            <a:r>
              <a:rPr lang="en-US" dirty="0"/>
              <a:t>, R)</a:t>
            </a:r>
          </a:p>
          <a:p>
            <a:r>
              <a:rPr lang="en-US" dirty="0"/>
              <a:t>Want to test P(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A+B, √s, centrality,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, 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6CD-22EB-1045-9F1D-5F0FC6E31ED4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09" y="3813135"/>
            <a:ext cx="2243491" cy="225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70" y="3810000"/>
            <a:ext cx="3261930" cy="2298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09" y="3973407"/>
            <a:ext cx="2734057" cy="19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7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Energy Loss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4ADB-39EA-4748-9460-A2C5B633701F}" type="datetime1">
              <a:rPr lang="x-none" smtClean="0"/>
              <a:t>12/3/12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2-12-01 at 6.06.39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7788"/>
            <a:ext cx="8522292" cy="1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0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from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Extremely difficult to consistently describe all observables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Light+heavy</a:t>
            </a:r>
            <a:r>
              <a:rPr lang="en-US" dirty="0" smtClean="0"/>
              <a:t> suppression places </a:t>
            </a:r>
            <a:r>
              <a:rPr lang="en-US" i="1" u="sng" dirty="0" smtClean="0"/>
              <a:t>stringent constraint</a:t>
            </a:r>
            <a:r>
              <a:rPr lang="en-US" dirty="0" smtClean="0"/>
              <a:t> on possible E-loss mechanism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5956-4A66-6A4B-BFA9-94A0A0BB609E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14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0228" y="2743200"/>
            <a:ext cx="379037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29" y="2745461"/>
            <a:ext cx="3711404" cy="32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12557" y="6248400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Wicks, WAH, </a:t>
            </a:r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NPA784 (2007)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7946" y="5943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from g, u, d decay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421" y="5943600"/>
            <a:ext cx="200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from c, b decay</a:t>
            </a:r>
          </a:p>
        </p:txBody>
      </p:sp>
    </p:spTree>
    <p:extLst>
      <p:ext uri="{BB962C8B-B14F-4D97-AF65-F5344CB8AC3E}">
        <p14:creationId xmlns:p14="http://schemas.microsoft.com/office/powerpoint/2010/main" val="102079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Demonstrating E-loss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Compare E-loss observables to data with two very different assumptions of properties of QGP: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Strongly coupled medium coupling strongly to a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Weakly coupled medium coupling weakly to a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33D0-3C6A-924A-98B7-F6B816C966F6}" type="datetime1">
              <a:rPr lang="x-none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Kruger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43251</TotalTime>
  <Words>1586</Words>
  <Application>Microsoft Macintosh PowerPoint</Application>
  <PresentationFormat>On-screen Show (4:3)</PresentationFormat>
  <Paragraphs>347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Is it Hard Yet?  The Qualitative Agreement of pQCD Energy Loss with RHIC and LHC Data</vt:lpstr>
      <vt:lpstr>What Are We Interested In?</vt:lpstr>
      <vt:lpstr>Compare to Easiest QED</vt:lpstr>
      <vt:lpstr>Why Energy Loss?</vt:lpstr>
      <vt:lpstr>Energy Loss in Context</vt:lpstr>
      <vt:lpstr>Energy Loss Systematics</vt:lpstr>
      <vt:lpstr>Observing Energy Loss</vt:lpstr>
      <vt:lpstr>Lesson from RHIC</vt:lpstr>
      <vt:lpstr>Demonstrating E-loss Value</vt:lpstr>
      <vt:lpstr>Let’s Assume Strong Coupling</vt:lpstr>
      <vt:lpstr>Heavy Quark E-Loss in AdS/CFT</vt:lpstr>
      <vt:lpstr>AdS/CFT and HQ</vt:lpstr>
      <vt:lpstr>AdS/CFT and HQ at LHC</vt:lpstr>
      <vt:lpstr>Light Quark E-Loss in AdS</vt:lpstr>
      <vt:lpstr>1st Attempt: Generic Bragg Peak Model</vt:lpstr>
      <vt:lpstr>Moving Forward</vt:lpstr>
      <vt:lpstr>Strongly Coupled HF in p+A</vt:lpstr>
      <vt:lpstr>Let’s Assume pQCD is the Best Approx</vt:lpstr>
      <vt:lpstr>Let’s Assume pQCD is the Way to Go</vt:lpstr>
      <vt:lpstr>pQCD Continued</vt:lpstr>
      <vt:lpstr>Asymptotic Analytic pQCD</vt:lpstr>
      <vt:lpstr>Results</vt:lpstr>
      <vt:lpstr>Compare to RHIC &amp; LHC</vt:lpstr>
      <vt:lpstr>Set Scale for our Expectations</vt:lpstr>
      <vt:lpstr>Global Qualitative Agreement</vt:lpstr>
      <vt:lpstr>Does pQCD or AdS Yield Correct Mass &amp; Momentum Dependecies at LHC?</vt:lpstr>
      <vt:lpstr>Conclusions</vt:lpstr>
      <vt:lpstr>PowerPoint Presentation</vt:lpstr>
      <vt:lpstr>Qualitative Expectations for E-loss</vt:lpstr>
      <vt:lpstr>Importance of 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Horowitz</cp:lastModifiedBy>
  <cp:revision>1182</cp:revision>
  <dcterms:created xsi:type="dcterms:W3CDTF">2009-09-03T22:02:25Z</dcterms:created>
  <dcterms:modified xsi:type="dcterms:W3CDTF">2012-12-03T21:57:23Z</dcterms:modified>
</cp:coreProperties>
</file>