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</p:sldMasterIdLst>
  <p:notesMasterIdLst>
    <p:notesMasterId r:id="rId56"/>
  </p:notesMasterIdLst>
  <p:handoutMasterIdLst>
    <p:handoutMasterId r:id="rId57"/>
  </p:handoutMasterIdLst>
  <p:sldIdLst>
    <p:sldId id="880" r:id="rId3"/>
    <p:sldId id="992" r:id="rId4"/>
    <p:sldId id="1034" r:id="rId5"/>
    <p:sldId id="1028" r:id="rId6"/>
    <p:sldId id="978" r:id="rId7"/>
    <p:sldId id="1035" r:id="rId8"/>
    <p:sldId id="958" r:id="rId9"/>
    <p:sldId id="993" r:id="rId10"/>
    <p:sldId id="961" r:id="rId11"/>
    <p:sldId id="912" r:id="rId12"/>
    <p:sldId id="927" r:id="rId13"/>
    <p:sldId id="1014" r:id="rId14"/>
    <p:sldId id="1030" r:id="rId15"/>
    <p:sldId id="1037" r:id="rId16"/>
    <p:sldId id="1016" r:id="rId17"/>
    <p:sldId id="925" r:id="rId18"/>
    <p:sldId id="933" r:id="rId19"/>
    <p:sldId id="975" r:id="rId20"/>
    <p:sldId id="921" r:id="rId21"/>
    <p:sldId id="1001" r:id="rId22"/>
    <p:sldId id="845" r:id="rId23"/>
    <p:sldId id="1019" r:id="rId24"/>
    <p:sldId id="1020" r:id="rId25"/>
    <p:sldId id="1021" r:id="rId26"/>
    <p:sldId id="1011" r:id="rId27"/>
    <p:sldId id="1022" r:id="rId28"/>
    <p:sldId id="1023" r:id="rId29"/>
    <p:sldId id="1007" r:id="rId30"/>
    <p:sldId id="1009" r:id="rId31"/>
    <p:sldId id="991" r:id="rId32"/>
    <p:sldId id="972" r:id="rId33"/>
    <p:sldId id="973" r:id="rId34"/>
    <p:sldId id="1025" r:id="rId35"/>
    <p:sldId id="1008" r:id="rId36"/>
    <p:sldId id="1026" r:id="rId37"/>
    <p:sldId id="1012" r:id="rId38"/>
    <p:sldId id="916" r:id="rId39"/>
    <p:sldId id="999" r:id="rId40"/>
    <p:sldId id="1005" r:id="rId41"/>
    <p:sldId id="995" r:id="rId42"/>
    <p:sldId id="920" r:id="rId43"/>
    <p:sldId id="1024" r:id="rId44"/>
    <p:sldId id="962" r:id="rId45"/>
    <p:sldId id="1027" r:id="rId46"/>
    <p:sldId id="1036" r:id="rId47"/>
    <p:sldId id="892" r:id="rId48"/>
    <p:sldId id="889" r:id="rId49"/>
    <p:sldId id="954" r:id="rId50"/>
    <p:sldId id="870" r:id="rId51"/>
    <p:sldId id="936" r:id="rId52"/>
    <p:sldId id="1033" r:id="rId53"/>
    <p:sldId id="1031" r:id="rId54"/>
    <p:sldId id="84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51" autoAdjust="0"/>
    <p:restoredTop sz="97335" autoAdjust="0"/>
  </p:normalViewPr>
  <p:slideViewPr>
    <p:cSldViewPr>
      <p:cViewPr varScale="1">
        <p:scale>
          <a:sx n="86" d="100"/>
          <a:sy n="86" d="100"/>
        </p:scale>
        <p:origin x="-1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amontm:Documents:lhc:data:availibility-nov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Sheet1!$A$1:$A$5</c:f>
              <c:strCache>
                <c:ptCount val="5"/>
                <c:pt idx="0">
                  <c:v>ACCESS</c:v>
                </c:pt>
                <c:pt idx="1">
                  <c:v>SETUP</c:v>
                </c:pt>
                <c:pt idx="2">
                  <c:v>BEAM IN</c:v>
                </c:pt>
                <c:pt idx="3">
                  <c:v>RAMP AND SQUEEZE</c:v>
                </c:pt>
                <c:pt idx="4">
                  <c:v>STABLE BEAMS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14</c:v>
                </c:pt>
                <c:pt idx="1">
                  <c:v>27.2</c:v>
                </c:pt>
                <c:pt idx="2">
                  <c:v>15</c:v>
                </c:pt>
                <c:pt idx="3">
                  <c:v>8.1</c:v>
                </c:pt>
                <c:pt idx="4">
                  <c:v>35.700000000000003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9</a:t>
            </a:fld>
            <a:endParaRPr lang="en-US" sz="13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515D091-065E-BD47-B6A5-6273C8E67981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2BF87-6499-F64B-A520-2312F68A1907}" type="slidenum">
              <a:rPr lang="en-US"/>
              <a:pPr/>
              <a:t>29</a:t>
            </a:fld>
            <a:endParaRPr lang="en-US"/>
          </a:p>
        </p:txBody>
      </p:sp>
      <p:sp>
        <p:nvSpPr>
          <p:cNvPr id="175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2E587-34FC-214A-B441-974F81DB0876}" type="slidenum">
              <a:rPr lang="en-US"/>
              <a:pPr/>
              <a:t>33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680DA-27CE-0D47-B47A-257D34E374A4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3-12-2012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LHC status - Kruger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3-12-2012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LHC status - Kruger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55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 descr="0508014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906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0" y="2057400"/>
            <a:ext cx="9144000" cy="24384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29" descr="Logo CERN width=144,      height=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38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0" y="417184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(R2E) Mitigation Project: www.cern.ch/r2e              Extended Project Meeting October 23</a:t>
            </a:r>
            <a:r>
              <a:rPr lang="en-US" baseline="30000" dirty="0" smtClean="0">
                <a:solidFill>
                  <a:srgbClr val="FFFF00"/>
                </a:solidFill>
                <a:latin typeface="Calibri" pitchFamily="34" charset="0"/>
              </a:rPr>
              <a:t>rd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 2012</a:t>
            </a:r>
            <a:endParaRPr lang="en-US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8031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5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02039-3293-4EC8-B5F1-A7127E526F50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ChangeArrowheads="1"/>
          </p:cNvSpPr>
          <p:nvPr userDrawn="1"/>
        </p:nvSpPr>
        <p:spPr bwMode="auto">
          <a:xfrm>
            <a:off x="41275" y="6629424"/>
            <a:ext cx="40020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R2E Mitigation Project</a:t>
            </a:r>
            <a:endParaRPr lang="en-US" sz="1200" b="1" baseline="300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Rectangle 34"/>
          <p:cNvSpPr>
            <a:spLocks noChangeArrowheads="1"/>
          </p:cNvSpPr>
          <p:nvPr userDrawn="1"/>
        </p:nvSpPr>
        <p:spPr bwMode="auto">
          <a:xfrm>
            <a:off x="4714877" y="6642519"/>
            <a:ext cx="4429124" cy="24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>
              <a:defRPr/>
            </a:pPr>
            <a:r>
              <a:rPr lang="en-GB" sz="1200" b="1" dirty="0" smtClean="0">
                <a:solidFill>
                  <a:srgbClr val="FFFF00"/>
                </a:solidFill>
                <a:latin typeface="Calibri" pitchFamily="34" charset="0"/>
              </a:rPr>
              <a:t>October 23</a:t>
            </a:r>
            <a:r>
              <a:rPr lang="en-GB" sz="1200" b="1" baseline="30000" dirty="0" smtClean="0">
                <a:solidFill>
                  <a:srgbClr val="FFFF00"/>
                </a:solidFill>
                <a:latin typeface="Calibri" pitchFamily="34" charset="0"/>
              </a:rPr>
              <a:t>rd</a:t>
            </a:r>
            <a:r>
              <a:rPr lang="en-GB" sz="1200" b="1" dirty="0" smtClean="0">
                <a:solidFill>
                  <a:srgbClr val="FFFF00"/>
                </a:solidFill>
                <a:latin typeface="Calibri" pitchFamily="34" charset="0"/>
              </a:rPr>
              <a:t> 2012</a:t>
            </a:r>
            <a:endParaRPr lang="en-GB" sz="12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657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620000" cy="762000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334000"/>
          </a:xfr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 marL="1201738" indent="-287338">
              <a:defRPr sz="2000"/>
            </a:lvl3pPr>
            <a:lvl4pPr marL="1651000" indent="-279400">
              <a:defRPr sz="2000"/>
            </a:lvl4pPr>
            <a:lvl5pPr marL="2116138" indent="-287338"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02039-3293-4EC8-B5F1-A7127E526F50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183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F5F997-9F9C-40C0-9ED6-BF978F543D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1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9" r:id="rId1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/>
            </a:gs>
            <a:gs pos="80000">
              <a:schemeClr val="bg1">
                <a:tint val="45000"/>
                <a:shade val="99000"/>
                <a:satMod val="350000"/>
                <a:alpha val="70000"/>
              </a:schemeClr>
            </a:gs>
            <a:gs pos="100000">
              <a:srgbClr val="000036">
                <a:alpha val="49804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5" name="Rectangle 35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6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44975" y="66421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6D202039-3293-4EC8-B5F1-A7127E526F50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276" name="Rectangle 3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31" name="Picture 37" descr="Logo CERN width=144,      height=1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" y="381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41275" y="6629424"/>
            <a:ext cx="40020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R2E Mitigation Project</a:t>
            </a:r>
            <a:endParaRPr lang="en-US" sz="1200" b="1" baseline="300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4714877" y="6642519"/>
            <a:ext cx="4429124" cy="24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>
              <a:defRPr/>
            </a:pPr>
            <a:r>
              <a:rPr lang="en-GB" sz="1200" b="1" dirty="0" smtClean="0">
                <a:solidFill>
                  <a:srgbClr val="FFFF00"/>
                </a:solidFill>
                <a:latin typeface="Calibri" pitchFamily="34" charset="0"/>
              </a:rPr>
              <a:t>October 23</a:t>
            </a:r>
            <a:r>
              <a:rPr lang="en-GB" sz="1200" b="1" baseline="30000" dirty="0" smtClean="0">
                <a:solidFill>
                  <a:srgbClr val="FFFF00"/>
                </a:solidFill>
                <a:latin typeface="Calibri" pitchFamily="34" charset="0"/>
              </a:rPr>
              <a:t>rd</a:t>
            </a:r>
            <a:r>
              <a:rPr lang="en-GB" sz="1200" b="1" dirty="0" smtClean="0">
                <a:solidFill>
                  <a:srgbClr val="FFFF00"/>
                </a:solidFill>
                <a:latin typeface="Calibri" pitchFamily="34" charset="0"/>
              </a:rPr>
              <a:t> 2012</a:t>
            </a:r>
            <a:endParaRPr lang="en-GB" sz="1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" name="Picture 2" descr="D:\Markus\Working Stuff\EET_IR7\Electronics\R2E\R2E Project\Logo\R2E_Logo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6209" y="1"/>
            <a:ext cx="787791" cy="1345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21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ransition spd="med"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 Unicode MS" pitchFamily="34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 Unicode MS" pitchFamily="34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 Unicode MS" pitchFamily="34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q"/>
        <a:defRPr sz="2000">
          <a:solidFill>
            <a:srgbClr val="000099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Wingdings" pitchFamily="2" charset="2"/>
        <a:buChar char="q"/>
        <a:defRPr sz="2000">
          <a:solidFill>
            <a:srgbClr val="6666FF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Wingdings" pitchFamily="2" charset="2"/>
        <a:buChar char="q"/>
        <a:defRPr sz="2000">
          <a:solidFill>
            <a:srgbClr val="6666FF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Wingdings" pitchFamily="2" charset="2"/>
        <a:buChar char="q"/>
        <a:defRPr sz="2000">
          <a:solidFill>
            <a:srgbClr val="6666FF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Wingdings" pitchFamily="2" charset="2"/>
        <a:buChar char="q"/>
        <a:defRPr sz="2000">
          <a:solidFill>
            <a:srgbClr val="6666FF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ile:///E:\Collimation%20Picture%20Gallery\IMG_3385.JP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79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12" Type="http://schemas.openxmlformats.org/officeDocument/2006/relationships/image" Target="../media/image78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Relationship Id="rId1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2.png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0.png"/><Relationship Id="rId10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://elogbook.cern.ch/eLogbook/attach_viewer.jsp?attach_id=102539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14600"/>
            <a:ext cx="77724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LHC status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95400" y="4648200"/>
            <a:ext cx="7086600" cy="1752600"/>
          </a:xfrm>
        </p:spPr>
        <p:txBody>
          <a:bodyPr/>
          <a:lstStyle/>
          <a:p>
            <a:r>
              <a:rPr lang="en-US" dirty="0" smtClean="0"/>
              <a:t>Mike Lamont on behalf of the LHC team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 a log scale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849474" cy="492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533711"/>
              </p:ext>
            </p:extLst>
          </p:nvPr>
        </p:nvGraphicFramePr>
        <p:xfrm>
          <a:off x="3962400" y="6248400"/>
          <a:ext cx="44958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29154"/>
                <a:gridCol w="276664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r>
                        <a:rPr lang="en-US" baseline="0" dirty="0" smtClean="0"/>
                        <a:t> Z</a:t>
                      </a:r>
                      <a:r>
                        <a:rPr lang="en-US" dirty="0" smtClean="0"/>
                        <a:t> 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9.7 + 166 microbarn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5943600" y="4495800"/>
            <a:ext cx="1524000" cy="9144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cxnSp>
        <p:nvCxnSpPr>
          <p:cNvPr id="5" name="Straight Arrow Connector 4"/>
          <p:cNvCxnSpPr>
            <a:stCxn id="3" idx="4"/>
            <a:endCxn id="7" idx="0"/>
          </p:cNvCxnSpPr>
          <p:nvPr/>
        </p:nvCxnSpPr>
        <p:spPr>
          <a:xfrm flipH="1">
            <a:off x="6210300" y="5410200"/>
            <a:ext cx="4953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572000" y="1600200"/>
            <a:ext cx="2590800" cy="9144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ALICE and LHCb</a:t>
            </a:r>
            <a:br>
              <a:rPr lang="en-US" dirty="0" smtClean="0"/>
            </a:br>
            <a:r>
              <a:rPr lang="en-US" dirty="0" smtClean="0"/>
              <a:t> (and TOTEM and ALFA)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6383042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129540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Luminosity </a:t>
            </a:r>
            <a:r>
              <a:rPr lang="en-US" dirty="0" err="1" smtClean="0">
                <a:solidFill>
                  <a:srgbClr val="FF0000"/>
                </a:solidFill>
              </a:rPr>
              <a:t>levelling</a:t>
            </a:r>
            <a:r>
              <a:rPr lang="en-US" dirty="0" smtClean="0">
                <a:solidFill>
                  <a:srgbClr val="FF0000"/>
                </a:solidFill>
              </a:rPr>
              <a:t> at around 4e32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via transverse separation (with a tilted crossing angle)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410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ALICE enjoying some sustained running at around 5e30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with collisions between enhanced satellites on main bunches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Successful </a:t>
            </a:r>
            <a:r>
              <a:rPr lang="en-US" dirty="0" smtClean="0">
                <a:solidFill>
                  <a:srgbClr val="FF0000"/>
                </a:solidFill>
              </a:rPr>
              <a:t>beta* = 1 km </a:t>
            </a:r>
            <a:r>
              <a:rPr lang="en-US" dirty="0" smtClean="0"/>
              <a:t>run for TOTEM and ALFA: </a:t>
            </a:r>
            <a:r>
              <a:rPr lang="en-US" dirty="0"/>
              <a:t>With </a:t>
            </a:r>
            <a:r>
              <a:rPr lang="en-US" i="1" dirty="0" err="1"/>
              <a:t>t</a:t>
            </a:r>
            <a:r>
              <a:rPr lang="en-US" b="1" baseline="-25000" dirty="0" err="1"/>
              <a:t>min</a:t>
            </a:r>
            <a:r>
              <a:rPr lang="en-US" b="1" dirty="0"/>
              <a:t> </a:t>
            </a:r>
            <a:r>
              <a:rPr lang="en-US" dirty="0"/>
              <a:t>~ 0.0004 GeV</a:t>
            </a:r>
            <a:r>
              <a:rPr lang="en-US" baseline="30000" dirty="0"/>
              <a:t>2</a:t>
            </a:r>
            <a:r>
              <a:rPr lang="en-US" dirty="0"/>
              <a:t> first LHC measurement in Coulomb-Nuclear </a:t>
            </a:r>
            <a:r>
              <a:rPr lang="en-US" dirty="0" smtClean="0"/>
              <a:t>Interference region</a:t>
            </a:r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7239000" y="2971800"/>
            <a:ext cx="457200" cy="4572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858000" y="3581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Non-trivial!</a:t>
            </a:r>
            <a:endParaRPr lang="en-US" b="1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7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5562600" cy="442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3048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Successful proton-lead pilot in preparation for the 4 weeks run in the new year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1524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6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game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3886200" cy="2584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3077"/>
            <a:ext cx="9144000" cy="2704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14478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Later this week: ~7 days of 25 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2013: one week of re-commissioning followed by 4 weeks of  proton-lead (and lead-proton)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709" y="4191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066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22860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</a:t>
            </a:r>
            <a:r>
              <a:rPr lang="en-US" dirty="0" smtClean="0"/>
              <a:t> – potential performance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10-12-12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36156"/>
              </p:ext>
            </p:extLst>
          </p:nvPr>
        </p:nvGraphicFramePr>
        <p:xfrm>
          <a:off x="304800" y="1524000"/>
          <a:ext cx="8534400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2717800"/>
                <a:gridCol w="2844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Extrapolated</a:t>
                      </a:r>
                      <a:r>
                        <a:rPr lang="en-US" baseline="0" dirty="0" smtClean="0"/>
                        <a:t> from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 pilot run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All out optimism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bunches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colliding</a:t>
                      </a:r>
                      <a:r>
                        <a:rPr lang="en-US" baseline="0" dirty="0" smtClean="0"/>
                        <a:t> bunches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Beta* [cm]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</a:t>
                      </a:r>
                      <a:r>
                        <a:rPr lang="en-US" dirty="0" smtClean="0"/>
                        <a:t> bunch</a:t>
                      </a:r>
                      <a:r>
                        <a:rPr lang="en-US" baseline="0" dirty="0" smtClean="0"/>
                        <a:t> intensity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1.2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1.3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8</a:t>
                      </a: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</a:t>
                      </a:r>
                      <a:r>
                        <a:rPr lang="en-US" dirty="0" smtClean="0"/>
                        <a:t> emittance (H/V) [micron]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1.0/1.4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1.0/1.4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0" dirty="0" smtClean="0"/>
                        <a:t> bunch intensity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 x 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x 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 emittance [micron]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7.07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28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3.4 x 10</a:t>
                      </a:r>
                      <a:r>
                        <a:rPr lang="en-US" baseline="30000" dirty="0" smtClean="0"/>
                        <a:t>29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0.202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9000" y="1066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Numbers for CMS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27896" y="6400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John Jowett  LPC 26</a:t>
            </a:r>
            <a:r>
              <a:rPr lang="en-US" baseline="30000" dirty="0" smtClean="0"/>
              <a:t>th</a:t>
            </a:r>
            <a:r>
              <a:rPr lang="en-US" dirty="0" smtClean="0"/>
              <a:t> November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71" y="5638800"/>
            <a:ext cx="4086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5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0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67000" y="4953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slightly more detail…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9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Peak performance – the numbers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56872"/>
              </p:ext>
            </p:extLst>
          </p:nvPr>
        </p:nvGraphicFramePr>
        <p:xfrm>
          <a:off x="228600" y="1219200"/>
          <a:ext cx="8610600" cy="45938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82958"/>
                <a:gridCol w="3927642"/>
              </a:tblGrid>
              <a:tr h="45625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Energy [TeV]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4.0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Beta* [m]   IP</a:t>
                      </a:r>
                      <a:r>
                        <a:rPr lang="en-US" sz="2400" b="0" baseline="0" dirty="0" smtClean="0">
                          <a:solidFill>
                            <a:schemeClr val="tx2"/>
                          </a:solidFill>
                        </a:rPr>
                        <a:t> 1,2,5,8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0.6, 3.0, 0.6, 3.0 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Bunch spacing [ns]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rgbClr val="FF0000"/>
                          </a:solidFill>
                        </a:rPr>
                        <a:t>Normalized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</a:rPr>
                        <a:t> e</a:t>
                      </a:r>
                      <a:r>
                        <a:rPr lang="en-US" sz="2400" b="0" dirty="0" smtClean="0">
                          <a:solidFill>
                            <a:srgbClr val="FF0000"/>
                          </a:solidFill>
                        </a:rPr>
                        <a:t>mittance [microns]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</a:rPr>
                        <a:t>~2.5  start of fill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479003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rgbClr val="FF0000"/>
                          </a:solidFill>
                        </a:rPr>
                        <a:t>Bunch intensity [protons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</a:rPr>
                        <a:t> per bunch]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0000"/>
                          </a:solidFill>
                        </a:rPr>
                        <a:t>1.6 – 1.7e11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0716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Number</a:t>
                      </a:r>
                      <a:r>
                        <a:rPr lang="en-US" sz="2400" b="0" baseline="0" dirty="0" smtClean="0">
                          <a:solidFill>
                            <a:schemeClr val="tx2"/>
                          </a:solidFill>
                        </a:rPr>
                        <a:t> of</a:t>
                      </a:r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 bunches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rgbClr val="008000"/>
                          </a:solidFill>
                        </a:rPr>
                        <a:t>1374</a:t>
                      </a:r>
                    </a:p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2"/>
                          </a:solidFill>
                        </a:rPr>
                        <a:t>1368 collisions/IP1&amp;5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Stored</a:t>
                      </a:r>
                      <a:r>
                        <a:rPr lang="en-US" sz="2400" b="0" baseline="0" dirty="0" smtClean="0">
                          <a:solidFill>
                            <a:schemeClr val="tx2"/>
                          </a:solidFill>
                        </a:rPr>
                        <a:t> energy [MJ]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~140/beam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Peak luminosity</a:t>
                      </a:r>
                      <a:r>
                        <a:rPr lang="en-US" sz="24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[cm</a:t>
                      </a:r>
                      <a:r>
                        <a:rPr lang="en-US" sz="2400" b="0" baseline="30000" dirty="0" smtClean="0">
                          <a:solidFill>
                            <a:schemeClr val="tx2"/>
                          </a:solidFill>
                        </a:rPr>
                        <a:t>-2</a:t>
                      </a:r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r>
                        <a:rPr lang="en-US" sz="2400" b="0" baseline="30000" dirty="0" smtClean="0">
                          <a:solidFill>
                            <a:schemeClr val="tx2"/>
                          </a:solidFill>
                        </a:rPr>
                        <a:t>-1</a:t>
                      </a:r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7.73e33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Pile</a:t>
                      </a:r>
                      <a:r>
                        <a:rPr lang="en-US" sz="2400" b="0" baseline="0" dirty="0" smtClean="0">
                          <a:solidFill>
                            <a:schemeClr val="tx2"/>
                          </a:solidFill>
                        </a:rPr>
                        <a:t>-up</a:t>
                      </a:r>
                      <a:endParaRPr lang="en-US" sz="24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/>
                          </a:solidFill>
                        </a:rPr>
                        <a:t>mean</a:t>
                      </a:r>
                      <a:r>
                        <a:rPr lang="en-US" sz="2400" b="0" baseline="0" dirty="0" smtClean="0">
                          <a:solidFill>
                            <a:schemeClr val="tx2"/>
                          </a:solidFill>
                        </a:rPr>
                        <a:t> ~30 peak ~40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23392"/>
              </p:ext>
            </p:extLst>
          </p:nvPr>
        </p:nvGraphicFramePr>
        <p:xfrm>
          <a:off x="1295400" y="1371600"/>
          <a:ext cx="6934200" cy="1584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526280"/>
                <a:gridCol w="24079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Max.</a:t>
                      </a:r>
                      <a:r>
                        <a:rPr lang="en-US" sz="2000" baseline="0" dirty="0" smtClean="0"/>
                        <a:t> luminosity in one fill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237 pb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Max.</a:t>
                      </a:r>
                      <a:r>
                        <a:rPr lang="en-US" sz="2000" baseline="0" dirty="0" smtClean="0"/>
                        <a:t> luminosity delivered in 7 days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1350 pb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Longest time in stable beams (2012)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22.8 hours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Longest time in stable beams</a:t>
                      </a:r>
                      <a:r>
                        <a:rPr lang="en-US" sz="2000" baseline="0" dirty="0" smtClean="0"/>
                        <a:t> for 7 days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91.8 hours (55%)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81200" y="3581400"/>
            <a:ext cx="5334000" cy="267765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8000"/>
                </a:solidFill>
              </a:rPr>
              <a:t>77% of design luminosity</a:t>
            </a:r>
            <a:r>
              <a:rPr lang="en-US" sz="2800" dirty="0" smtClean="0">
                <a:solidFill>
                  <a:srgbClr val="008000"/>
                </a:solidFill>
              </a:rPr>
              <a:t>: </a:t>
            </a:r>
            <a:br>
              <a:rPr lang="en-US" sz="2800" dirty="0" smtClean="0">
                <a:solidFill>
                  <a:srgbClr val="008000"/>
                </a:solidFill>
              </a:rPr>
            </a:br>
            <a:r>
              <a:rPr lang="en-US" sz="2800" dirty="0" smtClean="0">
                <a:solidFill>
                  <a:srgbClr val="008000"/>
                </a:solidFill>
              </a:rPr>
              <a:t>- 4/7 design energy </a:t>
            </a:r>
            <a:br>
              <a:rPr lang="en-US" sz="2800" dirty="0" smtClean="0">
                <a:solidFill>
                  <a:srgbClr val="008000"/>
                </a:solidFill>
              </a:rPr>
            </a:br>
            <a:r>
              <a:rPr lang="en-US" sz="2800" dirty="0" smtClean="0">
                <a:solidFill>
                  <a:srgbClr val="008000"/>
                </a:solidFill>
              </a:rPr>
              <a:t>- nominal bunch intensity++</a:t>
            </a:r>
            <a:br>
              <a:rPr lang="en-US" sz="2800" dirty="0" smtClean="0">
                <a:solidFill>
                  <a:srgbClr val="008000"/>
                </a:solidFill>
              </a:rPr>
            </a:br>
            <a:r>
              <a:rPr lang="en-US" sz="2800" dirty="0" smtClean="0">
                <a:solidFill>
                  <a:srgbClr val="008000"/>
                </a:solidFill>
              </a:rPr>
              <a:t>- ~70% nominal emittance</a:t>
            </a:r>
            <a:br>
              <a:rPr lang="en-US" sz="2800" dirty="0" smtClean="0">
                <a:solidFill>
                  <a:srgbClr val="008000"/>
                </a:solidFill>
              </a:rPr>
            </a:br>
            <a:r>
              <a:rPr lang="en-US" sz="2800" dirty="0" smtClean="0">
                <a:solidFill>
                  <a:srgbClr val="008000"/>
                </a:solidFill>
              </a:rPr>
              <a:t>- beta* = 0.6 m (design 0.55 m)</a:t>
            </a:r>
          </a:p>
          <a:p>
            <a:pPr algn="l"/>
            <a:r>
              <a:rPr lang="en-US" sz="2800" dirty="0" smtClean="0">
                <a:solidFill>
                  <a:srgbClr val="008000"/>
                </a:solidFill>
              </a:rPr>
              <a:t>- half nominal number of bunches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632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(This is not bad)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from injectors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282" y="1371600"/>
            <a:ext cx="3480718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5389418" cy="3583339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Excellent performance – years in the preparation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5105400"/>
            <a:ext cx="45720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Best in 2012 with 50 ns: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~1.7 x 10</a:t>
            </a:r>
            <a:r>
              <a:rPr lang="en-US" sz="2800" baseline="30000" dirty="0" smtClean="0"/>
              <a:t>11 </a:t>
            </a:r>
            <a:r>
              <a:rPr lang="en-US" sz="2800" dirty="0" smtClean="0"/>
              <a:t>ppb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~2.5 microns into collision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257800"/>
            <a:ext cx="3962400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Design report with 25 ns: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1.15 x 10</a:t>
            </a:r>
            <a:r>
              <a:rPr lang="en-US" b="1" baseline="30000" dirty="0" smtClean="0">
                <a:solidFill>
                  <a:srgbClr val="FF0000"/>
                </a:solidFill>
              </a:rPr>
              <a:t>11</a:t>
            </a:r>
            <a:r>
              <a:rPr lang="en-US" b="1" dirty="0" smtClean="0">
                <a:solidFill>
                  <a:srgbClr val="FF0000"/>
                </a:solidFill>
              </a:rPr>
              <a:t> ppb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Normalized emittance 3.75 microns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1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from </a:t>
            </a:r>
            <a:r>
              <a:rPr lang="en-US" dirty="0" smtClean="0"/>
              <a:t>injectors 2012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318297"/>
              </p:ext>
            </p:extLst>
          </p:nvPr>
        </p:nvGraphicFramePr>
        <p:xfrm>
          <a:off x="1066800" y="1447800"/>
          <a:ext cx="6934199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309"/>
                <a:gridCol w="2639940"/>
                <a:gridCol w="24729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Bunch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spacing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[ns]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Protons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per </a:t>
                      </a:r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bunch [ppb]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Norm.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e</a:t>
                      </a:r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mittance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H&amp;V</a:t>
                      </a:r>
                      <a:b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[microns]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Exit SPS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1.7 x 10</a:t>
                      </a:r>
                      <a:r>
                        <a:rPr lang="en-US" sz="2800" baseline="30000" dirty="0" smtClean="0">
                          <a:solidFill>
                            <a:srgbClr val="FF0000"/>
                          </a:solidFill>
                        </a:rPr>
                        <a:t>11 </a:t>
                      </a:r>
                      <a:endParaRPr lang="en-US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8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38200" y="4648200"/>
            <a:ext cx="7924800" cy="1447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2400" dirty="0" smtClean="0"/>
              <a:t>N.B. the importance of 50 ns in the performance so far.</a:t>
            </a:r>
            <a:br>
              <a:rPr lang="en-US" sz="2400" dirty="0" smtClean="0"/>
            </a:br>
            <a:r>
              <a:rPr lang="en-US" sz="2400" dirty="0" smtClean="0"/>
              <a:t>This at the expense of high pile-up.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(And they are in the process of re-inventing themselves again)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Screen shot 2012-04-07 at 7.0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648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219200" y="990600"/>
            <a:ext cx="1676400" cy="685800"/>
          </a:xfrm>
          <a:prstGeom prst="roundRect">
            <a:avLst>
              <a:gd name="adj" fmla="val 16667"/>
            </a:avLst>
          </a:prstGeom>
          <a:solidFill>
            <a:srgbClr val="B9CDE5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tIns="0" bIns="936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Radio Frequency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5867400" y="990600"/>
            <a:ext cx="1676400" cy="685800"/>
          </a:xfrm>
          <a:prstGeom prst="roundRect">
            <a:avLst>
              <a:gd name="adj" fmla="val 16667"/>
            </a:avLst>
          </a:prstGeom>
          <a:solidFill>
            <a:srgbClr val="B9CDE5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tIns="0" bIns="936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Beam dumps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533400" y="3124200"/>
            <a:ext cx="1676400" cy="685800"/>
          </a:xfrm>
          <a:prstGeom prst="roundRect">
            <a:avLst>
              <a:gd name="adj" fmla="val 16667"/>
            </a:avLst>
          </a:prstGeom>
          <a:solidFill>
            <a:srgbClr val="B9CDE5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tIns="0" bIns="936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Cleaning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858000" y="3124200"/>
            <a:ext cx="1676400" cy="685800"/>
          </a:xfrm>
          <a:prstGeom prst="roundRect">
            <a:avLst>
              <a:gd name="adj" fmla="val 16667"/>
            </a:avLst>
          </a:prstGeom>
          <a:solidFill>
            <a:srgbClr val="B9CDE5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tIns="0" bIns="936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Cleaning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309896" y="3276600"/>
            <a:ext cx="76200" cy="38100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514600" y="3276600"/>
            <a:ext cx="76200" cy="38100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477000" y="3276600"/>
            <a:ext cx="76200" cy="38100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286500" y="3276600"/>
            <a:ext cx="76200" cy="38100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pic>
        <p:nvPicPr>
          <p:cNvPr id="68618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54933">
            <a:off x="2684463" y="1617663"/>
            <a:ext cx="8191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76200"/>
            <a:ext cx="4889500" cy="6515100"/>
          </a:xfrm>
          <a:prstGeom prst="rect">
            <a:avLst/>
          </a:prstGeom>
        </p:spPr>
      </p:pic>
      <p:pic>
        <p:nvPicPr>
          <p:cNvPr id="4" name="Picture 3" descr="Screen shot 2012-12-01 at 4.52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7866221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200" y="304800"/>
            <a:ext cx="8610600" cy="3786190"/>
            <a:chOff x="76200" y="304800"/>
            <a:chExt cx="8610600" cy="3786190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200" y="304800"/>
              <a:ext cx="5048253" cy="378619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21" name="Picture 5" descr="SRFBas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62600" y="304800"/>
              <a:ext cx="3124200" cy="237648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</p:pic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3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performance: summary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00895"/>
              </p:ext>
            </p:extLst>
          </p:nvPr>
        </p:nvGraphicFramePr>
        <p:xfrm>
          <a:off x="304800" y="1524000"/>
          <a:ext cx="8305800" cy="4399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38400"/>
                <a:gridCol w="1143000"/>
                <a:gridCol w="472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bunches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Given by 50 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spacing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Exploiting</a:t>
                      </a:r>
                      <a:r>
                        <a:rPr lang="en-US" baseline="0" dirty="0" smtClean="0"/>
                        <a:t> important advantage that high bunch intensities bring (luminosity proportional to I</a:t>
                      </a:r>
                      <a:r>
                        <a:rPr lang="en-US" baseline="-25000" dirty="0" smtClean="0"/>
                        <a:t>b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 intensity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1.7e11 ppb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150%  of nominal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NB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 can collide these intensities without problems – not expected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intensity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2.2e14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70%  of nominal –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some issues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Normalized</a:t>
                      </a:r>
                      <a:r>
                        <a:rPr lang="en-US" baseline="0" dirty="0" smtClean="0"/>
                        <a:t> emittance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 microns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67% of nominal</a:t>
                      </a:r>
                      <a:r>
                        <a:rPr lang="en-US" baseline="0" dirty="0" smtClean="0"/>
                        <a:t> – again injector performance and ability to conserve PSB-PS-SPS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(-LHC)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Beta*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 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Aggressive,</a:t>
                      </a:r>
                      <a:r>
                        <a:rPr lang="en-US" baseline="0" dirty="0" smtClean="0"/>
                        <a:t> exploiting:</a:t>
                      </a:r>
                      <a:endParaRPr lang="en-US" dirty="0" smtClean="0"/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 smtClean="0"/>
                        <a:t>Available aperture 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 smtClean="0"/>
                        <a:t>Tight collimator settings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 smtClean="0"/>
                        <a:t>Stability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7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0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What we know so far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5181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Excellent single beam lifetime – vacuum</a:t>
            </a:r>
          </a:p>
          <a:p>
            <a:r>
              <a:rPr lang="en-US" dirty="0" smtClean="0"/>
              <a:t>Excellent </a:t>
            </a:r>
            <a:r>
              <a:rPr lang="en-US" dirty="0"/>
              <a:t>field quality, </a:t>
            </a:r>
            <a:r>
              <a:rPr lang="en-US" dirty="0" smtClean="0"/>
              <a:t>good correction </a:t>
            </a:r>
            <a:r>
              <a:rPr lang="en-US" dirty="0"/>
              <a:t>of non</a:t>
            </a:r>
            <a:r>
              <a:rPr lang="en-US" dirty="0" smtClean="0"/>
              <a:t>-linarites (dynamic aperture – not an issue)</a:t>
            </a:r>
            <a:endParaRPr lang="en-US" dirty="0"/>
          </a:p>
          <a:p>
            <a:r>
              <a:rPr lang="en-US" dirty="0" smtClean="0"/>
              <a:t>Low </a:t>
            </a:r>
            <a:r>
              <a:rPr lang="en-US" dirty="0"/>
              <a:t>tune modulation</a:t>
            </a:r>
            <a:r>
              <a:rPr lang="en-US" dirty="0" smtClean="0"/>
              <a:t>, low </a:t>
            </a:r>
            <a:r>
              <a:rPr lang="en-US" dirty="0"/>
              <a:t>power converter </a:t>
            </a:r>
            <a:r>
              <a:rPr lang="en-US" dirty="0" smtClean="0"/>
              <a:t>ripple, low </a:t>
            </a:r>
            <a:r>
              <a:rPr lang="en-US" dirty="0"/>
              <a:t>RF </a:t>
            </a:r>
            <a:r>
              <a:rPr lang="en-US" dirty="0" smtClean="0"/>
              <a:t>noise</a:t>
            </a:r>
          </a:p>
          <a:p>
            <a:r>
              <a:rPr lang="en-US" dirty="0" smtClean="0"/>
              <a:t>Beam-Beam</a:t>
            </a:r>
          </a:p>
          <a:p>
            <a:pPr lvl="1"/>
            <a:r>
              <a:rPr lang="en-US" dirty="0" smtClean="0"/>
              <a:t>Head</a:t>
            </a:r>
            <a:r>
              <a:rPr lang="en-US" dirty="0"/>
              <a:t>-on </a:t>
            </a:r>
            <a:r>
              <a:rPr lang="en-US" dirty="0" smtClean="0"/>
              <a:t>is </a:t>
            </a:r>
            <a:r>
              <a:rPr lang="en-US" dirty="0"/>
              <a:t>not a limitation</a:t>
            </a:r>
          </a:p>
          <a:p>
            <a:pPr lvl="1"/>
            <a:r>
              <a:rPr lang="en-US" dirty="0"/>
              <a:t>Long range </a:t>
            </a:r>
            <a:r>
              <a:rPr lang="en-US" dirty="0" smtClean="0"/>
              <a:t>taken reasonably seriously</a:t>
            </a:r>
          </a:p>
          <a:p>
            <a:r>
              <a:rPr lang="en-US" dirty="0" smtClean="0"/>
              <a:t>Collective effects – had some fun here:</a:t>
            </a:r>
          </a:p>
          <a:p>
            <a:pPr lvl="1"/>
            <a:r>
              <a:rPr lang="en-US" dirty="0" smtClean="0"/>
              <a:t>Single and coupled bunch instabilities 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general -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Linear </a:t>
            </a:r>
            <a:r>
              <a:rPr lang="en-US" dirty="0"/>
              <a:t>optics: </a:t>
            </a:r>
            <a:r>
              <a:rPr lang="en-US" dirty="0" smtClean="0"/>
              <a:t>remarkably close </a:t>
            </a:r>
            <a:r>
              <a:rPr lang="en-US" dirty="0"/>
              <a:t>to model, beating good and corrected to </a:t>
            </a:r>
            <a:r>
              <a:rPr lang="en-US" dirty="0" smtClean="0"/>
              <a:t>excellent</a:t>
            </a:r>
          </a:p>
          <a:p>
            <a:r>
              <a:rPr lang="en-US" dirty="0" smtClean="0"/>
              <a:t>Very good magnetic model</a:t>
            </a:r>
          </a:p>
          <a:p>
            <a:pPr lvl="1"/>
            <a:r>
              <a:rPr lang="en-US" dirty="0" smtClean="0"/>
              <a:t> including dynamic effects</a:t>
            </a:r>
          </a:p>
          <a:p>
            <a:r>
              <a:rPr lang="en-US" dirty="0" smtClean="0"/>
              <a:t>Better than expected aperture</a:t>
            </a:r>
          </a:p>
          <a:p>
            <a:pPr lvl="1"/>
            <a:r>
              <a:rPr lang="en-US" dirty="0" smtClean="0"/>
              <a:t> tolerances, alignment</a:t>
            </a:r>
          </a:p>
          <a:p>
            <a:r>
              <a:rPr lang="en-US" dirty="0" smtClean="0"/>
              <a:t>Beta</a:t>
            </a:r>
            <a:r>
              <a:rPr lang="en-US" dirty="0"/>
              <a:t>* reach </a:t>
            </a:r>
            <a:r>
              <a:rPr lang="en-US" dirty="0" smtClean="0"/>
              <a:t>established </a:t>
            </a:r>
            <a:r>
              <a:rPr lang="en-US" dirty="0"/>
              <a:t>and </a:t>
            </a:r>
            <a:r>
              <a:rPr lang="en-US" dirty="0" smtClean="0"/>
              <a:t>exploited</a:t>
            </a:r>
          </a:p>
          <a:p>
            <a:pPr lvl="1"/>
            <a:r>
              <a:rPr lang="en-US" dirty="0" smtClean="0"/>
              <a:t>aperture</a:t>
            </a:r>
            <a:r>
              <a:rPr lang="en-US" dirty="0"/>
              <a:t>, collimation, </a:t>
            </a:r>
            <a:r>
              <a:rPr lang="en-US" dirty="0" smtClean="0"/>
              <a:t>optics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general – optics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68362"/>
          </a:xfrm>
        </p:spPr>
        <p:txBody>
          <a:bodyPr/>
          <a:lstStyle/>
          <a:p>
            <a:r>
              <a:rPr lang="en-US" dirty="0" smtClean="0"/>
              <a:t>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419600" cy="5040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Optics stunningly stable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191000" cy="2935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990600"/>
            <a:ext cx="4191000" cy="504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/>
              <a:t>a</a:t>
            </a:r>
            <a:r>
              <a:rPr lang="en-US" dirty="0" smtClean="0"/>
              <a:t>nd well corrected</a:t>
            </a:r>
            <a:endParaRPr lang="en-US" dirty="0"/>
          </a:p>
        </p:txBody>
      </p:sp>
      <p:pic>
        <p:nvPicPr>
          <p:cNvPr id="10" name="Picture 5" descr="beta-beat-b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00200"/>
            <a:ext cx="4207083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4572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measurements of beating at 3.5 m</a:t>
            </a:r>
            <a:br>
              <a:rPr lang="en-US" dirty="0" smtClean="0"/>
            </a:br>
            <a:r>
              <a:rPr lang="en-US" dirty="0" smtClean="0"/>
              <a:t> 3 months apart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4572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 and global correction at 1.5 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562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Record </a:t>
            </a:r>
            <a:r>
              <a:rPr lang="en-US" b="1" dirty="0"/>
              <a:t>Low Beta-beat of 10% in the </a:t>
            </a:r>
            <a:r>
              <a:rPr lang="en-US" b="1" dirty="0" smtClean="0"/>
              <a:t>LHC</a:t>
            </a:r>
          </a:p>
          <a:p>
            <a:r>
              <a:rPr lang="en-US" dirty="0"/>
              <a:t>G. </a:t>
            </a:r>
            <a:r>
              <a:rPr lang="en-US" dirty="0" err="1" smtClean="0"/>
              <a:t>Vanbavinckhove</a:t>
            </a:r>
            <a:r>
              <a:rPr lang="en-US" dirty="0" smtClean="0"/>
              <a:t>, </a:t>
            </a:r>
            <a:r>
              <a:rPr lang="en-US" dirty="0"/>
              <a:t>M. </a:t>
            </a:r>
            <a:r>
              <a:rPr lang="en-US" dirty="0" err="1" smtClean="0"/>
              <a:t>Aiba</a:t>
            </a:r>
            <a:r>
              <a:rPr lang="en-US" dirty="0" smtClean="0"/>
              <a:t>, </a:t>
            </a:r>
            <a:r>
              <a:rPr lang="en-US" dirty="0"/>
              <a:t>R. </a:t>
            </a:r>
            <a:r>
              <a:rPr lang="en-US" dirty="0" err="1" smtClean="0"/>
              <a:t>Calaga</a:t>
            </a:r>
            <a:r>
              <a:rPr lang="en-US" dirty="0" smtClean="0"/>
              <a:t>, </a:t>
            </a:r>
            <a:r>
              <a:rPr lang="en-US" dirty="0"/>
              <a:t>R. </a:t>
            </a:r>
            <a:r>
              <a:rPr lang="en-US" dirty="0" smtClean="0"/>
              <a:t>Miyamoto </a:t>
            </a:r>
            <a:r>
              <a:rPr lang="en-US" dirty="0"/>
              <a:t>and R. </a:t>
            </a:r>
            <a:r>
              <a:rPr lang="en-US" dirty="0" smtClean="0"/>
              <a:t>Tomas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" y="914400"/>
            <a:ext cx="9144000" cy="5121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Nominal cycle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3400" y="1386989"/>
            <a:ext cx="1219200" cy="518011"/>
            <a:chOff x="533400" y="1386989"/>
            <a:chExt cx="1219200" cy="518011"/>
          </a:xfrm>
        </p:grpSpPr>
        <p:sp>
          <p:nvSpPr>
            <p:cNvPr id="9" name="Down Arrow 8"/>
            <p:cNvSpPr/>
            <p:nvPr/>
          </p:nvSpPr>
          <p:spPr>
            <a:xfrm>
              <a:off x="1143000" y="1752600"/>
              <a:ext cx="152400" cy="152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386989"/>
              <a:ext cx="12192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</a:rPr>
                <a:t>Beam dump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66800" y="3429000"/>
            <a:ext cx="1981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Ramp down/precycle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576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100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24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148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196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4191000"/>
            <a:ext cx="1219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Injection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3124200"/>
            <a:ext cx="762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Ramp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1200" y="1524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Squeeze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6705600" y="1981200"/>
            <a:ext cx="152400" cy="304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24600" y="2286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Collide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58000" y="1981200"/>
            <a:ext cx="18288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62800" y="1524000"/>
            <a:ext cx="1295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Stable beams</a:t>
            </a:r>
            <a:endParaRPr lang="en-US" sz="1600" dirty="0">
              <a:solidFill>
                <a:schemeClr val="tx2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67864"/>
              </p:ext>
            </p:extLst>
          </p:nvPr>
        </p:nvGraphicFramePr>
        <p:xfrm>
          <a:off x="6095999" y="3352800"/>
          <a:ext cx="2514601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95401"/>
                <a:gridCol w="1219200"/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r>
                        <a:rPr lang="en-US" sz="1600" baseline="0" dirty="0" smtClean="0"/>
                        <a:t> down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Injection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~30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Squeeze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Collide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Stable beams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–</a:t>
                      </a:r>
                      <a:r>
                        <a:rPr lang="en-US" sz="1600" baseline="0" dirty="0" smtClean="0"/>
                        <a:t> 30 hours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590800" y="6096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urn around </a:t>
            </a:r>
            <a:r>
              <a:rPr lang="en-US" dirty="0"/>
              <a:t> </a:t>
            </a:r>
            <a:r>
              <a:rPr lang="en-US" dirty="0" smtClean="0"/>
              <a:t>2 to 3 hours on a good day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robustness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Pre-cycle, injection, 450 GeV, ramp, squeeze, collide:</a:t>
            </a:r>
          </a:p>
          <a:p>
            <a:pPr lvl="1"/>
            <a:r>
              <a:rPr lang="en-US" dirty="0" smtClean="0"/>
              <a:t>devils in the details - we have some fun - but remarkably robust</a:t>
            </a:r>
          </a:p>
          <a:p>
            <a:pPr lvl="1"/>
            <a:r>
              <a:rPr lang="en-US" dirty="0" smtClean="0"/>
              <a:t>good lifetime throughout the whole process </a:t>
            </a:r>
            <a:r>
              <a:rPr lang="en-US" dirty="0"/>
              <a:t>(on the whole) </a:t>
            </a:r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Machine </a:t>
            </a:r>
            <a:r>
              <a:rPr lang="en-US" dirty="0">
                <a:solidFill>
                  <a:srgbClr val="008000"/>
                </a:solidFill>
              </a:rPr>
              <a:t>remarkably </a:t>
            </a:r>
            <a:r>
              <a:rPr lang="en-US" dirty="0" smtClean="0">
                <a:solidFill>
                  <a:srgbClr val="008000"/>
                </a:solidFill>
              </a:rPr>
              <a:t>reproducible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optics, orbit, collimator set-up, tune…</a:t>
            </a:r>
            <a:endParaRPr lang="en-US" dirty="0">
              <a:solidFill>
                <a:srgbClr val="008000"/>
              </a:solidFill>
            </a:endParaRP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00" y="0"/>
            <a:ext cx="465087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6900" cy="273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ata\3269\bct1lifetim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3146759" cy="1981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ata\3269\bct2lifeti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858327"/>
            <a:ext cx="3146761" cy="1981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data\3269\lumilifetim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4267200" cy="26866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629400" y="2362200"/>
            <a:ext cx="2133600" cy="381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Emittance blow-up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00200" y="762000"/>
            <a:ext cx="2590800" cy="381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Losses at collimators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09600" y="4038600"/>
            <a:ext cx="2133600" cy="381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Single beam lifetime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0" y="27709"/>
            <a:ext cx="2133600" cy="381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Luminosity</a:t>
            </a:r>
          </a:p>
        </p:txBody>
      </p:sp>
      <p:sp>
        <p:nvSpPr>
          <p:cNvPr id="3" name="Down Arrow 2"/>
          <p:cNvSpPr/>
          <p:nvPr/>
        </p:nvSpPr>
        <p:spPr>
          <a:xfrm>
            <a:off x="990600" y="533400"/>
            <a:ext cx="304800" cy="2819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5" name="Down Arrow 14"/>
          <p:cNvSpPr/>
          <p:nvPr/>
        </p:nvSpPr>
        <p:spPr>
          <a:xfrm rot="685653">
            <a:off x="2199744" y="1302018"/>
            <a:ext cx="304800" cy="192311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6" name="Down Arrow 15"/>
          <p:cNvSpPr/>
          <p:nvPr/>
        </p:nvSpPr>
        <p:spPr>
          <a:xfrm rot="685653">
            <a:off x="7107955" y="2890399"/>
            <a:ext cx="289726" cy="73259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7" name="Down Arrow 16"/>
          <p:cNvSpPr/>
          <p:nvPr/>
        </p:nvSpPr>
        <p:spPr>
          <a:xfrm rot="16825125">
            <a:off x="3633102" y="3813050"/>
            <a:ext cx="304800" cy="128873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304310" y="6396335"/>
            <a:ext cx="58535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Reasonably comfortable life in Stable </a:t>
            </a:r>
            <a:r>
              <a:rPr lang="en-US" sz="2400" dirty="0" err="1"/>
              <a:t>B</a:t>
            </a:r>
            <a:r>
              <a:rPr lang="en-US" sz="2400" dirty="0" err="1" smtClean="0"/>
              <a:t>eam</a:t>
            </a:r>
            <a:r>
              <a:rPr lang="en-US" dirty="0" err="1" smtClean="0"/>
              <a:t>S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 rot="15342777">
            <a:off x="3633846" y="4767737"/>
            <a:ext cx="304800" cy="128873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96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Energy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3-12-2012</a:t>
            </a:r>
            <a:endParaRPr lang="en-US"/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1219200" y="1524000"/>
            <a:ext cx="6858000" cy="9079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~3 GJ </a:t>
            </a:r>
            <a:r>
              <a:rPr lang="en-US" dirty="0">
                <a:latin typeface="Arial" charset="0"/>
              </a:rPr>
              <a:t>of </a:t>
            </a:r>
            <a:r>
              <a:rPr lang="en-US" dirty="0" smtClean="0">
                <a:latin typeface="Arial" charset="0"/>
              </a:rPr>
              <a:t>energy </a:t>
            </a:r>
            <a:r>
              <a:rPr lang="en-US" dirty="0">
                <a:latin typeface="Arial" charset="0"/>
              </a:rPr>
              <a:t>stored in the </a:t>
            </a:r>
            <a:r>
              <a:rPr lang="en-US" dirty="0" smtClean="0">
                <a:latin typeface="Arial" charset="0"/>
              </a:rPr>
              <a:t>magnets</a:t>
            </a:r>
            <a:endParaRPr lang="en-US" dirty="0">
              <a:latin typeface="Arial" charset="0"/>
            </a:endParaRPr>
          </a:p>
          <a:p>
            <a:pPr>
              <a:spcBef>
                <a:spcPts val="600"/>
              </a:spcBef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100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MJ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stored </a:t>
            </a:r>
            <a:r>
              <a:rPr lang="en-US" dirty="0">
                <a:latin typeface="Arial" charset="0"/>
              </a:rPr>
              <a:t>in each beam </a:t>
            </a:r>
            <a:r>
              <a:rPr lang="en-US" dirty="0" smtClean="0">
                <a:latin typeface="Arial" charset="0"/>
              </a:rPr>
              <a:t>~21 kg </a:t>
            </a:r>
            <a:r>
              <a:rPr lang="en-US" dirty="0">
                <a:latin typeface="Arial" charset="0"/>
              </a:rPr>
              <a:t>of TNT</a:t>
            </a:r>
            <a:r>
              <a:rPr lang="en-US" sz="2000" dirty="0" smtClean="0">
                <a:latin typeface="Arial" charset="0"/>
              </a:rPr>
              <a:t>.</a:t>
            </a:r>
            <a:endParaRPr lang="en-US" sz="20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1066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3.5 TeV with 1380 bunches – September 2011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052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uring an SPS extraction test in 2005…</a:t>
            </a:r>
          </a:p>
          <a:p>
            <a:r>
              <a:rPr lang="en-US" dirty="0"/>
              <a:t>The beam was a 450 GeV full LHC injection batch of 3.4 10</a:t>
            </a:r>
            <a:r>
              <a:rPr lang="en-US" baseline="30000" dirty="0"/>
              <a:t>13 </a:t>
            </a:r>
            <a:r>
              <a:rPr lang="en-US" dirty="0"/>
              <a:t>p+ in 288 </a:t>
            </a:r>
            <a:r>
              <a:rPr lang="en-US" dirty="0" smtClean="0"/>
              <a:t>bunches </a:t>
            </a:r>
            <a:r>
              <a:rPr lang="en-US" b="1" dirty="0" smtClean="0">
                <a:solidFill>
                  <a:srgbClr val="FF0000"/>
                </a:solidFill>
              </a:rPr>
              <a:t>[2.5 MJ]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 shot 2011-09-04 at 5.50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423"/>
            <a:ext cx="9144000" cy="268390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9" name="Oval 3"/>
          <p:cNvSpPr>
            <a:spLocks noChangeArrowheads="1"/>
          </p:cNvSpPr>
          <p:nvPr/>
        </p:nvSpPr>
        <p:spPr bwMode="auto">
          <a:xfrm>
            <a:off x="6096000" y="28194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0" name="Oval 4"/>
          <p:cNvSpPr>
            <a:spLocks noChangeArrowheads="1"/>
          </p:cNvSpPr>
          <p:nvPr/>
        </p:nvSpPr>
        <p:spPr bwMode="auto">
          <a:xfrm>
            <a:off x="5314950" y="28194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2" name="Oval 6"/>
          <p:cNvSpPr>
            <a:spLocks noChangeArrowheads="1"/>
          </p:cNvSpPr>
          <p:nvPr/>
        </p:nvSpPr>
        <p:spPr bwMode="auto">
          <a:xfrm>
            <a:off x="7518400" y="319722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3" name="Oval 7"/>
          <p:cNvSpPr>
            <a:spLocks noChangeArrowheads="1"/>
          </p:cNvSpPr>
          <p:nvPr/>
        </p:nvSpPr>
        <p:spPr bwMode="auto">
          <a:xfrm>
            <a:off x="7518400" y="312578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4" name="Text Box 8"/>
          <p:cNvSpPr txBox="1">
            <a:spLocks noChangeArrowheads="1"/>
          </p:cNvSpPr>
          <p:nvPr/>
        </p:nvSpPr>
        <p:spPr bwMode="auto">
          <a:xfrm>
            <a:off x="342900" y="2841625"/>
            <a:ext cx="7246938" cy="57308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5291" tIns="0" rIns="65291" bIns="0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en-GB" sz="1200" b="0">
              <a:solidFill>
                <a:srgbClr val="CC0000"/>
              </a:solidFill>
              <a:latin typeface="Arial" charset="0"/>
            </a:endParaRPr>
          </a:p>
          <a:p>
            <a:pPr algn="ctr"/>
            <a:r>
              <a:rPr lang="en-GB" sz="1600" b="0">
                <a:solidFill>
                  <a:srgbClr val="CC0000"/>
                </a:solidFill>
                <a:latin typeface="Arial" charset="0"/>
              </a:rPr>
              <a:t>Beam Interlock System</a:t>
            </a:r>
          </a:p>
          <a:p>
            <a:pPr algn="ctr">
              <a:lnSpc>
                <a:spcPct val="70000"/>
              </a:lnSpc>
            </a:pPr>
            <a:endParaRPr lang="en-GB" sz="1600" b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755145" name="Text Box 9"/>
          <p:cNvSpPr txBox="1">
            <a:spLocks noChangeArrowheads="1"/>
          </p:cNvSpPr>
          <p:nvPr/>
        </p:nvSpPr>
        <p:spPr bwMode="auto">
          <a:xfrm>
            <a:off x="8077200" y="2714625"/>
            <a:ext cx="987425" cy="8286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600" b="0" dirty="0">
                <a:solidFill>
                  <a:srgbClr val="CC0000"/>
                </a:solidFill>
                <a:latin typeface="Arial" charset="0"/>
              </a:rPr>
              <a:t>Beam </a:t>
            </a:r>
          </a:p>
          <a:p>
            <a:pPr algn="ctr"/>
            <a:r>
              <a:rPr lang="en-GB" sz="1600" b="0" dirty="0">
                <a:solidFill>
                  <a:srgbClr val="CC0000"/>
                </a:solidFill>
                <a:latin typeface="Arial" charset="0"/>
              </a:rPr>
              <a:t>Dumping System</a:t>
            </a:r>
            <a:r>
              <a:rPr lang="en-GB" sz="1400" b="0" dirty="0">
                <a:latin typeface="Arial" charset="0"/>
              </a:rPr>
              <a:t>  </a:t>
            </a:r>
          </a:p>
        </p:txBody>
      </p:sp>
      <p:sp>
        <p:nvSpPr>
          <p:cNvPr id="1755146" name="Text Box 10"/>
          <p:cNvSpPr txBox="1">
            <a:spLocks noChangeArrowheads="1"/>
          </p:cNvSpPr>
          <p:nvPr/>
        </p:nvSpPr>
        <p:spPr bwMode="auto">
          <a:xfrm>
            <a:off x="8126413" y="3635375"/>
            <a:ext cx="865187" cy="44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 dirty="0">
                <a:latin typeface="Arial" charset="0"/>
              </a:rPr>
              <a:t>Injection Interlock</a:t>
            </a:r>
          </a:p>
        </p:txBody>
      </p:sp>
      <p:sp>
        <p:nvSpPr>
          <p:cNvPr id="1755147" name="Text Box 11"/>
          <p:cNvSpPr txBox="1">
            <a:spLocks noChangeArrowheads="1"/>
          </p:cNvSpPr>
          <p:nvPr/>
        </p:nvSpPr>
        <p:spPr bwMode="auto">
          <a:xfrm>
            <a:off x="381000" y="3810000"/>
            <a:ext cx="13716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Powering</a:t>
            </a:r>
          </a:p>
          <a:p>
            <a:pPr algn="ctr"/>
            <a:r>
              <a:rPr lang="en-GB" sz="1200">
                <a:latin typeface="Arial" charset="0"/>
              </a:rPr>
              <a:t>Interlocks</a:t>
            </a:r>
          </a:p>
          <a:p>
            <a:pPr algn="ctr"/>
            <a:r>
              <a:rPr lang="en-GB" sz="1200">
                <a:latin typeface="Arial" charset="0"/>
              </a:rPr>
              <a:t>superconducting magnets</a:t>
            </a:r>
          </a:p>
        </p:txBody>
      </p:sp>
      <p:sp>
        <p:nvSpPr>
          <p:cNvPr id="1755148" name="Text Box 12"/>
          <p:cNvSpPr txBox="1">
            <a:spLocks noChangeArrowheads="1"/>
          </p:cNvSpPr>
          <p:nvPr/>
        </p:nvSpPr>
        <p:spPr bwMode="auto">
          <a:xfrm>
            <a:off x="1905000" y="3810000"/>
            <a:ext cx="15240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Powering</a:t>
            </a:r>
          </a:p>
          <a:p>
            <a:pPr algn="ctr"/>
            <a:r>
              <a:rPr lang="en-GB" sz="1200">
                <a:latin typeface="Arial" charset="0"/>
              </a:rPr>
              <a:t>Interlocks</a:t>
            </a:r>
          </a:p>
          <a:p>
            <a:pPr algn="ctr"/>
            <a:r>
              <a:rPr lang="en-GB" sz="1200">
                <a:latin typeface="Arial" charset="0"/>
              </a:rPr>
              <a:t>normal conducting magnets</a:t>
            </a:r>
          </a:p>
        </p:txBody>
      </p:sp>
      <p:sp>
        <p:nvSpPr>
          <p:cNvPr id="1755149" name="Text Box 13"/>
          <p:cNvSpPr txBox="1">
            <a:spLocks noChangeArrowheads="1"/>
          </p:cNvSpPr>
          <p:nvPr/>
        </p:nvSpPr>
        <p:spPr bwMode="auto">
          <a:xfrm>
            <a:off x="152400" y="5929313"/>
            <a:ext cx="1371600" cy="623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Magnet protection system</a:t>
            </a:r>
          </a:p>
          <a:p>
            <a:pPr algn="ctr"/>
            <a:r>
              <a:rPr lang="en-GB" sz="1200" b="0">
                <a:latin typeface="Arial" charset="0"/>
              </a:rPr>
              <a:t>(20000 channels)</a:t>
            </a:r>
          </a:p>
        </p:txBody>
      </p:sp>
      <p:sp>
        <p:nvSpPr>
          <p:cNvPr id="1755150" name="Text Box 14"/>
          <p:cNvSpPr txBox="1">
            <a:spLocks noChangeArrowheads="1"/>
          </p:cNvSpPr>
          <p:nvPr/>
        </p:nvSpPr>
        <p:spPr bwMode="auto">
          <a:xfrm>
            <a:off x="1676400" y="5943600"/>
            <a:ext cx="827088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Power </a:t>
            </a:r>
          </a:p>
          <a:p>
            <a:pPr algn="ctr"/>
            <a:r>
              <a:rPr lang="en-GB" sz="1200" b="0">
                <a:latin typeface="Arial" charset="0"/>
              </a:rPr>
              <a:t>Converters</a:t>
            </a:r>
          </a:p>
          <a:p>
            <a:pPr algn="ctr"/>
            <a:r>
              <a:rPr lang="en-GB" sz="1200" b="0">
                <a:latin typeface="Arial" charset="0"/>
              </a:rPr>
              <a:t>~1600</a:t>
            </a:r>
          </a:p>
        </p:txBody>
      </p:sp>
      <p:sp>
        <p:nvSpPr>
          <p:cNvPr id="1755151" name="Text Box 15"/>
          <p:cNvSpPr txBox="1">
            <a:spLocks noChangeArrowheads="1"/>
          </p:cNvSpPr>
          <p:nvPr/>
        </p:nvSpPr>
        <p:spPr bwMode="auto">
          <a:xfrm>
            <a:off x="2590800" y="5943600"/>
            <a:ext cx="419100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AUG</a:t>
            </a:r>
          </a:p>
          <a:p>
            <a:pPr algn="ctr"/>
            <a:r>
              <a:rPr lang="en-GB" sz="1200" b="0">
                <a:latin typeface="Arial" charset="0"/>
              </a:rPr>
              <a:t>  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sp>
        <p:nvSpPr>
          <p:cNvPr id="1755152" name="Text Box 16"/>
          <p:cNvSpPr txBox="1">
            <a:spLocks noChangeArrowheads="1"/>
          </p:cNvSpPr>
          <p:nvPr/>
        </p:nvSpPr>
        <p:spPr bwMode="auto">
          <a:xfrm>
            <a:off x="3048000" y="5943600"/>
            <a:ext cx="365125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UPS</a:t>
            </a:r>
          </a:p>
          <a:p>
            <a:pPr algn="ctr"/>
            <a:r>
              <a:rPr lang="en-GB" sz="1200" b="0">
                <a:latin typeface="Arial" charset="0"/>
              </a:rPr>
              <a:t>  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sp>
        <p:nvSpPr>
          <p:cNvPr id="1755153" name="Text Box 17"/>
          <p:cNvSpPr txBox="1">
            <a:spLocks noChangeArrowheads="1"/>
          </p:cNvSpPr>
          <p:nvPr/>
        </p:nvSpPr>
        <p:spPr bwMode="auto">
          <a:xfrm>
            <a:off x="2689225" y="5029200"/>
            <a:ext cx="815975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Power Converters</a:t>
            </a:r>
          </a:p>
        </p:txBody>
      </p:sp>
      <p:cxnSp>
        <p:nvCxnSpPr>
          <p:cNvPr id="1755154" name="AutoShape 18"/>
          <p:cNvCxnSpPr>
            <a:cxnSpLocks noChangeShapeType="1"/>
            <a:stCxn id="1755149" idx="0"/>
            <a:endCxn id="1755163" idx="4"/>
          </p:cNvCxnSpPr>
          <p:nvPr/>
        </p:nvCxnSpPr>
        <p:spPr bwMode="auto">
          <a:xfrm rot="16200000">
            <a:off x="883443" y="5745957"/>
            <a:ext cx="138113" cy="228600"/>
          </a:xfrm>
          <a:prstGeom prst="bentConnector3">
            <a:avLst>
              <a:gd name="adj1" fmla="val 49426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5" name="AutoShape 19"/>
          <p:cNvCxnSpPr>
            <a:cxnSpLocks noChangeShapeType="1"/>
            <a:stCxn id="1755151" idx="0"/>
            <a:endCxn id="1755163" idx="6"/>
          </p:cNvCxnSpPr>
          <p:nvPr/>
        </p:nvCxnSpPr>
        <p:spPr bwMode="auto">
          <a:xfrm rot="5400000" flipH="1">
            <a:off x="1857375" y="5000625"/>
            <a:ext cx="190500" cy="1695450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6" name="AutoShape 20"/>
          <p:cNvCxnSpPr>
            <a:cxnSpLocks noChangeShapeType="1"/>
            <a:stCxn id="1755152" idx="0"/>
            <a:endCxn id="1755163" idx="6"/>
          </p:cNvCxnSpPr>
          <p:nvPr/>
        </p:nvCxnSpPr>
        <p:spPr bwMode="auto">
          <a:xfrm rot="5400000" flipH="1">
            <a:off x="2072482" y="4785518"/>
            <a:ext cx="190500" cy="2125663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7" name="AutoShape 21"/>
          <p:cNvCxnSpPr>
            <a:cxnSpLocks noChangeShapeType="1"/>
            <a:stCxn id="1755150" idx="0"/>
            <a:endCxn id="1755163" idx="6"/>
          </p:cNvCxnSpPr>
          <p:nvPr/>
        </p:nvCxnSpPr>
        <p:spPr bwMode="auto">
          <a:xfrm rot="5400000" flipH="1">
            <a:off x="1502569" y="5355431"/>
            <a:ext cx="190500" cy="985838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58" name="Text Box 22"/>
          <p:cNvSpPr txBox="1">
            <a:spLocks noChangeArrowheads="1"/>
          </p:cNvSpPr>
          <p:nvPr/>
        </p:nvSpPr>
        <p:spPr bwMode="auto">
          <a:xfrm>
            <a:off x="1981200" y="5029200"/>
            <a:ext cx="652463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Magnets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cxnSp>
        <p:nvCxnSpPr>
          <p:cNvPr id="1755159" name="AutoShape 23"/>
          <p:cNvCxnSpPr>
            <a:cxnSpLocks noChangeShapeType="1"/>
            <a:stCxn id="1755158" idx="0"/>
            <a:endCxn id="1755148" idx="2"/>
          </p:cNvCxnSpPr>
          <p:nvPr/>
        </p:nvCxnSpPr>
        <p:spPr bwMode="auto">
          <a:xfrm rot="16200000">
            <a:off x="2281238" y="4643437"/>
            <a:ext cx="412750" cy="3587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60" name="AutoShape 24"/>
          <p:cNvCxnSpPr>
            <a:cxnSpLocks noChangeShapeType="1"/>
            <a:stCxn id="1755153" idx="0"/>
            <a:endCxn id="1755148" idx="2"/>
          </p:cNvCxnSpPr>
          <p:nvPr/>
        </p:nvCxnSpPr>
        <p:spPr bwMode="auto">
          <a:xfrm rot="5400000" flipH="1">
            <a:off x="2675732" y="4607718"/>
            <a:ext cx="412750" cy="4302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1" name="Text Box 25"/>
          <p:cNvSpPr txBox="1">
            <a:spLocks noChangeArrowheads="1"/>
          </p:cNvSpPr>
          <p:nvPr/>
        </p:nvSpPr>
        <p:spPr bwMode="auto">
          <a:xfrm>
            <a:off x="3505200" y="3810000"/>
            <a:ext cx="925513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Fast Magnet Current</a:t>
            </a:r>
          </a:p>
          <a:p>
            <a:pPr algn="ctr"/>
            <a:r>
              <a:rPr lang="en-GB" sz="1200">
                <a:latin typeface="Arial" charset="0"/>
              </a:rPr>
              <a:t>change Monitor</a:t>
            </a:r>
          </a:p>
        </p:txBody>
      </p:sp>
      <p:sp>
        <p:nvSpPr>
          <p:cNvPr id="1755162" name="Text Box 26"/>
          <p:cNvSpPr txBox="1">
            <a:spLocks noChangeArrowheads="1"/>
          </p:cNvSpPr>
          <p:nvPr/>
        </p:nvSpPr>
        <p:spPr bwMode="auto">
          <a:xfrm>
            <a:off x="3505200" y="5943600"/>
            <a:ext cx="1066800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Cryogenics</a:t>
            </a:r>
          </a:p>
          <a:p>
            <a:pPr algn="ctr"/>
            <a:r>
              <a:rPr lang="en-GB" sz="1200" b="0">
                <a:latin typeface="Arial" charset="0"/>
              </a:rPr>
              <a:t>some 10000 channels</a:t>
            </a:r>
          </a:p>
        </p:txBody>
      </p:sp>
      <p:sp>
        <p:nvSpPr>
          <p:cNvPr id="1755163" name="Oval 27"/>
          <p:cNvSpPr>
            <a:spLocks noChangeArrowheads="1"/>
          </p:cNvSpPr>
          <p:nvPr/>
        </p:nvSpPr>
        <p:spPr bwMode="auto">
          <a:xfrm>
            <a:off x="1028700" y="5715000"/>
            <a:ext cx="76200" cy="762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64" name="AutoShape 28"/>
          <p:cNvCxnSpPr>
            <a:cxnSpLocks noChangeShapeType="1"/>
            <a:stCxn id="1755163" idx="0"/>
            <a:endCxn id="1755147" idx="2"/>
          </p:cNvCxnSpPr>
          <p:nvPr/>
        </p:nvCxnSpPr>
        <p:spPr bwMode="auto">
          <a:xfrm rot="16200000">
            <a:off x="517525" y="5165725"/>
            <a:ext cx="1098550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5" name="Text Box 29"/>
          <p:cNvSpPr txBox="1">
            <a:spLocks noChangeArrowheads="1"/>
          </p:cNvSpPr>
          <p:nvPr/>
        </p:nvSpPr>
        <p:spPr bwMode="auto">
          <a:xfrm>
            <a:off x="5010150" y="1752600"/>
            <a:ext cx="6858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RF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r>
              <a:rPr lang="en-GB" sz="1200">
                <a:latin typeface="Arial" charset="0"/>
              </a:rPr>
              <a:t>(f_RF + P)</a:t>
            </a:r>
          </a:p>
        </p:txBody>
      </p:sp>
      <p:sp>
        <p:nvSpPr>
          <p:cNvPr id="1755166" name="Text Box 30"/>
          <p:cNvSpPr txBox="1">
            <a:spLocks noChangeArrowheads="1"/>
          </p:cNvSpPr>
          <p:nvPr/>
        </p:nvSpPr>
        <p:spPr bwMode="auto">
          <a:xfrm>
            <a:off x="2895600" y="1752600"/>
            <a:ext cx="7620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Vacuum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67" name="Text Box 31"/>
          <p:cNvSpPr txBox="1">
            <a:spLocks noChangeArrowheads="1"/>
          </p:cNvSpPr>
          <p:nvPr/>
        </p:nvSpPr>
        <p:spPr bwMode="auto">
          <a:xfrm>
            <a:off x="5105400" y="5257800"/>
            <a:ext cx="923925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Beam Loss</a:t>
            </a:r>
          </a:p>
          <a:p>
            <a:pPr algn="ctr"/>
            <a:r>
              <a:rPr lang="en-GB" sz="1200" b="0">
                <a:latin typeface="Arial" charset="0"/>
              </a:rPr>
              <a:t>Monitors</a:t>
            </a:r>
          </a:p>
          <a:p>
            <a:pPr algn="ctr"/>
            <a:r>
              <a:rPr lang="en-GB" sz="1200" b="0">
                <a:latin typeface="Arial" charset="0"/>
              </a:rPr>
              <a:t>BCM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cxnSp>
        <p:nvCxnSpPr>
          <p:cNvPr id="1755168" name="AutoShape 32"/>
          <p:cNvCxnSpPr>
            <a:cxnSpLocks noChangeShapeType="1"/>
            <a:stCxn id="1755167" idx="0"/>
            <a:endCxn id="1755173" idx="2"/>
          </p:cNvCxnSpPr>
          <p:nvPr/>
        </p:nvCxnSpPr>
        <p:spPr bwMode="auto">
          <a:xfrm rot="16200000">
            <a:off x="5339557" y="4844256"/>
            <a:ext cx="641350" cy="18573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9" name="Text Box 33"/>
          <p:cNvSpPr txBox="1">
            <a:spLocks noChangeArrowheads="1"/>
          </p:cNvSpPr>
          <p:nvPr/>
        </p:nvSpPr>
        <p:spPr bwMode="auto">
          <a:xfrm>
            <a:off x="6562725" y="1752600"/>
            <a:ext cx="881063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Collimation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0" name="Text Box 34"/>
          <p:cNvSpPr txBox="1">
            <a:spLocks noChangeArrowheads="1"/>
          </p:cNvSpPr>
          <p:nvPr/>
        </p:nvSpPr>
        <p:spPr bwMode="auto">
          <a:xfrm>
            <a:off x="6534150" y="990600"/>
            <a:ext cx="933450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Jaw Position</a:t>
            </a:r>
          </a:p>
          <a:p>
            <a:pPr algn="ctr"/>
            <a:r>
              <a:rPr lang="en-GB" sz="1200" b="0">
                <a:latin typeface="Arial" charset="0"/>
              </a:rPr>
              <a:t>Temperature</a:t>
            </a:r>
          </a:p>
        </p:txBody>
      </p:sp>
      <p:cxnSp>
        <p:nvCxnSpPr>
          <p:cNvPr id="1755171" name="AutoShape 35"/>
          <p:cNvCxnSpPr>
            <a:cxnSpLocks noChangeShapeType="1"/>
          </p:cNvCxnSpPr>
          <p:nvPr/>
        </p:nvCxnSpPr>
        <p:spPr bwMode="auto">
          <a:xfrm rot="16200000" flipH="1">
            <a:off x="6826250" y="1590675"/>
            <a:ext cx="320675" cy="31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72" name="Text Box 36"/>
          <p:cNvSpPr txBox="1">
            <a:spLocks noChangeArrowheads="1"/>
          </p:cNvSpPr>
          <p:nvPr/>
        </p:nvSpPr>
        <p:spPr bwMode="auto">
          <a:xfrm>
            <a:off x="3800475" y="1752600"/>
            <a:ext cx="1071563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Screens and Mirrors</a:t>
            </a:r>
          </a:p>
          <a:p>
            <a:pPr algn="ctr"/>
            <a:r>
              <a:rPr lang="en-GB" sz="1200">
                <a:latin typeface="Arial" charset="0"/>
              </a:rPr>
              <a:t>beam observation</a:t>
            </a:r>
          </a:p>
        </p:txBody>
      </p:sp>
      <p:sp>
        <p:nvSpPr>
          <p:cNvPr id="1755173" name="Text Box 37"/>
          <p:cNvSpPr txBox="1">
            <a:spLocks noChangeArrowheads="1"/>
          </p:cNvSpPr>
          <p:nvPr/>
        </p:nvSpPr>
        <p:spPr bwMode="auto">
          <a:xfrm>
            <a:off x="5257800" y="3810000"/>
            <a:ext cx="9906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LHC</a:t>
            </a:r>
          </a:p>
          <a:p>
            <a:pPr algn="ctr"/>
            <a:r>
              <a:rPr lang="en-GB" sz="1200">
                <a:latin typeface="Arial" charset="0"/>
              </a:rPr>
              <a:t>Experiments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4" name="Text Box 38"/>
          <p:cNvSpPr txBox="1">
            <a:spLocks noChangeArrowheads="1"/>
          </p:cNvSpPr>
          <p:nvPr/>
        </p:nvSpPr>
        <p:spPr bwMode="auto">
          <a:xfrm>
            <a:off x="4514850" y="3795713"/>
            <a:ext cx="66675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BPMs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5" name="Text Box 39"/>
          <p:cNvSpPr txBox="1">
            <a:spLocks noChangeArrowheads="1"/>
          </p:cNvSpPr>
          <p:nvPr/>
        </p:nvSpPr>
        <p:spPr bwMode="auto">
          <a:xfrm>
            <a:off x="6629400" y="3810000"/>
            <a:ext cx="8382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Beam loss monitors</a:t>
            </a:r>
          </a:p>
          <a:p>
            <a:pPr algn="ctr"/>
            <a:r>
              <a:rPr lang="en-GB" sz="1200">
                <a:latin typeface="Arial" charset="0"/>
              </a:rPr>
              <a:t>BLM</a:t>
            </a:r>
          </a:p>
        </p:txBody>
      </p:sp>
      <p:sp>
        <p:nvSpPr>
          <p:cNvPr id="1755176" name="Text Box 40"/>
          <p:cNvSpPr txBox="1">
            <a:spLocks noChangeArrowheads="1"/>
          </p:cNvSpPr>
          <p:nvPr/>
        </p:nvSpPr>
        <p:spPr bwMode="auto">
          <a:xfrm>
            <a:off x="8243888" y="1600200"/>
            <a:ext cx="646112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 smtClean="0">
                <a:latin typeface="Arial" charset="0"/>
              </a:rPr>
              <a:t>Special</a:t>
            </a:r>
            <a:br>
              <a:rPr lang="en-GB" sz="1200" dirty="0" smtClean="0">
                <a:latin typeface="Arial" charset="0"/>
              </a:rPr>
            </a:br>
            <a:r>
              <a:rPr lang="en-GB" sz="1200" dirty="0" smtClean="0">
                <a:latin typeface="Arial" charset="0"/>
              </a:rPr>
              <a:t>BLMs</a:t>
            </a:r>
            <a:endParaRPr lang="en-GB" sz="1200" dirty="0">
              <a:latin typeface="Arial" charset="0"/>
            </a:endParaRPr>
          </a:p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1755177" name="Text Box 41"/>
          <p:cNvSpPr txBox="1">
            <a:spLocks noChangeArrowheads="1"/>
          </p:cNvSpPr>
          <p:nvPr/>
        </p:nvSpPr>
        <p:spPr bwMode="auto">
          <a:xfrm>
            <a:off x="6210300" y="5257800"/>
            <a:ext cx="8763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Monitors</a:t>
            </a:r>
          </a:p>
          <a:p>
            <a:pPr algn="ctr"/>
            <a:r>
              <a:rPr lang="en-GB" sz="1200" b="0">
                <a:latin typeface="Arial" charset="0"/>
              </a:rPr>
              <a:t>aperture limits</a:t>
            </a:r>
          </a:p>
          <a:p>
            <a:pPr algn="ctr"/>
            <a:r>
              <a:rPr lang="en-GB" sz="1200" b="0">
                <a:latin typeface="Arial" charset="0"/>
              </a:rPr>
              <a:t>(some 100)</a:t>
            </a:r>
          </a:p>
        </p:txBody>
      </p:sp>
      <p:sp>
        <p:nvSpPr>
          <p:cNvPr id="1755178" name="Text Box 42"/>
          <p:cNvSpPr txBox="1">
            <a:spLocks noChangeArrowheads="1"/>
          </p:cNvSpPr>
          <p:nvPr/>
        </p:nvSpPr>
        <p:spPr bwMode="auto">
          <a:xfrm>
            <a:off x="7180263" y="5257800"/>
            <a:ext cx="668337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Monitors  in arcs</a:t>
            </a:r>
          </a:p>
          <a:p>
            <a:pPr algn="ctr"/>
            <a:r>
              <a:rPr lang="en-GB" sz="1200" b="0">
                <a:latin typeface="Arial" charset="0"/>
              </a:rPr>
              <a:t>(several 1000)</a:t>
            </a:r>
          </a:p>
        </p:txBody>
      </p:sp>
      <p:cxnSp>
        <p:nvCxnSpPr>
          <p:cNvPr id="1755179" name="AutoShape 43"/>
          <p:cNvCxnSpPr>
            <a:cxnSpLocks noChangeShapeType="1"/>
            <a:stCxn id="1755178" idx="0"/>
            <a:endCxn id="1755175" idx="2"/>
          </p:cNvCxnSpPr>
          <p:nvPr/>
        </p:nvCxnSpPr>
        <p:spPr bwMode="auto">
          <a:xfrm rot="5400000" flipH="1">
            <a:off x="6869907" y="4612481"/>
            <a:ext cx="823912" cy="466725"/>
          </a:xfrm>
          <a:prstGeom prst="bentConnector3">
            <a:avLst>
              <a:gd name="adj1" fmla="val 50097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80" name="AutoShape 44"/>
          <p:cNvCxnSpPr>
            <a:cxnSpLocks noChangeShapeType="1"/>
            <a:stCxn id="1755177" idx="0"/>
            <a:endCxn id="1755175" idx="2"/>
          </p:cNvCxnSpPr>
          <p:nvPr/>
        </p:nvCxnSpPr>
        <p:spPr bwMode="auto">
          <a:xfrm rot="16200000">
            <a:off x="6436519" y="4645819"/>
            <a:ext cx="823912" cy="400050"/>
          </a:xfrm>
          <a:prstGeom prst="bentConnector3">
            <a:avLst>
              <a:gd name="adj1" fmla="val 50097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81" name="Text Box 45"/>
          <p:cNvSpPr txBox="1">
            <a:spLocks noChangeArrowheads="1"/>
          </p:cNvSpPr>
          <p:nvPr/>
        </p:nvSpPr>
        <p:spPr bwMode="auto">
          <a:xfrm>
            <a:off x="7848600" y="4511675"/>
            <a:ext cx="10668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Timing System </a:t>
            </a:r>
          </a:p>
          <a:p>
            <a:pPr algn="ctr"/>
            <a:r>
              <a:rPr lang="en-GB" sz="1200" b="0">
                <a:latin typeface="Arial" charset="0"/>
              </a:rPr>
              <a:t>(Post Mortem Trigger)</a:t>
            </a:r>
          </a:p>
        </p:txBody>
      </p:sp>
      <p:sp>
        <p:nvSpPr>
          <p:cNvPr id="1755182" name="Text Box 46"/>
          <p:cNvSpPr txBox="1">
            <a:spLocks noChangeArrowheads="1"/>
          </p:cNvSpPr>
          <p:nvPr/>
        </p:nvSpPr>
        <p:spPr bwMode="auto">
          <a:xfrm>
            <a:off x="2133600" y="1752600"/>
            <a:ext cx="6858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Operator Buttons</a:t>
            </a:r>
          </a:p>
          <a:p>
            <a:pPr algn="ctr"/>
            <a:r>
              <a:rPr lang="en-GB" sz="1200">
                <a:latin typeface="Arial" charset="0"/>
              </a:rPr>
              <a:t>CCC</a:t>
            </a: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83" name="Text Box 47"/>
          <p:cNvSpPr txBox="1">
            <a:spLocks noChangeArrowheads="1"/>
          </p:cNvSpPr>
          <p:nvPr/>
        </p:nvSpPr>
        <p:spPr bwMode="auto">
          <a:xfrm>
            <a:off x="304800" y="1752600"/>
            <a:ext cx="8382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>
                <a:latin typeface="Arial" charset="0"/>
              </a:rPr>
              <a:t>Safe</a:t>
            </a:r>
          </a:p>
          <a:p>
            <a:pPr algn="ctr"/>
            <a:r>
              <a:rPr lang="en-GB" sz="1200" dirty="0">
                <a:latin typeface="Arial" charset="0"/>
              </a:rPr>
              <a:t>LHC</a:t>
            </a:r>
          </a:p>
          <a:p>
            <a:pPr algn="ctr"/>
            <a:r>
              <a:rPr lang="en-GB" sz="1200" dirty="0">
                <a:latin typeface="Arial" charset="0"/>
              </a:rPr>
              <a:t>Parameter</a:t>
            </a:r>
          </a:p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1755184" name="Text Box 48"/>
          <p:cNvSpPr txBox="1">
            <a:spLocks noChangeArrowheads="1"/>
          </p:cNvSpPr>
          <p:nvPr/>
        </p:nvSpPr>
        <p:spPr bwMode="auto">
          <a:xfrm>
            <a:off x="1219200" y="1752600"/>
            <a:ext cx="8382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Software</a:t>
            </a:r>
          </a:p>
          <a:p>
            <a:pPr algn="ctr"/>
            <a:r>
              <a:rPr lang="en-GB" sz="1200">
                <a:latin typeface="Arial" charset="0"/>
              </a:rPr>
              <a:t>Interlock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85" name="Text Box 49"/>
          <p:cNvSpPr txBox="1">
            <a:spLocks noChangeArrowheads="1"/>
          </p:cNvSpPr>
          <p:nvPr/>
        </p:nvSpPr>
        <p:spPr bwMode="auto">
          <a:xfrm rot="21600000">
            <a:off x="304800" y="990600"/>
            <a:ext cx="10668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Safe Beam Parameter Distribution</a:t>
            </a:r>
          </a:p>
        </p:txBody>
      </p:sp>
      <p:sp>
        <p:nvSpPr>
          <p:cNvPr id="1755186" name="Text Box 50"/>
          <p:cNvSpPr txBox="1">
            <a:spLocks noChangeArrowheads="1"/>
          </p:cNvSpPr>
          <p:nvPr/>
        </p:nvSpPr>
        <p:spPr bwMode="auto">
          <a:xfrm>
            <a:off x="357188" y="2884488"/>
            <a:ext cx="404812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0" bIns="0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Safe</a:t>
            </a:r>
          </a:p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Beam</a:t>
            </a:r>
          </a:p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Flag</a:t>
            </a:r>
          </a:p>
        </p:txBody>
      </p:sp>
      <p:sp>
        <p:nvSpPr>
          <p:cNvPr id="1755187" name="Oval 51"/>
          <p:cNvSpPr>
            <a:spLocks noChangeArrowheads="1"/>
          </p:cNvSpPr>
          <p:nvPr/>
        </p:nvSpPr>
        <p:spPr bwMode="auto">
          <a:xfrm>
            <a:off x="2628900" y="332422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88" name="AutoShape 52"/>
          <p:cNvCxnSpPr>
            <a:cxnSpLocks noChangeShapeType="1"/>
            <a:stCxn id="1755148" idx="0"/>
            <a:endCxn id="1755187" idx="4"/>
          </p:cNvCxnSpPr>
          <p:nvPr/>
        </p:nvCxnSpPr>
        <p:spPr bwMode="auto">
          <a:xfrm rot="16200000">
            <a:off x="2462212" y="3605213"/>
            <a:ext cx="40957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89" name="Oval 53"/>
          <p:cNvSpPr>
            <a:spLocks noChangeArrowheads="1"/>
          </p:cNvSpPr>
          <p:nvPr/>
        </p:nvSpPr>
        <p:spPr bwMode="auto">
          <a:xfrm>
            <a:off x="3929063" y="332898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0" name="AutoShape 54"/>
          <p:cNvCxnSpPr>
            <a:cxnSpLocks noChangeShapeType="1"/>
            <a:stCxn id="1755161" idx="0"/>
            <a:endCxn id="1755189" idx="4"/>
          </p:cNvCxnSpPr>
          <p:nvPr/>
        </p:nvCxnSpPr>
        <p:spPr bwMode="auto">
          <a:xfrm rot="5400000" flipH="1">
            <a:off x="3765551" y="3606800"/>
            <a:ext cx="404812" cy="1587"/>
          </a:xfrm>
          <a:prstGeom prst="bentConnector3">
            <a:avLst>
              <a:gd name="adj1" fmla="val 49806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91" name="AutoShape 55"/>
          <p:cNvCxnSpPr>
            <a:cxnSpLocks noChangeShapeType="1"/>
            <a:stCxn id="1755165" idx="2"/>
            <a:endCxn id="1755140" idx="0"/>
          </p:cNvCxnSpPr>
          <p:nvPr/>
        </p:nvCxnSpPr>
        <p:spPr bwMode="auto">
          <a:xfrm rot="5400000">
            <a:off x="5222875" y="2689225"/>
            <a:ext cx="2603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92" name="Oval 56"/>
          <p:cNvSpPr>
            <a:spLocks noChangeArrowheads="1"/>
          </p:cNvSpPr>
          <p:nvPr/>
        </p:nvSpPr>
        <p:spPr bwMode="auto">
          <a:xfrm>
            <a:off x="1028700" y="33528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3" name="AutoShape 57"/>
          <p:cNvCxnSpPr>
            <a:cxnSpLocks noChangeShapeType="1"/>
            <a:stCxn id="1755147" idx="0"/>
            <a:endCxn id="1755192" idx="4"/>
          </p:cNvCxnSpPr>
          <p:nvPr/>
        </p:nvCxnSpPr>
        <p:spPr bwMode="auto">
          <a:xfrm rot="16200000">
            <a:off x="876300" y="3619500"/>
            <a:ext cx="3810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94" name="Oval 58"/>
          <p:cNvSpPr>
            <a:spLocks noChangeArrowheads="1"/>
          </p:cNvSpPr>
          <p:nvPr/>
        </p:nvSpPr>
        <p:spPr bwMode="auto">
          <a:xfrm>
            <a:off x="7515225" y="329565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5" name="Oval 59"/>
          <p:cNvSpPr>
            <a:spLocks noChangeArrowheads="1"/>
          </p:cNvSpPr>
          <p:nvPr/>
        </p:nvSpPr>
        <p:spPr bwMode="auto">
          <a:xfrm>
            <a:off x="5715000" y="3324225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6" name="Oval 60"/>
          <p:cNvSpPr>
            <a:spLocks noChangeArrowheads="1"/>
          </p:cNvSpPr>
          <p:nvPr/>
        </p:nvSpPr>
        <p:spPr bwMode="auto">
          <a:xfrm>
            <a:off x="4810125" y="3324225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7" name="Oval 61"/>
          <p:cNvSpPr>
            <a:spLocks noChangeArrowheads="1"/>
          </p:cNvSpPr>
          <p:nvPr/>
        </p:nvSpPr>
        <p:spPr bwMode="auto">
          <a:xfrm>
            <a:off x="7013575" y="33147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8" name="AutoShape 62"/>
          <p:cNvCxnSpPr>
            <a:cxnSpLocks noChangeShapeType="1"/>
            <a:stCxn id="1755175" idx="0"/>
            <a:endCxn id="1755197" idx="4"/>
          </p:cNvCxnSpPr>
          <p:nvPr/>
        </p:nvCxnSpPr>
        <p:spPr bwMode="auto">
          <a:xfrm rot="16200000">
            <a:off x="6840538" y="3598862"/>
            <a:ext cx="419100" cy="317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99" name="AutoShape 63"/>
          <p:cNvCxnSpPr>
            <a:cxnSpLocks noChangeShapeType="1"/>
            <a:stCxn id="1755176" idx="2"/>
            <a:endCxn id="1755145" idx="0"/>
          </p:cNvCxnSpPr>
          <p:nvPr/>
        </p:nvCxnSpPr>
        <p:spPr bwMode="auto">
          <a:xfrm rot="16200000" flipH="1">
            <a:off x="8331201" y="2460625"/>
            <a:ext cx="476250" cy="3175"/>
          </a:xfrm>
          <a:prstGeom prst="bentConnector3">
            <a:avLst>
              <a:gd name="adj1" fmla="val 51333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0" name="AutoShape 64"/>
          <p:cNvCxnSpPr>
            <a:cxnSpLocks noChangeShapeType="1"/>
            <a:stCxn id="1755173" idx="0"/>
            <a:endCxn id="1755195" idx="4"/>
          </p:cNvCxnSpPr>
          <p:nvPr/>
        </p:nvCxnSpPr>
        <p:spPr bwMode="auto">
          <a:xfrm rot="16200000">
            <a:off x="5548312" y="3605213"/>
            <a:ext cx="40957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1" name="AutoShape 65"/>
          <p:cNvCxnSpPr>
            <a:cxnSpLocks noChangeShapeType="1"/>
            <a:stCxn id="1755174" idx="0"/>
            <a:endCxn id="1755196" idx="4"/>
          </p:cNvCxnSpPr>
          <p:nvPr/>
        </p:nvCxnSpPr>
        <p:spPr bwMode="auto">
          <a:xfrm rot="16200000">
            <a:off x="4650581" y="3598069"/>
            <a:ext cx="3952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02" name="Oval 66"/>
          <p:cNvSpPr>
            <a:spLocks noChangeArrowheads="1"/>
          </p:cNvSpPr>
          <p:nvPr/>
        </p:nvSpPr>
        <p:spPr bwMode="auto">
          <a:xfrm>
            <a:off x="2438400" y="2852738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3" name="Oval 67"/>
          <p:cNvSpPr>
            <a:spLocks noChangeArrowheads="1"/>
          </p:cNvSpPr>
          <p:nvPr/>
        </p:nvSpPr>
        <p:spPr bwMode="auto">
          <a:xfrm>
            <a:off x="32385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5" name="Oval 69"/>
          <p:cNvSpPr>
            <a:spLocks noChangeArrowheads="1"/>
          </p:cNvSpPr>
          <p:nvPr/>
        </p:nvSpPr>
        <p:spPr bwMode="auto">
          <a:xfrm>
            <a:off x="16002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6" name="Oval 70"/>
          <p:cNvSpPr>
            <a:spLocks noChangeArrowheads="1"/>
          </p:cNvSpPr>
          <p:nvPr/>
        </p:nvSpPr>
        <p:spPr bwMode="auto">
          <a:xfrm>
            <a:off x="6965950" y="285273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08" name="AutoShape 72"/>
          <p:cNvCxnSpPr>
            <a:cxnSpLocks noChangeShapeType="1"/>
            <a:stCxn id="1755184" idx="2"/>
            <a:endCxn id="1755205" idx="0"/>
          </p:cNvCxnSpPr>
          <p:nvPr/>
        </p:nvCxnSpPr>
        <p:spPr bwMode="auto">
          <a:xfrm rot="5400000">
            <a:off x="1493837" y="2703513"/>
            <a:ext cx="28892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9" name="AutoShape 73"/>
          <p:cNvCxnSpPr>
            <a:cxnSpLocks noChangeShapeType="1"/>
            <a:stCxn id="1755172" idx="2"/>
            <a:endCxn id="1755211" idx="0"/>
          </p:cNvCxnSpPr>
          <p:nvPr/>
        </p:nvCxnSpPr>
        <p:spPr bwMode="auto">
          <a:xfrm rot="16200000" flipH="1">
            <a:off x="4191000" y="2705100"/>
            <a:ext cx="298450" cy="63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0" name="AutoShape 74"/>
          <p:cNvCxnSpPr>
            <a:cxnSpLocks noChangeShapeType="1"/>
            <a:stCxn id="1755169" idx="2"/>
            <a:endCxn id="1755206" idx="0"/>
          </p:cNvCxnSpPr>
          <p:nvPr/>
        </p:nvCxnSpPr>
        <p:spPr bwMode="auto">
          <a:xfrm rot="5400000">
            <a:off x="6857206" y="2705894"/>
            <a:ext cx="2936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1" name="Oval 75"/>
          <p:cNvSpPr>
            <a:spLocks noChangeArrowheads="1"/>
          </p:cNvSpPr>
          <p:nvPr/>
        </p:nvSpPr>
        <p:spPr bwMode="auto">
          <a:xfrm>
            <a:off x="4305300" y="28575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2" name="AutoShape 76"/>
          <p:cNvCxnSpPr>
            <a:cxnSpLocks noChangeShapeType="1"/>
            <a:stCxn id="1755166" idx="2"/>
            <a:endCxn id="1755203" idx="0"/>
          </p:cNvCxnSpPr>
          <p:nvPr/>
        </p:nvCxnSpPr>
        <p:spPr bwMode="auto">
          <a:xfrm rot="5400000">
            <a:off x="3132137" y="2703513"/>
            <a:ext cx="28892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3" name="AutoShape 77"/>
          <p:cNvCxnSpPr>
            <a:cxnSpLocks noChangeShapeType="1"/>
            <a:stCxn id="1755182" idx="2"/>
            <a:endCxn id="1755202" idx="0"/>
          </p:cNvCxnSpPr>
          <p:nvPr/>
        </p:nvCxnSpPr>
        <p:spPr bwMode="auto">
          <a:xfrm rot="5400000">
            <a:off x="2329656" y="2705894"/>
            <a:ext cx="2936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4" name="Oval 78"/>
          <p:cNvSpPr>
            <a:spLocks noChangeArrowheads="1"/>
          </p:cNvSpPr>
          <p:nvPr/>
        </p:nvSpPr>
        <p:spPr bwMode="auto">
          <a:xfrm>
            <a:off x="17145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5" name="AutoShape 79"/>
          <p:cNvCxnSpPr>
            <a:cxnSpLocks noChangeShapeType="1"/>
            <a:stCxn id="1755221" idx="6"/>
            <a:endCxn id="1755146" idx="1"/>
          </p:cNvCxnSpPr>
          <p:nvPr/>
        </p:nvCxnSpPr>
        <p:spPr bwMode="auto">
          <a:xfrm>
            <a:off x="7591425" y="3216275"/>
            <a:ext cx="534988" cy="639763"/>
          </a:xfrm>
          <a:prstGeom prst="bentConnector3">
            <a:avLst>
              <a:gd name="adj1" fmla="val 49852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6" name="AutoShape 80"/>
          <p:cNvCxnSpPr>
            <a:cxnSpLocks noChangeShapeType="1"/>
            <a:stCxn id="1755194" idx="6"/>
            <a:endCxn id="1755181" idx="1"/>
          </p:cNvCxnSpPr>
          <p:nvPr/>
        </p:nvCxnSpPr>
        <p:spPr bwMode="auto">
          <a:xfrm>
            <a:off x="7591425" y="3333750"/>
            <a:ext cx="257175" cy="14906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7" name="Oval 81"/>
          <p:cNvSpPr>
            <a:spLocks noChangeArrowheads="1"/>
          </p:cNvSpPr>
          <p:nvPr/>
        </p:nvSpPr>
        <p:spPr bwMode="auto">
          <a:xfrm>
            <a:off x="685800" y="28575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8" name="AutoShape 82"/>
          <p:cNvCxnSpPr>
            <a:cxnSpLocks noChangeShapeType="1"/>
            <a:stCxn id="1755183" idx="2"/>
            <a:endCxn id="1755217" idx="0"/>
          </p:cNvCxnSpPr>
          <p:nvPr/>
        </p:nvCxnSpPr>
        <p:spPr bwMode="auto">
          <a:xfrm rot="5400000">
            <a:off x="574675" y="2708275"/>
            <a:ext cx="2984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9" name="Oval 83"/>
          <p:cNvSpPr>
            <a:spLocks noChangeArrowheads="1"/>
          </p:cNvSpPr>
          <p:nvPr/>
        </p:nvSpPr>
        <p:spPr bwMode="auto">
          <a:xfrm>
            <a:off x="7391400" y="285273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0" name="AutoShape 84"/>
          <p:cNvCxnSpPr>
            <a:cxnSpLocks noChangeShapeType="1"/>
            <a:stCxn id="1755144" idx="3"/>
            <a:endCxn id="1755145" idx="1"/>
          </p:cNvCxnSpPr>
          <p:nvPr/>
        </p:nvCxnSpPr>
        <p:spPr bwMode="auto">
          <a:xfrm>
            <a:off x="7604125" y="3128963"/>
            <a:ext cx="458788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1" name="Oval 85"/>
          <p:cNvSpPr>
            <a:spLocks noChangeArrowheads="1"/>
          </p:cNvSpPr>
          <p:nvPr/>
        </p:nvSpPr>
        <p:spPr bwMode="auto">
          <a:xfrm>
            <a:off x="7515225" y="31781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2" name="AutoShape 86"/>
          <p:cNvCxnSpPr>
            <a:cxnSpLocks noChangeShapeType="1"/>
            <a:stCxn id="1755223" idx="2"/>
            <a:endCxn id="1755219" idx="0"/>
          </p:cNvCxnSpPr>
          <p:nvPr/>
        </p:nvCxnSpPr>
        <p:spPr bwMode="auto">
          <a:xfrm rot="10800000">
            <a:off x="7429500" y="2852738"/>
            <a:ext cx="647700" cy="42862"/>
          </a:xfrm>
          <a:prstGeom prst="bentConnector4">
            <a:avLst>
              <a:gd name="adj1" fmla="val 47060"/>
              <a:gd name="adj2" fmla="val 633333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3" name="Oval 87"/>
          <p:cNvSpPr>
            <a:spLocks noChangeArrowheads="1"/>
          </p:cNvSpPr>
          <p:nvPr/>
        </p:nvSpPr>
        <p:spPr bwMode="auto">
          <a:xfrm>
            <a:off x="8077200" y="28575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4" name="AutoShape 88"/>
          <p:cNvCxnSpPr>
            <a:cxnSpLocks noChangeShapeType="1"/>
            <a:stCxn id="1755185" idx="1"/>
            <a:endCxn id="1755144" idx="1"/>
          </p:cNvCxnSpPr>
          <p:nvPr/>
        </p:nvCxnSpPr>
        <p:spPr bwMode="auto">
          <a:xfrm rot="10800000" flipH="1" flipV="1">
            <a:off x="304800" y="1301750"/>
            <a:ext cx="23813" cy="1827213"/>
          </a:xfrm>
          <a:prstGeom prst="bentConnector3">
            <a:avLst>
              <a:gd name="adj1" fmla="val -96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25" name="AutoShape 89"/>
          <p:cNvCxnSpPr>
            <a:cxnSpLocks noChangeShapeType="1"/>
            <a:stCxn id="1755162" idx="0"/>
            <a:endCxn id="1755163" idx="6"/>
          </p:cNvCxnSpPr>
          <p:nvPr/>
        </p:nvCxnSpPr>
        <p:spPr bwMode="auto">
          <a:xfrm rot="5400000" flipH="1">
            <a:off x="2476500" y="4381500"/>
            <a:ext cx="190500" cy="2933700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6" name="Text Box 90"/>
          <p:cNvSpPr txBox="1">
            <a:spLocks noChangeArrowheads="1"/>
          </p:cNvSpPr>
          <p:nvPr/>
        </p:nvSpPr>
        <p:spPr bwMode="auto">
          <a:xfrm>
            <a:off x="5791200" y="1752600"/>
            <a:ext cx="6858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Access 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cxnSp>
        <p:nvCxnSpPr>
          <p:cNvPr id="1755227" name="AutoShape 91"/>
          <p:cNvCxnSpPr>
            <a:cxnSpLocks noChangeShapeType="1"/>
            <a:stCxn id="1755226" idx="2"/>
            <a:endCxn id="1755139" idx="0"/>
          </p:cNvCxnSpPr>
          <p:nvPr/>
        </p:nvCxnSpPr>
        <p:spPr bwMode="auto">
          <a:xfrm rot="5400000">
            <a:off x="6003925" y="2689225"/>
            <a:ext cx="2603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9" name="Rectangle 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Interlock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Alternate gradient focusing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1F55E6-4063-4228-B584-3CD0F099CF9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 dirty="0"/>
          </a:p>
        </p:txBody>
      </p:sp>
      <p:pic>
        <p:nvPicPr>
          <p:cNvPr id="9943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7" y="1828800"/>
            <a:ext cx="6411635" cy="112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agfocu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2711" y="1066800"/>
            <a:ext cx="2651452" cy="2663824"/>
          </a:xfrm>
          <a:prstGeom prst="rect">
            <a:avLst/>
          </a:prstGeom>
          <a:noFill/>
        </p:spPr>
      </p:pic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869445"/>
              </p:ext>
            </p:extLst>
          </p:nvPr>
        </p:nvGraphicFramePr>
        <p:xfrm>
          <a:off x="1828800" y="5181600"/>
          <a:ext cx="39243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5" imgW="1854000" imgH="266400" progId="Equation.3">
                  <p:embed/>
                </p:oleObj>
              </mc:Choice>
              <mc:Fallback>
                <p:oleObj name="Equation" r:id="rId5" imgW="18540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181600"/>
                        <a:ext cx="3924300" cy="565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2590800" y="5029200"/>
            <a:ext cx="1371600" cy="914400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 flipV="1">
            <a:off x="2003888" y="4495800"/>
            <a:ext cx="663112" cy="762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937088" y="4114800"/>
            <a:ext cx="1371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dirty="0"/>
              <a:t>Amplitude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3962400" y="5029200"/>
            <a:ext cx="1828800" cy="9144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5051888" y="4343400"/>
            <a:ext cx="175088" cy="685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876800" y="3962400"/>
            <a:ext cx="1371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dirty="0" smtClean="0"/>
              <a:t>Phase</a:t>
            </a:r>
            <a:endParaRPr lang="en-GB" sz="18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4429132"/>
            <a:ext cx="2050008" cy="216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78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868362"/>
          </a:xfrm>
        </p:spPr>
        <p:txBody>
          <a:bodyPr/>
          <a:lstStyle/>
          <a:p>
            <a:r>
              <a:rPr lang="en-US" dirty="0" smtClean="0"/>
              <a:t>Collimation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4495800"/>
            <a:ext cx="8229600" cy="2057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Triplet aperture must be protected by tertiary collimators (TCTs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TCTs </a:t>
            </a:r>
            <a:r>
              <a:rPr lang="en-US" dirty="0"/>
              <a:t>must be shadowed by dump </a:t>
            </a:r>
            <a:r>
              <a:rPr lang="en-US" dirty="0" smtClean="0"/>
              <a:t>protection </a:t>
            </a:r>
            <a:r>
              <a:rPr lang="en-US" dirty="0" smtClean="0">
                <a:solidFill>
                  <a:srgbClr val="FF0000"/>
                </a:solidFill>
              </a:rPr>
              <a:t>(not robust)</a:t>
            </a:r>
          </a:p>
          <a:p>
            <a:r>
              <a:rPr lang="en-US" dirty="0" smtClean="0"/>
              <a:t>Dump </a:t>
            </a:r>
            <a:r>
              <a:rPr lang="en-US" dirty="0"/>
              <a:t>protection must be outside primary and secondary </a:t>
            </a:r>
            <a:r>
              <a:rPr lang="en-US" dirty="0" smtClean="0"/>
              <a:t>collimators</a:t>
            </a:r>
          </a:p>
          <a:p>
            <a:r>
              <a:rPr lang="en-US" dirty="0" smtClean="0"/>
              <a:t> </a:t>
            </a:r>
            <a:r>
              <a:rPr lang="en-US" dirty="0"/>
              <a:t>Hierarchy must be satisfied even if orbit and optics drift after </a:t>
            </a:r>
            <a:r>
              <a:rPr lang="en-US" dirty="0" smtClean="0"/>
              <a:t>setup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" y="914400"/>
            <a:ext cx="9144000" cy="3310759"/>
          </a:xfrm>
          <a:prstGeom prst="rect">
            <a:avLst/>
          </a:prstGeom>
        </p:spPr>
      </p:pic>
      <p:pic>
        <p:nvPicPr>
          <p:cNvPr id="9" name="Picture 8" descr="Click for original imag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b="26432"/>
          <a:stretch>
            <a:fillRect/>
          </a:stretch>
        </p:blipFill>
        <p:spPr bwMode="auto">
          <a:xfrm rot="10800000">
            <a:off x="0" y="0"/>
            <a:ext cx="1921933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8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 collimator settings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81198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5105400"/>
            <a:ext cx="426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Intermediate settings (2011):</a:t>
            </a:r>
          </a:p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~3.1 mm gap at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primary collimator</a:t>
            </a:r>
            <a:endParaRPr lang="sv-SE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5181600"/>
            <a:ext cx="28571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Tight settings (2012):</a:t>
            </a:r>
          </a:p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~2.2 mm gap at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primary collimator</a:t>
            </a:r>
            <a:endParaRPr lang="sv-SE" sz="2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000232" y="3000372"/>
            <a:ext cx="1785950" cy="1588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000232" y="3355974"/>
            <a:ext cx="1785950" cy="1588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7" y="1142984"/>
            <a:ext cx="3929090" cy="38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 bwMode="auto">
          <a:xfrm>
            <a:off x="2571736" y="2643182"/>
            <a:ext cx="1571636" cy="158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786050" y="2071678"/>
            <a:ext cx="1318827" cy="138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Brace 20"/>
          <p:cNvSpPr/>
          <p:nvPr/>
        </p:nvSpPr>
        <p:spPr bwMode="auto">
          <a:xfrm>
            <a:off x="4000496" y="2071678"/>
            <a:ext cx="285752" cy="571504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 smtClean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86248" y="2192529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Norway</a:t>
            </a:r>
            <a:endParaRPr lang="sv-SE" sz="1400" b="1" dirty="0">
              <a:solidFill>
                <a:srgbClr val="FF0000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482" y="1214422"/>
            <a:ext cx="3929090" cy="38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Straight Connector 23"/>
          <p:cNvCxnSpPr/>
          <p:nvPr/>
        </p:nvCxnSpPr>
        <p:spPr bwMode="auto">
          <a:xfrm>
            <a:off x="5072066" y="3786190"/>
            <a:ext cx="2143140" cy="158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5072066" y="3357562"/>
            <a:ext cx="2071702" cy="138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929058" y="3357562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Iberian</a:t>
            </a:r>
          </a:p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peninsula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30" name="Right Brace 29"/>
          <p:cNvSpPr/>
          <p:nvPr/>
        </p:nvSpPr>
        <p:spPr bwMode="auto">
          <a:xfrm rot="10800000">
            <a:off x="4786314" y="3357562"/>
            <a:ext cx="285752" cy="428628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 smtClean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42307" y="64886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Roderik</a:t>
            </a:r>
            <a:r>
              <a:rPr lang="en-US" dirty="0" smtClean="0"/>
              <a:t> Bruce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Collimation </a:t>
            </a:r>
          </a:p>
        </p:txBody>
      </p:sp>
      <p:sp>
        <p:nvSpPr>
          <p:cNvPr id="43010" name="Rectangle 2"/>
          <p:cNvSpPr>
            <a:spLocks/>
          </p:cNvSpPr>
          <p:nvPr/>
        </p:nvSpPr>
        <p:spPr bwMode="auto">
          <a:xfrm>
            <a:off x="18976" y="1062633"/>
            <a:ext cx="1107281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422"/>
              </a:spcBef>
              <a:tabLst>
                <a:tab pos="697607" algn="l"/>
                <a:tab pos="2722342" algn="l"/>
              </a:tabLst>
            </a:pPr>
            <a:r>
              <a:rPr lang="en-US" sz="1300" i="1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Generate higher loss rates: </a:t>
            </a:r>
            <a:r>
              <a:rPr lang="en-US" sz="1300" i="1" dirty="0" smtClean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excite beam with transverse dampers</a:t>
            </a:r>
            <a:endParaRPr lang="en-US" sz="1300" i="1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19" y="794742"/>
            <a:ext cx="6950646" cy="566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/>
          </p:cNvSpPr>
          <p:nvPr/>
        </p:nvSpPr>
        <p:spPr bwMode="auto">
          <a:xfrm>
            <a:off x="6313289" y="1594619"/>
            <a:ext cx="7908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Betatron</a:t>
            </a:r>
          </a:p>
        </p:txBody>
      </p:sp>
      <p:sp>
        <p:nvSpPr>
          <p:cNvPr id="43013" name="Rectangle 5"/>
          <p:cNvSpPr>
            <a:spLocks/>
          </p:cNvSpPr>
          <p:nvPr/>
        </p:nvSpPr>
        <p:spPr bwMode="auto">
          <a:xfrm>
            <a:off x="2509243" y="2853705"/>
            <a:ext cx="13784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Off-momentum</a:t>
            </a:r>
          </a:p>
        </p:txBody>
      </p:sp>
      <p:sp>
        <p:nvSpPr>
          <p:cNvPr id="43014" name="Rectangle 6"/>
          <p:cNvSpPr>
            <a:spLocks/>
          </p:cNvSpPr>
          <p:nvPr/>
        </p:nvSpPr>
        <p:spPr bwMode="auto">
          <a:xfrm>
            <a:off x="5265167" y="3050158"/>
            <a:ext cx="5449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Dump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1827238" y="3532361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4095378" y="4023494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7" name="Rectangle 9"/>
          <p:cNvSpPr>
            <a:spLocks/>
          </p:cNvSpPr>
          <p:nvPr/>
        </p:nvSpPr>
        <p:spPr bwMode="auto">
          <a:xfrm>
            <a:off x="6595691" y="3291260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8" name="Rectangle 10"/>
          <p:cNvSpPr>
            <a:spLocks/>
          </p:cNvSpPr>
          <p:nvPr/>
        </p:nvSpPr>
        <p:spPr bwMode="auto">
          <a:xfrm>
            <a:off x="7283277" y="4023494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1745754" y="1705570"/>
            <a:ext cx="86059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0" name="Rectangle 12"/>
          <p:cNvSpPr>
            <a:spLocks/>
          </p:cNvSpPr>
          <p:nvPr/>
        </p:nvSpPr>
        <p:spPr bwMode="auto">
          <a:xfrm>
            <a:off x="1732360" y="1416025"/>
            <a:ext cx="6843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solidFill>
                  <a:srgbClr val="0022F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Beam 1</a:t>
            </a:r>
          </a:p>
        </p:txBody>
      </p:sp>
      <p:sp>
        <p:nvSpPr>
          <p:cNvPr id="43021" name="Rectangle 13"/>
          <p:cNvSpPr>
            <a:spLocks/>
          </p:cNvSpPr>
          <p:nvPr/>
        </p:nvSpPr>
        <p:spPr bwMode="auto">
          <a:xfrm>
            <a:off x="26790" y="5247918"/>
            <a:ext cx="1030587" cy="80021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i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Legend:</a:t>
            </a:r>
            <a:endParaRPr lang="en-US" sz="1300" b="1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algn="l"/>
            <a:r>
              <a:rPr lang="en-US" sz="13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Collimators</a:t>
            </a:r>
          </a:p>
          <a:p>
            <a:pPr algn="l"/>
            <a:r>
              <a:rPr lang="en-US" sz="1300" b="1">
                <a:solidFill>
                  <a:srgbClr val="0022F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Cold losses</a:t>
            </a:r>
            <a:endParaRPr lang="en-US" sz="1300" b="1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algn="l"/>
            <a:r>
              <a:rPr lang="en-US" sz="1300" b="1">
                <a:solidFill>
                  <a:srgbClr val="DD201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Warm losses</a:t>
            </a:r>
          </a:p>
        </p:txBody>
      </p:sp>
      <p:sp>
        <p:nvSpPr>
          <p:cNvPr id="43022" name="AutoShape 14"/>
          <p:cNvSpPr>
            <a:spLocks/>
          </p:cNvSpPr>
          <p:nvPr/>
        </p:nvSpPr>
        <p:spPr bwMode="auto">
          <a:xfrm rot="5400000">
            <a:off x="6657082" y="2656582"/>
            <a:ext cx="3536156" cy="419695"/>
          </a:xfrm>
          <a:prstGeom prst="rightArrow">
            <a:avLst>
              <a:gd name="adj1" fmla="val 32000"/>
              <a:gd name="adj2" fmla="val 93617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>
            <a:off x="7892728" y="4634508"/>
            <a:ext cx="1059284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 flipH="1">
            <a:off x="7892728" y="1107281"/>
            <a:ext cx="1059284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 flipH="1">
            <a:off x="7892728" y="5339953"/>
            <a:ext cx="1059284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6" name="AutoShape 18"/>
          <p:cNvSpPr>
            <a:spLocks/>
          </p:cNvSpPr>
          <p:nvPr/>
        </p:nvSpPr>
        <p:spPr bwMode="auto">
          <a:xfrm rot="5400000">
            <a:off x="8099227" y="4777383"/>
            <a:ext cx="651867" cy="419695"/>
          </a:xfrm>
          <a:prstGeom prst="rightArrow">
            <a:avLst>
              <a:gd name="adj1" fmla="val 32000"/>
              <a:gd name="adj2" fmla="val 93623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7" name="Rectangle 19"/>
          <p:cNvSpPr>
            <a:spLocks/>
          </p:cNvSpPr>
          <p:nvPr/>
        </p:nvSpPr>
        <p:spPr bwMode="auto">
          <a:xfrm>
            <a:off x="7983141" y="2777043"/>
            <a:ext cx="8344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0.00001</a:t>
            </a:r>
          </a:p>
        </p:txBody>
      </p:sp>
      <p:sp>
        <p:nvSpPr>
          <p:cNvPr id="43028" name="Rectangle 20"/>
          <p:cNvSpPr>
            <a:spLocks/>
          </p:cNvSpPr>
          <p:nvPr/>
        </p:nvSpPr>
        <p:spPr bwMode="auto">
          <a:xfrm>
            <a:off x="8009930" y="5344418"/>
            <a:ext cx="1062633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0.000001</a:t>
            </a:r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 flipH="1">
            <a:off x="5822156" y="3732609"/>
            <a:ext cx="1058168" cy="0"/>
          </a:xfrm>
          <a:prstGeom prst="line">
            <a:avLst/>
          </a:prstGeom>
          <a:noFill/>
          <a:ln w="508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30" name="Rectangle 22"/>
          <p:cNvSpPr>
            <a:spLocks/>
          </p:cNvSpPr>
          <p:nvPr/>
        </p:nvSpPr>
        <p:spPr bwMode="auto">
          <a:xfrm>
            <a:off x="2514600" y="6096000"/>
            <a:ext cx="4572000" cy="717947"/>
          </a:xfrm>
          <a:prstGeom prst="rect">
            <a:avLst/>
          </a:prstGeom>
          <a:solidFill>
            <a:srgbClr val="CCCBF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Routine collimation of </a:t>
            </a:r>
            <a:r>
              <a:rPr lang="en-US" b="1" dirty="0" smtClean="0">
                <a:solidFill>
                  <a:srgbClr val="FF0000"/>
                </a:solidFill>
              </a:rPr>
              <a:t>140 MJ </a:t>
            </a:r>
            <a:r>
              <a:rPr lang="en-US" b="1" dirty="0">
                <a:solidFill>
                  <a:srgbClr val="FF0000"/>
                </a:solidFill>
              </a:rPr>
              <a:t>beams </a:t>
            </a:r>
            <a:r>
              <a:rPr lang="en-US" dirty="0"/>
              <a:t>without a single quench from stored beam</a:t>
            </a:r>
            <a:endParaRPr lang="en-US" dirty="0">
              <a:solidFill>
                <a:srgbClr val="0000FF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34956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Stefano Redaelli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0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Machine protection – the challenge met</a:t>
            </a:r>
          </a:p>
        </p:txBody>
      </p:sp>
      <p:sp>
        <p:nvSpPr>
          <p:cNvPr id="337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3" cstate="print"/>
          <a:srcRect t="2966"/>
          <a:stretch>
            <a:fillRect/>
          </a:stretch>
        </p:blipFill>
        <p:spPr bwMode="auto">
          <a:xfrm>
            <a:off x="0" y="1077913"/>
            <a:ext cx="91440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54250"/>
            <a:ext cx="39465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1411310" y="1316038"/>
            <a:ext cx="858791" cy="7540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Beam</a:t>
            </a:r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140 </a:t>
            </a:r>
            <a:r>
              <a:rPr lang="en-US" dirty="0">
                <a:solidFill>
                  <a:srgbClr val="FF0000"/>
                </a:solidFill>
              </a:rPr>
              <a:t>MJ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143036" y="5372100"/>
            <a:ext cx="1904680" cy="12208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SC Coil:</a:t>
            </a:r>
          </a:p>
          <a:p>
            <a:pPr algn="ctr">
              <a:spcBef>
                <a:spcPts val="840"/>
              </a:spcBef>
            </a:pPr>
            <a:r>
              <a:rPr lang="en-US" b="0" dirty="0"/>
              <a:t>quench limit</a:t>
            </a:r>
            <a:endParaRPr lang="en-US" b="0" dirty="0" smtClean="0"/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15-100 </a:t>
            </a:r>
            <a:r>
              <a:rPr lang="en-US" dirty="0">
                <a:solidFill>
                  <a:srgbClr val="FF0000"/>
                </a:solidFill>
              </a:rPr>
              <a:t>mJ/cm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0" name="Straight Arrow Connector 9"/>
          <p:cNvCxnSpPr>
            <a:stCxn id="33798" idx="2"/>
          </p:cNvCxnSpPr>
          <p:nvPr/>
        </p:nvCxnSpPr>
        <p:spPr bwMode="auto">
          <a:xfrm>
            <a:off x="1840706" y="2070091"/>
            <a:ext cx="792954" cy="2543183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7440000">
              <a:srgbClr val="FFFFFF">
                <a:alpha val="43000"/>
              </a:srgbClr>
            </a:outerShdw>
          </a:effectLst>
        </p:spPr>
      </p:cxnSp>
      <p:cxnSp>
        <p:nvCxnSpPr>
          <p:cNvPr id="12" name="Straight Arrow Connector 11"/>
          <p:cNvCxnSpPr>
            <a:stCxn id="33799" idx="0"/>
          </p:cNvCxnSpPr>
          <p:nvPr/>
        </p:nvCxnSpPr>
        <p:spPr bwMode="auto">
          <a:xfrm rot="5400000" flipH="1" flipV="1">
            <a:off x="1327949" y="4415637"/>
            <a:ext cx="723891" cy="1189036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9900000" algn="br">
              <a:srgbClr val="FFFFFF">
                <a:alpha val="43000"/>
              </a:srgbClr>
            </a:outerShdw>
          </a:effectLst>
        </p:spPr>
      </p:cxnSp>
      <p:cxnSp>
        <p:nvCxnSpPr>
          <p:cNvPr id="33802" name="Straight Arrow Connector 14"/>
          <p:cNvCxnSpPr>
            <a:cxnSpLocks noChangeShapeType="1"/>
          </p:cNvCxnSpPr>
          <p:nvPr/>
        </p:nvCxnSpPr>
        <p:spPr bwMode="auto">
          <a:xfrm>
            <a:off x="2400300" y="4975225"/>
            <a:ext cx="373063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214563" y="4951413"/>
            <a:ext cx="752475" cy="3079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/>
              <a:t>56 mm</a:t>
            </a:r>
          </a:p>
        </p:txBody>
      </p:sp>
      <p:cxnSp>
        <p:nvCxnSpPr>
          <p:cNvPr id="15" name="Elbow Connector 14"/>
          <p:cNvCxnSpPr>
            <a:stCxn id="33798" idx="3"/>
            <a:endCxn id="33799" idx="3"/>
          </p:cNvCxnSpPr>
          <p:nvPr/>
        </p:nvCxnSpPr>
        <p:spPr bwMode="auto">
          <a:xfrm flipH="1">
            <a:off x="2047716" y="1693065"/>
            <a:ext cx="222385" cy="4289459"/>
          </a:xfrm>
          <a:prstGeom prst="bentConnector3">
            <a:avLst>
              <a:gd name="adj1" fmla="val -372761"/>
            </a:avLst>
          </a:prstGeom>
          <a:solidFill>
            <a:schemeClr val="accent1"/>
          </a:solidFill>
          <a:ln w="57150" cap="sq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220090" y="3068950"/>
            <a:ext cx="350519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 single beam-induced quench at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 TeV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… YET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4419600"/>
            <a:ext cx="3505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 magnet quench at 450 GeV – injection kicker flash-over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/>
          </a:bodyPr>
          <a:lstStyle/>
          <a:p>
            <a:pPr marL="514350" indent="-457200"/>
            <a:r>
              <a:rPr lang="en-US" dirty="0" smtClean="0"/>
              <a:t>Operations unpinned </a:t>
            </a:r>
            <a:r>
              <a:rPr lang="en-US" dirty="0"/>
              <a:t>by superb performance of machine protection and associated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Rigorous </a:t>
            </a:r>
            <a:r>
              <a:rPr lang="en-US" dirty="0"/>
              <a:t>machine protection follow-up, </a:t>
            </a:r>
            <a:r>
              <a:rPr lang="en-US" dirty="0" smtClean="0"/>
              <a:t>qualification, </a:t>
            </a:r>
            <a:r>
              <a:rPr lang="en-US" dirty="0"/>
              <a:t>and </a:t>
            </a:r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all non-conformities jumped on 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9600" y="5105400"/>
            <a:ext cx="8229600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Can’t over stress the importance of this to the success of the LHC (so far). From commissioning to real confidence in under two years.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0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AVAILABILITY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Availability in 2012 (so far)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5922818"/>
            <a:ext cx="8610600" cy="914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 </a:t>
            </a:r>
            <a:r>
              <a:rPr lang="en-US" dirty="0"/>
              <a:t>general – </a:t>
            </a:r>
            <a:r>
              <a:rPr lang="en-US" dirty="0" smtClean="0"/>
              <a:t>pretty good considering</a:t>
            </a:r>
          </a:p>
          <a:p>
            <a:r>
              <a:rPr lang="en-US" b="1" dirty="0">
                <a:solidFill>
                  <a:srgbClr val="3366FF"/>
                </a:solidFill>
              </a:rPr>
              <a:t>I</a:t>
            </a:r>
            <a:r>
              <a:rPr lang="en-US" b="1" dirty="0" smtClean="0">
                <a:solidFill>
                  <a:srgbClr val="3366FF"/>
                </a:solidFill>
              </a:rPr>
              <a:t>ssues </a:t>
            </a:r>
            <a:r>
              <a:rPr lang="en-US" b="1" dirty="0">
                <a:solidFill>
                  <a:srgbClr val="3366FF"/>
                </a:solidFill>
              </a:rPr>
              <a:t>(SEUs, vacuum, </a:t>
            </a:r>
            <a:r>
              <a:rPr lang="en-US" b="1" dirty="0" smtClean="0">
                <a:solidFill>
                  <a:srgbClr val="3366FF"/>
                </a:solidFill>
              </a:rPr>
              <a:t>UFOs, cryogenics</a:t>
            </a:r>
            <a:r>
              <a:rPr lang="en-US" b="1" dirty="0">
                <a:solidFill>
                  <a:srgbClr val="3366FF"/>
                </a:solidFill>
              </a:rPr>
              <a:t>…) </a:t>
            </a:r>
            <a:r>
              <a:rPr lang="en-US" b="1" dirty="0" smtClean="0">
                <a:solidFill>
                  <a:srgbClr val="3366FF"/>
                </a:solidFill>
              </a:rPr>
              <a:t>have seen </a:t>
            </a:r>
            <a:r>
              <a:rPr lang="en-US" b="1" dirty="0">
                <a:solidFill>
                  <a:srgbClr val="3366FF"/>
                </a:solidFill>
              </a:rPr>
              <a:t>vigorous follow-up and consolidation performed and planned</a:t>
            </a:r>
          </a:p>
          <a:p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583940"/>
              </p:ext>
            </p:extLst>
          </p:nvPr>
        </p:nvGraphicFramePr>
        <p:xfrm>
          <a:off x="990600" y="381000"/>
          <a:ext cx="6286500" cy="585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Screen shot 2012-11-11 at 8.29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029200"/>
            <a:ext cx="4051300" cy="736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4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38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7860517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20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Issues 1/2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31242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SEUs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Radiation to tunnel electronics</a:t>
            </a:r>
            <a:r>
              <a:rPr lang="en-GB" dirty="0" smtClean="0"/>
              <a:t>: impact considerably reduced following sustained program of mitigation measures</a:t>
            </a:r>
          </a:p>
          <a:p>
            <a:r>
              <a:rPr lang="en-GB" dirty="0" smtClean="0"/>
              <a:t>UFOs (Unidentified Falling Objects)</a:t>
            </a:r>
          </a:p>
          <a:p>
            <a:pPr lvl="1"/>
            <a:r>
              <a:rPr lang="en-GB" dirty="0" smtClean="0"/>
              <a:t>Occasional dumps following</a:t>
            </a:r>
            <a:r>
              <a:rPr lang="en-GB" dirty="0"/>
              <a:t> </a:t>
            </a:r>
            <a:r>
              <a:rPr lang="en-GB" dirty="0" smtClean="0"/>
              <a:t>adjustment of BLM thresholds at appropriate timescales</a:t>
            </a:r>
          </a:p>
          <a:p>
            <a:pPr lvl="1"/>
            <a:r>
              <a:rPr lang="en-GB" dirty="0" smtClean="0"/>
              <a:t>Potentially serious problem at higher energies – investigations continue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412" y="4053129"/>
            <a:ext cx="4114800" cy="279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77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371600"/>
          </a:xfrm>
        </p:spPr>
        <p:txBody>
          <a:bodyPr>
            <a:normAutofit/>
          </a:bodyPr>
          <a:lstStyle/>
          <a:p>
            <a:r>
              <a:rPr lang="en-US" sz="2000" dirty="0"/>
              <a:t>Linear motion </a:t>
            </a:r>
            <a:r>
              <a:rPr lang="en-US" sz="2000" dirty="0" smtClean="0"/>
              <a:t>→ </a:t>
            </a:r>
            <a:r>
              <a:rPr lang="en-US" sz="2000" dirty="0"/>
              <a:t>beam ellipse in 2-d-space</a:t>
            </a:r>
          </a:p>
          <a:p>
            <a:endParaRPr lang="en-US" sz="2000" dirty="0" smtClean="0"/>
          </a:p>
          <a:p>
            <a:r>
              <a:rPr lang="en-US" sz="2000" dirty="0" smtClean="0"/>
              <a:t>Ellipse area in (</a:t>
            </a:r>
            <a:r>
              <a:rPr lang="en-US" sz="2000" dirty="0" err="1" smtClean="0"/>
              <a:t>x,x</a:t>
            </a:r>
            <a:r>
              <a:rPr lang="en-US" sz="2000" dirty="0" smtClean="0"/>
              <a:t>’) plane: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066800"/>
            <a:ext cx="3178407" cy="23622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710510"/>
              </p:ext>
            </p:extLst>
          </p:nvPr>
        </p:nvGraphicFramePr>
        <p:xfrm>
          <a:off x="2971800" y="2743200"/>
          <a:ext cx="1286194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Equation" r:id="rId4" imgW="533400" imgH="165100" progId="Equation.3">
                  <p:embed/>
                </p:oleObj>
              </mc:Choice>
              <mc:Fallback>
                <p:oleObj name="Equation" r:id="rId4" imgW="533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1800" y="2743200"/>
                        <a:ext cx="1286194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505200"/>
            <a:ext cx="8229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Define </a:t>
            </a:r>
            <a:r>
              <a:rPr lang="en-US" sz="2000" dirty="0"/>
              <a:t>emittance by a contour confining some </a:t>
            </a:r>
            <a:r>
              <a:rPr lang="en-US" sz="2000" dirty="0" smtClean="0"/>
              <a:t>fraction of </a:t>
            </a:r>
            <a:r>
              <a:rPr lang="en-US" sz="2000" dirty="0"/>
              <a:t>particles depending on distribution </a:t>
            </a:r>
            <a:r>
              <a:rPr lang="en-US" sz="2000" dirty="0" smtClean="0"/>
              <a:t>(typically Gaussian)</a:t>
            </a:r>
          </a:p>
          <a:p>
            <a:endParaRPr lang="en-US" sz="2000" dirty="0"/>
          </a:p>
          <a:p>
            <a:r>
              <a:rPr lang="en-US" sz="2000" dirty="0" smtClean="0"/>
              <a:t>Units: </a:t>
            </a:r>
            <a:r>
              <a:rPr lang="en-US" sz="2000" dirty="0" err="1" smtClean="0"/>
              <a:t>mm.mrad</a:t>
            </a:r>
            <a:r>
              <a:rPr lang="en-US" sz="2000" dirty="0" smtClean="0"/>
              <a:t> (but you will see microns)</a:t>
            </a:r>
          </a:p>
          <a:p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Normalized </a:t>
            </a:r>
            <a:r>
              <a:rPr lang="en-US" sz="2000" dirty="0" smtClean="0">
                <a:solidFill>
                  <a:srgbClr val="FF0000"/>
                </a:solidFill>
              </a:rPr>
              <a:t>emittance:  emittance </a:t>
            </a:r>
            <a:r>
              <a:rPr lang="en-US" sz="2000" dirty="0">
                <a:solidFill>
                  <a:srgbClr val="FF0000"/>
                </a:solidFill>
              </a:rPr>
              <a:t>shrinks naturally as we go up in energy </a:t>
            </a:r>
          </a:p>
          <a:p>
            <a:pPr marL="0" indent="0">
              <a:buNone/>
            </a:pPr>
            <a:endParaRPr lang="en-US" sz="2000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180465"/>
              </p:ext>
            </p:extLst>
          </p:nvPr>
        </p:nvGraphicFramePr>
        <p:xfrm>
          <a:off x="3352800" y="5867400"/>
          <a:ext cx="14446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Equation" r:id="rId6" imgW="533400" imgH="215900" progId="Equation.3">
                  <p:embed/>
                </p:oleObj>
              </mc:Choice>
              <mc:Fallback>
                <p:oleObj name="Equation" r:id="rId6" imgW="533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867400"/>
                        <a:ext cx="14446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R2E: Past/Present/Future</a:t>
            </a:r>
            <a:endParaRPr lang="en-US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773996"/>
            <a:ext cx="7056784" cy="501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1880688" y="4158372"/>
            <a:ext cx="4536504" cy="8640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0935565">
            <a:off x="4425848" y="3973706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~3 dumps per fb</a:t>
            </a:r>
            <a:r>
              <a:rPr lang="en-US" b="1" baseline="30000" dirty="0" smtClean="0">
                <a:solidFill>
                  <a:srgbClr val="C00000"/>
                </a:solidFill>
              </a:rPr>
              <a:t>-1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41912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2012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894164" y="1111176"/>
            <a:ext cx="2412309" cy="3911292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8144006">
            <a:off x="2204284" y="2367649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99FF">
                    <a:lumMod val="50000"/>
                  </a:srgbClr>
                </a:solidFill>
              </a:rPr>
              <a:t>~12 dumps per fb</a:t>
            </a:r>
            <a:r>
              <a:rPr lang="en-US" b="1" baseline="30000" dirty="0" smtClean="0">
                <a:solidFill>
                  <a:srgbClr val="9999FF">
                    <a:lumMod val="50000"/>
                  </a:srgbClr>
                </a:solidFill>
              </a:rPr>
              <a:t>-1</a:t>
            </a:r>
            <a:endParaRPr lang="en-US" b="1" baseline="30000" dirty="0">
              <a:solidFill>
                <a:srgbClr val="9999FF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4633" y="13500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99FF">
                    <a:lumMod val="50000"/>
                  </a:srgbClr>
                </a:solidFill>
              </a:rPr>
              <a:t>2011</a:t>
            </a:r>
            <a:endParaRPr lang="en-US" b="1" baseline="30000" dirty="0">
              <a:solidFill>
                <a:srgbClr val="9999FF">
                  <a:lumMod val="5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7806" y="2948751"/>
            <a:ext cx="2550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2011/12 </a:t>
            </a:r>
            <a:r>
              <a:rPr lang="en-US" b="1" dirty="0" err="1" smtClean="0">
                <a:solidFill>
                  <a:srgbClr val="C00000"/>
                </a:solidFill>
              </a:rPr>
              <a:t>xMasBreak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‘Early’ Relocation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+ Additional Shielding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+ Equipment Upgrades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434" y="2214156"/>
            <a:ext cx="2291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  <a:t>Several shielding </a:t>
            </a:r>
            <a:b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</a:br>
            <a: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  <a:t>campaigns prior</a:t>
            </a:r>
            <a:b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</a:br>
            <a: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  <a:t>the 2011 Run + </a:t>
            </a:r>
            <a:b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</a:br>
            <a: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  <a:t>Relocations ‘on the fly’</a:t>
            </a:r>
            <a:b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</a:br>
            <a: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  <a:t>+ Equipment Upgrades</a:t>
            </a:r>
            <a:br>
              <a:rPr lang="en-US" sz="1600" b="1" dirty="0" smtClean="0">
                <a:solidFill>
                  <a:srgbClr val="9999FF">
                    <a:lumMod val="50000"/>
                  </a:srgbClr>
                </a:solidFill>
              </a:rPr>
            </a:br>
            <a:endParaRPr lang="en-US" sz="1600" b="1" dirty="0" smtClean="0">
              <a:solidFill>
                <a:srgbClr val="9999FF">
                  <a:lumMod val="50000"/>
                </a:srgbClr>
              </a:solidFill>
            </a:endParaRPr>
          </a:p>
        </p:txBody>
      </p:sp>
      <p:cxnSp>
        <p:nvCxnSpPr>
          <p:cNvPr id="14" name="Straight Connector 13"/>
          <p:cNvCxnSpPr>
            <a:stCxn id="16" idx="1"/>
          </p:cNvCxnSpPr>
          <p:nvPr/>
        </p:nvCxnSpPr>
        <p:spPr>
          <a:xfrm flipH="1">
            <a:off x="1893636" y="4919102"/>
            <a:ext cx="4256856" cy="10336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444939">
            <a:off x="4313714" y="4608606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&lt; 0.5 dump per fb</a:t>
            </a:r>
            <a:r>
              <a:rPr lang="en-US" b="1" baseline="30000" dirty="0" smtClean="0">
                <a:solidFill>
                  <a:srgbClr val="00B050"/>
                </a:solidFill>
              </a:rPr>
              <a:t>-1</a:t>
            </a:r>
            <a:endParaRPr lang="en-US" b="1" baseline="300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0492" y="473443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&gt;LS1 (nominal -&gt; ultimate)</a:t>
            </a:r>
            <a:endParaRPr lang="en-US" b="1" baseline="300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516" y="4446404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R2E-Project aiming for …</a:t>
            </a:r>
            <a:endParaRPr lang="en-US" b="1" baseline="300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4469" y="76470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2012 SEE Failure Analysis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6622" y="5325015"/>
            <a:ext cx="4477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990000"/>
                </a:solidFill>
              </a:rPr>
              <a:t>Equipment relocations @ 4 LHC Points</a:t>
            </a:r>
            <a:br>
              <a:rPr lang="en-US" b="1" dirty="0" smtClean="0">
                <a:solidFill>
                  <a:srgbClr val="990000"/>
                </a:solidFill>
              </a:rPr>
            </a:br>
            <a:r>
              <a:rPr lang="en-US" b="1" dirty="0" smtClean="0">
                <a:solidFill>
                  <a:srgbClr val="990000"/>
                </a:solidFill>
              </a:rPr>
              <a:t>   (&gt;100 Racks, &gt;60 weeks of work)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990000"/>
                </a:solidFill>
              </a:rPr>
              <a:t>Additional shielding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990000"/>
                </a:solidFill>
              </a:rPr>
              <a:t>Critical system upgrades (QPS, FGC)</a:t>
            </a:r>
          </a:p>
        </p:txBody>
      </p:sp>
      <p:sp>
        <p:nvSpPr>
          <p:cNvPr id="5" name="Down Arrow 4"/>
          <p:cNvSpPr/>
          <p:nvPr/>
        </p:nvSpPr>
        <p:spPr bwMode="auto">
          <a:xfrm>
            <a:off x="6876256" y="5062414"/>
            <a:ext cx="224408" cy="284604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452320" y="5064082"/>
            <a:ext cx="224408" cy="284604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>
            <a:off x="8164016" y="5062414"/>
            <a:ext cx="224408" cy="284604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F997-9F9C-40C0-9ED6-BF978F543DE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  <p:bldP spid="17" grpId="0"/>
      <p:bldP spid="18" grpId="0"/>
      <p:bldP spid="5" grpId="0" animBg="1"/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3429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Beam induced heating</a:t>
            </a:r>
          </a:p>
          <a:p>
            <a:r>
              <a:rPr lang="en-US" dirty="0" smtClean="0"/>
              <a:t>Instabilities:</a:t>
            </a:r>
          </a:p>
          <a:p>
            <a:pPr lvl="1"/>
            <a:r>
              <a:rPr lang="en-US" dirty="0" smtClean="0"/>
              <a:t>intermittent instabilities at end squeeze and going into </a:t>
            </a:r>
            <a:r>
              <a:rPr lang="en-US" dirty="0"/>
              <a:t>collisions with </a:t>
            </a:r>
            <a:r>
              <a:rPr lang="en-US" dirty="0" smtClean="0"/>
              <a:t>high</a:t>
            </a:r>
            <a:r>
              <a:rPr lang="en-US" dirty="0"/>
              <a:t>-bunch </a:t>
            </a:r>
            <a:r>
              <a:rPr lang="en-US" dirty="0" smtClean="0"/>
              <a:t>intensities</a:t>
            </a:r>
          </a:p>
          <a:p>
            <a:r>
              <a:rPr lang="en-US" dirty="0" smtClean="0"/>
              <a:t>Vacuum instabilities, e-cloud etc.</a:t>
            </a:r>
          </a:p>
          <a:p>
            <a:pPr lvl="1"/>
            <a:r>
              <a:rPr lang="en-US" dirty="0" smtClean="0"/>
              <a:t>Non-conformities (installation, design) – thorough review ongoing</a:t>
            </a:r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96" y="4495800"/>
            <a:ext cx="4359786" cy="238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68403"/>
            <a:ext cx="4419600" cy="236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685800"/>
            <a:ext cx="8229600" cy="5016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Machine performing well, 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huge amount of experience &amp; understanding gained,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good system performance, 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excellent tools, reasonable availability following targeted consolidation.</a:t>
            </a:r>
            <a:br>
              <a:rPr lang="en-US" sz="4000" dirty="0" smtClean="0">
                <a:solidFill>
                  <a:srgbClr val="FF0000"/>
                </a:solidFill>
              </a:rPr>
            </a:br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T</a:t>
            </a:r>
            <a:r>
              <a:rPr lang="en-US" sz="4000" dirty="0" smtClean="0">
                <a:solidFill>
                  <a:srgbClr val="FF0000"/>
                </a:solidFill>
              </a:rPr>
              <a:t>his is the legacy for post LS1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4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2013 – </a:t>
            </a:r>
            <a:r>
              <a:rPr lang="en-US" dirty="0" smtClean="0"/>
              <a:t>2015: LS1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Measure </a:t>
            </a:r>
            <a:r>
              <a:rPr lang="en-US" dirty="0">
                <a:solidFill>
                  <a:srgbClr val="3366FF"/>
                </a:solidFill>
              </a:rPr>
              <a:t>all splices </a:t>
            </a:r>
            <a:r>
              <a:rPr lang="en-US" dirty="0"/>
              <a:t>and repair the defective ones</a:t>
            </a:r>
          </a:p>
          <a:p>
            <a:r>
              <a:rPr lang="en-US" dirty="0">
                <a:solidFill>
                  <a:srgbClr val="3366FF"/>
                </a:solidFill>
              </a:rPr>
              <a:t>Consolidate interconnects </a:t>
            </a:r>
            <a:r>
              <a:rPr lang="en-US" dirty="0"/>
              <a:t>with new design (clamp, shunt)</a:t>
            </a:r>
          </a:p>
          <a:p>
            <a:r>
              <a:rPr lang="en-US" dirty="0"/>
              <a:t>Finish installation of </a:t>
            </a:r>
            <a:r>
              <a:rPr lang="en-US" dirty="0">
                <a:solidFill>
                  <a:srgbClr val="3366FF"/>
                </a:solidFill>
              </a:rPr>
              <a:t>pressure release valves </a:t>
            </a:r>
            <a:r>
              <a:rPr lang="en-US" dirty="0"/>
              <a:t>(DN200)</a:t>
            </a:r>
          </a:p>
          <a:p>
            <a:r>
              <a:rPr lang="en-US" dirty="0">
                <a:solidFill>
                  <a:srgbClr val="3366FF"/>
                </a:solidFill>
              </a:rPr>
              <a:t>Magnet </a:t>
            </a:r>
            <a:r>
              <a:rPr lang="en-US" dirty="0" smtClean="0">
                <a:solidFill>
                  <a:srgbClr val="3366FF"/>
                </a:solidFill>
              </a:rPr>
              <a:t>consolidation </a:t>
            </a:r>
            <a:r>
              <a:rPr lang="en-US" dirty="0"/>
              <a:t>- exchange of weak </a:t>
            </a:r>
            <a:r>
              <a:rPr lang="en-US" dirty="0" err="1"/>
              <a:t>cryo</a:t>
            </a:r>
            <a:r>
              <a:rPr lang="en-US" dirty="0"/>
              <a:t>-magnets</a:t>
            </a:r>
          </a:p>
          <a:p>
            <a:r>
              <a:rPr lang="en-US" dirty="0" smtClean="0"/>
              <a:t>Consolidation of the </a:t>
            </a:r>
            <a:r>
              <a:rPr lang="en-US" dirty="0" smtClean="0">
                <a:solidFill>
                  <a:srgbClr val="3366FF"/>
                </a:solidFill>
              </a:rPr>
              <a:t>DFBA</a:t>
            </a:r>
            <a:r>
              <a:rPr lang="en-US" dirty="0" smtClean="0"/>
              <a:t>s </a:t>
            </a:r>
            <a:endParaRPr lang="en-US" dirty="0"/>
          </a:p>
          <a:p>
            <a:r>
              <a:rPr lang="en-US" dirty="0"/>
              <a:t>Measures to further reduce SEE (</a:t>
            </a:r>
            <a:r>
              <a:rPr lang="en-US" dirty="0">
                <a:solidFill>
                  <a:srgbClr val="3366FF"/>
                </a:solidFill>
              </a:rPr>
              <a:t>R2E</a:t>
            </a:r>
            <a:r>
              <a:rPr lang="en-US" dirty="0"/>
              <a:t>): </a:t>
            </a:r>
            <a:endParaRPr lang="en-US" dirty="0" smtClean="0"/>
          </a:p>
          <a:p>
            <a:pPr lvl="1"/>
            <a:r>
              <a:rPr lang="en-US" dirty="0" smtClean="0"/>
              <a:t>relocation</a:t>
            </a:r>
            <a:r>
              <a:rPr lang="en-US" dirty="0"/>
              <a:t>, redesign</a:t>
            </a:r>
            <a:r>
              <a:rPr lang="en-US" dirty="0" smtClean="0"/>
              <a:t>, shielding…</a:t>
            </a:r>
            <a:endParaRPr lang="en-US" dirty="0"/>
          </a:p>
          <a:p>
            <a:r>
              <a:rPr lang="en-US" dirty="0"/>
              <a:t>Install </a:t>
            </a:r>
            <a:r>
              <a:rPr lang="en-US" dirty="0">
                <a:solidFill>
                  <a:srgbClr val="3366FF"/>
                </a:solidFill>
              </a:rPr>
              <a:t>collimators with integrated button BPMs </a:t>
            </a:r>
            <a:r>
              <a:rPr lang="en-US" dirty="0"/>
              <a:t>(tertiary collimators and a few secondary collimators)</a:t>
            </a:r>
          </a:p>
          <a:p>
            <a:r>
              <a:rPr lang="en-US" dirty="0"/>
              <a:t>Experiments consolidation/</a:t>
            </a:r>
            <a:r>
              <a:rPr lang="en-US" dirty="0" smtClean="0"/>
              <a:t>upgrades</a:t>
            </a:r>
          </a:p>
          <a:p>
            <a:r>
              <a:rPr lang="en-US" dirty="0"/>
              <a:t>Plus a lot of other work ongoing</a:t>
            </a:r>
          </a:p>
          <a:p>
            <a:pPr lvl="1"/>
            <a:r>
              <a:rPr lang="en-US" dirty="0"/>
              <a:t>Cryogenics, Quench Protection, electrical infrastructure, cooling &amp; ventilation, Radio Frequency, beam dump absorber &amp; magnet, change of dump switches (radiation), electron cloud mitigations …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11430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Primary aim: consolidation for 6.5 to 7 TeV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43609" y="115416"/>
            <a:ext cx="7056783" cy="6492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 smtClean="0"/>
              <a:t>LHC MB circuit splice consolidation proposal</a:t>
            </a: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323868" y="908720"/>
            <a:ext cx="8405813" cy="4897114"/>
            <a:chOff x="179513" y="1268760"/>
            <a:chExt cx="6840000" cy="404311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1268760"/>
              <a:ext cx="6840000" cy="4043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Down Arrow 8"/>
            <p:cNvSpPr/>
            <p:nvPr/>
          </p:nvSpPr>
          <p:spPr>
            <a:xfrm>
              <a:off x="3923928" y="2564904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211960" y="2717304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2195736" y="3132584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2483768" y="3284984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4139952" y="3636640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 flipV="1">
              <a:off x="4427984" y="3789040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 flipV="1">
              <a:off x="2411760" y="4204320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 flipV="1">
              <a:off x="2699792" y="4356720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6491"/>
            <a:ext cx="8467725" cy="492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8044"/>
            <a:ext cx="8467725" cy="492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7929"/>
            <a:ext cx="8467725" cy="491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7929"/>
            <a:ext cx="8467725" cy="491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7621"/>
            <a:ext cx="8467725" cy="489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7929"/>
            <a:ext cx="8467725" cy="491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7929"/>
            <a:ext cx="8467725" cy="491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7621"/>
            <a:ext cx="8467725" cy="489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7849"/>
            <a:ext cx="8467725" cy="491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6" y="898044"/>
            <a:ext cx="8467725" cy="492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923869"/>
            <a:ext cx="8555038" cy="495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51520" y="5949280"/>
            <a:ext cx="8640762" cy="64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Phase 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Surfacing of bus bar and installation of redundant shunts by soldering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1520" y="5949280"/>
            <a:ext cx="8640762" cy="6471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Phase II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Application of clamp and reinforcement of nearby bus bar insulation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1718" y="5949280"/>
            <a:ext cx="8640762" cy="6471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Phase III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Insulation between bus bar and to ground, Lorentz force clamping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9552" y="1556792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rgbClr val="EEECE1">
                    <a:lumMod val="90000"/>
                  </a:srgbClr>
                </a:solidFill>
                <a:latin typeface="Arial" charset="0"/>
                <a:ea typeface="+mn-ea"/>
                <a:cs typeface="Arial" charset="0"/>
              </a:rPr>
              <a:t>Repeat 3 times per interconnect (1MB, 2MQ) and for ~1700 Interconnects in the machine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298345"/>
            <a:ext cx="5616624" cy="421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3-12-2012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LHC status - Kruger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5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LS1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ym typeface="Symbol" pitchFamily="18" charset="2"/>
              </a:rPr>
              <a:t>Post LS1 energy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648200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 smtClean="0"/>
              <a:t>Magnets coming from </a:t>
            </a:r>
            <a:r>
              <a:rPr lang="en-US" dirty="0" smtClean="0">
                <a:solidFill>
                  <a:srgbClr val="C00000"/>
                </a:solidFill>
              </a:rPr>
              <a:t>3-4</a:t>
            </a:r>
            <a:r>
              <a:rPr lang="en-US" dirty="0" smtClean="0"/>
              <a:t> do not show </a:t>
            </a:r>
            <a:r>
              <a:rPr lang="en-US" dirty="0" smtClean="0">
                <a:solidFill>
                  <a:srgbClr val="C00000"/>
                </a:solidFill>
              </a:rPr>
              <a:t>degradation of performance</a:t>
            </a:r>
          </a:p>
          <a:p>
            <a:pPr eaLnBrk="1" hangingPunct="1"/>
            <a:r>
              <a:rPr lang="en-US" dirty="0" smtClean="0"/>
              <a:t>Our best estimates to train the LHC (with large errors)</a:t>
            </a:r>
          </a:p>
          <a:p>
            <a:pPr lvl="1" eaLnBrk="1" hangingPunct="1"/>
            <a:r>
              <a:rPr lang="en-US" dirty="0" smtClean="0">
                <a:sym typeface="Symbol"/>
              </a:rPr>
              <a:t> 3</a:t>
            </a:r>
            <a:r>
              <a:rPr lang="en-US" dirty="0" smtClean="0"/>
              <a:t>0 quenches to reach 6.25 TeV</a:t>
            </a:r>
          </a:p>
          <a:p>
            <a:pPr lvl="1" eaLnBrk="1" hangingPunct="1"/>
            <a:r>
              <a:rPr lang="en-US" dirty="0" smtClean="0">
                <a:sym typeface="Symbol"/>
              </a:rPr>
              <a:t> </a:t>
            </a:r>
            <a:r>
              <a:rPr lang="en-US" dirty="0" smtClean="0"/>
              <a:t>100 quenches to reach 6.5 TeV</a:t>
            </a:r>
          </a:p>
          <a:p>
            <a:pPr eaLnBrk="1" hangingPunct="1"/>
            <a:r>
              <a:rPr lang="en-US" dirty="0" smtClean="0"/>
              <a:t>Two quenches/day </a:t>
            </a:r>
            <a:r>
              <a:rPr lang="en-US" dirty="0" smtClean="0">
                <a:sym typeface="Symbol"/>
              </a:rPr>
              <a:t> 2 to 5 days of training per sector</a:t>
            </a:r>
          </a:p>
          <a:p>
            <a:pPr lvl="1" eaLnBrk="1" hangingPunct="1"/>
            <a:r>
              <a:rPr lang="en-US" dirty="0" smtClean="0">
                <a:sym typeface="Symbol"/>
              </a:rPr>
              <a:t>With 100 quenches one expects 400 quench heater firings </a:t>
            </a:r>
          </a:p>
          <a:p>
            <a:pPr eaLnBrk="1" hangingPunct="1"/>
            <a:r>
              <a:rPr lang="en-US" dirty="0" smtClean="0">
                <a:sym typeface="Symbol"/>
              </a:rPr>
              <a:t>The plan</a:t>
            </a:r>
          </a:p>
          <a:p>
            <a:pPr lvl="1" eaLnBrk="1" hangingPunct="1"/>
            <a:r>
              <a:rPr lang="en-US" dirty="0" smtClean="0">
                <a:sym typeface="Symbol"/>
              </a:rPr>
              <a:t>Try to reach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6.5 TeV in four sectors in March 2014</a:t>
            </a:r>
          </a:p>
          <a:p>
            <a:pPr lvl="1" eaLnBrk="1" hangingPunct="1"/>
            <a:r>
              <a:rPr lang="en-US" dirty="0" smtClean="0">
                <a:sym typeface="Symbol"/>
              </a:rPr>
              <a:t>Based on that experience, we decide if to go at 6.5 TeV or step back to 6.25 TeV in March 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62600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Ezio</a:t>
            </a:r>
            <a:r>
              <a:rPr lang="en-US" dirty="0" smtClean="0"/>
              <a:t> </a:t>
            </a:r>
            <a:r>
              <a:rPr lang="en-US" dirty="0" err="1" smtClean="0"/>
              <a:t>Todesco</a:t>
            </a:r>
            <a:r>
              <a:rPr lang="en-US" dirty="0" smtClean="0"/>
              <a:t> – Chamonix 12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 versus 25 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935250"/>
              </p:ext>
            </p:extLst>
          </p:nvPr>
        </p:nvGraphicFramePr>
        <p:xfrm>
          <a:off x="304800" y="1066800"/>
          <a:ext cx="8458200" cy="451273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3780"/>
                <a:gridCol w="3289300"/>
                <a:gridCol w="4135120"/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50 ns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25 ns</a:t>
                      </a:r>
                      <a:endParaRPr lang="en-US" sz="3200" dirty="0"/>
                    </a:p>
                  </a:txBody>
                  <a:tcPr anchor="ctr"/>
                </a:tc>
              </a:tr>
              <a:tr h="1490133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GOOD</a:t>
                      </a:r>
                      <a:endParaRPr lang="en-US" sz="3200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Lower total beam</a:t>
                      </a:r>
                      <a:r>
                        <a:rPr lang="en-US" baseline="0" dirty="0" smtClean="0"/>
                        <a:t> current</a:t>
                      </a:r>
                      <a:endParaRPr lang="en-US" dirty="0" smtClean="0"/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Higher</a:t>
                      </a:r>
                      <a:r>
                        <a:rPr lang="en-US" baseline="0" dirty="0" smtClean="0"/>
                        <a:t> bunch intensity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Lower emittance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Lower PILE-UP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1490133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BAD</a:t>
                      </a:r>
                      <a:endParaRPr lang="en-US" sz="3200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High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pile-up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Need to level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Pile-up stays high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More long range collisions: larger</a:t>
                      </a:r>
                      <a:r>
                        <a:rPr lang="en-US" baseline="0" dirty="0" smtClean="0"/>
                        <a:t> crossing angle; higher beta*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Higher emittance</a:t>
                      </a:r>
                      <a:endParaRPr lang="en-US" dirty="0" smtClean="0"/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Electron cloud: </a:t>
                      </a:r>
                      <a:r>
                        <a:rPr lang="en-US" baseline="0" dirty="0" smtClean="0"/>
                        <a:t>need for scrubbing; emittance blow-up; 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Higher UFO rate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Higher injected bunch train intensity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Higher total beam current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62200" y="58674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  <a:r>
              <a:rPr lang="en-US" sz="2000" b="1" dirty="0" smtClean="0">
                <a:solidFill>
                  <a:srgbClr val="FF0000"/>
                </a:solidFill>
              </a:rPr>
              <a:t>xpect </a:t>
            </a:r>
            <a:r>
              <a:rPr lang="en-US" sz="2000" b="1" dirty="0">
                <a:solidFill>
                  <a:srgbClr val="FF0000"/>
                </a:solidFill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</a:rPr>
              <a:t>move </a:t>
            </a:r>
            <a:r>
              <a:rPr lang="en-US" sz="2000" b="1" dirty="0">
                <a:solidFill>
                  <a:srgbClr val="FF0000"/>
                </a:solidFill>
              </a:rPr>
              <a:t>to 25 </a:t>
            </a:r>
            <a:r>
              <a:rPr lang="en-US" sz="2000" b="1" dirty="0" smtClean="0">
                <a:solidFill>
                  <a:srgbClr val="FF0000"/>
                </a:solidFill>
              </a:rPr>
              <a:t>ns </a:t>
            </a:r>
            <a:r>
              <a:rPr lang="en-US" sz="2000" b="1" dirty="0">
                <a:solidFill>
                  <a:srgbClr val="FF0000"/>
                </a:solidFill>
              </a:rPr>
              <a:t>because of pile </a:t>
            </a:r>
            <a:r>
              <a:rPr lang="en-US" sz="2000" b="1" dirty="0" smtClean="0">
                <a:solidFill>
                  <a:srgbClr val="FF0000"/>
                </a:solidFill>
              </a:rPr>
              <a:t>up!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plans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As we’ve seen very good already, but big improvements required to meet demands of HL-LHC</a:t>
            </a:r>
          </a:p>
          <a:p>
            <a:r>
              <a:rPr lang="en-US" dirty="0" smtClean="0"/>
              <a:t>Some </a:t>
            </a:r>
            <a:r>
              <a:rPr lang="en-US" dirty="0"/>
              <a:t>potential improvements after </a:t>
            </a:r>
            <a:r>
              <a:rPr lang="en-US" dirty="0" smtClean="0"/>
              <a:t>LS1</a:t>
            </a:r>
          </a:p>
          <a:p>
            <a:pPr lvl="1"/>
            <a:r>
              <a:rPr lang="en-US" dirty="0" smtClean="0"/>
              <a:t>Low emittance beams – to be tested Q4/2012</a:t>
            </a:r>
          </a:p>
          <a:p>
            <a:pPr lvl="1"/>
            <a:r>
              <a:rPr lang="en-US" dirty="0" smtClean="0"/>
              <a:t>SPS improvements (optics, RF, impedance)</a:t>
            </a:r>
          </a:p>
          <a:p>
            <a:r>
              <a:rPr lang="en-US" dirty="0" smtClean="0"/>
              <a:t>LINAC4 connection baseline is now LS2</a:t>
            </a:r>
          </a:p>
          <a:p>
            <a:pPr lvl="1"/>
            <a:r>
              <a:rPr lang="en-US" dirty="0" smtClean="0"/>
              <a:t>Injectors unable to exploit LINAC4 before LS2 anyway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3366FF"/>
                </a:solidFill>
              </a:rPr>
              <a:t>Major upgrades within LIU project, including increase of PSB-PS transfer energy only during </a:t>
            </a:r>
            <a:r>
              <a:rPr lang="en-US" dirty="0" smtClean="0">
                <a:solidFill>
                  <a:srgbClr val="3366FF"/>
                </a:solidFill>
              </a:rPr>
              <a:t>LS2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6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uminosity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3-12-2012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139588"/>
              </p:ext>
            </p:extLst>
          </p:nvPr>
        </p:nvGraphicFramePr>
        <p:xfrm>
          <a:off x="1600200" y="1066800"/>
          <a:ext cx="58642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9" name="Equation" r:id="rId3" imgW="1663700" imgH="457200" progId="Equation.3">
                  <p:embed/>
                </p:oleObj>
              </mc:Choice>
              <mc:Fallback>
                <p:oleObj name="Equation" r:id="rId3" imgW="1663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066800"/>
                        <a:ext cx="5864225" cy="161131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83118"/>
              </p:ext>
            </p:extLst>
          </p:nvPr>
        </p:nvGraphicFramePr>
        <p:xfrm>
          <a:off x="76200" y="2895600"/>
          <a:ext cx="51054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0379"/>
                <a:gridCol w="43450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</a:t>
                      </a:r>
                      <a:r>
                        <a:rPr lang="en-US" sz="2000" baseline="-25000" dirty="0" smtClean="0"/>
                        <a:t>b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Number of bunches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Revolution frequency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Beam size at interaction point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Reduction</a:t>
                      </a:r>
                      <a:r>
                        <a:rPr lang="en-US" baseline="0" dirty="0" smtClean="0"/>
                        <a:t> factor due to crossing angle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Emittance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Normalized emittance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Beta function at IP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Screen shot 2011-06-19 at 3.53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22890"/>
            <a:ext cx="168851" cy="288040"/>
          </a:xfrm>
          <a:prstGeom prst="rect">
            <a:avLst/>
          </a:prstGeom>
        </p:spPr>
      </p:pic>
      <p:pic>
        <p:nvPicPr>
          <p:cNvPr id="10" name="Picture 9" descr="Screen shot 2011-06-19 at 3.53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82940"/>
            <a:ext cx="288040" cy="360050"/>
          </a:xfrm>
          <a:prstGeom prst="rect">
            <a:avLst/>
          </a:prstGeom>
        </p:spPr>
      </p:pic>
      <p:pic>
        <p:nvPicPr>
          <p:cNvPr id="12" name="Picture 11" descr="Screen shot 2011-06-19 at 3.52.4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0" y="4130780"/>
            <a:ext cx="389510" cy="365662"/>
          </a:xfrm>
          <a:prstGeom prst="rect">
            <a:avLst/>
          </a:prstGeom>
        </p:spPr>
      </p:pic>
      <p:pic>
        <p:nvPicPr>
          <p:cNvPr id="13" name="Picture 12" descr="Screen shot 2011-06-19 at 3.56.1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288040" cy="36347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589110"/>
              </p:ext>
            </p:extLst>
          </p:nvPr>
        </p:nvGraphicFramePr>
        <p:xfrm>
          <a:off x="6629400" y="3429000"/>
          <a:ext cx="172878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" name="Equation" r:id="rId9" imgW="685800" imgH="279400" progId="Equation.3">
                  <p:embed/>
                </p:oleObj>
              </mc:Choice>
              <mc:Fallback>
                <p:oleObj name="Equation" r:id="rId9" imgW="685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29400" y="3429000"/>
                        <a:ext cx="1728787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615249"/>
              </p:ext>
            </p:extLst>
          </p:nvPr>
        </p:nvGraphicFramePr>
        <p:xfrm>
          <a:off x="6188075" y="4343400"/>
          <a:ext cx="2916238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1" name="Equation" r:id="rId11" imgW="1485900" imgH="1028700" progId="Equation.3">
                  <p:embed/>
                </p:oleObj>
              </mc:Choice>
              <mc:Fallback>
                <p:oleObj name="Equation" r:id="rId11" imgW="14859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88075" y="4343400"/>
                        <a:ext cx="2916238" cy="201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Beam from </a:t>
            </a:r>
            <a:r>
              <a:rPr lang="en-US" dirty="0" smtClean="0"/>
              <a:t>injectors LS1 to LS2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660867"/>
              </p:ext>
            </p:extLst>
          </p:nvPr>
        </p:nvGraphicFramePr>
        <p:xfrm>
          <a:off x="381000" y="1295400"/>
          <a:ext cx="84582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1981200"/>
                <a:gridCol w="1600200"/>
                <a:gridCol w="2209800"/>
              </a:tblGrid>
              <a:tr h="838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Bunch intensity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[10</a:t>
                      </a:r>
                      <a:r>
                        <a:rPr lang="en-US" sz="1800" baseline="30000" dirty="0" smtClean="0">
                          <a:latin typeface="+mn-lt"/>
                        </a:rPr>
                        <a:t>11 </a:t>
                      </a:r>
                      <a:r>
                        <a:rPr lang="en-US" sz="1800" baseline="0" dirty="0" smtClean="0">
                          <a:latin typeface="+mn-lt"/>
                        </a:rPr>
                        <a:t>p/b]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Emittance,</a:t>
                      </a:r>
                      <a:r>
                        <a:rPr lang="en-US" sz="1800" dirty="0" smtClean="0">
                          <a:latin typeface="Constantia" pitchFamily="18" charset="0"/>
                        </a:rPr>
                        <a:t> </a:t>
                      </a:r>
                      <a:r>
                        <a:rPr lang="en-US" sz="1800" i="1" dirty="0" err="1" smtClean="0">
                          <a:latin typeface="Symbol" pitchFamily="18" charset="2"/>
                        </a:rPr>
                        <a:t>bge</a:t>
                      </a:r>
                      <a:r>
                        <a:rPr lang="en-US" sz="1800" i="1" dirty="0" smtClean="0">
                          <a:latin typeface="Symbol" pitchFamily="18" charset="2"/>
                        </a:rPr>
                        <a:t/>
                      </a:r>
                      <a:br>
                        <a:rPr lang="en-US" sz="1800" i="1" dirty="0" smtClean="0">
                          <a:latin typeface="Symbol" pitchFamily="18" charset="2"/>
                        </a:rPr>
                      </a:br>
                      <a:r>
                        <a:rPr lang="en-US" sz="1800" i="0" dirty="0" smtClean="0">
                          <a:latin typeface="+mn-lt"/>
                        </a:rPr>
                        <a:t>[</a:t>
                      </a:r>
                      <a:r>
                        <a:rPr lang="en-US" sz="1800" i="0" dirty="0" err="1" smtClean="0">
                          <a:latin typeface="+mn-lt"/>
                        </a:rPr>
                        <a:t>mm.mrad</a:t>
                      </a:r>
                      <a:r>
                        <a:rPr lang="en-US" sz="1800" i="0" dirty="0" smtClean="0">
                          <a:latin typeface="+mn-lt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Relative</a:t>
                      </a:r>
                      <a:r>
                        <a:rPr lang="en-US" sz="1800" baseline="0" dirty="0" smtClean="0">
                          <a:latin typeface="+mn-lt"/>
                        </a:rPr>
                        <a:t> intensity/luminosity in LHC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/>
                </a:tc>
              </a:tr>
              <a:tr h="6858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n-lt"/>
                        </a:rPr>
                        <a:t>25 ns ~</a:t>
                      </a:r>
                      <a:r>
                        <a:rPr lang="en-US" sz="2400" baseline="0" dirty="0" smtClean="0">
                          <a:latin typeface="+mn-lt"/>
                        </a:rPr>
                        <a:t>nominal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latin typeface="+mn-lt"/>
                        </a:rPr>
                        <a:t>OP production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1.15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2.8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1.0/1.2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n-lt"/>
                        </a:rPr>
                        <a:t>50 ns  </a:t>
                      </a:r>
                    </a:p>
                    <a:p>
                      <a:pPr algn="l"/>
                      <a:r>
                        <a:rPr lang="en-US" sz="2400" dirty="0" smtClean="0">
                          <a:latin typeface="+mn-lt"/>
                        </a:rPr>
                        <a:t>OP production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1.7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2.1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0.7/1.7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50 ns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/>
                      </a:r>
                      <a:br>
                        <a:rPr lang="en-US" sz="2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</a:b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32 bunches</a:t>
                      </a:r>
                      <a:endParaRPr lang="en-US" sz="240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rgbClr val="008000"/>
                          </a:solidFill>
                          <a:latin typeface="+mn-lt"/>
                          <a:sym typeface="Symbol"/>
                        </a:rPr>
                        <a:t>1.7</a:t>
                      </a:r>
                      <a:endParaRPr lang="en-US" sz="2400" b="0" i="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1.5</a:t>
                      </a:r>
                      <a:endParaRPr lang="en-US" sz="2400" b="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0.96/1.3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50 ns 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       24 bunches</a:t>
                      </a:r>
                      <a:endParaRPr lang="en-US" sz="2400" baseline="-2500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rgbClr val="008000"/>
                          </a:solidFill>
                          <a:latin typeface="+mn-lt"/>
                          <a:sym typeface="Symbol"/>
                        </a:rPr>
                        <a:t>1.7</a:t>
                      </a:r>
                      <a:endParaRPr lang="en-US" sz="2400" b="0" i="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1.2</a:t>
                      </a:r>
                      <a:endParaRPr lang="en-US" sz="2400" b="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0.92/1.6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25 ns       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48</a:t>
                      </a: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 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rgbClr val="008000"/>
                          </a:solidFill>
                          <a:latin typeface="+mn-lt"/>
                          <a:sym typeface="Symbol"/>
                        </a:rPr>
                        <a:t>1.15</a:t>
                      </a:r>
                      <a:endParaRPr lang="en-US" sz="2400" b="0" i="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1.4</a:t>
                      </a:r>
                      <a:endParaRPr lang="en-US" sz="2400" b="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0.83/1.6</a:t>
                      </a:r>
                      <a:endParaRPr lang="en-US" sz="2400" b="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0" y="6400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Heiko</a:t>
            </a:r>
            <a:r>
              <a:rPr lang="en-US" dirty="0" smtClean="0"/>
              <a:t> </a:t>
            </a:r>
            <a:r>
              <a:rPr lang="en-US" dirty="0" err="1" smtClean="0"/>
              <a:t>Damerau</a:t>
            </a:r>
            <a:r>
              <a:rPr lang="en-US" dirty="0" smtClean="0"/>
              <a:t>, Steve Hancock, Alan Findlay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performance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121919"/>
              </p:ext>
            </p:extLst>
          </p:nvPr>
        </p:nvGraphicFramePr>
        <p:xfrm>
          <a:off x="152400" y="1143000"/>
          <a:ext cx="8839201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62"/>
                <a:gridCol w="1084167"/>
                <a:gridCol w="1084167"/>
                <a:gridCol w="1084167"/>
                <a:gridCol w="1071037"/>
                <a:gridCol w="1219200"/>
                <a:gridCol w="970740"/>
                <a:gridCol w="116286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Ib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LHC</a:t>
                      </a:r>
                      <a:r>
                        <a:rPr lang="en-US" sz="1600" baseline="0" dirty="0" smtClean="0"/>
                        <a:t> FT</a:t>
                      </a:r>
                      <a:r>
                        <a:rPr lang="en-US" sz="1600" dirty="0" smtClean="0"/>
                        <a:t>[1e11]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Collimator</a:t>
                      </a:r>
                    </a:p>
                    <a:p>
                      <a:pPr algn="ctr"/>
                      <a:r>
                        <a:rPr lang="en-US" sz="1600" dirty="0" smtClean="0"/>
                        <a:t>scenario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LHC (SPS)</a:t>
                      </a:r>
                    </a:p>
                    <a:p>
                      <a:pPr algn="ctr"/>
                      <a:r>
                        <a:rPr lang="en-US" sz="1600" dirty="0" smtClean="0"/>
                        <a:t>[um]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2760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3.5</a:t>
                      </a:r>
                      <a:r>
                        <a:rPr lang="en-US" sz="2000" baseline="0" dirty="0" smtClean="0"/>
                        <a:t> (</a:t>
                      </a:r>
                      <a:r>
                        <a:rPr lang="en-US" sz="2000" dirty="0" smtClean="0"/>
                        <a:t>2.8)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9.2e33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2320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1.9 (1.4)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1.6e34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43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42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1380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2.3</a:t>
                      </a:r>
                      <a:r>
                        <a:rPr lang="en-US" sz="2000" baseline="0" dirty="0" smtClean="0"/>
                        <a:t> (1.7)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1.7e34</a:t>
                      </a:r>
                    </a:p>
                    <a:p>
                      <a:pPr algn="ctr"/>
                      <a:r>
                        <a:rPr lang="en-US" sz="2000" dirty="0" smtClean="0"/>
                        <a:t>level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0.9e34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76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level</a:t>
                      </a:r>
                    </a:p>
                    <a:p>
                      <a:pPr algn="ctr"/>
                      <a:r>
                        <a:rPr lang="en-US" sz="2000" dirty="0" smtClean="0"/>
                        <a:t>40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~45*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</a:t>
                      </a:r>
                    </a:p>
                    <a:p>
                      <a:pPr algn="ctr"/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1260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 (1.2)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2.2e34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…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636" y="5029200"/>
            <a:ext cx="563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6.5 TeV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1.1 ns bunch length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150 days proton physics, HF = 0.2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70 </a:t>
            </a:r>
            <a:r>
              <a:rPr lang="en-US" sz="2000" dirty="0" err="1" smtClean="0"/>
              <a:t>mb</a:t>
            </a:r>
            <a:r>
              <a:rPr lang="en-US" sz="2000" dirty="0" smtClean="0"/>
              <a:t> visible cross-section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* different operational model – </a:t>
            </a:r>
            <a:r>
              <a:rPr lang="en-US" sz="2000" dirty="0" smtClean="0">
                <a:solidFill>
                  <a:srgbClr val="FF0000"/>
                </a:solidFill>
              </a:rPr>
              <a:t>caveat - unproven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655022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All number approximate</a:t>
            </a:r>
            <a:endParaRPr lang="en-US" sz="1400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year plan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" y="1295400"/>
            <a:ext cx="9144000" cy="43780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419600" y="1828800"/>
            <a:ext cx="1143000" cy="381000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LS1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81400" y="2743200"/>
            <a:ext cx="2743200" cy="3810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PHYSICS AT 6.5/7 TeV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33800" y="3352800"/>
            <a:ext cx="2590800" cy="381000"/>
          </a:xfrm>
          <a:prstGeom prst="roundRect">
            <a:avLst>
              <a:gd name="adj" fmla="val 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LS2 – Injector upgrade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95600" y="4114800"/>
            <a:ext cx="4343400" cy="3810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“ULTIMATE” PHYSICS (~2.4e34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57600" y="4724400"/>
            <a:ext cx="2590800" cy="381000"/>
          </a:xfrm>
          <a:prstGeom prst="roundRect">
            <a:avLst>
              <a:gd name="adj" fmla="val 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LS3 – HL-LHC upgrade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0" y="60198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Plus: HE-LHC, </a:t>
            </a:r>
            <a:r>
              <a:rPr lang="en-US" sz="2400" dirty="0" err="1" smtClean="0">
                <a:solidFill>
                  <a:srgbClr val="0000FF"/>
                </a:solidFill>
              </a:rPr>
              <a:t>LHeC</a:t>
            </a:r>
            <a:r>
              <a:rPr lang="en-US" sz="2400" dirty="0" smtClean="0">
                <a:solidFill>
                  <a:srgbClr val="0000FF"/>
                </a:solidFill>
              </a:rPr>
              <a:t>, LEP3, DLEP, TLEP….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LHC operation has shown the results of excellent design, construction, and installation</a:t>
            </a:r>
          </a:p>
          <a:p>
            <a:r>
              <a:rPr lang="en-US" dirty="0" smtClean="0"/>
              <a:t>Injector complex has performed exceptionally</a:t>
            </a:r>
          </a:p>
          <a:p>
            <a:r>
              <a:rPr lang="en-US" dirty="0" smtClean="0"/>
              <a:t>Both the above have been fully exploited to give very acceptable performance</a:t>
            </a:r>
          </a:p>
          <a:p>
            <a:r>
              <a:rPr lang="en-US" dirty="0" smtClean="0"/>
              <a:t>Carrying forward a wealth of experience from operation at 3.5 and 4 TeV.</a:t>
            </a:r>
          </a:p>
          <a:p>
            <a:r>
              <a:rPr lang="en-US" dirty="0" smtClean="0"/>
              <a:t>There are issues. Measures to address these are under close examination.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52800" y="3505200"/>
            <a:ext cx="1143000" cy="842575"/>
            <a:chOff x="4495800" y="3429000"/>
            <a:chExt cx="1143000" cy="842575"/>
          </a:xfrm>
        </p:grpSpPr>
        <p:sp>
          <p:nvSpPr>
            <p:cNvPr id="38" name="TextBox 37"/>
            <p:cNvSpPr txBox="1"/>
            <p:nvPr/>
          </p:nvSpPr>
          <p:spPr>
            <a:xfrm>
              <a:off x="4495800" y="34290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A</a:t>
              </a:r>
              <a:r>
                <a:rPr lang="en-US" sz="1100" b="1" dirty="0" smtClean="0"/>
                <a:t>pril 2010</a:t>
              </a:r>
            </a:p>
            <a:p>
              <a:r>
                <a:rPr lang="en-US" sz="1000" dirty="0" smtClean="0"/>
                <a:t>Squeeze to 3.5 m</a:t>
              </a:r>
              <a:endParaRPr lang="en-US" sz="1000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5562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16002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2578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86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526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814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10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2" name="Title 51"/>
          <p:cNvSpPr txBox="1">
            <a:spLocks/>
          </p:cNvSpPr>
          <p:nvPr/>
        </p:nvSpPr>
        <p:spPr>
          <a:xfrm>
            <a:off x="5257800" y="6093221"/>
            <a:ext cx="3810000" cy="7647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LHC Timeline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762000" y="1676400"/>
            <a:ext cx="2246232" cy="2571750"/>
            <a:chOff x="762000" y="1676400"/>
            <a:chExt cx="2246232" cy="2571750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83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219200" y="2696523"/>
              <a:ext cx="1524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September 10, 2008</a:t>
              </a:r>
            </a:p>
            <a:p>
              <a:r>
                <a:rPr lang="en-US" sz="1100" dirty="0" smtClean="0"/>
                <a:t>First beams around </a:t>
              </a:r>
              <a:endParaRPr lang="en-US" sz="1100" dirty="0"/>
            </a:p>
          </p:txBody>
        </p:sp>
        <p:pic>
          <p:nvPicPr>
            <p:cNvPr id="67" name="Picture 7" descr="attach_reader?attach_id=1025394&amp;height=15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676400"/>
              <a:ext cx="2246232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2400" y="4572000"/>
            <a:ext cx="2438400" cy="2132350"/>
            <a:chOff x="152400" y="4572000"/>
            <a:chExt cx="2438400" cy="213235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9906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219200" y="5257800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 19, 2008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Disaster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GB" sz="1200" dirty="0" smtClean="0"/>
                <a:t>Accidental </a:t>
              </a:r>
              <a:r>
                <a:rPr lang="en-GB" sz="1200" dirty="0"/>
                <a:t>release of 600 </a:t>
              </a:r>
              <a:r>
                <a:rPr lang="en-GB" sz="1200" dirty="0" smtClean="0"/>
                <a:t>MJ </a:t>
              </a:r>
              <a:r>
                <a:rPr lang="en-GB" sz="1200" dirty="0"/>
                <a:t>stored in </a:t>
              </a:r>
              <a:r>
                <a:rPr lang="en-GB" sz="1200" dirty="0" smtClean="0"/>
                <a:t>one sector of </a:t>
              </a:r>
              <a:r>
                <a:rPr lang="en-GB" sz="1200" dirty="0"/>
                <a:t>LHC dipole </a:t>
              </a:r>
              <a:r>
                <a:rPr lang="en-GB" sz="1200" dirty="0" smtClean="0"/>
                <a:t>magnets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105400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381000" y="34970"/>
            <a:ext cx="3168650" cy="4231046"/>
            <a:chOff x="381000" y="34970"/>
            <a:chExt cx="3168650" cy="423104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685800"/>
              <a:ext cx="0" cy="35802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609600" y="34970"/>
              <a:ext cx="2940050" cy="1219200"/>
              <a:chOff x="609600" y="34970"/>
              <a:chExt cx="2940050" cy="121920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09600" y="304800"/>
                <a:ext cx="135189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August 2008</a:t>
                </a:r>
              </a:p>
              <a:p>
                <a:r>
                  <a:rPr lang="en-US" sz="1000" dirty="0" smtClean="0"/>
                  <a:t>First injection test</a:t>
                </a:r>
                <a:endParaRPr lang="en-US" sz="1000" dirty="0"/>
              </a:p>
            </p:txBody>
          </p:sp>
          <p:pic>
            <p:nvPicPr>
              <p:cNvPr id="74" name="Picture 73" descr="Screen shot 2009-11-25 at 9.20.42 PM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52600" y="34970"/>
                <a:ext cx="1797050" cy="12192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5562600" y="685800"/>
            <a:ext cx="1699598" cy="3562350"/>
            <a:chOff x="7444402" y="685800"/>
            <a:chExt cx="1699598" cy="356235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845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077200" y="1981200"/>
              <a:ext cx="99060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August, 2011</a:t>
              </a:r>
            </a:p>
            <a:p>
              <a:r>
                <a:rPr lang="en-US" sz="1000" dirty="0" smtClean="0"/>
                <a:t>2.3e33, 2.6 fb</a:t>
              </a:r>
              <a:r>
                <a:rPr lang="en-US" sz="1000" baseline="30000" dirty="0" smtClean="0"/>
                <a:t>-1</a:t>
              </a:r>
            </a:p>
            <a:p>
              <a:r>
                <a:rPr lang="en-US" sz="1000" dirty="0" smtClean="0"/>
                <a:t>1380 bunches</a:t>
              </a:r>
              <a:endParaRPr lang="en-US" sz="10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4402" y="685800"/>
              <a:ext cx="1699598" cy="13081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114800" y="1981200"/>
            <a:ext cx="1151599" cy="2290375"/>
            <a:chOff x="5638800" y="1981200"/>
            <a:chExt cx="1151599" cy="229037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477000" y="33528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638800" y="2971800"/>
              <a:ext cx="11430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October 14 2010</a:t>
              </a:r>
            </a:p>
            <a:p>
              <a:r>
                <a:rPr lang="en-US" sz="1000" dirty="0" smtClean="0"/>
                <a:t>1e32</a:t>
              </a:r>
            </a:p>
            <a:p>
              <a:r>
                <a:rPr lang="en-US" sz="1000" dirty="0" smtClean="0"/>
                <a:t>248 bunches</a:t>
              </a:r>
            </a:p>
            <a:p>
              <a:endParaRPr lang="en-US" sz="1000" dirty="0"/>
            </a:p>
          </p:txBody>
        </p:sp>
        <p:pic>
          <p:nvPicPr>
            <p:cNvPr id="10" name="Picture 9" descr="Screen shot 2011-09-01 at 8.24.05 A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1981200"/>
              <a:ext cx="999199" cy="99297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029200" y="4572000"/>
            <a:ext cx="1654629" cy="1562100"/>
            <a:chOff x="6858000" y="4572000"/>
            <a:chExt cx="1654629" cy="156210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68580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934200" y="4648200"/>
              <a:ext cx="1295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2010</a:t>
              </a:r>
            </a:p>
            <a:p>
              <a:r>
                <a:rPr lang="en-US" sz="1100" dirty="0" smtClean="0"/>
                <a:t>Ions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4200" y="5029200"/>
              <a:ext cx="1578429" cy="11049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590800" y="4572000"/>
            <a:ext cx="1544074" cy="2120900"/>
            <a:chOff x="3657600" y="4572000"/>
            <a:chExt cx="1544074" cy="212090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5172727" y="4572000"/>
              <a:ext cx="0" cy="714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038600" y="4876800"/>
              <a:ext cx="116307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March 30, 2010</a:t>
              </a:r>
            </a:p>
            <a:p>
              <a:r>
                <a:rPr lang="en-US" sz="1000" dirty="0" smtClean="0"/>
                <a:t>First collisions at 3.5 TeV</a:t>
              </a:r>
              <a:endParaRPr lang="en-US" sz="1000" dirty="0"/>
            </a:p>
          </p:txBody>
        </p:sp>
        <p:pic>
          <p:nvPicPr>
            <p:cNvPr id="13" name="Picture 12" descr="Screen shot 2011-09-01 at 10.12.37 A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5410200"/>
              <a:ext cx="1539955" cy="12827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410200" y="2819400"/>
            <a:ext cx="1143000" cy="1452175"/>
            <a:chOff x="7086600" y="2819400"/>
            <a:chExt cx="1143000" cy="1452175"/>
          </a:xfrm>
        </p:grpSpPr>
        <p:sp>
          <p:nvSpPr>
            <p:cNvPr id="15" name="Rectangle 14"/>
            <p:cNvSpPr/>
            <p:nvPr/>
          </p:nvSpPr>
          <p:spPr>
            <a:xfrm>
              <a:off x="7162800" y="3276600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1380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7848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7086600" y="28194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June 28 2011</a:t>
              </a:r>
            </a:p>
            <a:p>
              <a:r>
                <a:rPr lang="en-US" sz="1000" dirty="0" smtClean="0"/>
                <a:t>1380 bunches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95600" y="914400"/>
            <a:ext cx="1650117" cy="3333750"/>
            <a:chOff x="4038600" y="914400"/>
            <a:chExt cx="1650117" cy="3333750"/>
          </a:xfrm>
        </p:grpSpPr>
        <p:cxnSp>
          <p:nvCxnSpPr>
            <p:cNvPr id="41" name="Straight Connector 40"/>
            <p:cNvCxnSpPr>
              <a:stCxn id="42" idx="1"/>
            </p:cNvCxnSpPr>
            <p:nvPr/>
          </p:nvCxnSpPr>
          <p:spPr>
            <a:xfrm>
              <a:off x="4267200" y="2265149"/>
              <a:ext cx="0" cy="198300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267200" y="2057400"/>
              <a:ext cx="13709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29,  2009</a:t>
              </a:r>
            </a:p>
            <a:p>
              <a:r>
                <a:rPr lang="en-US" sz="1000" dirty="0" smtClean="0"/>
                <a:t>Beam back</a:t>
              </a:r>
              <a:endParaRPr lang="en-US" sz="1000" dirty="0"/>
            </a:p>
          </p:txBody>
        </p:sp>
        <p:pic>
          <p:nvPicPr>
            <p:cNvPr id="73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9144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4" name="Straight Connector 53"/>
          <p:cNvCxnSpPr/>
          <p:nvPr/>
        </p:nvCxnSpPr>
        <p:spPr>
          <a:xfrm>
            <a:off x="70104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15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2012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62800" y="4572000"/>
            <a:ext cx="1196002" cy="1483787"/>
            <a:chOff x="7162800" y="4572000"/>
            <a:chExt cx="1196002" cy="1483787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7620000" y="4572000"/>
              <a:ext cx="0" cy="838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7162800" y="5486400"/>
              <a:ext cx="1196002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18 June, 2012</a:t>
              </a:r>
            </a:p>
            <a:p>
              <a:r>
                <a:rPr lang="en-US" sz="1000" dirty="0"/>
                <a:t>6</a:t>
              </a:r>
              <a:r>
                <a:rPr lang="en-US" sz="1000" dirty="0" smtClean="0"/>
                <a:t>.6 fb</a:t>
              </a:r>
              <a:r>
                <a:rPr lang="en-US" sz="1000" baseline="30000" dirty="0" smtClean="0"/>
                <a:t>-1</a:t>
              </a:r>
            </a:p>
            <a:p>
              <a:r>
                <a:rPr lang="en-US" sz="1000" dirty="0" smtClean="0"/>
                <a:t>to ATLAS &amp; CMS</a:t>
              </a:r>
              <a:endParaRPr lang="en-US" sz="1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81800" y="3276600"/>
            <a:ext cx="1196002" cy="990600"/>
            <a:chOff x="6781800" y="3276600"/>
            <a:chExt cx="1196002" cy="990600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7467600" y="3657600"/>
              <a:ext cx="0" cy="6096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6781800" y="3276600"/>
              <a:ext cx="11960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6</a:t>
              </a:r>
              <a:r>
                <a:rPr lang="en-US" sz="1100" b="1" dirty="0" smtClean="0"/>
                <a:t> June, 2012</a:t>
              </a:r>
            </a:p>
            <a:p>
              <a:r>
                <a:rPr lang="en-US" sz="1000" dirty="0" smtClean="0"/>
                <a:t>6.8e33</a:t>
              </a:r>
              <a:endParaRPr lang="en-US" sz="1000" baseline="30000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62489" y="27819"/>
            <a:ext cx="3402073" cy="4239381"/>
            <a:chOff x="5762489" y="27819"/>
            <a:chExt cx="3402073" cy="4239381"/>
          </a:xfrm>
        </p:grpSpPr>
        <p:pic>
          <p:nvPicPr>
            <p:cNvPr id="9" name="Picture 8" descr="Screen shot 2012-11-09 at 7.00.21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489" y="27819"/>
              <a:ext cx="3402073" cy="2451100"/>
            </a:xfrm>
            <a:prstGeom prst="rect">
              <a:avLst/>
            </a:prstGeom>
          </p:spPr>
        </p:pic>
        <p:cxnSp>
          <p:nvCxnSpPr>
            <p:cNvPr id="81" name="Straight Connector 80"/>
            <p:cNvCxnSpPr/>
            <p:nvPr/>
          </p:nvCxnSpPr>
          <p:spPr>
            <a:xfrm>
              <a:off x="8153400" y="3124200"/>
              <a:ext cx="0" cy="11430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772400" y="2514600"/>
              <a:ext cx="119600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4 July, 2012</a:t>
              </a:r>
            </a:p>
            <a:p>
              <a:r>
                <a:rPr lang="en-US" sz="1200" b="1" dirty="0" smtClean="0"/>
                <a:t>Higgs discovery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5715000" y="1600200"/>
            <a:ext cx="37799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2010: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0.04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7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TeV</a:t>
            </a:r>
            <a:r>
              <a:rPr lang="en-US" sz="1800" kern="0" dirty="0" smtClean="0">
                <a:latin typeface="Arial"/>
                <a:ea typeface="+mn-ea"/>
                <a:cs typeface="Arial" charset="0"/>
              </a:rPr>
              <a:t>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C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ommissioning</a:t>
            </a:r>
            <a:endParaRPr lang="en-US" sz="1800" kern="0" baseline="30000" dirty="0" smtClean="0">
              <a:solidFill>
                <a:srgbClr val="008000"/>
              </a:solidFill>
              <a:latin typeface="Arial"/>
              <a:ea typeface="+mn-ea"/>
              <a:cs typeface="Arial" charset="0"/>
            </a:endParaRP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2011: 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6.1 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7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TeV</a:t>
            </a:r>
            <a:r>
              <a:rPr lang="en-US" sz="1800" kern="0" dirty="0" smtClean="0">
                <a:latin typeface="Arial"/>
                <a:ea typeface="+mn-ea"/>
                <a:cs typeface="Arial" charset="0"/>
              </a:rPr>
              <a:t>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… </a:t>
            </a: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e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xploring the limits</a:t>
            </a: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2012: 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23 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so far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8 TeV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… production</a:t>
            </a:r>
          </a:p>
          <a:p>
            <a:pPr lvl="1">
              <a:buClr>
                <a:srgbClr val="9999CC"/>
              </a:buClr>
              <a:defRPr/>
            </a:pPr>
            <a:endParaRPr lang="en-US" sz="1800" kern="0" dirty="0" smtClean="0"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" y="1295400"/>
            <a:ext cx="5724128" cy="49411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Integrated luminosity 2010-2012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hine.jpe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537648" cy="56524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5867400"/>
            <a:ext cx="6553200" cy="8302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ea typeface="+mn-ea"/>
              </a:rPr>
              <a:t>We delivered 5.6 fb</a:t>
            </a:r>
            <a:r>
              <a:rPr lang="en-US" sz="2400" baseline="30000" dirty="0">
                <a:solidFill>
                  <a:srgbClr val="3366FF"/>
                </a:solidFill>
                <a:latin typeface="Calibri"/>
                <a:ea typeface="+mn-ea"/>
              </a:rPr>
              <a:t>-1</a:t>
            </a:r>
            <a:r>
              <a:rPr lang="en-US" sz="2400" dirty="0">
                <a:solidFill>
                  <a:srgbClr val="3366FF"/>
                </a:solidFill>
                <a:latin typeface="Calibri"/>
                <a:ea typeface="+mn-ea"/>
              </a:rPr>
              <a:t> to Atlas in 2011 and all we got was a blooming tee shirt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3-12-2012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 - Kruger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7510" y="5417951"/>
            <a:ext cx="8964488" cy="1323439"/>
          </a:xfrm>
          <a:prstGeom prst="rect">
            <a:avLst/>
          </a:prstGeom>
          <a:solidFill>
            <a:srgbClr val="CC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sym typeface="Wingdings"/>
              </a:rPr>
              <a:t>Huge efforts over last months to prepare for high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lumi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and pile-up expected in 2012: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optimized trigger and offline algorithms (tracking,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calo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noise treatment, physics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objects)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 mitigate impact of pile-up on CPU, rates, efficiency, identification, resolution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in spite of x2 larger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CPU/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and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size  we do not request additional computing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 resources (optimized computing model, increased fraction of fast simulation, etc.)</a:t>
            </a:r>
            <a:endParaRPr lang="en-US" dirty="0">
              <a:solidFill>
                <a:prstClr val="black"/>
              </a:solidFill>
              <a:sym typeface="Wingding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3804642"/>
            <a:ext cx="9144000" cy="3080742"/>
            <a:chOff x="0" y="2203650"/>
            <a:chExt cx="9144000" cy="3080742"/>
          </a:xfrm>
        </p:grpSpPr>
        <p:pic>
          <p:nvPicPr>
            <p:cNvPr id="3" name="Picture 2" descr="Untitle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3650"/>
              <a:ext cx="9144000" cy="3080742"/>
            </a:xfrm>
            <a:prstGeom prst="rect">
              <a:avLst/>
            </a:prstGeom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1259632" y="3861048"/>
              <a:ext cx="7636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sz="1400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solidFill>
                  <a:prstClr val="black"/>
                </a:solidFill>
                <a:sym typeface="Wingdings"/>
              </a:endParaRP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3059832" y="2260056"/>
              <a:ext cx="6045745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 event from 2012 data with 25 reconstructed vertices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934200" y="1981200"/>
            <a:ext cx="2106494" cy="830997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2012: ~3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0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 events/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xing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 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a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t beginning of fill 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w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ith tails up to ~ 40</a:t>
            </a: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7600" y="914400"/>
            <a:ext cx="180784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2011: average </a:t>
            </a:r>
          </a:p>
          <a:p>
            <a:pPr algn="ctr">
              <a:defRPr/>
            </a:pP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12 events/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xing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, </a:t>
            </a:r>
          </a:p>
          <a:p>
            <a:pPr algn="ctr">
              <a:defRPr/>
            </a:pP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with tails up to ~20</a:t>
            </a:r>
            <a:endParaRPr lang="en-US" sz="1600" dirty="0" smtClean="0">
              <a:solidFill>
                <a:prstClr val="black"/>
              </a:solidFill>
              <a:ea typeface="ＭＳ Ｐゴシック" charset="0"/>
              <a:cs typeface="ＭＳ Ｐゴシック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3239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hamonix-EHB">
  <a:themeElements>
    <a:clrScheme name="Pixel 13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CC00CC"/>
      </a:hlink>
      <a:folHlink>
        <a:srgbClr val="CCCCE6"/>
      </a:folHlink>
    </a:clrScheme>
    <a:fontScheme name="Pixel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6339075</TotalTime>
  <Words>2679</Words>
  <Application>Microsoft Office PowerPoint</Application>
  <PresentationFormat>On-screen Show (4:3)</PresentationFormat>
  <Paragraphs>737</Paragraphs>
  <Slides>53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Office Theme</vt:lpstr>
      <vt:lpstr>Chamonix-EHB</vt:lpstr>
      <vt:lpstr>Equation</vt:lpstr>
      <vt:lpstr>LHC status</vt:lpstr>
      <vt:lpstr>PowerPoint Presentation</vt:lpstr>
      <vt:lpstr>Alternate gradient focusing</vt:lpstr>
      <vt:lpstr>Emittance</vt:lpstr>
      <vt:lpstr>Luminosity</vt:lpstr>
      <vt:lpstr>PowerPoint Presentation</vt:lpstr>
      <vt:lpstr>Integrated luminosity 2010-2012</vt:lpstr>
      <vt:lpstr>PowerPoint Presentation</vt:lpstr>
      <vt:lpstr>PowerPoint Presentation</vt:lpstr>
      <vt:lpstr>On a log scale</vt:lpstr>
      <vt:lpstr>ALICE and LHCb  (and TOTEM and ALFA)</vt:lpstr>
      <vt:lpstr>PowerPoint Presentation</vt:lpstr>
      <vt:lpstr>End game 2013</vt:lpstr>
      <vt:lpstr>pA – potential performance</vt:lpstr>
      <vt:lpstr>PERFORMANCE </vt:lpstr>
      <vt:lpstr>Peak performance – the numbers</vt:lpstr>
      <vt:lpstr>Performance</vt:lpstr>
      <vt:lpstr>Beam from injectors</vt:lpstr>
      <vt:lpstr>Performance from injectors 2012</vt:lpstr>
      <vt:lpstr>LHC performance: summary</vt:lpstr>
      <vt:lpstr>What we know so far</vt:lpstr>
      <vt:lpstr>In general - beam</vt:lpstr>
      <vt:lpstr>In general – optics etc.</vt:lpstr>
      <vt:lpstr>Optics</vt:lpstr>
      <vt:lpstr>Nominal cycle</vt:lpstr>
      <vt:lpstr>Operational robustness</vt:lpstr>
      <vt:lpstr>PowerPoint Presentation</vt:lpstr>
      <vt:lpstr>Energy</vt:lpstr>
      <vt:lpstr>Beam Interlock System</vt:lpstr>
      <vt:lpstr>Collimation</vt:lpstr>
      <vt:lpstr>Tight collimator settings</vt:lpstr>
      <vt:lpstr>PowerPoint Presentation</vt:lpstr>
      <vt:lpstr>Collimation </vt:lpstr>
      <vt:lpstr>Machine protection – the challenge met</vt:lpstr>
      <vt:lpstr>Machine protection</vt:lpstr>
      <vt:lpstr>AVAILABILITY</vt:lpstr>
      <vt:lpstr>Availability in 2012 (so far)</vt:lpstr>
      <vt:lpstr>PowerPoint Presentation</vt:lpstr>
      <vt:lpstr>Issues 1/2</vt:lpstr>
      <vt:lpstr>R2E: Past/Present/Future</vt:lpstr>
      <vt:lpstr>Issues 2/2</vt:lpstr>
      <vt:lpstr>PowerPoint Presentation</vt:lpstr>
      <vt:lpstr>LS1</vt:lpstr>
      <vt:lpstr>2013 – 2015: LS1 </vt:lpstr>
      <vt:lpstr>LHC MB circuit splice consolidation proposal</vt:lpstr>
      <vt:lpstr>After LS1</vt:lpstr>
      <vt:lpstr>Post LS1 energy</vt:lpstr>
      <vt:lpstr>50 versus 25 ns</vt:lpstr>
      <vt:lpstr>Injector plans - summary</vt:lpstr>
      <vt:lpstr>Beam from injectors LS1 to LS2 </vt:lpstr>
      <vt:lpstr>Potential performance</vt:lpstr>
      <vt:lpstr>10 year plan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1664</cp:revision>
  <dcterms:created xsi:type="dcterms:W3CDTF">2011-01-18T19:25:28Z</dcterms:created>
  <dcterms:modified xsi:type="dcterms:W3CDTF">2012-12-14T14:19:20Z</dcterms:modified>
</cp:coreProperties>
</file>