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67" r:id="rId4"/>
    <p:sldId id="268" r:id="rId5"/>
    <p:sldId id="259" r:id="rId6"/>
    <p:sldId id="260" r:id="rId7"/>
    <p:sldId id="291" r:id="rId8"/>
    <p:sldId id="270" r:id="rId9"/>
    <p:sldId id="271" r:id="rId10"/>
    <p:sldId id="272" r:id="rId11"/>
    <p:sldId id="274" r:id="rId12"/>
    <p:sldId id="275" r:id="rId13"/>
    <p:sldId id="263" r:id="rId14"/>
    <p:sldId id="278" r:id="rId15"/>
    <p:sldId id="266" r:id="rId16"/>
    <p:sldId id="276" r:id="rId17"/>
    <p:sldId id="261" r:id="rId18"/>
    <p:sldId id="289" r:id="rId19"/>
    <p:sldId id="288" r:id="rId20"/>
    <p:sldId id="290" r:id="rId21"/>
    <p:sldId id="294" r:id="rId22"/>
    <p:sldId id="277" r:id="rId23"/>
    <p:sldId id="279" r:id="rId24"/>
    <p:sldId id="262" r:id="rId25"/>
    <p:sldId id="282" r:id="rId26"/>
    <p:sldId id="281" r:id="rId27"/>
    <p:sldId id="280" r:id="rId28"/>
    <p:sldId id="283" r:id="rId29"/>
    <p:sldId id="284" r:id="rId30"/>
    <p:sldId id="285" r:id="rId31"/>
    <p:sldId id="286" r:id="rId32"/>
    <p:sldId id="293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2" autoAdjust="0"/>
    <p:restoredTop sz="80399" autoAdjust="0"/>
  </p:normalViewPr>
  <p:slideViewPr>
    <p:cSldViewPr snapToGrid="0" snapToObjects="1">
      <p:cViewPr>
        <p:scale>
          <a:sx n="66" d="100"/>
          <a:sy n="66" d="100"/>
        </p:scale>
        <p:origin x="-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2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D3D67-946B-0347-A474-0FC2C0B7935C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0C28A-89F6-9A4B-ACEF-938C43F20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83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89C0-6650-AD48-B8D5-12491039A660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01E83-BA8B-5F4E-B794-3D8108A8DA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24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9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Sensitivity to new physics, e.g. extended</a:t>
            </a:r>
          </a:p>
          <a:p>
            <a:r>
              <a:rPr lang="en-Z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Higgs sector and SUSY particles:</a:t>
            </a: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2HDM branching ~(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tanb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)4 and m(H+)</a:t>
            </a: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MSSM branching ~(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tanb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)6 CDF 9.7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TeV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8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the vector and axial-vector couplings of the u- and d-quarks. 70 – m – 130)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12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Searches for BSM physics (test of gauge structure on the S.M)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87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σ(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WZ+ZZ) = 3.0 ± 0.9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(NLO exp. : 4.4 ± 0.3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1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35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bit about event generation, and then a bit about the fitting </a:t>
            </a:r>
            <a:r>
              <a:rPr lang="en-US" dirty="0" err="1" smtClean="0"/>
              <a:t>proceedure</a:t>
            </a:r>
            <a:r>
              <a:rPr lang="en-US" dirty="0" smtClean="0"/>
              <a:t>. The simulations must be accurate, and quick, in</a:t>
            </a:r>
            <a:r>
              <a:rPr lang="en-US" baseline="0" dirty="0" smtClean="0"/>
              <a:t> order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generate large template statistics, after changes in tuning.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98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91188  2MeV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7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MH = 94+29-24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(was MH = 92+34-26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before)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8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MH = 94+29-24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(was MH = 92+34-26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before)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7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4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1</a:t>
            </a:r>
            <a:r>
              <a:rPr lang="en-ZA" baseline="0" dirty="0" smtClean="0"/>
              <a:t> KM Radius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2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CDf</a:t>
            </a:r>
            <a:r>
              <a:rPr lang="en-ZA" baseline="0" dirty="0" smtClean="0"/>
              <a:t> recorded just under 10 </a:t>
            </a:r>
            <a:r>
              <a:rPr lang="en-ZA" baseline="0" dirty="0" err="1" smtClean="0"/>
              <a:t>fb</a:t>
            </a:r>
            <a:r>
              <a:rPr lang="en-ZA" baseline="0" dirty="0" smtClean="0"/>
              <a:t> and D0 10.7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9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smtClean="0"/>
              <a:t>Multipurpose detectors: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Central tracking system embedded in a </a:t>
            </a:r>
            <a:r>
              <a:rPr lang="en-US" sz="1600" dirty="0" err="1" smtClean="0"/>
              <a:t>solenoidal</a:t>
            </a:r>
            <a:r>
              <a:rPr lang="en-US" sz="1600" dirty="0" smtClean="0"/>
              <a:t> magnetic field: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Silicon vertex detector 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Tracking chamber (CDF)                     Fiber tracker (D</a:t>
            </a:r>
            <a:r>
              <a:rPr lang="en-US" sz="1600" dirty="0" smtClean="0">
                <a:ea typeface="Arial" pitchFamily="1" charset="0"/>
                <a:cs typeface="Arial" pitchFamily="1" charset="0"/>
              </a:rPr>
              <a:t>Ø</a:t>
            </a:r>
            <a:r>
              <a:rPr lang="en-US" sz="1600" dirty="0" smtClean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err="1" smtClean="0"/>
              <a:t>Preshowers</a:t>
            </a:r>
            <a:endParaRPr lang="en-US" sz="16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Electromagnetic and </a:t>
            </a:r>
            <a:r>
              <a:rPr lang="en-US" sz="1600" dirty="0" err="1" smtClean="0"/>
              <a:t>hadronic</a:t>
            </a:r>
            <a:r>
              <a:rPr lang="en-US" sz="1600" dirty="0" smtClean="0"/>
              <a:t> calorimeters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err="1" smtClean="0"/>
              <a:t>Muon</a:t>
            </a:r>
            <a:r>
              <a:rPr lang="en-US" sz="1600" dirty="0" smtClean="0"/>
              <a:t> system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lep+jets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Three variables : two of mass terms and one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hadronic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mass (</a:t>
            </a:r>
            <a:r>
              <a:rPr lang="en-Z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situ 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 calibration) from kinematic fitter </a:t>
            </a:r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D0  di-lepton channel</a:t>
            </a:r>
            <a:r>
              <a:rPr lang="en-ZA" baseline="0" dirty="0" smtClean="0"/>
              <a:t> updated from matrix element method to template fit method and new JES Calibration </a:t>
            </a:r>
            <a:endParaRPr lang="en-Z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174.0 ± 1.8 (stat.) ± 2.4 (syst.)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GeV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/c2 </a:t>
            </a:r>
          </a:p>
          <a:p>
            <a:endParaRPr lang="en-Z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173.9 ± 1.9 (stat.) ±1.6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173.3 </a:t>
            </a:r>
            <a:r>
              <a:rPr lang="en-ZA" dirty="0" err="1" smtClean="0"/>
              <a:t>GeV</a:t>
            </a:r>
            <a:r>
              <a:rPr lang="en-ZA" dirty="0" smtClean="0"/>
              <a:t> used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0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Small non-zero value predicted by S.M 0.066 </a:t>
            </a:r>
            <a:r>
              <a:rPr lang="en-ZA" dirty="0" err="1" smtClean="0"/>
              <a:t>Powheg</a:t>
            </a:r>
            <a:r>
              <a:rPr lang="en-ZA" dirty="0" smtClean="0"/>
              <a:t> + EW corrections</a:t>
            </a:r>
          </a:p>
          <a:p>
            <a:r>
              <a:rPr lang="en-ZA" dirty="0" err="1" smtClean="0"/>
              <a:t>Cdf</a:t>
            </a:r>
            <a:r>
              <a:rPr lang="en-ZA" dirty="0" smtClean="0"/>
              <a:t> update 8.7 = </a:t>
            </a:r>
            <a:r>
              <a:rPr lang="en-ZA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0.162% ± 0.047%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Direct</a:t>
            </a:r>
            <a:r>
              <a:rPr lang="en-ZA" baseline="0" dirty="0" smtClean="0"/>
              <a:t> probe of V(</a:t>
            </a:r>
            <a:r>
              <a:rPr lang="en-ZA" baseline="0" dirty="0" err="1" smtClean="0"/>
              <a:t>tb</a:t>
            </a:r>
            <a:r>
              <a:rPr lang="en-ZA" baseline="0" dirty="0" smtClean="0"/>
              <a:t>) CKM matrix element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1E83-BA8B-5F4E-B794-3D8108A8DA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DFBF-9E83-43B3-8D84-C86C2F834F59}" type="datetime1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43B3-7FF3-430E-AD9B-82C5AF6CDE62}" type="datetime1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4B3-7B25-49F9-B97C-E63341AAAC59}" type="datetime1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4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670-5238-45D2-85BD-5D7D3EA6B7EF}" type="datetime1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3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4C21-F329-402F-A8EF-C247AC9A9442}" type="datetime1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08EC-1EBA-4669-A799-30E425049791}" type="datetime1">
              <a:rPr lang="en-US" smtClean="0"/>
              <a:t>12/7/2012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0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6593-F106-46B7-B3EF-EAA882F2392E}" type="datetime1">
              <a:rPr lang="en-US" smtClean="0"/>
              <a:t>12/7/2012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FB9B-9F53-4406-A74E-723A30A19B62}" type="datetime1">
              <a:rPr lang="en-US" smtClean="0"/>
              <a:t>12/7/2012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5BA2-1E93-4181-A047-81439D8891A6}" type="datetime1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1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EC4E-6F6A-4934-9D70-C5E132524ED9}" type="datetime1">
              <a:rPr lang="en-US" smtClean="0"/>
              <a:t>12/7/2012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3604F-A190-410F-BB54-17397BD79B02}" type="datetime1">
              <a:rPr lang="en-US" smtClean="0"/>
              <a:t>12/7/2012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674C5-6516-8E46-BA0B-529EF798F9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d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1353243"/>
            <a:ext cx="9144000" cy="1583531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Sahal Yacoob</a:t>
            </a:r>
          </a:p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University of Kwazulu-Natal / </a:t>
            </a:r>
          </a:p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Northwestern University</a:t>
            </a:r>
            <a:endParaRPr lang="en-US" sz="4400" b="1" dirty="0">
              <a:solidFill>
                <a:srgbClr val="FF0000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600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53" name="Line 22"/>
          <p:cNvSpPr>
            <a:spLocks noChangeShapeType="1"/>
          </p:cNvSpPr>
          <p:nvPr/>
        </p:nvSpPr>
        <p:spPr bwMode="auto">
          <a:xfrm>
            <a:off x="774095" y="2994877"/>
            <a:ext cx="79102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lIns="86493" tIns="86493" rIns="86493" bIns="86493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" y="720786"/>
            <a:ext cx="2065207" cy="913981"/>
          </a:xfrm>
          <a:prstGeom prst="rect">
            <a:avLst/>
          </a:prstGeom>
        </p:spPr>
      </p:pic>
      <p:sp>
        <p:nvSpPr>
          <p:cNvPr id="317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07095" y="83130"/>
            <a:ext cx="7571883" cy="1320793"/>
          </a:xfrm>
          <a:noFill/>
          <a:ln>
            <a:miter lim="800000"/>
            <a:headEnd/>
            <a:tailEnd/>
          </a:ln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4000" b="1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Review of results from the </a:t>
            </a:r>
            <a:r>
              <a:rPr lang="en-US" sz="4000" b="1" dirty="0" err="1" smtClean="0">
                <a:latin typeface="Times New Roman" charset="0"/>
                <a:ea typeface="ＭＳ Ｐゴシック" charset="-128"/>
                <a:cs typeface="ＭＳ Ｐゴシック" charset="-128"/>
              </a:rPr>
              <a:t>Tevatron</a:t>
            </a:r>
            <a:endParaRPr lang="en-US" sz="3600" b="1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10" descr="d0logo_whi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234" y="3927764"/>
            <a:ext cx="30337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498" y="3894514"/>
            <a:ext cx="1600200" cy="16002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641923"/>
            <a:ext cx="2057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M</a:t>
            </a:r>
            <a:r>
              <a:rPr lang="en-ZA" baseline="-25000" dirty="0" err="1" smtClean="0"/>
              <a:t>top</a:t>
            </a:r>
            <a:r>
              <a:rPr lang="en-ZA" dirty="0" smtClean="0"/>
              <a:t> is scheme dependent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52" y="1600200"/>
            <a:ext cx="4245429" cy="4525963"/>
          </a:xfrm>
        </p:spPr>
        <p:txBody>
          <a:bodyPr>
            <a:normAutofit fontScale="70000" lnSpcReduction="20000"/>
          </a:bodyPr>
          <a:lstStyle/>
          <a:p>
            <a:r>
              <a:rPr lang="en-ZA" dirty="0" smtClean="0"/>
              <a:t>Direct measurements of </a:t>
            </a:r>
            <a:r>
              <a:rPr lang="en-ZA" dirty="0" err="1" smtClean="0"/>
              <a:t>M</a:t>
            </a:r>
            <a:r>
              <a:rPr lang="en-ZA" baseline="-25000" dirty="0" err="1" smtClean="0"/>
              <a:t>top</a:t>
            </a:r>
            <a:r>
              <a:rPr lang="en-ZA" dirty="0" smtClean="0"/>
              <a:t> depend on soft interactions</a:t>
            </a:r>
          </a:p>
          <a:p>
            <a:r>
              <a:rPr lang="en-ZA" dirty="0" smtClean="0"/>
              <a:t>In direct measurements the measured quantity depends on the mass definition in the M.C. generator</a:t>
            </a:r>
          </a:p>
          <a:p>
            <a:pPr lvl="1"/>
            <a:r>
              <a:rPr lang="en-ZA" dirty="0" smtClean="0"/>
              <a:t>This usually involves a M.E. calculation and a </a:t>
            </a:r>
            <a:r>
              <a:rPr lang="en-ZA" dirty="0" err="1" smtClean="0"/>
              <a:t>parton</a:t>
            </a:r>
            <a:r>
              <a:rPr lang="en-ZA" dirty="0" smtClean="0"/>
              <a:t> shower evolution, which doesn’t fix a renormalization scheme</a:t>
            </a:r>
          </a:p>
          <a:p>
            <a:r>
              <a:rPr lang="en-ZA" dirty="0"/>
              <a:t>Extracting the top mass by comparing the measured inclusive </a:t>
            </a:r>
            <a:r>
              <a:rPr lang="en-ZA" dirty="0" smtClean="0"/>
              <a:t> </a:t>
            </a:r>
            <a:r>
              <a:rPr lang="el-GR" dirty="0" smtClean="0"/>
              <a:t>σ</a:t>
            </a:r>
            <a:r>
              <a:rPr lang="en-ZA" baseline="-25000" dirty="0" err="1" smtClean="0"/>
              <a:t>tt</a:t>
            </a:r>
            <a:r>
              <a:rPr lang="en-ZA" dirty="0" smtClean="0"/>
              <a:t>  </a:t>
            </a:r>
            <a:r>
              <a:rPr lang="en-ZA" dirty="0"/>
              <a:t>to </a:t>
            </a:r>
            <a:r>
              <a:rPr lang="en-ZA" dirty="0" smtClean="0"/>
              <a:t>fully inclusive </a:t>
            </a:r>
            <a:r>
              <a:rPr lang="en-ZA" dirty="0"/>
              <a:t>calculations at high-order QCD provides an </a:t>
            </a:r>
            <a:r>
              <a:rPr lang="en-ZA" dirty="0" smtClean="0"/>
              <a:t>unambiguous definition </a:t>
            </a:r>
            <a:r>
              <a:rPr lang="en-ZA" dirty="0"/>
              <a:t>of </a:t>
            </a:r>
            <a:r>
              <a:rPr lang="en-ZA" dirty="0" err="1"/>
              <a:t>m</a:t>
            </a:r>
            <a:r>
              <a:rPr lang="en-ZA" baseline="-25000" dirty="0" err="1"/>
              <a:t>t</a:t>
            </a:r>
            <a:endParaRPr lang="en-ZA" baseline="-25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14" y="2409598"/>
            <a:ext cx="442830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Top F-B Asymmetry</a:t>
            </a:r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22172" y="1293656"/>
                <a:ext cx="5145314" cy="82368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ZA" b="0" i="1" smtClean="0">
                              <a:latin typeface="Cambria Math"/>
                            </a:rPr>
                            <m:t>𝑓𝑏</m:t>
                          </m:r>
                        </m:sub>
                      </m:sSub>
                      <m:r>
                        <a:rPr lang="en-Z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ZA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ZA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ZA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ZA" b="0" i="1" smtClean="0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</m:d>
                          <m:r>
                            <a:rPr lang="en-ZA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ZA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ZA" b="0" i="1" smtClean="0"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ZA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&gt;0</m:t>
                              </m:r>
                            </m:e>
                          </m:d>
                          <m:r>
                            <a:rPr lang="en-ZA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ZA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ZA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en-ZA" i="1">
                                  <a:latin typeface="Cambria Math"/>
                                  <a:ea typeface="Cambria Math"/>
                                </a:rPr>
                                <m:t>&lt;0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2172" y="1293656"/>
                <a:ext cx="5145314" cy="82368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1293656"/>
            <a:ext cx="2590800" cy="20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2543964"/>
            <a:ext cx="3028950" cy="41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58" y="3300118"/>
            <a:ext cx="4194828" cy="30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Single Top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12" r="-1275"/>
          <a:stretch/>
        </p:blipFill>
        <p:spPr bwMode="auto">
          <a:xfrm>
            <a:off x="1132135" y="1316474"/>
            <a:ext cx="6720114" cy="137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9947" y="2691213"/>
            <a:ext cx="432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s-channel: W + 2 b-jets</a:t>
            </a:r>
          </a:p>
          <a:p>
            <a:r>
              <a:rPr lang="en-ZA" dirty="0" smtClean="0"/>
              <a:t>t-channel:  W + 1 b-jet, 1 forward jet (+1 jet)</a:t>
            </a:r>
            <a:endParaRPr lang="en-Z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71" y="3452808"/>
            <a:ext cx="3304360" cy="274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40772" y="3452808"/>
            <a:ext cx="2501770" cy="2819582"/>
            <a:chOff x="1" y="3145791"/>
            <a:chExt cx="2501770" cy="2819582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550230"/>
              <a:ext cx="2501770" cy="1415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3145791"/>
              <a:ext cx="2501770" cy="1417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170235" y="2457450"/>
            <a:ext cx="449015" cy="23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58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CDF </a:t>
            </a:r>
            <a:r>
              <a:rPr lang="en-ZA" dirty="0" err="1" smtClean="0"/>
              <a:t>B</a:t>
            </a:r>
            <a:r>
              <a:rPr lang="en-ZA" baseline="-25000" dirty="0" err="1" smtClean="0"/>
              <a:t>s</a:t>
            </a:r>
            <a:r>
              <a:rPr lang="en-ZA" dirty="0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μμ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499" cy="4525963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Supressed at tree level</a:t>
            </a:r>
          </a:p>
          <a:p>
            <a:pPr lvl="1"/>
            <a:r>
              <a:rPr lang="en-ZA" dirty="0" smtClean="0"/>
              <a:t>Proceeds via box, or penguin diagrams only</a:t>
            </a:r>
          </a:p>
          <a:p>
            <a:r>
              <a:rPr lang="en-ZA" dirty="0" smtClean="0"/>
              <a:t>Sensitive to new phenomena</a:t>
            </a:r>
          </a:p>
          <a:p>
            <a:pPr lvl="1"/>
            <a:r>
              <a:rPr lang="en-ZA" dirty="0" smtClean="0"/>
              <a:t>S.M. cross-section</a:t>
            </a:r>
          </a:p>
          <a:p>
            <a:pPr marL="914400" lvl="2" indent="0">
              <a:buNone/>
            </a:pPr>
            <a:r>
              <a:rPr lang="en-ZA" dirty="0" smtClean="0"/>
              <a:t>BR(</a:t>
            </a:r>
            <a:r>
              <a:rPr lang="en-ZA" dirty="0" err="1" smtClean="0"/>
              <a:t>B</a:t>
            </a:r>
            <a:r>
              <a:rPr lang="en-ZA" baseline="-25000" dirty="0" err="1" smtClean="0"/>
              <a:t>s</a:t>
            </a:r>
            <a:r>
              <a:rPr lang="en-ZA" dirty="0" smtClean="0"/>
              <a:t> </a:t>
            </a:r>
            <a:r>
              <a:rPr lang="en-ZA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μμ</a:t>
            </a:r>
            <a:r>
              <a:rPr lang="en-ZA" dirty="0" smtClean="0">
                <a:sym typeface="Wingdings" pitchFamily="2" charset="2"/>
              </a:rPr>
              <a:t>) = </a:t>
            </a:r>
            <a:r>
              <a:rPr lang="en-ZA" dirty="0"/>
              <a:t>(3.2±0.2)x10</a:t>
            </a:r>
            <a:r>
              <a:rPr lang="en-ZA" baseline="30000" dirty="0"/>
              <a:t>-9</a:t>
            </a:r>
            <a:endParaRPr lang="en-ZA" baseline="30000" dirty="0" smtClean="0">
              <a:sym typeface="Wingdings" pitchFamily="2" charset="2"/>
            </a:endParaRPr>
          </a:p>
          <a:p>
            <a:pPr marL="514350" lvl="1" indent="0">
              <a:buNone/>
            </a:pPr>
            <a:r>
              <a:rPr lang="en-ZA" sz="2600" dirty="0" smtClean="0"/>
              <a:t>0.8x10</a:t>
            </a:r>
            <a:r>
              <a:rPr lang="en-ZA" sz="2600" baseline="30000" dirty="0" smtClean="0"/>
              <a:t>-9</a:t>
            </a:r>
            <a:r>
              <a:rPr lang="en-ZA" sz="2600" dirty="0" smtClean="0"/>
              <a:t> &lt; BR(</a:t>
            </a:r>
            <a:r>
              <a:rPr lang="en-ZA" sz="2600" dirty="0" err="1" smtClean="0"/>
              <a:t>Bs</a:t>
            </a:r>
            <a:r>
              <a:rPr lang="en-ZA" sz="2600" dirty="0" smtClean="0"/>
              <a:t> </a:t>
            </a:r>
            <a:r>
              <a:rPr lang="en-ZA" sz="2600" dirty="0">
                <a:sym typeface="Wingdings" pitchFamily="2" charset="2"/>
              </a:rPr>
              <a:t> </a:t>
            </a:r>
            <a:r>
              <a:rPr lang="el-GR" sz="2600" dirty="0">
                <a:sym typeface="Wingdings" pitchFamily="2" charset="2"/>
              </a:rPr>
              <a:t>μμ</a:t>
            </a:r>
            <a:r>
              <a:rPr lang="en-ZA" sz="2600" dirty="0">
                <a:sym typeface="Wingdings" pitchFamily="2" charset="2"/>
              </a:rPr>
              <a:t>) </a:t>
            </a:r>
            <a:r>
              <a:rPr lang="en-ZA" sz="2600" dirty="0" smtClean="0">
                <a:sym typeface="Wingdings" pitchFamily="2" charset="2"/>
              </a:rPr>
              <a:t>&lt; 3.4</a:t>
            </a:r>
            <a:r>
              <a:rPr lang="en-ZA" sz="2600" dirty="0" smtClean="0"/>
              <a:t>x10</a:t>
            </a:r>
            <a:r>
              <a:rPr lang="en-ZA" sz="2600" baseline="30000" dirty="0" smtClean="0"/>
              <a:t>-8 </a:t>
            </a:r>
            <a:r>
              <a:rPr lang="en-ZA" sz="2600" dirty="0" smtClean="0"/>
              <a:t>(95%)</a:t>
            </a:r>
          </a:p>
          <a:p>
            <a:pPr marL="514350" lvl="1" indent="0">
              <a:buNone/>
            </a:pPr>
            <a:r>
              <a:rPr lang="en-ZA" sz="2600" dirty="0" smtClean="0"/>
              <a:t>BR(</a:t>
            </a:r>
            <a:r>
              <a:rPr lang="en-ZA" sz="2600" dirty="0" err="1" smtClean="0"/>
              <a:t>Bs</a:t>
            </a:r>
            <a:r>
              <a:rPr lang="en-ZA" sz="2600" dirty="0" smtClean="0"/>
              <a:t> </a:t>
            </a:r>
            <a:r>
              <a:rPr lang="en-ZA" sz="2600" dirty="0">
                <a:sym typeface="Wingdings" pitchFamily="2" charset="2"/>
              </a:rPr>
              <a:t> </a:t>
            </a:r>
            <a:r>
              <a:rPr lang="el-GR" sz="2600" dirty="0">
                <a:sym typeface="Wingdings" pitchFamily="2" charset="2"/>
              </a:rPr>
              <a:t>μμ</a:t>
            </a:r>
            <a:r>
              <a:rPr lang="en-ZA" sz="2600" dirty="0">
                <a:sym typeface="Wingdings" pitchFamily="2" charset="2"/>
              </a:rPr>
              <a:t>) &lt; </a:t>
            </a:r>
            <a:r>
              <a:rPr lang="en-ZA" sz="2600" dirty="0" smtClean="0">
                <a:sym typeface="Wingdings" pitchFamily="2" charset="2"/>
              </a:rPr>
              <a:t>3.1</a:t>
            </a:r>
            <a:r>
              <a:rPr lang="en-ZA" sz="2600" dirty="0" smtClean="0"/>
              <a:t>x10</a:t>
            </a:r>
            <a:r>
              <a:rPr lang="en-ZA" sz="2600" baseline="30000" dirty="0" smtClean="0"/>
              <a:t>-8 </a:t>
            </a:r>
            <a:r>
              <a:rPr lang="en-ZA" sz="2600" dirty="0"/>
              <a:t>(95%)</a:t>
            </a:r>
          </a:p>
          <a:p>
            <a:pPr marL="514350" lvl="1" indent="0">
              <a:buNone/>
            </a:pPr>
            <a:endParaRPr lang="en-ZA" sz="2600" baseline="30000" dirty="0"/>
          </a:p>
          <a:p>
            <a:pPr marL="914400" lvl="2" indent="0">
              <a:buNone/>
            </a:pPr>
            <a:endParaRPr lang="en-ZA" baseline="30000" dirty="0" smtClean="0"/>
          </a:p>
          <a:p>
            <a:pPr marL="914400" lvl="2" indent="0">
              <a:buNone/>
            </a:pPr>
            <a:endParaRPr lang="en-ZA" baseline="30000" dirty="0"/>
          </a:p>
          <a:p>
            <a:pPr lvl="2"/>
            <a:endParaRPr lang="en-ZA" dirty="0" smtClean="0"/>
          </a:p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5" y="1417638"/>
            <a:ext cx="3722915" cy="238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1" t="1944" r="26988" b="58055"/>
          <a:stretch/>
        </p:blipFill>
        <p:spPr>
          <a:xfrm rot="5400000">
            <a:off x="5324475" y="3717926"/>
            <a:ext cx="253364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ᴧ</a:t>
            </a:r>
            <a:r>
              <a:rPr lang="en-ZA" baseline="-25000" dirty="0" smtClean="0"/>
              <a:t>b</a:t>
            </a:r>
            <a:r>
              <a:rPr lang="en-ZA" dirty="0" smtClean="0"/>
              <a:t> Lifetime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50"/>
          </a:xfrm>
        </p:spPr>
        <p:txBody>
          <a:bodyPr>
            <a:normAutofit/>
          </a:bodyPr>
          <a:lstStyle/>
          <a:p>
            <a:r>
              <a:rPr lang="en-ZA" sz="2800" dirty="0" smtClean="0"/>
              <a:t>Measurements don’t agree with each other, or predictions</a:t>
            </a:r>
          </a:p>
          <a:p>
            <a:r>
              <a:rPr lang="en-ZA" sz="2800" dirty="0" smtClean="0"/>
              <a:t>D0 analysis with Full (10.4 fb</a:t>
            </a:r>
            <a:r>
              <a:rPr lang="en-ZA" sz="2800" baseline="30000" dirty="0" smtClean="0"/>
              <a:t>-1</a:t>
            </a:r>
            <a:r>
              <a:rPr lang="en-ZA" sz="2800" dirty="0" smtClean="0"/>
              <a:t>) dataset:</a:t>
            </a:r>
          </a:p>
          <a:p>
            <a:pPr lvl="1"/>
            <a:endParaRPr lang="en-ZA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2" r="55342" b="18495"/>
          <a:stretch/>
        </p:blipFill>
        <p:spPr>
          <a:xfrm rot="10800000">
            <a:off x="256364" y="3361216"/>
            <a:ext cx="4668871" cy="2895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7779" y="3331687"/>
            <a:ext cx="414902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τ(Λb) = 1.303 ± 0.075 ± 0.035 ps</a:t>
            </a:r>
            <a:endParaRPr lang="en-ZA" sz="2400" dirty="0"/>
          </a:p>
          <a:p>
            <a:endParaRPr lang="en-ZA" sz="2400" dirty="0" smtClean="0"/>
          </a:p>
          <a:p>
            <a:r>
              <a:rPr lang="el-GR" sz="2400" dirty="0" smtClean="0"/>
              <a:t>τ(Λ</a:t>
            </a:r>
            <a:r>
              <a:rPr lang="en-ZA" sz="2400" dirty="0"/>
              <a:t>b) = 1.425 ± 0.032 </a:t>
            </a:r>
            <a:r>
              <a:rPr lang="en-ZA" sz="2400" dirty="0" err="1"/>
              <a:t>ps</a:t>
            </a:r>
            <a:r>
              <a:rPr lang="en-ZA" sz="2400" dirty="0"/>
              <a:t> </a:t>
            </a:r>
            <a:endParaRPr lang="en-ZA" sz="2400" dirty="0" smtClean="0"/>
          </a:p>
          <a:p>
            <a:r>
              <a:rPr lang="en-ZA" sz="2400" dirty="0" smtClean="0"/>
              <a:t>(</a:t>
            </a:r>
            <a:r>
              <a:rPr lang="en-ZA" sz="2400" dirty="0"/>
              <a:t>PDG 2011)</a:t>
            </a:r>
          </a:p>
          <a:p>
            <a:endParaRPr lang="en-ZA" sz="2400" dirty="0"/>
          </a:p>
          <a:p>
            <a:r>
              <a:rPr lang="el-GR" sz="2400" dirty="0" smtClean="0"/>
              <a:t>τ(Λb</a:t>
            </a:r>
            <a:r>
              <a:rPr lang="el-GR" sz="2400" dirty="0"/>
              <a:t>) = 1.537 ± 0.045 ± 0.014 ps</a:t>
            </a:r>
          </a:p>
          <a:p>
            <a:r>
              <a:rPr lang="en-ZA" sz="2400" dirty="0"/>
              <a:t>(CDF, PRL 106, 121804 (2011))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828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Sin</a:t>
            </a:r>
            <a:r>
              <a:rPr lang="en-ZA" baseline="30000" dirty="0" smtClean="0"/>
              <a:t>2</a:t>
            </a:r>
            <a:r>
              <a:rPr lang="en-ZA" dirty="0" smtClean="0"/>
              <a:t> </a:t>
            </a:r>
            <a:r>
              <a:rPr lang="el-GR" dirty="0" smtClean="0"/>
              <a:t>θ</a:t>
            </a:r>
            <a:r>
              <a:rPr lang="en-ZA" baseline="-25000" dirty="0" smtClean="0"/>
              <a:t>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ZA" dirty="0" err="1" smtClean="0"/>
              <a:t>A</a:t>
            </a:r>
            <a:r>
              <a:rPr lang="en-ZA" baseline="-25000" dirty="0" err="1" smtClean="0"/>
              <a:t>fb</a:t>
            </a:r>
            <a:r>
              <a:rPr lang="en-ZA" dirty="0"/>
              <a:t> </a:t>
            </a:r>
            <a:r>
              <a:rPr lang="en-ZA" dirty="0" smtClean="0"/>
              <a:t>(Z) is sensitive to the weak mixing angle  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" y="2864229"/>
            <a:ext cx="5103152" cy="3492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161" y="2922941"/>
            <a:ext cx="3722730" cy="33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WZ / ZZ Production 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29638"/>
            <a:ext cx="4500995" cy="4325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97" y="1900610"/>
            <a:ext cx="4231903" cy="43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Higgs Searches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~</a:t>
            </a:r>
            <a:r>
              <a:rPr lang="en-ZA" dirty="0" smtClean="0"/>
              <a:t> 126 </a:t>
            </a:r>
            <a:r>
              <a:rPr lang="en-ZA" dirty="0" err="1" smtClean="0"/>
              <a:t>GeV</a:t>
            </a:r>
            <a:r>
              <a:rPr lang="en-ZA" dirty="0" smtClean="0"/>
              <a:t> Boson Discovered at the LHC</a:t>
            </a:r>
          </a:p>
          <a:p>
            <a:r>
              <a:rPr lang="en-ZA" dirty="0" smtClean="0"/>
              <a:t> The </a:t>
            </a:r>
            <a:r>
              <a:rPr lang="en-ZA" dirty="0" err="1" smtClean="0"/>
              <a:t>Tevatron</a:t>
            </a:r>
            <a:r>
              <a:rPr lang="en-ZA" dirty="0" smtClean="0"/>
              <a:t> experiments see excesses consistent with the Discovery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68877"/>
            <a:ext cx="4038600" cy="2735136"/>
          </a:xfrm>
          <a:prstGeom prst="rect">
            <a:avLst/>
          </a:prstGeom>
        </p:spPr>
      </p:pic>
      <p:pic>
        <p:nvPicPr>
          <p:cNvPr id="6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857" y="3405213"/>
            <a:ext cx="41910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Higgs </a:t>
            </a:r>
            <a:r>
              <a:rPr lang="en-ZA" dirty="0">
                <a:sym typeface="Wingdings" pitchFamily="2" charset="2"/>
              </a:rPr>
              <a:t> bb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 smtClean="0"/>
              <a:t>Most sensitive channel for low mass Higgs</a:t>
            </a:r>
          </a:p>
          <a:p>
            <a:r>
              <a:rPr lang="en-ZA" sz="2800" dirty="0" smtClean="0"/>
              <a:t>Identify events with </a:t>
            </a:r>
            <a:r>
              <a:rPr lang="en-ZA" sz="2800" dirty="0" err="1" smtClean="0"/>
              <a:t>leptonic</a:t>
            </a:r>
            <a:r>
              <a:rPr lang="en-ZA" sz="2800" dirty="0" smtClean="0"/>
              <a:t> W/Z decays + jets</a:t>
            </a:r>
          </a:p>
          <a:p>
            <a:r>
              <a:rPr lang="en-ZA" sz="2800" dirty="0" smtClean="0"/>
              <a:t>B-tagging is crucial</a:t>
            </a:r>
          </a:p>
          <a:p>
            <a:pPr lvl="1"/>
            <a:r>
              <a:rPr lang="en-ZA" sz="2400" dirty="0" smtClean="0"/>
              <a:t>Both experiments use multivariate techniques</a:t>
            </a:r>
          </a:p>
          <a:p>
            <a:pPr lvl="2"/>
            <a:r>
              <a:rPr lang="en-ZA" sz="2000" dirty="0" smtClean="0"/>
              <a:t>Efficiency 50 – 80 %</a:t>
            </a:r>
          </a:p>
          <a:p>
            <a:pPr lvl="2"/>
            <a:r>
              <a:rPr lang="en-ZA" sz="2000" dirty="0" smtClean="0"/>
              <a:t>Fake Rate 0.5 – 10.0 %</a:t>
            </a:r>
          </a:p>
          <a:p>
            <a:pPr lvl="1"/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602514" y="580571"/>
            <a:ext cx="2467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000" y="3657600"/>
            <a:ext cx="3640694" cy="306387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411426"/>
            <a:ext cx="3200400" cy="19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9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Higgs </a:t>
            </a:r>
            <a:r>
              <a:rPr lang="en-ZA" dirty="0" smtClean="0">
                <a:sym typeface="Wingdings" pitchFamily="2" charset="2"/>
              </a:rPr>
              <a:t> bb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Check by measuring similar known processes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602514" y="580571"/>
            <a:ext cx="24674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51744"/>
            <a:ext cx="5638800" cy="152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4684772"/>
            <a:ext cx="8440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endParaRPr lang="en-US" sz="1600" dirty="0" smtClean="0">
              <a:ea typeface="Arial" charset="0"/>
              <a:cs typeface="Arial" charset="0"/>
              <a:sym typeface="Symbol" charset="2"/>
            </a:endParaRP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ea typeface="Arial" charset="0"/>
              <a:cs typeface="Arial" charset="0"/>
              <a:sym typeface="Symbol" charset="2"/>
            </a:endParaRP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smtClean="0">
                <a:ea typeface="Arial" charset="0"/>
                <a:cs typeface="Arial" charset="0"/>
                <a:sym typeface="Symbol" charset="2"/>
              </a:rPr>
              <a:t>Differences</a:t>
            </a:r>
            <a:r>
              <a:rPr lang="en-US" sz="1600" dirty="0">
                <a:ea typeface="Arial" charset="0"/>
                <a:cs typeface="Arial" charset="0"/>
                <a:sym typeface="Symbol" charset="2"/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ea typeface="Arial" charset="0"/>
                <a:cs typeface="Arial" charset="0"/>
                <a:sym typeface="Symbol" charset="2"/>
              </a:rPr>
              <a:t>Cross section for </a:t>
            </a:r>
            <a:r>
              <a:rPr lang="en-US" sz="1600" dirty="0" err="1">
                <a:ea typeface="Arial" charset="0"/>
                <a:cs typeface="Arial" charset="0"/>
                <a:sym typeface="Symbol" charset="2"/>
              </a:rPr>
              <a:t>diboson</a:t>
            </a:r>
            <a:r>
              <a:rPr lang="en-US" sz="1600" dirty="0">
                <a:ea typeface="Arial" charset="0"/>
                <a:cs typeface="Arial" charset="0"/>
                <a:sym typeface="Symbol" charset="2"/>
              </a:rPr>
              <a:t> production is x4.5 larger than for W/ZH.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ea typeface="Arial" charset="0"/>
                <a:cs typeface="Arial" charset="0"/>
                <a:sym typeface="Wingdings"/>
              </a:rPr>
              <a:t>There is relatively more signal contribution from </a:t>
            </a:r>
            <a:r>
              <a:rPr lang="en-US" sz="1600" dirty="0" err="1">
                <a:ea typeface="Arial" charset="0"/>
                <a:cs typeface="Arial" charset="0"/>
                <a:sym typeface="Wingdings"/>
              </a:rPr>
              <a:t>Zc</a:t>
            </a:r>
            <a:r>
              <a:rPr lang="en-US" sz="1600" dirty="0" err="1">
                <a:latin typeface="Arial Bar"/>
                <a:ea typeface="Arial" charset="0"/>
                <a:cs typeface="Arial Bar"/>
                <a:sym typeface="Wingdings"/>
              </a:rPr>
              <a:t>c</a:t>
            </a:r>
            <a:r>
              <a:rPr lang="en-US" sz="1600" dirty="0">
                <a:ea typeface="Arial" charset="0"/>
                <a:cs typeface="Arial" charset="0"/>
                <a:sym typeface="Wingdings"/>
              </a:rPr>
              <a:t> than from </a:t>
            </a:r>
            <a:r>
              <a:rPr lang="en-US" sz="1600" dirty="0" err="1">
                <a:ea typeface="Arial" charset="0"/>
                <a:cs typeface="Arial" charset="0"/>
                <a:sym typeface="Wingdings"/>
              </a:rPr>
              <a:t>Hc</a:t>
            </a:r>
            <a:r>
              <a:rPr lang="en-US" sz="1600" dirty="0" err="1">
                <a:latin typeface="Arial Bar"/>
                <a:ea typeface="Arial" charset="0"/>
                <a:cs typeface="Arial Bar"/>
                <a:sym typeface="Wingdings"/>
              </a:rPr>
              <a:t>c</a:t>
            </a:r>
            <a:r>
              <a:rPr lang="en-US" sz="1600" dirty="0">
                <a:ea typeface="Arial" charset="0"/>
                <a:cs typeface="Arial" charset="0"/>
                <a:sym typeface="Wingdings"/>
              </a:rPr>
              <a:t>.</a:t>
            </a:r>
            <a:endParaRPr lang="en-US" sz="1600" dirty="0">
              <a:ea typeface="Arial" charset="0"/>
              <a:cs typeface="Arial" charset="0"/>
              <a:sym typeface="Symbol" charset="2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US" sz="1600" dirty="0" err="1">
                <a:ea typeface="Arial" charset="0"/>
                <a:cs typeface="Arial" charset="0"/>
                <a:sym typeface="Symbol" charset="2"/>
              </a:rPr>
              <a:t>Diboson</a:t>
            </a:r>
            <a:r>
              <a:rPr lang="en-US" sz="1600" dirty="0">
                <a:ea typeface="Arial" charset="0"/>
                <a:cs typeface="Arial" charset="0"/>
                <a:sym typeface="Symbol" charset="2"/>
              </a:rPr>
              <a:t> signal sits at low mass where there is a significant peaking background from </a:t>
            </a:r>
            <a:r>
              <a:rPr lang="en-US" sz="1600" dirty="0" err="1">
                <a:ea typeface="Arial" charset="0"/>
                <a:cs typeface="Arial" charset="0"/>
                <a:sym typeface="Symbol" charset="2"/>
              </a:rPr>
              <a:t>WW</a:t>
            </a:r>
            <a:r>
              <a:rPr lang="en-US" sz="1600" dirty="0" err="1">
                <a:ea typeface="Arial" charset="0"/>
                <a:cs typeface="Arial" charset="0"/>
                <a:sym typeface="Wingdings"/>
              </a:rPr>
              <a:t>l</a:t>
            </a:r>
            <a:r>
              <a:rPr lang="en-US" sz="1600" dirty="0" err="1">
                <a:latin typeface="Symbol" charset="2"/>
                <a:ea typeface="Arial" charset="0"/>
                <a:cs typeface="Symbol" charset="2"/>
                <a:sym typeface="Wingdings"/>
              </a:rPr>
              <a:t>n</a:t>
            </a:r>
            <a:r>
              <a:rPr lang="en-US" sz="1600" dirty="0" err="1">
                <a:ea typeface="Arial" charset="0"/>
                <a:cs typeface="Arial" charset="0"/>
                <a:sym typeface="Wingdings"/>
              </a:rPr>
              <a:t>cs</a:t>
            </a:r>
            <a:r>
              <a:rPr lang="en-US" sz="1600" dirty="0">
                <a:ea typeface="Arial" charset="0"/>
                <a:cs typeface="Arial" charset="0"/>
                <a:sym typeface="Wingdings"/>
              </a:rPr>
              <a:t> and systematic uncertainties are larger</a:t>
            </a:r>
            <a:r>
              <a:rPr lang="en-US" sz="1600" dirty="0" smtClean="0">
                <a:ea typeface="Arial" charset="0"/>
                <a:cs typeface="Arial" charset="0"/>
                <a:sym typeface="Wingdings"/>
              </a:rPr>
              <a:t>.</a:t>
            </a:r>
            <a:endParaRPr lang="en-US" sz="1600" dirty="0">
              <a:ea typeface="Arial" charset="0"/>
              <a:cs typeface="Arial" charset="0"/>
              <a:sym typeface="Wingding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672470"/>
            <a:ext cx="6515100" cy="172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The </a:t>
            </a:r>
            <a:r>
              <a:rPr lang="en-ZA" dirty="0" err="1" smtClean="0"/>
              <a:t>Tevatron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800E-1096-4359-B1C7-C6A02644732F}" type="datetime1">
              <a:rPr lang="en-US" smtClean="0"/>
              <a:t>12/7/2012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075564" y="5857792"/>
            <a:ext cx="1943649" cy="3932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bIns="0" rtlCol="0" anchor="b"/>
          <a:lstStyle>
            <a:defPPr>
              <a:defRPr lang="en-US"/>
            </a:defPPr>
            <a:lvl1pPr marL="0" algn="r" defTabSz="457200" rtl="0" eaLnBrk="0" latinLnBrk="0" hangingPunct="0">
              <a:defRPr kumimoji="0"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742950" indent="-285750" algn="l" defTabSz="457200" rtl="0" eaLnBrk="0" latinLnBrk="0" hangingPunct="0">
              <a:defRPr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11430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6002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20574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 sz="1400" dirty="0">
              <a:latin typeface="Arial" charset="0"/>
            </a:endParaRPr>
          </a:p>
        </p:txBody>
      </p:sp>
      <p:pic>
        <p:nvPicPr>
          <p:cNvPr id="8" name="Picture 6" descr="C:\Documents and Settings\wobisch\Desktop\fnal-tevat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1" y="1720935"/>
            <a:ext cx="7894319" cy="339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4538" y="5436524"/>
            <a:ext cx="805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p </a:t>
            </a:r>
            <a:r>
              <a:rPr lang="en-ZA" dirty="0" err="1" smtClean="0"/>
              <a:t>p</a:t>
            </a:r>
            <a:r>
              <a:rPr lang="en-ZA" dirty="0" smtClean="0"/>
              <a:t> collider at 1.96 </a:t>
            </a:r>
            <a:r>
              <a:rPr lang="en-ZA" dirty="0" err="1" smtClean="0"/>
              <a:t>TeV</a:t>
            </a:r>
            <a:endParaRPr lang="en-Z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From March 2001 till Sep. 2011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dirty="0" smtClean="0"/>
              <a:t>12 fb</a:t>
            </a:r>
            <a:r>
              <a:rPr lang="en-ZA" baseline="30000" dirty="0" smtClean="0"/>
              <a:t>-1</a:t>
            </a:r>
            <a:r>
              <a:rPr lang="en-ZA" dirty="0" smtClean="0"/>
              <a:t> delivered to each experiment</a:t>
            </a:r>
            <a:endParaRPr lang="en-ZA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90171" y="5544457"/>
            <a:ext cx="1306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6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Higgs </a:t>
            </a:r>
            <a:r>
              <a:rPr lang="en-ZA" dirty="0">
                <a:sym typeface="Wingdings" pitchFamily="2" charset="2"/>
              </a:rPr>
              <a:t> bb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σ(</a:t>
            </a:r>
            <a:r>
              <a:rPr lang="en-ZA" dirty="0"/>
              <a:t>WH+ZH)×</a:t>
            </a:r>
            <a:r>
              <a:rPr lang="en-ZA" dirty="0" smtClean="0"/>
              <a:t>Br(H </a:t>
            </a:r>
            <a:r>
              <a:rPr lang="en-ZA" dirty="0" smtClean="0">
                <a:sym typeface="Wingdings" pitchFamily="2" charset="2"/>
              </a:rPr>
              <a:t> </a:t>
            </a:r>
            <a:r>
              <a:rPr lang="en-ZA" dirty="0" smtClean="0"/>
              <a:t>bb</a:t>
            </a:r>
            <a:r>
              <a:rPr lang="en-ZA" dirty="0"/>
              <a:t>) </a:t>
            </a:r>
            <a:r>
              <a:rPr lang="en-ZA" dirty="0" smtClean="0"/>
              <a:t>= </a:t>
            </a:r>
            <a:r>
              <a:rPr lang="en-ZA" dirty="0"/>
              <a:t>0.19 ± 0.09 (</a:t>
            </a:r>
            <a:r>
              <a:rPr lang="en-ZA" dirty="0" err="1"/>
              <a:t>stat+syst</a:t>
            </a:r>
            <a:r>
              <a:rPr lang="en-ZA" dirty="0"/>
              <a:t>) </a:t>
            </a:r>
            <a:r>
              <a:rPr lang="en-ZA" dirty="0" smtClean="0"/>
              <a:t>pb</a:t>
            </a:r>
            <a:r>
              <a:rPr lang="en-ZA" baseline="30000" dirty="0" smtClean="0"/>
              <a:t>-1</a:t>
            </a:r>
            <a:endParaRPr lang="en-ZA" dirty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n-ZA" dirty="0" smtClean="0"/>
          </a:p>
          <a:p>
            <a:pPr marL="0" indent="0">
              <a:buNone/>
            </a:pPr>
            <a:r>
              <a:rPr lang="el-GR" dirty="0" smtClean="0"/>
              <a:t>μ </a:t>
            </a:r>
            <a:r>
              <a:rPr lang="el-GR" dirty="0"/>
              <a:t>= 1.56 ± 0.72 @</a:t>
            </a:r>
            <a:r>
              <a:rPr lang="en-ZA" dirty="0"/>
              <a:t>M</a:t>
            </a:r>
            <a:r>
              <a:rPr lang="en-ZA" baseline="-25000" dirty="0"/>
              <a:t>H</a:t>
            </a:r>
            <a:r>
              <a:rPr lang="en-ZA" dirty="0" smtClean="0"/>
              <a:t>= 125 </a:t>
            </a:r>
            <a:r>
              <a:rPr lang="en-ZA" dirty="0" err="1" smtClean="0"/>
              <a:t>GeV</a:t>
            </a:r>
            <a:r>
              <a:rPr lang="en-ZA" dirty="0" smtClean="0"/>
              <a:t> </a:t>
            </a:r>
          </a:p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5" name="Picture 4" descr="cdfDBMJJall_2d_combo_Subtract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3524250"/>
            <a:ext cx="4174230" cy="2832100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30" y="3361641"/>
            <a:ext cx="4345883" cy="314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9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Higgs </a:t>
            </a:r>
            <a:r>
              <a:rPr lang="en-ZA" dirty="0">
                <a:sym typeface="Wingdings" pitchFamily="2" charset="2"/>
              </a:rPr>
              <a:t> bb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600200"/>
            <a:ext cx="69151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Combined Results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4C21-F329-402F-A8EF-C247AC9A9442}" type="datetime1">
              <a:rPr lang="en-US" smtClean="0"/>
              <a:t>12/7/2012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51" y="1838944"/>
            <a:ext cx="3837997" cy="38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36713"/>
            <a:ext cx="4572000" cy="3485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1650" y="5943600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1.5 ± 0.6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02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 Mass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5" name="Content Placeholder 13"/>
          <p:cNvPicPr>
            <a:picLocks noGrp="1" noChangeAspect="1"/>
          </p:cNvPicPr>
          <p:nvPr/>
        </p:nvPicPr>
        <p:blipFill rotWithShape="1">
          <a:blip r:embed="rId3"/>
          <a:srcRect t="7318" b="5169"/>
          <a:stretch/>
        </p:blipFill>
        <p:spPr>
          <a:xfrm>
            <a:off x="4341108" y="1943493"/>
            <a:ext cx="4345692" cy="4182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41" y="2435556"/>
            <a:ext cx="40204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900" dirty="0"/>
              <a:t>For equal contribution to </a:t>
            </a:r>
            <a:r>
              <a:rPr lang="en-US" sz="1900" dirty="0" smtClean="0"/>
              <a:t>the Higgs </a:t>
            </a:r>
            <a:r>
              <a:rPr lang="en-US" sz="1900" dirty="0"/>
              <a:t>mass uncertainty need: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/>
              <a:t>Δm</a:t>
            </a:r>
            <a:r>
              <a:rPr lang="en-US" sz="1900" baseline="-25000" dirty="0"/>
              <a:t>w</a:t>
            </a:r>
            <a:r>
              <a:rPr lang="en-US" sz="1900" dirty="0"/>
              <a:t>≈0.006Δm</a:t>
            </a:r>
            <a:r>
              <a:rPr lang="en-US" sz="1900" baseline="-25000" dirty="0"/>
              <a:t>t</a:t>
            </a:r>
            <a:endParaRPr lang="en-US" sz="19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 err="1"/>
              <a:t>Current</a:t>
            </a:r>
            <a:r>
              <a:rPr lang="fr-FR" sz="1900" dirty="0"/>
              <a:t> </a:t>
            </a:r>
            <a:r>
              <a:rPr lang="fr-FR" sz="1900" dirty="0" err="1"/>
              <a:t>Tevatron</a:t>
            </a:r>
            <a:r>
              <a:rPr lang="fr-FR" sz="1900" dirty="0"/>
              <a:t> </a:t>
            </a:r>
            <a:r>
              <a:rPr lang="fr-FR" sz="1900" dirty="0" err="1" smtClean="0"/>
              <a:t>average</a:t>
            </a:r>
            <a:r>
              <a:rPr lang="fr-FR" sz="1900" dirty="0" smtClean="0"/>
              <a:t>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900" dirty="0" err="1" smtClean="0"/>
              <a:t>Δm</a:t>
            </a:r>
            <a:r>
              <a:rPr lang="en-US" sz="1900" baseline="-25000" dirty="0" err="1" smtClean="0"/>
              <a:t>t</a:t>
            </a:r>
            <a:r>
              <a:rPr lang="fr-FR" sz="1900" dirty="0" smtClean="0"/>
              <a:t> </a:t>
            </a:r>
            <a:r>
              <a:rPr lang="fr-FR" sz="1900" dirty="0"/>
              <a:t>= 0.9 </a:t>
            </a:r>
            <a:r>
              <a:rPr lang="fr-FR" sz="1900" dirty="0" err="1"/>
              <a:t>GeV</a:t>
            </a:r>
            <a:r>
              <a:rPr lang="fr-FR" sz="1900" dirty="0"/>
              <a:t> (arXiv:1107.5255)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1900" dirty="0"/>
              <a:t>⇒ </a:t>
            </a:r>
            <a:r>
              <a:rPr lang="fr-FR" sz="1900" dirty="0" err="1"/>
              <a:t>would</a:t>
            </a:r>
            <a:r>
              <a:rPr lang="fr-FR" sz="1900" dirty="0"/>
              <a:t> </a:t>
            </a:r>
            <a:r>
              <a:rPr lang="fr-FR" sz="1900" dirty="0" err="1"/>
              <a:t>need</a:t>
            </a:r>
            <a:r>
              <a:rPr lang="fr-FR" sz="1900" dirty="0"/>
              <a:t>:  </a:t>
            </a:r>
            <a:r>
              <a:rPr lang="en-US" sz="1900" dirty="0" err="1"/>
              <a:t>Δm</a:t>
            </a:r>
            <a:r>
              <a:rPr lang="en-US" sz="1900" baseline="-25000" dirty="0" err="1"/>
              <a:t>W</a:t>
            </a:r>
            <a:r>
              <a:rPr lang="fr-FR" sz="1900" dirty="0"/>
              <a:t> = 5 MeV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1900" dirty="0"/>
              <a:t>Prior to April 2012: </a:t>
            </a:r>
            <a:r>
              <a:rPr lang="en-US" sz="1900" dirty="0" err="1"/>
              <a:t>Δm</a:t>
            </a:r>
            <a:r>
              <a:rPr lang="en-US" sz="1900" baseline="-25000" dirty="0" err="1"/>
              <a:t>w</a:t>
            </a:r>
            <a:r>
              <a:rPr lang="fr-FR" sz="1900" dirty="0"/>
              <a:t> = 23 MeV</a:t>
            </a:r>
            <a:endParaRPr lang="en-US" sz="19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44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W Mass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9" name="Content Placeholder 10"/>
          <p:cNvPicPr>
            <a:picLocks noGrp="1" noChangeAspect="1"/>
          </p:cNvPicPr>
          <p:nvPr/>
        </p:nvPicPr>
        <p:blipFill>
          <a:blip r:embed="rId2"/>
          <a:srcRect t="2099" b="2099"/>
          <a:stretch>
            <a:fillRect/>
          </a:stretch>
        </p:blipFill>
        <p:spPr>
          <a:xfrm>
            <a:off x="0" y="3118651"/>
            <a:ext cx="2250110" cy="252164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6099" y="4278198"/>
            <a:ext cx="3180702" cy="2152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553" y="2002969"/>
            <a:ext cx="3125762" cy="21155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30102" y="3385965"/>
            <a:ext cx="3075997" cy="1465157"/>
            <a:chOff x="1133150" y="4754956"/>
            <a:chExt cx="3075997" cy="1465157"/>
          </a:xfrm>
        </p:grpSpPr>
        <p:sp>
          <p:nvSpPr>
            <p:cNvPr id="14" name="Rounded Rectangle 13"/>
            <p:cNvSpPr/>
            <p:nvPr/>
          </p:nvSpPr>
          <p:spPr>
            <a:xfrm>
              <a:off x="1133150" y="4754956"/>
              <a:ext cx="2915299" cy="1465157"/>
            </a:xfrm>
            <a:prstGeom prst="roundRect">
              <a:avLst/>
            </a:prstGeom>
            <a:ln>
              <a:solidFill>
                <a:schemeClr val="accent1">
                  <a:shade val="95000"/>
                  <a:satMod val="10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66322" y="5071196"/>
              <a:ext cx="5559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266322" y="5409539"/>
              <a:ext cx="555937" cy="15598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434753" y="5827184"/>
              <a:ext cx="219073" cy="2989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15"/>
            <p:cNvSpPr txBox="1"/>
            <p:nvPr/>
          </p:nvSpPr>
          <p:spPr>
            <a:xfrm>
              <a:off x="1844350" y="4934586"/>
              <a:ext cx="236479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No </a:t>
              </a:r>
              <a:r>
                <a:rPr lang="en-US" sz="1400" dirty="0" err="1" smtClean="0"/>
                <a:t>p</a:t>
              </a:r>
              <a:r>
                <a:rPr lang="en-US" sz="1400" baseline="-25000" dirty="0" err="1" smtClean="0"/>
                <a:t>T</a:t>
              </a:r>
              <a:r>
                <a:rPr lang="en-US" sz="1400" dirty="0" smtClean="0"/>
                <a:t> (W) or detector effects</a:t>
              </a:r>
            </a:p>
            <a:p>
              <a:endParaRPr lang="en-US" sz="1400" dirty="0" smtClean="0"/>
            </a:p>
            <a:p>
              <a:r>
                <a:rPr lang="en-US" sz="1400" dirty="0" err="1" smtClean="0"/>
                <a:t>p</a:t>
              </a:r>
              <a:r>
                <a:rPr lang="en-US" sz="1400" baseline="-25000" dirty="0" err="1" smtClean="0"/>
                <a:t>T</a:t>
              </a:r>
              <a:r>
                <a:rPr lang="en-US" sz="1400" dirty="0" smtClean="0"/>
                <a:t>(W) included</a:t>
              </a:r>
            </a:p>
            <a:p>
              <a:endParaRPr lang="en-US" sz="1400" dirty="0" smtClean="0"/>
            </a:p>
            <a:p>
              <a:r>
                <a:rPr lang="en-US" sz="1400" dirty="0" smtClean="0"/>
                <a:t>Detector effects added</a:t>
              </a:r>
              <a:endParaRPr lang="en-US" sz="2000" dirty="0"/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2701980" y="5287468"/>
            <a:ext cx="2585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The electron transverse momentum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(e) is sensitive to the boson transverse momentum</a:t>
            </a:r>
            <a:endParaRPr lang="en-US" sz="1600" dirty="0"/>
          </a:p>
        </p:txBody>
      </p:sp>
      <p:sp>
        <p:nvSpPr>
          <p:cNvPr id="27" name="TextBox 9"/>
          <p:cNvSpPr txBox="1"/>
          <p:nvPr/>
        </p:nvSpPr>
        <p:spPr>
          <a:xfrm>
            <a:off x="2731705" y="2012592"/>
            <a:ext cx="25553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The transverse mass (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T</a:t>
            </a:r>
            <a:r>
              <a:rPr lang="en-US" sz="1400" dirty="0" smtClean="0"/>
              <a:t> is sensitive to detector effects (via the recoil system)</a:t>
            </a:r>
          </a:p>
          <a:p>
            <a:pPr marL="0" lvl="1"/>
            <a:r>
              <a:rPr lang="en-US" sz="1400" dirty="0">
                <a:latin typeface="Arial" charset="0"/>
              </a:rPr>
              <a:t>m</a:t>
            </a:r>
            <a:r>
              <a:rPr lang="en-US" sz="1400" baseline="-25000" dirty="0" smtClean="0">
                <a:latin typeface="Arial" charset="0"/>
              </a:rPr>
              <a:t>T</a:t>
            </a:r>
            <a:r>
              <a:rPr lang="en-US" sz="1400" baseline="30000" dirty="0" smtClean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 = (</a:t>
            </a:r>
            <a:r>
              <a:rPr lang="en-US" sz="1400" dirty="0" err="1" smtClean="0">
                <a:latin typeface="Arial" charset="0"/>
              </a:rPr>
              <a:t>E</a:t>
            </a:r>
            <a:r>
              <a:rPr lang="en-US" sz="1400" baseline="-25000" dirty="0" err="1" smtClean="0">
                <a:latin typeface="Arial" charset="0"/>
              </a:rPr>
              <a:t>T</a:t>
            </a:r>
            <a:r>
              <a:rPr lang="en-US" sz="1400" baseline="30000" dirty="0" err="1" smtClean="0">
                <a:latin typeface="Arial" charset="0"/>
              </a:rPr>
              <a:t>e</a:t>
            </a:r>
            <a:r>
              <a:rPr lang="en-US" sz="1400" dirty="0" smtClean="0">
                <a:latin typeface="Arial" charset="0"/>
              </a:rPr>
              <a:t> + E</a:t>
            </a:r>
            <a:r>
              <a:rPr lang="en-US" sz="1400" baseline="-25000" dirty="0" smtClean="0">
                <a:latin typeface="Arial" charset="0"/>
              </a:rPr>
              <a:t>t</a:t>
            </a:r>
            <a:r>
              <a:rPr lang="el-GR" sz="1400" baseline="30000" dirty="0" smtClean="0">
                <a:latin typeface="Arial" charset="0"/>
              </a:rPr>
              <a:t>ν</a:t>
            </a:r>
            <a:r>
              <a:rPr lang="en-US" sz="1400" dirty="0" smtClean="0">
                <a:latin typeface="Arial" charset="0"/>
              </a:rPr>
              <a:t>)</a:t>
            </a:r>
            <a:r>
              <a:rPr lang="en-US" sz="1400" baseline="30000" dirty="0" smtClean="0">
                <a:latin typeface="Arial" charset="0"/>
              </a:rPr>
              <a:t>2 </a:t>
            </a:r>
            <a:r>
              <a:rPr lang="en-US" sz="1400" dirty="0" smtClean="0">
                <a:latin typeface="Arial" charset="0"/>
              </a:rPr>
              <a:t>-</a:t>
            </a:r>
            <a:r>
              <a:rPr lang="en-US" sz="1400" b="1" dirty="0" smtClean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(</a:t>
            </a:r>
            <a:r>
              <a:rPr lang="en-US" sz="1400" b="1" dirty="0" err="1">
                <a:latin typeface="Arial" charset="0"/>
              </a:rPr>
              <a:t>p</a:t>
            </a:r>
            <a:r>
              <a:rPr lang="en-US" sz="1400" baseline="-25000" dirty="0" err="1">
                <a:latin typeface="Arial" charset="0"/>
              </a:rPr>
              <a:t>T</a:t>
            </a:r>
            <a:r>
              <a:rPr lang="en-US" sz="1400" baseline="30000" dirty="0" err="1">
                <a:latin typeface="Arial" charset="0"/>
              </a:rPr>
              <a:t>e</a:t>
            </a:r>
            <a:r>
              <a:rPr lang="en-US" sz="1400" dirty="0">
                <a:latin typeface="Arial" charset="0"/>
              </a:rPr>
              <a:t> + </a:t>
            </a:r>
            <a:r>
              <a:rPr lang="en-US" sz="1400" b="1" dirty="0" err="1">
                <a:latin typeface="Arial" charset="0"/>
              </a:rPr>
              <a:t>p</a:t>
            </a:r>
            <a:r>
              <a:rPr lang="en-US" sz="1400" baseline="-25000" dirty="0" err="1">
                <a:latin typeface="Arial" charset="0"/>
              </a:rPr>
              <a:t>T</a:t>
            </a:r>
            <a:r>
              <a:rPr lang="el-GR" sz="1400" baseline="30000" dirty="0">
                <a:latin typeface="Arial" charset="0"/>
              </a:rPr>
              <a:t>ν</a:t>
            </a:r>
            <a:r>
              <a:rPr lang="en-US" sz="1400" dirty="0">
                <a:latin typeface="Arial" charset="0"/>
              </a:rPr>
              <a:t>)</a:t>
            </a:r>
            <a:r>
              <a:rPr lang="en-US" sz="1400" baseline="30000" dirty="0">
                <a:latin typeface="Arial" charset="0"/>
              </a:rPr>
              <a:t>2</a:t>
            </a:r>
            <a:r>
              <a:rPr lang="en-US" sz="1400" b="1" baseline="30000" dirty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Analysis Cuts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CDF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err="1" smtClean="0"/>
              <a:t>Analyzed</a:t>
            </a:r>
            <a:r>
              <a:rPr lang="en-ZA" dirty="0" smtClean="0"/>
              <a:t> 2.2 fb</a:t>
            </a:r>
            <a:r>
              <a:rPr lang="en-ZA" baseline="30000" dirty="0" smtClean="0"/>
              <a:t>-1</a:t>
            </a:r>
            <a:endParaRPr lang="en-ZA" dirty="0"/>
          </a:p>
          <a:p>
            <a:r>
              <a:rPr lang="en-ZA" dirty="0"/>
              <a:t>Uses W </a:t>
            </a:r>
            <a:r>
              <a:rPr lang="en-ZA" dirty="0" smtClean="0">
                <a:sym typeface="Wingdings" pitchFamily="2" charset="2"/>
              </a:rPr>
              <a:t></a:t>
            </a:r>
            <a:r>
              <a:rPr lang="en-ZA" dirty="0" smtClean="0"/>
              <a:t> e</a:t>
            </a:r>
            <a:r>
              <a:rPr lang="el-GR" dirty="0" smtClean="0"/>
              <a:t>ν</a:t>
            </a:r>
            <a:r>
              <a:rPr lang="en-ZA" dirty="0" smtClean="0"/>
              <a:t> </a:t>
            </a:r>
            <a:r>
              <a:rPr lang="en-ZA" dirty="0"/>
              <a:t>and W </a:t>
            </a:r>
            <a:r>
              <a:rPr lang="en-ZA" dirty="0" smtClean="0">
                <a:sym typeface="Wingdings" pitchFamily="2" charset="2"/>
              </a:rPr>
              <a:t> </a:t>
            </a:r>
            <a:r>
              <a:rPr lang="el-GR" dirty="0" smtClean="0">
                <a:sym typeface="Wingdings" pitchFamily="2" charset="2"/>
              </a:rPr>
              <a:t>μν</a:t>
            </a:r>
            <a:r>
              <a:rPr lang="en-ZA" dirty="0" smtClean="0"/>
              <a:t> decay channels</a:t>
            </a:r>
            <a:r>
              <a:rPr lang="en-ZA" dirty="0"/>
              <a:t>.</a:t>
            </a:r>
          </a:p>
          <a:p>
            <a:r>
              <a:rPr lang="en-ZA" dirty="0"/>
              <a:t>Central leptons </a:t>
            </a:r>
            <a:r>
              <a:rPr lang="en-ZA" dirty="0" smtClean="0"/>
              <a:t>|η| </a:t>
            </a:r>
            <a:r>
              <a:rPr lang="en-ZA" dirty="0"/>
              <a:t>&lt; 1 with</a:t>
            </a:r>
          </a:p>
          <a:p>
            <a:pPr lvl="1"/>
            <a:r>
              <a:rPr lang="en-ZA" dirty="0"/>
              <a:t>30 &lt; </a:t>
            </a:r>
            <a:r>
              <a:rPr lang="en-ZA" dirty="0" err="1"/>
              <a:t>p</a:t>
            </a:r>
            <a:r>
              <a:rPr lang="en-ZA" baseline="-25000" dirty="0" err="1"/>
              <a:t>T</a:t>
            </a:r>
            <a:r>
              <a:rPr lang="en-ZA" dirty="0"/>
              <a:t> &lt; 55 </a:t>
            </a:r>
            <a:r>
              <a:rPr lang="en-ZA" dirty="0" err="1"/>
              <a:t>GeV</a:t>
            </a:r>
            <a:endParaRPr lang="en-ZA" dirty="0"/>
          </a:p>
          <a:p>
            <a:r>
              <a:rPr lang="en-ZA" dirty="0"/>
              <a:t>Missing transverse energy</a:t>
            </a:r>
          </a:p>
          <a:p>
            <a:pPr lvl="1"/>
            <a:r>
              <a:rPr lang="en-ZA" dirty="0"/>
              <a:t>30 &lt; =E</a:t>
            </a:r>
            <a:r>
              <a:rPr lang="en-ZA" baseline="-25000" dirty="0"/>
              <a:t>T</a:t>
            </a:r>
            <a:r>
              <a:rPr lang="en-ZA" dirty="0"/>
              <a:t> &lt; 55 </a:t>
            </a:r>
            <a:r>
              <a:rPr lang="en-ZA" dirty="0" err="1"/>
              <a:t>GeV</a:t>
            </a:r>
            <a:endParaRPr lang="en-ZA" dirty="0"/>
          </a:p>
          <a:p>
            <a:r>
              <a:rPr lang="en-ZA" dirty="0"/>
              <a:t>Transverse mass</a:t>
            </a:r>
          </a:p>
          <a:p>
            <a:pPr lvl="1"/>
            <a:r>
              <a:rPr lang="en-ZA" dirty="0"/>
              <a:t>60 &lt; </a:t>
            </a:r>
            <a:r>
              <a:rPr lang="en-ZA" dirty="0" err="1"/>
              <a:t>m</a:t>
            </a:r>
            <a:r>
              <a:rPr lang="en-ZA" baseline="-25000" dirty="0" err="1"/>
              <a:t>T</a:t>
            </a:r>
            <a:r>
              <a:rPr lang="en-ZA" dirty="0"/>
              <a:t> &lt; 100 </a:t>
            </a:r>
            <a:r>
              <a:rPr lang="en-ZA" dirty="0" err="1"/>
              <a:t>GeV</a:t>
            </a:r>
            <a:endParaRPr lang="en-ZA" dirty="0"/>
          </a:p>
          <a:p>
            <a:r>
              <a:rPr lang="en-ZA" dirty="0" err="1"/>
              <a:t>Hadronic</a:t>
            </a:r>
            <a:r>
              <a:rPr lang="en-ZA" dirty="0"/>
              <a:t> recoil momentum</a:t>
            </a:r>
          </a:p>
          <a:p>
            <a:pPr lvl="1"/>
            <a:r>
              <a:rPr lang="en-ZA" dirty="0" err="1"/>
              <a:t>u</a:t>
            </a:r>
            <a:r>
              <a:rPr lang="en-ZA" baseline="-25000" dirty="0" err="1"/>
              <a:t>T</a:t>
            </a:r>
            <a:r>
              <a:rPr lang="en-ZA" dirty="0"/>
              <a:t> &lt; 15 </a:t>
            </a:r>
            <a:r>
              <a:rPr lang="en-ZA" dirty="0" err="1"/>
              <a:t>GeV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D0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err="1" smtClean="0"/>
              <a:t>Analyzed</a:t>
            </a:r>
            <a:r>
              <a:rPr lang="en-ZA" dirty="0" smtClean="0"/>
              <a:t> 4.3 fb</a:t>
            </a:r>
            <a:r>
              <a:rPr lang="en-ZA" baseline="30000" dirty="0" smtClean="0"/>
              <a:t>-1</a:t>
            </a:r>
            <a:r>
              <a:rPr lang="en-ZA" dirty="0" smtClean="0"/>
              <a:t> (1 fb</a:t>
            </a:r>
            <a:r>
              <a:rPr lang="en-ZA" baseline="30000" dirty="0" smtClean="0"/>
              <a:t>-1</a:t>
            </a:r>
            <a:r>
              <a:rPr lang="en-ZA" dirty="0"/>
              <a:t> </a:t>
            </a:r>
            <a:r>
              <a:rPr lang="en-ZA" dirty="0" err="1" smtClean="0"/>
              <a:t>analyzed</a:t>
            </a:r>
            <a:r>
              <a:rPr lang="en-ZA" dirty="0" smtClean="0"/>
              <a:t> </a:t>
            </a:r>
            <a:r>
              <a:rPr lang="en-ZA" dirty="0"/>
              <a:t>before)</a:t>
            </a:r>
          </a:p>
          <a:p>
            <a:r>
              <a:rPr lang="en-ZA" dirty="0"/>
              <a:t>Uses W </a:t>
            </a:r>
            <a:r>
              <a:rPr lang="en-ZA" dirty="0" smtClean="0">
                <a:sym typeface="Wingdings" pitchFamily="2" charset="2"/>
              </a:rPr>
              <a:t> </a:t>
            </a:r>
            <a:r>
              <a:rPr lang="en-ZA" dirty="0" smtClean="0"/>
              <a:t>e</a:t>
            </a:r>
            <a:r>
              <a:rPr lang="el-GR" dirty="0" smtClean="0"/>
              <a:t>η</a:t>
            </a:r>
            <a:r>
              <a:rPr lang="en-ZA" dirty="0" smtClean="0"/>
              <a:t> </a:t>
            </a:r>
            <a:r>
              <a:rPr lang="en-ZA" dirty="0"/>
              <a:t>decay channel.</a:t>
            </a:r>
          </a:p>
          <a:p>
            <a:r>
              <a:rPr lang="en-ZA" dirty="0"/>
              <a:t>Central electrons </a:t>
            </a:r>
            <a:r>
              <a:rPr lang="en-ZA" dirty="0" smtClean="0"/>
              <a:t>|</a:t>
            </a:r>
            <a:r>
              <a:rPr lang="el-GR" dirty="0" smtClean="0"/>
              <a:t>η</a:t>
            </a:r>
            <a:r>
              <a:rPr lang="en-ZA" dirty="0" smtClean="0"/>
              <a:t>| </a:t>
            </a:r>
            <a:r>
              <a:rPr lang="en-ZA" dirty="0"/>
              <a:t>&lt; 1:05 with</a:t>
            </a:r>
          </a:p>
          <a:p>
            <a:pPr lvl="1"/>
            <a:r>
              <a:rPr lang="en-ZA" dirty="0" err="1"/>
              <a:t>p</a:t>
            </a:r>
            <a:r>
              <a:rPr lang="en-ZA" baseline="-25000" dirty="0" err="1"/>
              <a:t>T</a:t>
            </a:r>
            <a:r>
              <a:rPr lang="en-ZA" dirty="0"/>
              <a:t> &gt; 25 </a:t>
            </a:r>
            <a:r>
              <a:rPr lang="en-ZA" dirty="0" err="1"/>
              <a:t>GeV</a:t>
            </a:r>
            <a:endParaRPr lang="en-ZA" dirty="0"/>
          </a:p>
          <a:p>
            <a:r>
              <a:rPr lang="en-ZA" dirty="0"/>
              <a:t>Missing transverse energy</a:t>
            </a:r>
          </a:p>
          <a:p>
            <a:pPr lvl="1"/>
            <a:r>
              <a:rPr lang="en-ZA" dirty="0" smtClean="0"/>
              <a:t>E</a:t>
            </a:r>
            <a:r>
              <a:rPr lang="en-ZA" baseline="-25000" dirty="0" smtClean="0"/>
              <a:t>T</a:t>
            </a:r>
            <a:r>
              <a:rPr lang="en-ZA" dirty="0" smtClean="0"/>
              <a:t> </a:t>
            </a:r>
            <a:r>
              <a:rPr lang="en-ZA" dirty="0"/>
              <a:t>&gt; 25 </a:t>
            </a:r>
            <a:r>
              <a:rPr lang="en-ZA" dirty="0" err="1"/>
              <a:t>GeV</a:t>
            </a:r>
            <a:endParaRPr lang="en-ZA" dirty="0"/>
          </a:p>
          <a:p>
            <a:r>
              <a:rPr lang="en-ZA" dirty="0"/>
              <a:t>Transverse mass</a:t>
            </a:r>
          </a:p>
          <a:p>
            <a:pPr lvl="1"/>
            <a:r>
              <a:rPr lang="en-ZA" dirty="0"/>
              <a:t>50 &lt; </a:t>
            </a:r>
            <a:r>
              <a:rPr lang="en-ZA" dirty="0" err="1"/>
              <a:t>m</a:t>
            </a:r>
            <a:r>
              <a:rPr lang="en-ZA" baseline="-25000" dirty="0" err="1"/>
              <a:t>T</a:t>
            </a:r>
            <a:r>
              <a:rPr lang="en-ZA" dirty="0"/>
              <a:t> &lt; 200 </a:t>
            </a:r>
            <a:r>
              <a:rPr lang="en-ZA" dirty="0" err="1"/>
              <a:t>GeV</a:t>
            </a:r>
            <a:endParaRPr lang="en-ZA" dirty="0"/>
          </a:p>
          <a:p>
            <a:r>
              <a:rPr lang="en-ZA" dirty="0" err="1"/>
              <a:t>Hadronic</a:t>
            </a:r>
            <a:r>
              <a:rPr lang="en-ZA" dirty="0"/>
              <a:t> recoil momentum</a:t>
            </a:r>
          </a:p>
          <a:p>
            <a:pPr lvl="1"/>
            <a:r>
              <a:rPr lang="en-ZA" dirty="0" err="1"/>
              <a:t>u</a:t>
            </a:r>
            <a:r>
              <a:rPr lang="en-ZA" baseline="-25000" dirty="0" err="1"/>
              <a:t>T</a:t>
            </a:r>
            <a:r>
              <a:rPr lang="en-ZA" dirty="0"/>
              <a:t> &lt; 15 </a:t>
            </a:r>
            <a:r>
              <a:rPr lang="en-ZA" dirty="0" err="1"/>
              <a:t>GeV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Rely on Detailed Simulations to compare to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865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The observables cannot be described analytically, We rely on detailed M.C.  And detector response simulations.</a:t>
            </a:r>
          </a:p>
          <a:p>
            <a:r>
              <a:rPr lang="en-ZA" sz="2400" dirty="0"/>
              <a:t>Full GEANT detector simulations are not fast nor accurate enough to describe </a:t>
            </a:r>
            <a:r>
              <a:rPr lang="en-ZA" sz="2400" dirty="0" smtClean="0"/>
              <a:t>the kinematical </a:t>
            </a:r>
            <a:r>
              <a:rPr lang="en-ZA" sz="2400" dirty="0"/>
              <a:t>distributions used to measure the W boson mass.</a:t>
            </a:r>
          </a:p>
          <a:p>
            <a:r>
              <a:rPr lang="en-ZA" sz="2400" dirty="0"/>
              <a:t>Both CDF and </a:t>
            </a:r>
            <a:r>
              <a:rPr lang="en-ZA" sz="2400" dirty="0" smtClean="0"/>
              <a:t>D0 </a:t>
            </a:r>
            <a:r>
              <a:rPr lang="en-ZA" sz="2400" dirty="0"/>
              <a:t>develop </a:t>
            </a:r>
            <a:r>
              <a:rPr lang="en-ZA" sz="2400" dirty="0" err="1" smtClean="0"/>
              <a:t>parametrised</a:t>
            </a:r>
            <a:r>
              <a:rPr lang="en-ZA" sz="2400" dirty="0" smtClean="0"/>
              <a:t> </a:t>
            </a:r>
            <a:r>
              <a:rPr lang="en-ZA" sz="2400" dirty="0"/>
              <a:t>fast simulations of the detector response </a:t>
            </a:r>
            <a:r>
              <a:rPr lang="en-ZA" sz="2400" dirty="0" smtClean="0"/>
              <a:t>to W events</a:t>
            </a:r>
            <a:r>
              <a:rPr lang="en-ZA" sz="2400" dirty="0"/>
              <a:t>. The </a:t>
            </a:r>
            <a:r>
              <a:rPr lang="en-ZA" sz="2400" dirty="0" err="1" smtClean="0"/>
              <a:t>parametrisations</a:t>
            </a:r>
            <a:r>
              <a:rPr lang="en-ZA" sz="2400" dirty="0" smtClean="0"/>
              <a:t> </a:t>
            </a:r>
            <a:r>
              <a:rPr lang="en-ZA" sz="2400" dirty="0"/>
              <a:t>are calibrated with data, using very </a:t>
            </a:r>
            <a:r>
              <a:rPr lang="en-ZA" sz="2400" dirty="0" smtClean="0"/>
              <a:t>different strategies</a:t>
            </a:r>
            <a:r>
              <a:rPr lang="en-ZA" sz="2400" dirty="0"/>
              <a:t>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83" t="23071" r="51535" b="43785"/>
          <a:stretch/>
        </p:blipFill>
        <p:spPr>
          <a:xfrm>
            <a:off x="251914" y="4521285"/>
            <a:ext cx="2310656" cy="1659935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2562570" y="5104335"/>
            <a:ext cx="428719" cy="5148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441337" y="4612295"/>
            <a:ext cx="1347356" cy="15421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Detector Simulation</a:t>
            </a:r>
            <a:endParaRPr lang="en-US" dirty="0"/>
          </a:p>
        </p:txBody>
      </p:sp>
      <p:sp>
        <p:nvSpPr>
          <p:cNvPr id="9" name="Equal 8"/>
          <p:cNvSpPr/>
          <p:nvPr/>
        </p:nvSpPr>
        <p:spPr>
          <a:xfrm>
            <a:off x="5131952" y="5118849"/>
            <a:ext cx="360439" cy="377544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91" y="4078851"/>
            <a:ext cx="3491745" cy="24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19/6/12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Calibration Strategy </a:t>
            </a:r>
            <a:endParaRPr lang="en-Z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CDF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Detailed model of </a:t>
            </a:r>
            <a:r>
              <a:rPr lang="en-ZA" dirty="0" smtClean="0"/>
              <a:t>lepton interactions </a:t>
            </a:r>
            <a:r>
              <a:rPr lang="en-ZA" dirty="0"/>
              <a:t>at the central tracker.</a:t>
            </a:r>
          </a:p>
          <a:p>
            <a:r>
              <a:rPr lang="en-ZA" dirty="0"/>
              <a:t>Precise alignment using </a:t>
            </a:r>
            <a:r>
              <a:rPr lang="en-ZA" dirty="0" smtClean="0"/>
              <a:t>cosmic rays</a:t>
            </a:r>
            <a:r>
              <a:rPr lang="en-ZA" dirty="0"/>
              <a:t>.</a:t>
            </a:r>
          </a:p>
          <a:p>
            <a:r>
              <a:rPr lang="en-ZA" dirty="0"/>
              <a:t>Momentum scale calibrated </a:t>
            </a:r>
            <a:r>
              <a:rPr lang="en-ZA" dirty="0" smtClean="0"/>
              <a:t>using J/</a:t>
            </a:r>
            <a:r>
              <a:rPr lang="el-GR" dirty="0" smtClean="0"/>
              <a:t>ψ</a:t>
            </a:r>
            <a:r>
              <a:rPr lang="en-ZA" dirty="0" smtClean="0"/>
              <a:t> </a:t>
            </a:r>
            <a:r>
              <a:rPr lang="en-ZA" dirty="0" smtClean="0">
                <a:sym typeface="Wingdings" pitchFamily="2" charset="2"/>
              </a:rPr>
              <a:t> </a:t>
            </a:r>
            <a:r>
              <a:rPr lang="el-GR" dirty="0" smtClean="0"/>
              <a:t>μμ</a:t>
            </a:r>
            <a:r>
              <a:rPr lang="en-ZA" dirty="0" smtClean="0"/>
              <a:t> </a:t>
            </a:r>
            <a:r>
              <a:rPr lang="en-ZA" dirty="0"/>
              <a:t>,  </a:t>
            </a:r>
            <a:r>
              <a:rPr lang="el-GR" dirty="0" smtClean="0"/>
              <a:t>ϒ</a:t>
            </a:r>
            <a:r>
              <a:rPr lang="en-ZA" dirty="0" smtClean="0">
                <a:sym typeface="Wingdings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μμ</a:t>
            </a:r>
            <a:r>
              <a:rPr lang="en-ZA" dirty="0" smtClean="0"/>
              <a:t>  </a:t>
            </a:r>
            <a:r>
              <a:rPr lang="en-ZA" dirty="0"/>
              <a:t>and </a:t>
            </a:r>
            <a:r>
              <a:rPr lang="en-ZA" dirty="0" smtClean="0"/>
              <a:t>Z</a:t>
            </a:r>
            <a:r>
              <a:rPr lang="en-ZA" dirty="0">
                <a:sym typeface="Wingdings" pitchFamily="2" charset="2"/>
              </a:rPr>
              <a:t> </a:t>
            </a:r>
            <a:r>
              <a:rPr lang="el-GR" dirty="0"/>
              <a:t> </a:t>
            </a:r>
            <a:r>
              <a:rPr lang="el-GR" dirty="0" smtClean="0"/>
              <a:t>μμ</a:t>
            </a:r>
            <a:r>
              <a:rPr lang="en-ZA" dirty="0" smtClean="0"/>
              <a:t>  mass fits</a:t>
            </a:r>
            <a:r>
              <a:rPr lang="en-ZA" dirty="0"/>
              <a:t>.</a:t>
            </a:r>
          </a:p>
          <a:p>
            <a:r>
              <a:rPr lang="en-ZA" dirty="0"/>
              <a:t>Use calibrated momentum </a:t>
            </a:r>
            <a:r>
              <a:rPr lang="en-ZA" dirty="0" smtClean="0"/>
              <a:t>scale and </a:t>
            </a:r>
            <a:r>
              <a:rPr lang="en-ZA" dirty="0"/>
              <a:t>E=p distribution in W </a:t>
            </a:r>
            <a:r>
              <a:rPr lang="en-ZA" dirty="0" smtClean="0">
                <a:sym typeface="Wingdings" pitchFamily="2" charset="2"/>
              </a:rPr>
              <a:t></a:t>
            </a:r>
            <a:r>
              <a:rPr lang="en-ZA" dirty="0" smtClean="0"/>
              <a:t>e</a:t>
            </a:r>
            <a:r>
              <a:rPr lang="en-ZA" dirty="0">
                <a:sym typeface="Wingdings" pitchFamily="2" charset="2"/>
              </a:rPr>
              <a:t> </a:t>
            </a:r>
            <a:r>
              <a:rPr lang="en-ZA" dirty="0" smtClean="0">
                <a:sym typeface="Wingdings" pitchFamily="2" charset="2"/>
              </a:rPr>
              <a:t>ν</a:t>
            </a:r>
            <a:r>
              <a:rPr lang="en-ZA" dirty="0">
                <a:sym typeface="Wingdings" pitchFamily="2" charset="2"/>
              </a:rPr>
              <a:t> </a:t>
            </a:r>
            <a:r>
              <a:rPr lang="en-ZA" dirty="0" smtClean="0"/>
              <a:t>events </a:t>
            </a:r>
            <a:r>
              <a:rPr lang="en-ZA" dirty="0"/>
              <a:t>to calibrate the </a:t>
            </a:r>
            <a:r>
              <a:rPr lang="en-ZA" dirty="0" smtClean="0"/>
              <a:t>calorimeter energy </a:t>
            </a:r>
            <a:r>
              <a:rPr lang="en-ZA" dirty="0"/>
              <a:t>scale.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 smtClean="0"/>
              <a:t>D0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Detailed model of the calorimeter</a:t>
            </a:r>
          </a:p>
          <a:p>
            <a:r>
              <a:rPr lang="en-ZA" dirty="0"/>
              <a:t>response to electrons and photons.</a:t>
            </a:r>
          </a:p>
          <a:p>
            <a:r>
              <a:rPr lang="en-ZA" dirty="0"/>
              <a:t>Detailed model of the </a:t>
            </a:r>
            <a:r>
              <a:rPr lang="en-ZA" dirty="0" smtClean="0"/>
              <a:t>underlying energy flow</a:t>
            </a:r>
            <a:r>
              <a:rPr lang="en-ZA" dirty="0"/>
              <a:t>.</a:t>
            </a:r>
          </a:p>
          <a:p>
            <a:r>
              <a:rPr lang="en-ZA" dirty="0"/>
              <a:t>Detailed model of </a:t>
            </a:r>
            <a:r>
              <a:rPr lang="en-ZA" dirty="0" smtClean="0"/>
              <a:t>efficiencies</a:t>
            </a:r>
            <a:r>
              <a:rPr lang="en-ZA" dirty="0"/>
              <a:t>.</a:t>
            </a:r>
          </a:p>
          <a:p>
            <a:r>
              <a:rPr lang="en-ZA" dirty="0"/>
              <a:t>Calibrate the calorimeter </a:t>
            </a:r>
            <a:r>
              <a:rPr lang="en-ZA" dirty="0" smtClean="0"/>
              <a:t>energy scale </a:t>
            </a:r>
            <a:r>
              <a:rPr lang="en-ZA" dirty="0"/>
              <a:t>using the </a:t>
            </a:r>
            <a:r>
              <a:rPr lang="en-ZA" dirty="0" smtClean="0"/>
              <a:t>di-electron invariant mass </a:t>
            </a:r>
            <a:r>
              <a:rPr lang="en-ZA" dirty="0"/>
              <a:t>and angular distribution </a:t>
            </a:r>
            <a:r>
              <a:rPr lang="en-ZA" dirty="0" smtClean="0"/>
              <a:t>in </a:t>
            </a:r>
            <a:r>
              <a:rPr lang="es-ES" dirty="0" smtClean="0"/>
              <a:t>Z </a:t>
            </a:r>
            <a:r>
              <a:rPr lang="es-ES" dirty="0" smtClean="0">
                <a:sym typeface="Wingdings" pitchFamily="2" charset="2"/>
              </a:rPr>
              <a:t></a:t>
            </a:r>
            <a:r>
              <a:rPr lang="es-ES" dirty="0" smtClean="0"/>
              <a:t> </a:t>
            </a:r>
            <a:r>
              <a:rPr lang="es-ES" dirty="0" err="1"/>
              <a:t>ee</a:t>
            </a:r>
            <a:r>
              <a:rPr lang="es-ES" dirty="0"/>
              <a:t> </a:t>
            </a:r>
            <a:r>
              <a:rPr lang="es-ES" dirty="0" err="1"/>
              <a:t>decays</a:t>
            </a:r>
            <a:r>
              <a:rPr lang="es-ES" dirty="0"/>
              <a:t> (</a:t>
            </a:r>
            <a:r>
              <a:rPr lang="es-ES" dirty="0" err="1"/>
              <a:t>electron</a:t>
            </a:r>
            <a:r>
              <a:rPr lang="es-ES" dirty="0"/>
              <a:t> </a:t>
            </a:r>
            <a:r>
              <a:rPr lang="es-ES" dirty="0" err="1" smtClean="0"/>
              <a:t>energy</a:t>
            </a:r>
            <a:r>
              <a:rPr lang="es-ES" dirty="0"/>
              <a:t> </a:t>
            </a:r>
            <a:r>
              <a:rPr lang="en-ZA" dirty="0" smtClean="0"/>
              <a:t>scale  </a:t>
            </a:r>
            <a:r>
              <a:rPr lang="en-ZA" dirty="0"/>
              <a:t>and energy </a:t>
            </a:r>
            <a:r>
              <a:rPr lang="en-ZA" dirty="0" smtClean="0"/>
              <a:t>offset </a:t>
            </a:r>
            <a:r>
              <a:rPr lang="en-ZA" dirty="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Calibration Tests</a:t>
            </a:r>
            <a:endParaRPr lang="en-Z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08EC-1EBA-4669-A799-30E425049791}" type="datetime1">
              <a:rPr lang="en-US" smtClean="0"/>
              <a:t>12/7/2012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14" y="4330313"/>
            <a:ext cx="3947886" cy="2557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9613" y="1751426"/>
            <a:ext cx="4158289" cy="265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30397"/>
            <a:ext cx="4012389" cy="3444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0401" y="6029654"/>
            <a:ext cx="37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</a:t>
            </a:r>
            <a:r>
              <a:rPr lang="en-ZA" baseline="-25000" dirty="0" smtClean="0"/>
              <a:t>Z</a:t>
            </a:r>
            <a:r>
              <a:rPr lang="en-ZA" dirty="0" smtClean="0"/>
              <a:t> </a:t>
            </a:r>
            <a:r>
              <a:rPr lang="en-ZA" dirty="0"/>
              <a:t>= </a:t>
            </a:r>
            <a:r>
              <a:rPr lang="en-ZA" dirty="0" smtClean="0"/>
              <a:t>91180</a:t>
            </a:r>
            <a:r>
              <a:rPr lang="en-ZA" dirty="0"/>
              <a:t>±</a:t>
            </a:r>
            <a:r>
              <a:rPr lang="en-ZA" dirty="0" smtClean="0"/>
              <a:t> 12(stat)</a:t>
            </a:r>
            <a:r>
              <a:rPr lang="en-ZA" dirty="0"/>
              <a:t> ±</a:t>
            </a:r>
            <a:r>
              <a:rPr lang="en-ZA" dirty="0" smtClean="0"/>
              <a:t>10(</a:t>
            </a:r>
            <a:r>
              <a:rPr lang="en-ZA" dirty="0" err="1" smtClean="0"/>
              <a:t>syst</a:t>
            </a:r>
            <a:r>
              <a:rPr lang="en-ZA" dirty="0" smtClean="0"/>
              <a:t>)MeV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5196114" y="1417638"/>
            <a:ext cx="366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</a:t>
            </a:r>
            <a:r>
              <a:rPr lang="en-ZA" baseline="-25000" dirty="0"/>
              <a:t>Z</a:t>
            </a:r>
            <a:r>
              <a:rPr lang="en-ZA" dirty="0"/>
              <a:t> = </a:t>
            </a:r>
            <a:r>
              <a:rPr lang="en-ZA" dirty="0" smtClean="0"/>
              <a:t> 91230±30(stat)</a:t>
            </a:r>
            <a:r>
              <a:rPr lang="en-ZA" dirty="0"/>
              <a:t> ±</a:t>
            </a:r>
            <a:r>
              <a:rPr lang="en-ZA" dirty="0" smtClean="0"/>
              <a:t>14(</a:t>
            </a:r>
            <a:r>
              <a:rPr lang="en-ZA" dirty="0" err="1" smtClean="0"/>
              <a:t>syst</a:t>
            </a:r>
            <a:r>
              <a:rPr lang="en-ZA" dirty="0" smtClean="0"/>
              <a:t>)MeV</a:t>
            </a:r>
            <a:endParaRPr lang="en-ZA" dirty="0"/>
          </a:p>
        </p:txBody>
      </p:sp>
      <p:sp>
        <p:nvSpPr>
          <p:cNvPr id="14" name="Rectangle 13"/>
          <p:cNvSpPr/>
          <p:nvPr/>
        </p:nvSpPr>
        <p:spPr>
          <a:xfrm>
            <a:off x="1291149" y="1889310"/>
            <a:ext cx="259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M</a:t>
            </a:r>
            <a:r>
              <a:rPr lang="en-ZA" baseline="-25000" dirty="0" smtClean="0"/>
              <a:t>Z</a:t>
            </a:r>
            <a:r>
              <a:rPr lang="en-ZA" dirty="0" smtClean="0"/>
              <a:t> = 91 193±17(stat)MeV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00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Comparison of Systematic Uncertainties (MeV)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6593-F106-46B7-B3EF-EAA882F2392E}" type="datetime1">
              <a:rPr lang="en-US" smtClean="0"/>
              <a:t>12/7/2012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3863" r="6222"/>
          <a:stretch/>
        </p:blipFill>
        <p:spPr>
          <a:xfrm rot="5400000">
            <a:off x="2627011" y="431875"/>
            <a:ext cx="4118577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Performance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17638"/>
            <a:ext cx="72580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0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Final Comparisons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6593-F106-46B7-B3EF-EAA882F2392E}" type="datetime1">
              <a:rPr lang="en-US" smtClean="0"/>
              <a:t>12/7/2012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43" y="1719491"/>
            <a:ext cx="4593203" cy="4869995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57198" y="2499487"/>
            <a:ext cx="3766457" cy="331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3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Results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6593-F106-46B7-B3EF-EAA882F2392E}" type="datetime1">
              <a:rPr lang="en-US" smtClean="0"/>
              <a:t>12/7/2012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44" y="1417638"/>
            <a:ext cx="4566774" cy="4303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19471" r="24151" b="15979"/>
          <a:stretch/>
        </p:blipFill>
        <p:spPr>
          <a:xfrm rot="5400000">
            <a:off x="936641" y="1624790"/>
            <a:ext cx="2894252" cy="38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Higgs Constraint,</a:t>
            </a:r>
            <a:br>
              <a:rPr lang="en-ZA" dirty="0" smtClean="0"/>
            </a:br>
            <a:r>
              <a:rPr lang="en-ZA" dirty="0" smtClean="0"/>
              <a:t>or rather compatibility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06593-F106-46B7-B3EF-EAA882F2392E}" type="datetime1">
              <a:rPr lang="en-US" smtClean="0"/>
              <a:t>12/7/2012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71" y="1754498"/>
            <a:ext cx="5337431" cy="34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The </a:t>
            </a:r>
            <a:r>
              <a:rPr lang="en-ZA" dirty="0" err="1"/>
              <a:t>Tevatron</a:t>
            </a:r>
            <a:r>
              <a:rPr lang="en-ZA" dirty="0"/>
              <a:t> experiments have continued to produce results in 2012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There are further recent results not covered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6" y="2432506"/>
            <a:ext cx="5515427" cy="413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6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Detector Performance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132" y="1786918"/>
            <a:ext cx="6681786" cy="456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Detectors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4040188" cy="639762"/>
          </a:xfrm>
        </p:spPr>
        <p:txBody>
          <a:bodyPr/>
          <a:lstStyle/>
          <a:p>
            <a:r>
              <a:rPr lang="en-ZA" dirty="0" smtClean="0"/>
              <a:t>CDF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4918075"/>
            <a:ext cx="4040188" cy="12080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44613"/>
            <a:ext cx="4041775" cy="639762"/>
          </a:xfrm>
        </p:spPr>
        <p:txBody>
          <a:bodyPr/>
          <a:lstStyle/>
          <a:p>
            <a:r>
              <a:rPr lang="en-ZA" dirty="0" smtClean="0"/>
              <a:t>D0</a:t>
            </a:r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4918075"/>
            <a:ext cx="4041775" cy="120808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7386" y="1965325"/>
            <a:ext cx="406902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cdfdetector"/>
          <p:cNvPicPr>
            <a:picLocks noChangeAspect="1" noChangeArrowheads="1"/>
          </p:cNvPicPr>
          <p:nvPr/>
        </p:nvPicPr>
        <p:blipFill>
          <a:blip r:embed="rId4"/>
          <a:srcRect l="4958" t="4463" r="5818" b="8507"/>
          <a:stretch>
            <a:fillRect/>
          </a:stretch>
        </p:blipFill>
        <p:spPr bwMode="auto">
          <a:xfrm>
            <a:off x="654407" y="1965325"/>
            <a:ext cx="390453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9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Top Quark Properties</a:t>
            </a:r>
            <a:endParaRPr lang="en-ZA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first physics impact of the </a:t>
            </a:r>
            <a:r>
              <a:rPr lang="en-ZA" dirty="0" err="1" smtClean="0"/>
              <a:t>Tevatron</a:t>
            </a:r>
            <a:r>
              <a:rPr lang="en-ZA" dirty="0" smtClean="0"/>
              <a:t> was the discovery of the Top Quark in 1995</a:t>
            </a:r>
            <a:endParaRPr lang="en-Z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08EC-1EBA-4669-A799-30E425049791}" type="datetime1">
              <a:rPr lang="en-US" smtClean="0"/>
              <a:t>12/7/2012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670175"/>
            <a:ext cx="5143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Top Quark Mass Measurements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ZA" dirty="0"/>
              <a:t>In-situ Jet Energy Scale (JES) calibration</a:t>
            </a:r>
          </a:p>
          <a:p>
            <a:pPr lvl="1"/>
            <a:r>
              <a:rPr lang="en-ZA" dirty="0"/>
              <a:t>Use the reconstructed invariant mass of the two light jets from the W boson decay </a:t>
            </a:r>
            <a:r>
              <a:rPr lang="en-ZA" dirty="0" smtClean="0"/>
              <a:t>to constrain </a:t>
            </a:r>
            <a:r>
              <a:rPr lang="en-ZA" dirty="0"/>
              <a:t>the </a:t>
            </a:r>
            <a:r>
              <a:rPr lang="en-ZA" dirty="0" smtClean="0"/>
              <a:t>JES</a:t>
            </a:r>
          </a:p>
          <a:p>
            <a:pPr lvl="1"/>
            <a:r>
              <a:rPr lang="en-ZA" dirty="0" smtClean="0"/>
              <a:t>Extract </a:t>
            </a:r>
            <a:r>
              <a:rPr lang="en-ZA" dirty="0"/>
              <a:t>an overall JES correction factor and apply this to all jets</a:t>
            </a:r>
          </a:p>
          <a:p>
            <a:r>
              <a:rPr lang="en-ZA" dirty="0" smtClean="0"/>
              <a:t>Template</a:t>
            </a:r>
            <a:r>
              <a:rPr lang="en-ZA" dirty="0"/>
              <a:t> </a:t>
            </a:r>
            <a:r>
              <a:rPr lang="en-ZA" dirty="0" smtClean="0"/>
              <a:t>Method:</a:t>
            </a:r>
          </a:p>
          <a:p>
            <a:pPr lvl="1"/>
            <a:r>
              <a:rPr lang="en-ZA" dirty="0" smtClean="0"/>
              <a:t>Compare distributions to Monte-Carlo generated with  different masses</a:t>
            </a:r>
          </a:p>
          <a:p>
            <a:r>
              <a:rPr lang="en-ZA" dirty="0" smtClean="0"/>
              <a:t>Matrix </a:t>
            </a:r>
            <a:r>
              <a:rPr lang="en-ZA" dirty="0"/>
              <a:t>Element: </a:t>
            </a:r>
            <a:endParaRPr lang="en-ZA" dirty="0" smtClean="0"/>
          </a:p>
          <a:p>
            <a:pPr lvl="1"/>
            <a:r>
              <a:rPr lang="en-ZA" dirty="0" smtClean="0"/>
              <a:t>compute </a:t>
            </a:r>
            <a:r>
              <a:rPr lang="en-ZA" dirty="0"/>
              <a:t>event </a:t>
            </a:r>
            <a:r>
              <a:rPr lang="en-ZA" dirty="0" smtClean="0"/>
              <a:t>probability (event-by-event) that the measured event correspond to a particular input mass.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2040"/>
            <a:ext cx="388620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4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Top Quark Mass (5.6 fb</a:t>
            </a:r>
            <a:r>
              <a:rPr lang="en-ZA" baseline="30000" dirty="0" smtClean="0"/>
              <a:t>-1</a:t>
            </a:r>
            <a:r>
              <a:rPr lang="en-ZA" dirty="0" smtClean="0"/>
              <a:t>)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581084"/>
              </p:ext>
            </p:extLst>
          </p:nvPr>
        </p:nvGraphicFramePr>
        <p:xfrm>
          <a:off x="6229350" y="1791018"/>
          <a:ext cx="2781300" cy="1626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750"/>
                <a:gridCol w="1733550"/>
              </a:tblGrid>
              <a:tr h="88519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Accel</a:t>
                      </a:r>
                      <a:r>
                        <a:rPr lang="en-ZA" dirty="0" smtClean="0"/>
                        <a:t>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Top Mass (</a:t>
                      </a:r>
                      <a:r>
                        <a:rPr lang="en-ZA" dirty="0" err="1" smtClean="0"/>
                        <a:t>GeV</a:t>
                      </a:r>
                      <a:r>
                        <a:rPr lang="en-ZA" dirty="0" smtClean="0"/>
                        <a:t>)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LHC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173.3 ± 0.5 ± 1.3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Tevatron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173.2 ± 0.6 ± 0.8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17638"/>
            <a:ext cx="5777564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53" y="3646488"/>
            <a:ext cx="2431597" cy="130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5810250"/>
            <a:ext cx="550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Major production channel at the </a:t>
            </a:r>
            <a:r>
              <a:rPr lang="en-ZA" dirty="0" err="1" smtClean="0"/>
              <a:t>Tevatron</a:t>
            </a:r>
            <a:r>
              <a:rPr lang="en-ZA" dirty="0" smtClean="0"/>
              <a:t> is gluon fusion</a:t>
            </a:r>
          </a:p>
          <a:p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23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Updates from CDF (8.7 fb</a:t>
            </a:r>
            <a:r>
              <a:rPr lang="en-ZA" baseline="30000" dirty="0" smtClean="0"/>
              <a:t>-1</a:t>
            </a:r>
            <a:r>
              <a:rPr lang="en-ZA" dirty="0" smtClean="0"/>
              <a:t>)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8524-2F4C-4D0B-9C5B-641D41438711}" type="datetime1">
              <a:rPr lang="en-US" smtClean="0"/>
              <a:t>12/7/2012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49256" y="3402692"/>
            <a:ext cx="329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Lepton + Jets</a:t>
            </a:r>
          </a:p>
          <a:p>
            <a:r>
              <a:rPr lang="en-ZA" dirty="0" err="1" smtClean="0"/>
              <a:t>M</a:t>
            </a:r>
            <a:r>
              <a:rPr lang="en-ZA" baseline="-25000" dirty="0" err="1" smtClean="0"/>
              <a:t>top</a:t>
            </a:r>
            <a:r>
              <a:rPr lang="en-ZA" dirty="0" smtClean="0"/>
              <a:t> =  172.85 ± 0.71 ± 0.85 </a:t>
            </a:r>
            <a:r>
              <a:rPr lang="en-ZA" dirty="0" err="1" smtClean="0"/>
              <a:t>GeV</a:t>
            </a:r>
            <a:endParaRPr lang="en-Z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5" y="2162629"/>
            <a:ext cx="5518072" cy="247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078" y="4162649"/>
            <a:ext cx="3722466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63556" y="2190750"/>
            <a:ext cx="3124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/>
              <a:t>MET + Jets</a:t>
            </a:r>
          </a:p>
          <a:p>
            <a:r>
              <a:rPr lang="en-ZA" sz="2000" dirty="0" err="1" smtClean="0"/>
              <a:t>M</a:t>
            </a:r>
            <a:r>
              <a:rPr lang="en-ZA" sz="2000" baseline="-25000" dirty="0" err="1" smtClean="0"/>
              <a:t>top</a:t>
            </a:r>
            <a:r>
              <a:rPr lang="en-ZA" sz="2000" dirty="0" smtClean="0"/>
              <a:t> =  173.9 ± 1.6 ± 0.9 </a:t>
            </a:r>
            <a:r>
              <a:rPr lang="en-ZA" sz="2000" dirty="0" err="1" smtClean="0"/>
              <a:t>GeV</a:t>
            </a:r>
            <a:endParaRPr lang="en-Z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36954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Template Fit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In-Situ JES Calibration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4041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6706</TotalTime>
  <Words>1398</Words>
  <Application>Microsoft Office PowerPoint</Application>
  <PresentationFormat>On-screen Show (4:3)</PresentationFormat>
  <Paragraphs>247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Review of results from the Tevatron</vt:lpstr>
      <vt:lpstr>The Tevatron</vt:lpstr>
      <vt:lpstr>Performance</vt:lpstr>
      <vt:lpstr>Detector Performance</vt:lpstr>
      <vt:lpstr>Detectors</vt:lpstr>
      <vt:lpstr>Top Quark Properties</vt:lpstr>
      <vt:lpstr>Top Quark Mass Measurements</vt:lpstr>
      <vt:lpstr>Top Quark Mass (5.6 fb-1)</vt:lpstr>
      <vt:lpstr>Updates from CDF (8.7 fb-1)</vt:lpstr>
      <vt:lpstr>Mtop is scheme dependent</vt:lpstr>
      <vt:lpstr>Top F-B Asymmetry</vt:lpstr>
      <vt:lpstr>Single Top</vt:lpstr>
      <vt:lpstr>CDF Bsμμ</vt:lpstr>
      <vt:lpstr>ᴧb Lifetime</vt:lpstr>
      <vt:lpstr>Sin2 θw</vt:lpstr>
      <vt:lpstr>WZ / ZZ Production </vt:lpstr>
      <vt:lpstr>Higgs Searches</vt:lpstr>
      <vt:lpstr>Higgs  bb</vt:lpstr>
      <vt:lpstr>Higgs  bb</vt:lpstr>
      <vt:lpstr>Higgs  bb</vt:lpstr>
      <vt:lpstr>Higgs  bb</vt:lpstr>
      <vt:lpstr>Combined Results</vt:lpstr>
      <vt:lpstr>W Mass</vt:lpstr>
      <vt:lpstr>W Mass</vt:lpstr>
      <vt:lpstr>Analysis Cuts</vt:lpstr>
      <vt:lpstr>Rely on Detailed Simulations to compare to Data </vt:lpstr>
      <vt:lpstr>Calibration Strategy </vt:lpstr>
      <vt:lpstr>Calibration Tests</vt:lpstr>
      <vt:lpstr>Comparison of Systematic Uncertainties (MeV)</vt:lpstr>
      <vt:lpstr>Final Comparisons</vt:lpstr>
      <vt:lpstr>Results</vt:lpstr>
      <vt:lpstr>Higgs Constraint, or rather compatibility</vt:lpstr>
      <vt:lpstr>The Tevatron experiments have continued to produce results in 2012</vt:lpstr>
    </vt:vector>
  </TitlesOfParts>
  <Company>University of the Witwatersrand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Higgs</dc:title>
  <dc:creator>Sahal Yacoob</dc:creator>
  <cp:lastModifiedBy>user</cp:lastModifiedBy>
  <cp:revision>223</cp:revision>
  <dcterms:created xsi:type="dcterms:W3CDTF">2012-04-30T17:49:09Z</dcterms:created>
  <dcterms:modified xsi:type="dcterms:W3CDTF">2012-12-07T08:29:48Z</dcterms:modified>
</cp:coreProperties>
</file>