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9" r:id="rId3"/>
    <p:sldId id="305" r:id="rId4"/>
    <p:sldId id="290" r:id="rId5"/>
    <p:sldId id="291" r:id="rId6"/>
    <p:sldId id="289" r:id="rId7"/>
    <p:sldId id="304" r:id="rId8"/>
    <p:sldId id="299" r:id="rId9"/>
    <p:sldId id="306" r:id="rId10"/>
    <p:sldId id="310" r:id="rId11"/>
    <p:sldId id="309" r:id="rId12"/>
    <p:sldId id="308" r:id="rId13"/>
    <p:sldId id="303" r:id="rId14"/>
    <p:sldId id="307" r:id="rId15"/>
    <p:sldId id="301" r:id="rId16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FFFF66"/>
    <a:srgbClr val="0000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7587" autoAdjust="0"/>
  </p:normalViewPr>
  <p:slideViewPr>
    <p:cSldViewPr>
      <p:cViewPr>
        <p:scale>
          <a:sx n="100" d="100"/>
          <a:sy n="100" d="100"/>
        </p:scale>
        <p:origin x="-29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F0FE9-236A-4E29-8D3C-E1264B44F397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44E4-5E8D-4B15-80E5-7C4A727E2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44E4-5E8D-4B15-80E5-7C4A727E20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4715E-80B6-49CA-867E-C05023637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0526C-24FB-4709-BA11-19CA4AC3C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B51FE-7980-4924-A6BA-70CD2FC68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CEEF7-A43F-463D-8C8E-D8CF2CBA05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7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8C5F0-AB3F-4B6D-AA42-29DF122425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8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E7CC2-FD2B-4F6E-A78B-212B03384C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2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90976-BED7-4BEA-B887-4302D319B2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0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ECA03-4B01-4702-892C-26209EE98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9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19F6-1DC4-4399-A3C9-6C44F4834C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5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88950-0E2C-4418-8B67-58240A50A0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58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E2DF8-4536-49B4-8DE2-73F69105AD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8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9A5E8-4617-4FA6-BDF1-802718986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56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5022-5A7A-43C2-A1E2-CFDC404D3A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31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80526-070D-4907-BB54-20060CF543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35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24BD3-7074-44E3-BB87-63A98496ED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4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AB1AF-E9DA-412A-A07C-97E95C3ED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B27AE-6608-4223-BDFC-36E2AEF52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D53C4-AE08-4B16-BD35-C1270F10B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A8309-3D94-4484-81E6-9CDA87BFA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2CC77-49AC-43B9-86E1-F57E81C0C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2E4B9-09B0-4D47-A75C-DB220DA84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1F0B7-F0D8-4D86-A1DF-32339B21D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2B73B273-0FE7-4366-9FB5-7950CFA1BC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DCEC8E6-C6E1-4D9C-B3D5-348FD7D97E8E}" type="slidenum">
              <a:rPr lang="en-US" smtClean="0">
                <a:solidFill>
                  <a:srgbClr val="000000"/>
                </a:solidFill>
                <a:ea typeface="+mn-ea"/>
              </a:rPr>
              <a:pPr/>
              <a:t>‹#›</a:t>
            </a:fld>
            <a:endParaRPr lang="en-US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852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13.xml"/><Relationship Id="rId7" Type="http://schemas.openxmlformats.org/officeDocument/2006/relationships/image" Target="../media/image33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11" Type="http://schemas.openxmlformats.org/officeDocument/2006/relationships/image" Target="../media/image11.png"/><Relationship Id="rId10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05800" cy="2062103"/>
          </a:xfrm>
          <a:prstGeom prst="rect">
            <a:avLst/>
          </a:prstGeom>
          <a:noFill/>
          <a:ln w="158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  Heavy quark potential at non-zero </a:t>
            </a:r>
            <a:r>
              <a:rPr lang="en-US" sz="28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temperature</a:t>
            </a:r>
            <a:endParaRPr lang="en-US" sz="2800" dirty="0">
              <a:solidFill>
                <a:srgbClr val="A5002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                              </a:t>
            </a:r>
            <a:r>
              <a:rPr lang="en-US" sz="1800" dirty="0" err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é</a:t>
            </a:r>
            <a:r>
              <a:rPr lang="en-US" sz="1800" dirty="0" err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ter</a:t>
            </a:r>
            <a:r>
              <a:rPr lang="en-US" sz="1800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800" dirty="0" err="1" smtClean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Petreczky</a:t>
            </a:r>
            <a:r>
              <a:rPr lang="en-US" sz="1800" dirty="0" smtClean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1800" dirty="0">
              <a:solidFill>
                <a:srgbClr val="0000FF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z="1800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                  </a:t>
            </a:r>
          </a:p>
          <a:p>
            <a:pPr eaLnBrk="1" hangingPunct="1"/>
            <a:endParaRPr lang="en-US" sz="18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sz="18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sz="18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4" name="Picture 3" descr="BNL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5"/>
          <a:stretch>
            <a:fillRect/>
          </a:stretch>
        </p:blipFill>
        <p:spPr bwMode="auto">
          <a:xfrm>
            <a:off x="3048000" y="990600"/>
            <a:ext cx="2971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6367046"/>
            <a:ext cx="5339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 smtClean="0">
                <a:solidFill>
                  <a:srgbClr val="800000"/>
                </a:solidFill>
                <a:latin typeface="Blackadder ITC" pitchFamily="82" charset="0"/>
                <a:ea typeface="ＭＳ Ｐゴシック" charset="0"/>
                <a:cs typeface="Arial Unicode MS" charset="0"/>
              </a:rPr>
              <a:t>Hard Probes 2013,  Stellenbosch, South Africa, November 4-8, </a:t>
            </a:r>
            <a:r>
              <a:rPr lang="en-US" u="sng" dirty="0">
                <a:solidFill>
                  <a:srgbClr val="800000"/>
                </a:solidFill>
                <a:latin typeface="Blackadder ITC" pitchFamily="82" charset="0"/>
                <a:ea typeface="ＭＳ Ｐゴシック" charset="0"/>
                <a:cs typeface="Arial Unicode MS" charset="0"/>
              </a:rPr>
              <a:t>2013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724" y="2362200"/>
            <a:ext cx="8550275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Motivation </a:t>
            </a: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: the study and interpretation of static meson </a:t>
            </a:r>
            <a:r>
              <a:rPr lang="en-US" dirty="0" err="1">
                <a:latin typeface="Times New Roman" charset="0"/>
                <a:ea typeface="ＭＳ Ｐゴシック" charset="0"/>
                <a:cs typeface="Arial Unicode MS" charset="0"/>
              </a:rPr>
              <a:t>correlators</a:t>
            </a: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 is much more </a:t>
            </a:r>
          </a:p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                       easier than the analysis of heavy meson </a:t>
            </a:r>
            <a:r>
              <a:rPr lang="en-US" dirty="0" err="1">
                <a:latin typeface="Times New Roman" charset="0"/>
                <a:ea typeface="ＭＳ Ｐゴシック" charset="0"/>
                <a:cs typeface="Arial Unicode MS" charset="0"/>
              </a:rPr>
              <a:t>correlators</a:t>
            </a: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 </a:t>
            </a:r>
            <a:endParaRPr lang="en-US" dirty="0" smtClean="0">
              <a:latin typeface="Times New Roman" charset="0"/>
              <a:ea typeface="ＭＳ Ｐゴシック" charset="0"/>
              <a:cs typeface="Arial Unicode MS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                       </a:t>
            </a: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static </a:t>
            </a:r>
            <a:r>
              <a:rPr lang="en-US" dirty="0" err="1" smtClean="0">
                <a:latin typeface="Times New Roman" charset="0"/>
                <a:ea typeface="ＭＳ Ｐゴシック" charset="0"/>
                <a:cs typeface="Arial Unicode MS" charset="0"/>
              </a:rPr>
              <a:t>correlators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 </a:t>
            </a:r>
            <a:r>
              <a:rPr lang="en-US" sz="2400" dirty="0" smtClean="0">
                <a:latin typeface="Bauhaus 93" pitchFamily="82" charset="0"/>
                <a:ea typeface="ＭＳ Ｐゴシック" charset="0"/>
                <a:cs typeface="Arial"/>
              </a:rPr>
              <a:t>→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 potential model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400" dirty="0">
                <a:latin typeface="Bernard MT Condensed" pitchFamily="18" charset="0"/>
                <a:ea typeface="ＭＳ Ｐゴシック" charset="0"/>
                <a:cs typeface="Arial"/>
              </a:rPr>
              <a:t>→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 spectral functions</a:t>
            </a: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Arial Unicode MS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Free </a:t>
            </a: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energy and singlet free energy of static quark anti-quark pair in 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2+1 flavor </a:t>
            </a: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QCD with HISQ action 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 =&gt; </a:t>
            </a: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controlled discretization effects</a:t>
            </a:r>
            <a:endParaRPr lang="en-US" sz="1600" dirty="0">
              <a:solidFill>
                <a:srgbClr val="006600"/>
              </a:solidFill>
              <a:latin typeface="Times New Roman" charset="0"/>
              <a:ea typeface="ＭＳ Ｐゴシック" charset="0"/>
              <a:cs typeface="Arial Unicode MS" charset="0"/>
            </a:endParaRPr>
          </a:p>
          <a:p>
            <a:pPr>
              <a:buFontTx/>
              <a:buChar char="•"/>
              <a:defRPr/>
            </a:pPr>
            <a:endParaRPr lang="en-US" dirty="0">
              <a:latin typeface="Times New Roman" charset="0"/>
              <a:ea typeface="ＭＳ Ｐゴシック" charset="0"/>
              <a:cs typeface="Arial Unicode MS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Wilson </a:t>
            </a: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loops 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at </a:t>
            </a:r>
            <a:r>
              <a:rPr lang="en-US" i="1" dirty="0" smtClean="0">
                <a:latin typeface="Times New Roman" charset="0"/>
                <a:ea typeface="ＭＳ Ｐゴシック" charset="0"/>
                <a:cs typeface="Arial Unicode MS" charset="0"/>
              </a:rPr>
              <a:t>T&gt;0 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on the lattice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Times New Roman" charset="0"/>
              <a:ea typeface="ＭＳ Ｐゴシック" charset="0"/>
              <a:cs typeface="Arial Unicode MS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Wilson loops in HTL perturbation theory</a:t>
            </a:r>
            <a:endParaRPr lang="en-US" dirty="0">
              <a:latin typeface="Times New Roman" charset="0"/>
              <a:ea typeface="ＭＳ Ｐゴシック" charset="0"/>
              <a:cs typeface="Arial Unicode MS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Times New Roman" charset="0"/>
              <a:ea typeface="ＭＳ Ｐゴシック" charset="0"/>
              <a:cs typeface="Arial Unicode MS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Arial Unicode MS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Extracting the real and the imaginary parts of the potential</a:t>
            </a:r>
            <a:endParaRPr lang="en-US" dirty="0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2725" y="5986046"/>
            <a:ext cx="76502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in collaboration with Alexei </a:t>
            </a:r>
            <a:r>
              <a:rPr lang="en-US" sz="1600" dirty="0" err="1" smtClean="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Bazavov</a:t>
            </a:r>
            <a:r>
              <a:rPr lang="en-US" sz="1600" dirty="0" smtClean="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, Eur. Phys. J. A49 (2013) 85, work in progress</a:t>
            </a:r>
            <a:endParaRPr lang="en-US" sz="1600" dirty="0">
              <a:solidFill>
                <a:srgbClr val="0066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71600" y="142874"/>
            <a:ext cx="6724918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Real part of the potential above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deconfinement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64494" r="31328" b="5298"/>
          <a:stretch/>
        </p:blipFill>
        <p:spPr>
          <a:xfrm>
            <a:off x="204976" y="1194521"/>
            <a:ext cx="4352925" cy="3377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63611" r="31537" b="5694"/>
          <a:stretch/>
        </p:blipFill>
        <p:spPr>
          <a:xfrm>
            <a:off x="4598579" y="1066800"/>
            <a:ext cx="4528949" cy="3377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0839" y="3124200"/>
            <a:ext cx="9829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T=250 MeV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for </a:t>
            </a:r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l-GR" sz="2000" i="1" baseline="-18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n-US" sz="2000" i="1" baseline="-18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 12 </a:t>
            </a:r>
            <a:r>
              <a:rPr lang="en-US" dirty="0" smtClean="0"/>
              <a:t>lattices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i="1" dirty="0" smtClean="0"/>
              <a:t> </a:t>
            </a:r>
            <a:r>
              <a:rPr lang="el-GR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n-US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baseline="300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HTL </a:t>
            </a:r>
            <a:r>
              <a:rPr lang="en-US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((</a:t>
            </a:r>
            <a:r>
              <a:rPr lang="el-GR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-E) </a:t>
            </a:r>
            <a:r>
              <a:rPr lang="el-GR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n-US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) </a:t>
            </a:r>
            <a:r>
              <a:rPr lang="en-US" dirty="0" smtClean="0"/>
              <a:t>as a 2-parameter fit </a:t>
            </a:r>
            <a:r>
              <a:rPr lang="en-US" dirty="0" err="1" smtClean="0"/>
              <a:t>Ansatz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587359"/>
            <a:ext cx="896751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sz="2000" i="1" dirty="0" smtClean="0">
                <a:solidFill>
                  <a:srgbClr val="C00000"/>
                </a:solidFill>
                <a:latin typeface="Cambria" pitchFamily="18" charset="0"/>
              </a:rPr>
              <a:t>r T &lt; 0.7</a:t>
            </a: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en-US" dirty="0" smtClean="0"/>
              <a:t>the real part of the potential is roughly equal to the singlet free energy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t larger distances it is between the singlet free energy and the </a:t>
            </a:r>
            <a:r>
              <a:rPr lang="en-US" sz="2000" i="1" dirty="0" smtClean="0">
                <a:latin typeface="Cambria" pitchFamily="18" charset="0"/>
              </a:rPr>
              <a:t>T=0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dirty="0" smtClean="0"/>
              <a:t>potential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real part of the potential saturates at </a:t>
            </a:r>
            <a:r>
              <a:rPr lang="en-US" sz="2000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r T ~ 1 </a:t>
            </a:r>
            <a:r>
              <a:rPr lang="en-US" dirty="0" smtClean="0"/>
              <a:t>(screening) at a fairly large value </a:t>
            </a:r>
          </a:p>
          <a:p>
            <a:r>
              <a:rPr lang="en-US" dirty="0"/>
              <a:t> </a:t>
            </a:r>
            <a:r>
              <a:rPr lang="en-US" dirty="0" smtClean="0"/>
              <a:t>    (non-</a:t>
            </a:r>
            <a:r>
              <a:rPr lang="en-US" dirty="0" err="1" smtClean="0"/>
              <a:t>perturbative</a:t>
            </a:r>
            <a:r>
              <a:rPr lang="en-US" dirty="0" smtClean="0"/>
              <a:t> effects)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43000" y="142874"/>
            <a:ext cx="7289175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Imaginary part of the potential above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deconfinement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64038" r="30425" b="6379"/>
          <a:stretch/>
        </p:blipFill>
        <p:spPr>
          <a:xfrm>
            <a:off x="76200" y="1066800"/>
            <a:ext cx="4501881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63333" r="31604" b="5556"/>
          <a:stretch/>
        </p:blipFill>
        <p:spPr>
          <a:xfrm>
            <a:off x="4581126" y="990600"/>
            <a:ext cx="4334274" cy="3492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307" y="4553634"/>
            <a:ext cx="85266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imaginary part of the potential has large errors as the width of the spectral </a:t>
            </a:r>
          </a:p>
          <a:p>
            <a:r>
              <a:rPr lang="en-US" dirty="0"/>
              <a:t> </a:t>
            </a:r>
            <a:r>
              <a:rPr lang="en-US" dirty="0" smtClean="0"/>
              <a:t>    functions is difficult to extract from the lattice </a:t>
            </a:r>
            <a:r>
              <a:rPr lang="en-US" dirty="0" err="1" smtClean="0"/>
              <a:t>correlators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imaginary part increases with </a:t>
            </a:r>
            <a:r>
              <a:rPr lang="en-US" i="1" dirty="0" smtClean="0">
                <a:latin typeface="Cambria" pitchFamily="18" charset="0"/>
              </a:rPr>
              <a:t>r </a:t>
            </a:r>
            <a:r>
              <a:rPr lang="en-US" dirty="0" smtClean="0"/>
              <a:t>and saturates at </a:t>
            </a:r>
            <a:r>
              <a:rPr lang="en-US" i="1" dirty="0" smtClean="0">
                <a:latin typeface="Cambria" pitchFamily="18" charset="0"/>
              </a:rPr>
              <a:t>r T ~ 1 </a:t>
            </a:r>
          </a:p>
          <a:p>
            <a:endParaRPr lang="en-US" i="1" dirty="0"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central value imaginary part of the potential is </a:t>
            </a:r>
            <a:r>
              <a:rPr lang="en-US" i="1" dirty="0" smtClean="0">
                <a:latin typeface="+mj-lt"/>
                <a:cs typeface="Calibri" pitchFamily="34" charset="0"/>
              </a:rPr>
              <a:t>(1.5 - 2.0) </a:t>
            </a:r>
            <a:r>
              <a:rPr lang="en-US" dirty="0" smtClean="0"/>
              <a:t>larger than in </a:t>
            </a:r>
          </a:p>
          <a:p>
            <a:r>
              <a:rPr lang="en-US" dirty="0"/>
              <a:t> </a:t>
            </a:r>
            <a:r>
              <a:rPr lang="en-US" dirty="0" smtClean="0"/>
              <a:t>    HTL perturbation  theory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for </a:t>
            </a:r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l-GR" sz="2000" i="1" baseline="-18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n-US" sz="2000" i="1" baseline="-18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 12 </a:t>
            </a:r>
            <a:r>
              <a:rPr lang="en-US" dirty="0" smtClean="0"/>
              <a:t>lattices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i="1" dirty="0" smtClean="0"/>
              <a:t> </a:t>
            </a:r>
            <a:r>
              <a:rPr lang="el-GR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n-US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baseline="300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HTL </a:t>
            </a:r>
            <a:r>
              <a:rPr lang="en-US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((</a:t>
            </a:r>
            <a:r>
              <a:rPr lang="el-GR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n-US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-E) </a:t>
            </a:r>
            <a:r>
              <a:rPr lang="el-GR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λ</a:t>
            </a:r>
            <a:r>
              <a:rPr lang="en-US" sz="2000" i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) </a:t>
            </a:r>
            <a:r>
              <a:rPr lang="en-US" i="1" dirty="0" smtClean="0"/>
              <a:t>as a 2-parameter fit </a:t>
            </a:r>
            <a:r>
              <a:rPr lang="en-US" i="1" dirty="0" err="1" smtClean="0"/>
              <a:t>Ansatz</a:t>
            </a:r>
            <a:r>
              <a:rPr lang="en-US" i="1" dirty="0" smtClean="0"/>
              <a:t>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26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676650" y="76200"/>
            <a:ext cx="1504950" cy="47307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Summary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36525" y="609600"/>
            <a:ext cx="8855075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1800" dirty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free energy and singlet free energy of static quark anti-quark pair  calculated with HISQ action show strong screening effects for </a:t>
            </a:r>
            <a:r>
              <a:rPr lang="en-US" sz="1800" i="1" dirty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T&gt;200</a:t>
            </a:r>
            <a:r>
              <a:rPr lang="en-US" sz="1800" dirty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MeV and the results are</a:t>
            </a:r>
          </a:p>
          <a:p>
            <a:pPr eaLnBrk="1" hangingPunct="1"/>
            <a:r>
              <a:rPr lang="en-US" sz="1800" dirty="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    in </a:t>
            </a:r>
            <a:r>
              <a:rPr lang="en-US" sz="1800" dirty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agreement with earlier calculations </a:t>
            </a:r>
            <a:r>
              <a:rPr lang="en-US" sz="1800" dirty="0" err="1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perfromed</a:t>
            </a:r>
            <a:r>
              <a:rPr lang="en-US" sz="1800" dirty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with p4 </a:t>
            </a:r>
            <a:r>
              <a:rPr lang="en-US" sz="1800" dirty="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action</a:t>
            </a:r>
          </a:p>
          <a:p>
            <a:pPr eaLnBrk="1" hangingPunct="1"/>
            <a:endParaRPr lang="en-US" sz="18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 The behavior of the Wilson loops calculated on the lattice is qualitatively the same</a:t>
            </a:r>
          </a:p>
          <a:p>
            <a:pPr eaLnBrk="1" hangingPunct="1"/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      as in HTL perturbation theory</a:t>
            </a:r>
          </a:p>
          <a:p>
            <a:pPr eaLnBrk="1" hangingPunct="1"/>
            <a:endParaRPr lang="en-US" sz="18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US" sz="1800" dirty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is possible to extract the potential at </a:t>
            </a:r>
            <a:r>
              <a:rPr lang="en-US" sz="1800" i="1" dirty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T&gt;0</a:t>
            </a:r>
            <a:r>
              <a:rPr lang="en-US" sz="1800" dirty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from the Wilson </a:t>
            </a:r>
            <a:r>
              <a:rPr lang="en-US" sz="1800" dirty="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loops using fits based </a:t>
            </a:r>
          </a:p>
          <a:p>
            <a:pPr eaLnBrk="1" hangingPunct="1"/>
            <a:r>
              <a:rPr lang="en-US" sz="1800" dirty="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   on HTL spectral functions </a:t>
            </a:r>
          </a:p>
          <a:p>
            <a:pPr eaLnBrk="1" hangingPunct="1"/>
            <a:endParaRPr lang="en-US" sz="18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The potential at </a:t>
            </a:r>
            <a:r>
              <a:rPr lang="en-US" sz="1800" i="1" dirty="0" smtClean="0">
                <a:ea typeface="Arial Unicode MS" pitchFamily="34" charset="-128"/>
                <a:cs typeface="Arial Unicode MS" pitchFamily="34" charset="-128"/>
              </a:rPr>
              <a:t>T&gt;0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 shows </a:t>
            </a:r>
            <a:r>
              <a:rPr lang="en-US" sz="1800" dirty="0">
                <a:ea typeface="Arial Unicode MS" pitchFamily="34" charset="-128"/>
                <a:cs typeface="Arial Unicode MS" pitchFamily="34" charset="-128"/>
              </a:rPr>
              <a:t>strong screening effects at 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en-US" sz="2000" i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T&gt;</a:t>
            </a:r>
            <a:r>
              <a:rPr lang="en-US" sz="1800" i="1" dirty="0" smtClean="0">
                <a:ea typeface="Arial Unicode MS" pitchFamily="34" charset="-128"/>
                <a:cs typeface="Arial Unicode MS" pitchFamily="34" charset="-128"/>
              </a:rPr>
              <a:t>200 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MeV </a:t>
            </a:r>
            <a:r>
              <a:rPr lang="en-US" sz="1800" dirty="0"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its real </a:t>
            </a:r>
          </a:p>
          <a:p>
            <a:pPr eaLnBrk="1" hangingPunct="1"/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     part is larger than </a:t>
            </a:r>
            <a:r>
              <a:rPr lang="en-US" sz="1800" dirty="0">
                <a:ea typeface="Arial Unicode MS" pitchFamily="34" charset="-128"/>
                <a:cs typeface="Arial Unicode MS" pitchFamily="34" charset="-128"/>
              </a:rPr>
              <a:t>the singlet free 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energy</a:t>
            </a:r>
          </a:p>
          <a:p>
            <a:pPr eaLnBrk="1" hangingPunct="1"/>
            <a:endParaRPr lang="en-US" sz="18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The imaginary part of the potential is about a factor of two larger than the HTL</a:t>
            </a:r>
          </a:p>
          <a:p>
            <a:pPr eaLnBrk="1" hangingPunct="1"/>
            <a:r>
              <a:rPr lang="en-US" sz="1800" dirty="0" smtClean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     perturbation theory result</a:t>
            </a:r>
            <a:endParaRPr lang="en-US" sz="1800" dirty="0">
              <a:solidFill>
                <a:srgbClr val="006600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sz="18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1800" dirty="0">
                <a:ea typeface="Arial Unicode MS" pitchFamily="34" charset="-128"/>
                <a:cs typeface="Arial Unicode MS" pitchFamily="34" charset="-128"/>
              </a:rPr>
              <a:t>potential extracted from the lattice is 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>
                <a:ea typeface="Arial Unicode MS" pitchFamily="34" charset="-128"/>
                <a:cs typeface="Arial Unicode MS" pitchFamily="34" charset="-128"/>
              </a:rPr>
              <a:t>similar to the phenomenological</a:t>
            </a:r>
          </a:p>
          <a:p>
            <a:pPr eaLnBrk="1" hangingPunct="1"/>
            <a:r>
              <a:rPr lang="ja-JP" altLang="en-US" sz="1800" dirty="0" smtClean="0">
                <a:ea typeface="Arial Unicode MS" pitchFamily="34" charset="-128"/>
                <a:cs typeface="Arial Unicode MS" pitchFamily="34" charset="-128"/>
              </a:rPr>
              <a:t>     “</a:t>
            </a:r>
            <a:r>
              <a:rPr lang="en-US" altLang="ja-JP" sz="1800" dirty="0">
                <a:ea typeface="Arial Unicode MS" pitchFamily="34" charset="-128"/>
                <a:cs typeface="Arial Unicode MS" pitchFamily="34" charset="-128"/>
              </a:rPr>
              <a:t>maximally binding</a:t>
            </a:r>
            <a:r>
              <a:rPr lang="ja-JP" altLang="en-US" sz="1800" dirty="0"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ja-JP" sz="1800" dirty="0">
                <a:ea typeface="Arial Unicode MS" pitchFamily="34" charset="-128"/>
                <a:cs typeface="Arial Unicode MS" pitchFamily="34" charset="-128"/>
              </a:rPr>
              <a:t> potential used in potential model calculations </a:t>
            </a: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but differs </a:t>
            </a:r>
          </a:p>
          <a:p>
            <a:pPr eaLnBrk="1" hangingPunct="1"/>
            <a:r>
              <a:rPr lang="en-US" altLang="ja-JP" sz="1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     in details</a:t>
            </a:r>
          </a:p>
          <a:p>
            <a:pPr marL="285750" indent="-285750" eaLnBrk="1" hangingPunct="1">
              <a:buFont typeface="Symbol"/>
              <a:buChar char="Þ"/>
            </a:pPr>
            <a:r>
              <a:rPr lang="en-US" sz="1800" dirty="0" smtClean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</a:rPr>
              <a:t>consequences for the </a:t>
            </a:r>
            <a:r>
              <a:rPr lang="en-US" sz="1800" dirty="0" err="1" smtClean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</a:rPr>
              <a:t>quarkonium</a:t>
            </a:r>
            <a:r>
              <a:rPr lang="en-US" sz="1800" dirty="0" smtClean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</a:rPr>
              <a:t> spectral functions and melting temperatures ?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sz="1800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385" y="1295400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Back-up slides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15" descr="wlp_r2_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64995" r="33885" b="5986"/>
          <a:stretch>
            <a:fillRect/>
          </a:stretch>
        </p:blipFill>
        <p:spPr bwMode="auto">
          <a:xfrm>
            <a:off x="3810000" y="2401888"/>
            <a:ext cx="415766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800600"/>
            <a:ext cx="13493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52400" y="3886200"/>
            <a:ext cx="4362450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  <a:cs typeface="Arial Unicode MS" charset="0"/>
              </a:rPr>
              <a:t> for </a:t>
            </a:r>
            <a:r>
              <a:rPr lang="en-US" i="1">
                <a:latin typeface="Arial" charset="0"/>
                <a:ea typeface="ＭＳ Ｐゴシック" charset="0"/>
                <a:cs typeface="Arial Unicode MS" charset="0"/>
              </a:rPr>
              <a:t>T&gt;200</a:t>
            </a:r>
            <a:r>
              <a:rPr lang="en-US">
                <a:latin typeface="Arial" charset="0"/>
                <a:ea typeface="ＭＳ Ｐゴシック" charset="0"/>
                <a:cs typeface="Arial Unicode MS" charset="0"/>
              </a:rPr>
              <a:t> MeV the potential is 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Arial Unicode MS" charset="0"/>
              </a:rPr>
              <a:t>significantly modified compared to the</a:t>
            </a:r>
          </a:p>
          <a:p>
            <a:pPr>
              <a:defRPr/>
            </a:pPr>
            <a:r>
              <a:rPr lang="en-US" i="1">
                <a:latin typeface="Arial" charset="0"/>
                <a:ea typeface="ＭＳ Ｐゴシック" charset="0"/>
                <a:cs typeface="Arial Unicode MS" charset="0"/>
              </a:rPr>
              <a:t>T=0</a:t>
            </a:r>
            <a:r>
              <a:rPr lang="en-US">
                <a:latin typeface="Arial" charset="0"/>
                <a:ea typeface="ＭＳ Ｐゴシック" charset="0"/>
                <a:cs typeface="Arial Unicode MS" charset="0"/>
              </a:rPr>
              <a:t> result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  <a:cs typeface="Arial Unicode MS" charset="0"/>
              </a:rPr>
              <a:t> the potential is larger than the singlet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Arial Unicode MS" charset="0"/>
              </a:rPr>
              <a:t>free energy but approaches it from above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Arial Unicode MS" charset="0"/>
              </a:rPr>
              <a:t>as the temperature increases</a:t>
            </a:r>
          </a:p>
          <a:p>
            <a:pPr>
              <a:defRPr/>
            </a:pPr>
            <a:r>
              <a:rPr lang="en-US" sz="160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similar behavior in quenched QCD</a:t>
            </a:r>
          </a:p>
          <a:p>
            <a:pPr>
              <a:defRPr/>
            </a:pPr>
            <a:r>
              <a:rPr lang="en-US" sz="160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Burnier, Rothkopf 2012</a:t>
            </a:r>
          </a:p>
        </p:txBody>
      </p:sp>
      <p:pic>
        <p:nvPicPr>
          <p:cNvPr id="6657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5889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657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5889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9" name="Picture 1" descr="pot6.423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563"/>
            <a:ext cx="44196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pot6.800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609600"/>
            <a:ext cx="43545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 descr="pot6.950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4196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5889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752600" y="76200"/>
            <a:ext cx="5575116" cy="461665"/>
          </a:xfrm>
          <a:prstGeom prst="rect">
            <a:avLst/>
          </a:prstGeom>
          <a:gradFill rotWithShape="1">
            <a:gsLst>
              <a:gs pos="99000">
                <a:srgbClr val="FFFF66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+mn-ea"/>
              </a:rPr>
              <a:t>EFT, potential models and static energy</a:t>
            </a:r>
          </a:p>
        </p:txBody>
      </p:sp>
      <p:pic>
        <p:nvPicPr>
          <p:cNvPr id="126988" name="Picture 12" descr="potfm_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64995" r="32674" b="6842"/>
          <a:stretch>
            <a:fillRect/>
          </a:stretch>
        </p:blipFill>
        <p:spPr bwMode="auto">
          <a:xfrm>
            <a:off x="76200" y="3313112"/>
            <a:ext cx="43561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76200" y="609599"/>
            <a:ext cx="885120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Above 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  <a:ea typeface="+mn-ea"/>
              </a:rPr>
              <a:t>deconfinement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 the binding energy is reduced and eventually 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ea typeface="+mn-ea"/>
              </a:rPr>
              <a:t>E</a:t>
            </a:r>
            <a:r>
              <a:rPr lang="en-US" sz="1600" i="1" baseline="-20000" dirty="0" smtClean="0">
                <a:solidFill>
                  <a:srgbClr val="000000"/>
                </a:solidFill>
                <a:latin typeface="+mj-lt"/>
                <a:ea typeface="+mn-ea"/>
              </a:rPr>
              <a:t>bind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ea typeface="+mn-ea"/>
              </a:rPr>
              <a:t>~m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v</a:t>
            </a:r>
            <a:r>
              <a:rPr lang="en-US" sz="1600" baseline="30000" dirty="0" smtClean="0">
                <a:solidFill>
                  <a:srgbClr val="000000"/>
                </a:solidFill>
                <a:latin typeface="+mj-lt"/>
                <a:ea typeface="+mn-ea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 is the smallest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scale in  the  problem (zero binding)  </a:t>
            </a:r>
            <a:r>
              <a:rPr lang="en-US" i="1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m</a:t>
            </a:r>
            <a:r>
              <a:rPr lang="en-US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v</a:t>
            </a:r>
            <a:r>
              <a:rPr lang="en-US" baseline="30000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2 </a:t>
            </a:r>
            <a:r>
              <a:rPr lang="en-US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&gt;&gt; </a:t>
            </a:r>
            <a:r>
              <a:rPr lang="en-US" i="1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l-GR" i="1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Λ</a:t>
            </a:r>
            <a:r>
              <a:rPr lang="en-US" i="1" baseline="-20000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QCD</a:t>
            </a:r>
            <a:r>
              <a:rPr lang="en-US" i="1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, 2</a:t>
            </a:r>
            <a:r>
              <a:rPr lang="el-GR" i="1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π</a:t>
            </a:r>
            <a:r>
              <a:rPr lang="en-US" i="1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T, </a:t>
            </a:r>
            <a:r>
              <a:rPr lang="en-US" i="1" dirty="0" err="1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m</a:t>
            </a:r>
            <a:r>
              <a:rPr lang="en-US" i="1" baseline="-25000" dirty="0" err="1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=&gt;  most of medium effects can be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described by a  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ea typeface="+mn-ea"/>
              </a:rPr>
              <a:t>T-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dependent potential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                                                </a:t>
            </a:r>
            <a:r>
              <a:rPr lang="en-US" i="1" dirty="0" smtClean="0">
                <a:solidFill>
                  <a:srgbClr val="C00000"/>
                </a:solidFill>
                <a:latin typeface="Cambria" pitchFamily="18" charset="0"/>
                <a:ea typeface="+mn-ea"/>
              </a:rPr>
              <a:t>Potential = </a:t>
            </a:r>
            <a:r>
              <a:rPr lang="en-US" i="1" dirty="0">
                <a:solidFill>
                  <a:srgbClr val="C00000"/>
                </a:solidFill>
                <a:latin typeface="Cambria" pitchFamily="18" charset="0"/>
                <a:ea typeface="+mn-ea"/>
              </a:rPr>
              <a:t>S</a:t>
            </a:r>
            <a:r>
              <a:rPr lang="en-US" i="1" dirty="0" smtClean="0">
                <a:solidFill>
                  <a:srgbClr val="C00000"/>
                </a:solidFill>
                <a:latin typeface="Cambria" pitchFamily="18" charset="0"/>
                <a:ea typeface="+mn-ea"/>
              </a:rPr>
              <a:t>tatic Energy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Determine the potential by non-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  <a:ea typeface="+mn-ea"/>
              </a:rPr>
              <a:t>perturbative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 matching to static quark anti-quark potential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  <a:ea typeface="+mn-ea"/>
              </a:rPr>
              <a:t>calculated on the lattice </a:t>
            </a:r>
          </a:p>
          <a:p>
            <a:r>
              <a:rPr lang="en-US" sz="1600" dirty="0" smtClean="0">
                <a:solidFill>
                  <a:srgbClr val="990000"/>
                </a:solidFill>
                <a:latin typeface="Times New Roman" pitchFamily="18" charset="0"/>
                <a:ea typeface="+mn-ea"/>
              </a:rPr>
              <a:t>Caveat : it is difficult to extract static quark anti-quark energies from lattice </a:t>
            </a:r>
            <a:r>
              <a:rPr lang="en-US" sz="1600" dirty="0" err="1" smtClean="0">
                <a:solidFill>
                  <a:srgbClr val="990000"/>
                </a:solidFill>
                <a:latin typeface="Times New Roman" pitchFamily="18" charset="0"/>
                <a:ea typeface="+mn-ea"/>
              </a:rPr>
              <a:t>correlators</a:t>
            </a:r>
            <a:r>
              <a:rPr lang="en-US" sz="1600" dirty="0" smtClean="0">
                <a:solidFill>
                  <a:srgbClr val="990000"/>
                </a:solidFill>
                <a:latin typeface="Times New Roman" pitchFamily="18" charset="0"/>
                <a:ea typeface="+mn-ea"/>
              </a:rPr>
              <a:t>  =&gt;</a:t>
            </a:r>
          </a:p>
          <a:p>
            <a:r>
              <a:rPr lang="en-US" sz="1600" dirty="0" smtClean="0">
                <a:solidFill>
                  <a:srgbClr val="990000"/>
                </a:solidFill>
                <a:latin typeface="Times New Roman" pitchFamily="18" charset="0"/>
                <a:ea typeface="+mn-ea"/>
              </a:rPr>
              <a:t>constrain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Re </a:t>
            </a:r>
            <a:r>
              <a:rPr lang="en-US" sz="1600" i="1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V</a:t>
            </a:r>
            <a:r>
              <a:rPr lang="en-US" i="1" baseline="-20000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(r)</a:t>
            </a:r>
            <a:r>
              <a:rPr lang="en-US" sz="1600" dirty="0" smtClean="0">
                <a:solidFill>
                  <a:srgbClr val="990000"/>
                </a:solidFill>
                <a:latin typeface="Times New Roman" pitchFamily="18" charset="0"/>
                <a:ea typeface="+mn-ea"/>
              </a:rPr>
              <a:t> by lattice QCD data on the singlet free energy, take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Im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V</a:t>
            </a:r>
            <a:r>
              <a:rPr lang="en-US" sz="1600" i="1" baseline="-20000" dirty="0" err="1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(r)</a:t>
            </a:r>
            <a:r>
              <a:rPr lang="en-US" sz="1600" dirty="0" smtClean="0">
                <a:solidFill>
                  <a:srgbClr val="99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990000"/>
                </a:solidFill>
                <a:latin typeface="Times New Roman" pitchFamily="18" charset="0"/>
                <a:ea typeface="+mn-ea"/>
              </a:rPr>
              <a:t>from </a:t>
            </a:r>
            <a:r>
              <a:rPr lang="en-US" sz="1600" dirty="0" err="1" smtClean="0">
                <a:solidFill>
                  <a:srgbClr val="990000"/>
                </a:solidFill>
                <a:latin typeface="Times New Roman" pitchFamily="18" charset="0"/>
                <a:ea typeface="+mn-ea"/>
              </a:rPr>
              <a:t>pQCD</a:t>
            </a:r>
            <a:r>
              <a:rPr lang="en-US" sz="1600" dirty="0" smtClean="0">
                <a:solidFill>
                  <a:srgbClr val="990000"/>
                </a:solidFill>
                <a:latin typeface="Times New Roman" pitchFamily="18" charset="0"/>
                <a:ea typeface="+mn-ea"/>
              </a:rPr>
              <a:t> calculations</a:t>
            </a: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838200" y="2979419"/>
            <a:ext cx="15789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err="1" smtClean="0">
                <a:solidFill>
                  <a:srgbClr val="006600"/>
                </a:solidFill>
                <a:latin typeface="+mj-lt"/>
                <a:ea typeface="+mn-ea"/>
              </a:rPr>
              <a:t>M</a:t>
            </a:r>
            <a:r>
              <a:rPr lang="en-US" sz="1400" dirty="0" err="1" smtClean="0">
                <a:solidFill>
                  <a:srgbClr val="006600"/>
                </a:solidFill>
                <a:latin typeface="+mj-lt"/>
                <a:ea typeface="+mn-ea"/>
                <a:cs typeface="Arial" charset="0"/>
              </a:rPr>
              <a:t>ó</a:t>
            </a:r>
            <a:r>
              <a:rPr lang="en-US" sz="1400" dirty="0" err="1" smtClean="0">
                <a:solidFill>
                  <a:srgbClr val="006600"/>
                </a:solidFill>
                <a:latin typeface="+mj-lt"/>
                <a:ea typeface="+mn-ea"/>
              </a:rPr>
              <a:t>csy</a:t>
            </a:r>
            <a:r>
              <a:rPr lang="en-US" sz="1400" dirty="0" smtClean="0">
                <a:solidFill>
                  <a:srgbClr val="006600"/>
                </a:solidFill>
                <a:latin typeface="+mj-lt"/>
                <a:ea typeface="+mn-ea"/>
              </a:rPr>
              <a:t>, P.P</a:t>
            </a:r>
            <a:r>
              <a:rPr lang="en-US" sz="1400" dirty="0" smtClean="0">
                <a:solidFill>
                  <a:srgbClr val="006600"/>
                </a:solidFill>
                <a:latin typeface="+mj-lt"/>
                <a:ea typeface="+mn-ea"/>
              </a:rPr>
              <a:t>., 2007</a:t>
            </a:r>
            <a:endParaRPr lang="en-US" sz="1400" dirty="0" smtClean="0">
              <a:solidFill>
                <a:srgbClr val="006600"/>
              </a:solidFill>
              <a:latin typeface="+mj-lt"/>
              <a:ea typeface="+mn-ea"/>
            </a:endParaRP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4953000" y="2953434"/>
            <a:ext cx="32383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dirty="0" err="1" smtClean="0">
                <a:solidFill>
                  <a:srgbClr val="006600"/>
                </a:solidFill>
                <a:latin typeface="+mj-lt"/>
                <a:ea typeface="+mn-ea"/>
              </a:rPr>
              <a:t>Laine</a:t>
            </a:r>
            <a:r>
              <a:rPr lang="en-US" sz="1400" dirty="0" smtClean="0">
                <a:solidFill>
                  <a:srgbClr val="006600"/>
                </a:solidFill>
                <a:latin typeface="+mj-lt"/>
                <a:ea typeface="+mn-ea"/>
              </a:rPr>
              <a:t> et al, 2007, </a:t>
            </a:r>
            <a:r>
              <a:rPr lang="en-US" sz="1400" dirty="0" err="1" smtClean="0">
                <a:solidFill>
                  <a:srgbClr val="006600"/>
                </a:solidFill>
                <a:latin typeface="+mj-lt"/>
                <a:ea typeface="+mn-ea"/>
              </a:rPr>
              <a:t>Brambilla</a:t>
            </a:r>
            <a:r>
              <a:rPr lang="en-US" sz="1400" dirty="0" smtClean="0">
                <a:solidFill>
                  <a:srgbClr val="006600"/>
                </a:solidFill>
                <a:latin typeface="+mj-lt"/>
                <a:ea typeface="+mn-ea"/>
              </a:rPr>
              <a:t> et al, 2008</a:t>
            </a: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685800" y="2743200"/>
            <a:ext cx="290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“Maximal” value for the real part</a:t>
            </a:r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4660900" y="2667000"/>
            <a:ext cx="433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Minimal (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perturbative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) value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t> for imaginary  part</a:t>
            </a:r>
          </a:p>
        </p:txBody>
      </p:sp>
      <p:pic>
        <p:nvPicPr>
          <p:cNvPr id="12" name="Picture 8" descr="spf_maxbind_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64995" r="32674" b="5986"/>
          <a:stretch>
            <a:fillRect/>
          </a:stretch>
        </p:blipFill>
        <p:spPr bwMode="auto">
          <a:xfrm>
            <a:off x="4267200" y="3408362"/>
            <a:ext cx="4024174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4818856"/>
            <a:ext cx="19602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Miao, </a:t>
            </a:r>
            <a:r>
              <a:rPr lang="en-US" sz="1400" dirty="0" err="1" smtClean="0">
                <a:solidFill>
                  <a:srgbClr val="006600"/>
                </a:solidFill>
              </a:rPr>
              <a:t>Mocsy</a:t>
            </a:r>
            <a:r>
              <a:rPr lang="en-US" sz="1400" dirty="0" smtClean="0">
                <a:solidFill>
                  <a:srgbClr val="006600"/>
                </a:solidFill>
              </a:rPr>
              <a:t>, PP 2010</a:t>
            </a:r>
            <a:endParaRPr lang="en-US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28800" y="152400"/>
            <a:ext cx="5546725" cy="47307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Static quark anti-quark pair in T&gt;0 QCD</a:t>
            </a:r>
          </a:p>
        </p:txBody>
      </p:sp>
      <p:pic>
        <p:nvPicPr>
          <p:cNvPr id="54291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914400"/>
            <a:ext cx="825976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9200" y="76200"/>
            <a:ext cx="6648450" cy="47307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Static quark anti-quark pair in T&gt;0 QCD (cont</a:t>
            </a:r>
            <a:r>
              <a:rPr lang="ja-JP" altLang="en-US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ja-JP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d)</a:t>
            </a:r>
            <a:endParaRPr lang="en-US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152400" y="6369050"/>
            <a:ext cx="3422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Brambilla, Ghiglieri, PP, Vairo  2010</a:t>
            </a:r>
          </a:p>
        </p:txBody>
      </p:sp>
      <p:pic>
        <p:nvPicPr>
          <p:cNvPr id="55347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6275"/>
            <a:ext cx="78486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48" name="Text Box 52"/>
          <p:cNvSpPr txBox="1">
            <a:spLocks noChangeArrowheads="1"/>
          </p:cNvSpPr>
          <p:nvPr/>
        </p:nvSpPr>
        <p:spPr bwMode="auto">
          <a:xfrm>
            <a:off x="6248400" y="1905000"/>
            <a:ext cx="2478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McLerran, Svetitsky 1981</a:t>
            </a:r>
          </a:p>
        </p:txBody>
      </p: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6324600" y="4419600"/>
            <a:ext cx="212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Jahn, Philipsen,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344612" y="76200"/>
            <a:ext cx="6732588" cy="47307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Static quark anti-quark free energy  in 2+1f QCD</a:t>
            </a:r>
          </a:p>
        </p:txBody>
      </p:sp>
      <p:pic>
        <p:nvPicPr>
          <p:cNvPr id="47130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6692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7" name="Picture 29" descr="Fa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64995" r="33885" b="5986"/>
          <a:stretch>
            <a:fillRect/>
          </a:stretch>
        </p:blipFill>
        <p:spPr bwMode="auto">
          <a:xfrm>
            <a:off x="4495800" y="3962400"/>
            <a:ext cx="3810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212725" y="4038600"/>
            <a:ext cx="4230688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Arial Unicode MS" charset="0"/>
              </a:rPr>
              <a:t> </a:t>
            </a: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The strong </a:t>
            </a:r>
            <a:r>
              <a:rPr lang="en-US" sz="1600" i="1" dirty="0">
                <a:latin typeface="Arial" charset="0"/>
                <a:ea typeface="ＭＳ Ｐゴシック" charset="0"/>
                <a:cs typeface="Arial Unicode MS" charset="0"/>
              </a:rPr>
              <a:t>T</a:t>
            </a: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-dependence for </a:t>
            </a:r>
            <a:r>
              <a:rPr lang="en-US" sz="1600" i="1" dirty="0">
                <a:latin typeface="Arial" charset="0"/>
                <a:ea typeface="ＭＳ Ｐゴシック" charset="0"/>
                <a:cs typeface="Arial Unicode MS" charset="0"/>
              </a:rPr>
              <a:t>T&lt;200</a:t>
            </a: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 MeV </a:t>
            </a:r>
          </a:p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is not necessarily related to color screening</a:t>
            </a:r>
          </a:p>
          <a:p>
            <a:pPr>
              <a:defRPr/>
            </a:pPr>
            <a:endParaRPr lang="en-US" sz="1600" dirty="0">
              <a:latin typeface="Arial" charset="0"/>
              <a:ea typeface="ＭＳ Ｐゴシック" charset="0"/>
              <a:cs typeface="Arial Unicode MS" charset="0"/>
            </a:endParaRPr>
          </a:p>
          <a:p>
            <a:pPr>
              <a:buFontTx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 The free energy has much stronger </a:t>
            </a:r>
          </a:p>
          <a:p>
            <a:pPr>
              <a:defRPr/>
            </a:pPr>
            <a:r>
              <a:rPr lang="en-US" sz="1600" i="1" dirty="0">
                <a:latin typeface="Arial" charset="0"/>
                <a:ea typeface="ＭＳ Ｐゴシック" charset="0"/>
                <a:cs typeface="Arial Unicode MS" charset="0"/>
              </a:rPr>
              <a:t>T</a:t>
            </a: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-dependence than the singlet free energy</a:t>
            </a:r>
          </a:p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due to the octet contribution</a:t>
            </a:r>
          </a:p>
          <a:p>
            <a:pPr>
              <a:defRPr/>
            </a:pPr>
            <a:endParaRPr lang="en-US" sz="1600" dirty="0">
              <a:latin typeface="Arial" charset="0"/>
              <a:ea typeface="ＭＳ Ｐゴシック" charset="0"/>
              <a:cs typeface="Arial Unicode MS" charset="0"/>
            </a:endParaRPr>
          </a:p>
          <a:p>
            <a:pPr>
              <a:buFontTx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 At high T the temperature dependence</a:t>
            </a:r>
          </a:p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of the free energy can be entirely understood</a:t>
            </a:r>
          </a:p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in terms of </a:t>
            </a:r>
            <a:r>
              <a:rPr lang="en-US" sz="1600" i="1" dirty="0">
                <a:latin typeface="Arial" charset="0"/>
                <a:ea typeface="ＭＳ Ｐゴシック" charset="0"/>
                <a:cs typeface="Arial Unicode MS" charset="0"/>
              </a:rPr>
              <a:t>F</a:t>
            </a:r>
            <a:r>
              <a:rPr lang="en-US" sz="1600" i="1" baseline="-18000" dirty="0">
                <a:latin typeface="Arial" charset="0"/>
                <a:ea typeface="ＭＳ Ｐゴシック" charset="0"/>
                <a:cs typeface="Arial Unicode MS" charset="0"/>
              </a:rPr>
              <a:t>1</a:t>
            </a: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 and </a:t>
            </a:r>
            <a:r>
              <a:rPr lang="en-US" sz="1600" dirty="0" err="1">
                <a:latin typeface="Arial" charset="0"/>
                <a:ea typeface="ＭＳ Ｐゴシック" charset="0"/>
                <a:cs typeface="Arial Unicode MS" charset="0"/>
              </a:rPr>
              <a:t>Casimir</a:t>
            </a:r>
            <a:r>
              <a:rPr lang="en-US" sz="1600" dirty="0">
                <a:latin typeface="Arial" charset="0"/>
                <a:ea typeface="ＭＳ Ｐゴシック" charset="0"/>
                <a:cs typeface="Arial Unicode MS" charset="0"/>
              </a:rPr>
              <a:t> scaling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 Unicode MS" charset="0"/>
              </a:rPr>
              <a:t>F</a:t>
            </a:r>
            <a:r>
              <a:rPr lang="en-US" sz="1600" i="1" baseline="-160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 Unicode MS" charset="0"/>
              </a:rPr>
              <a:t>1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 Unicode MS" charset="0"/>
              </a:rPr>
              <a:t>=-8 F</a:t>
            </a:r>
            <a:r>
              <a:rPr lang="en-US" sz="1600" i="1" baseline="-16000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 Unicode MS" charset="0"/>
              </a:rPr>
              <a:t>8</a:t>
            </a:r>
          </a:p>
        </p:txBody>
      </p:sp>
      <p:pic>
        <p:nvPicPr>
          <p:cNvPr id="16389" name="Picture 1" descr="F1_phy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962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Fa_6_phy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0386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30572" y="76200"/>
            <a:ext cx="7727628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The temperature dependence of the effective potentials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9474" name="TextBox 45"/>
          <p:cNvSpPr txBox="1">
            <a:spLocks noChangeArrowheads="1"/>
          </p:cNvSpPr>
          <p:nvPr/>
        </p:nvSpPr>
        <p:spPr bwMode="auto">
          <a:xfrm>
            <a:off x="1802605" y="1371600"/>
            <a:ext cx="8996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800000"/>
                </a:solidFill>
                <a:latin typeface="Cambria" pitchFamily="18" charset="0"/>
              </a:rPr>
              <a:t>r T =1/2</a:t>
            </a:r>
          </a:p>
        </p:txBody>
      </p:sp>
      <p:sp>
        <p:nvSpPr>
          <p:cNvPr id="19475" name="TextBox 46"/>
          <p:cNvSpPr txBox="1">
            <a:spLocks noChangeArrowheads="1"/>
          </p:cNvSpPr>
          <p:nvPr/>
        </p:nvSpPr>
        <p:spPr bwMode="auto">
          <a:xfrm>
            <a:off x="6162675" y="1371600"/>
            <a:ext cx="69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800000"/>
                </a:solidFill>
                <a:latin typeface="Cambria" pitchFamily="18" charset="0"/>
              </a:rPr>
              <a:t>r T =1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95250" y="639206"/>
            <a:ext cx="3506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Arial Unicode MS" charset="0"/>
              </a:rPr>
              <a:t>A</a:t>
            </a:r>
            <a:r>
              <a:rPr lang="en-US" dirty="0" smtClean="0">
                <a:latin typeface="Arial" charset="0"/>
                <a:ea typeface="ＭＳ Ｐゴシック" charset="0"/>
                <a:cs typeface="Arial Unicode MS" charset="0"/>
              </a:rPr>
              <a:t>ssume </a:t>
            </a:r>
            <a:r>
              <a:rPr lang="en-US" dirty="0">
                <a:latin typeface="Arial" charset="0"/>
                <a:ea typeface="ＭＳ Ｐゴシック" charset="0"/>
                <a:cs typeface="Arial Unicode MS" charset="0"/>
              </a:rPr>
              <a:t>single state dominance </a:t>
            </a:r>
          </a:p>
        </p:txBody>
      </p:sp>
      <p:pic>
        <p:nvPicPr>
          <p:cNvPr id="26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8538"/>
            <a:ext cx="26336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601338" y="636365"/>
            <a:ext cx="457200" cy="354235"/>
          </a:xfrm>
          <a:prstGeom prst="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3763" y="609600"/>
                <a:ext cx="4940712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𝑒𝑓𝑓</m:t>
                        </m:r>
                      </m:sub>
                    </m:sSub>
                    <m:func>
                      <m:func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τ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ea typeface="Cambria Math"/>
                          </a:rPr>
                          <m:t>ln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W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</m:fName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dirty="0" smtClean="0">
                    <a:ea typeface="Cambria Math"/>
                  </a:rPr>
                  <a:t>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for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large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763" y="609600"/>
                <a:ext cx="4940712" cy="391582"/>
              </a:xfrm>
              <a:prstGeom prst="rect">
                <a:avLst/>
              </a:prstGeom>
              <a:blipFill rotWithShape="1">
                <a:blip r:embed="rId10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86300" y="1063098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be seen at </a:t>
            </a:r>
            <a:r>
              <a:rPr lang="en-US" sz="1600" i="1" dirty="0" smtClean="0"/>
              <a:t>T=0 </a:t>
            </a:r>
            <a:r>
              <a:rPr lang="en-US" sz="1600" dirty="0" smtClean="0"/>
              <a:t>in the  considered range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24881"/>
            <a:ext cx="90678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At </a:t>
            </a:r>
            <a:r>
              <a:rPr lang="en-US" i="1" dirty="0" smtClean="0">
                <a:latin typeface="Cambria" pitchFamily="18" charset="0"/>
                <a:cs typeface="Calibri" pitchFamily="34" charset="0"/>
              </a:rPr>
              <a:t>T&gt;0</a:t>
            </a:r>
            <a:r>
              <a:rPr lang="en-US" sz="1600" dirty="0" smtClean="0"/>
              <a:t> the </a:t>
            </a:r>
            <a:r>
              <a:rPr lang="en-US" sz="1600" dirty="0" smtClean="0"/>
              <a:t>effective </a:t>
            </a:r>
            <a:r>
              <a:rPr lang="en-US" sz="1600" dirty="0" smtClean="0"/>
              <a:t>potential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i="1" baseline="-18000" dirty="0" err="1" smtClean="0">
                <a:latin typeface="Calibri" pitchFamily="34" charset="0"/>
                <a:cs typeface="Calibri" pitchFamily="34" charset="0"/>
              </a:rPr>
              <a:t>eff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/>
              <a:t>does not reach a </a:t>
            </a:r>
            <a:r>
              <a:rPr lang="en-US" sz="1600" dirty="0" smtClean="0"/>
              <a:t>plateau </a:t>
            </a:r>
            <a:r>
              <a:rPr lang="en-US" sz="1600" dirty="0" smtClean="0"/>
              <a:t>but shows an approximately</a:t>
            </a:r>
          </a:p>
          <a:p>
            <a:r>
              <a:rPr lang="en-US" sz="1600" dirty="0" smtClean="0"/>
              <a:t>linear </a:t>
            </a:r>
            <a:r>
              <a:rPr lang="en-US" sz="1600" dirty="0" smtClean="0"/>
              <a:t>decrease in </a:t>
            </a:r>
            <a:r>
              <a:rPr lang="el-GR" i="1" dirty="0" smtClean="0">
                <a:latin typeface="Cambria" pitchFamily="18" charset="0"/>
                <a:cs typeface="Calibri" pitchFamily="34" charset="0"/>
              </a:rPr>
              <a:t>τ</a:t>
            </a:r>
            <a:r>
              <a:rPr lang="en-US" sz="1600" i="1" dirty="0" smtClean="0">
                <a:latin typeface="Cambria" pitchFamily="18" charset="0"/>
                <a:cs typeface="Calibri" pitchFamily="34" charset="0"/>
              </a:rPr>
              <a:t>, </a:t>
            </a:r>
            <a:r>
              <a:rPr lang="en-US" sz="1600" dirty="0" smtClean="0">
                <a:latin typeface="+mj-lt"/>
                <a:cs typeface="Calibri" pitchFamily="34" charset="0"/>
              </a:rPr>
              <a:t>and</a:t>
            </a:r>
            <a:r>
              <a:rPr lang="en-US" sz="1600" i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V</a:t>
            </a:r>
            <a:r>
              <a:rPr lang="en-US" i="1" baseline="-18000" dirty="0" err="1">
                <a:latin typeface="Calibri" pitchFamily="34" charset="0"/>
                <a:cs typeface="Calibri" pitchFamily="34" charset="0"/>
              </a:rPr>
              <a:t>eff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+mj-lt"/>
                <a:cs typeface="Calibri" pitchFamily="34" charset="0"/>
              </a:rPr>
              <a:t>is always smaller than for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T=0</a:t>
            </a:r>
            <a:endParaRPr lang="en-US" i="1" dirty="0" smtClean="0">
              <a:latin typeface="Cambria" pitchFamily="18" charset="0"/>
              <a:cs typeface="Calibri" pitchFamily="34" charset="0"/>
            </a:endParaRPr>
          </a:p>
          <a:p>
            <a:endParaRPr lang="en-US" sz="1600" i="1" dirty="0">
              <a:latin typeface="Cambria" pitchFamily="18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+mj-lt"/>
                <a:cs typeface="Calibri" pitchFamily="34" charset="0"/>
              </a:rPr>
              <a:t>For large enough </a:t>
            </a:r>
            <a:r>
              <a:rPr lang="el-GR" sz="1600" i="1" dirty="0">
                <a:latin typeface="Cambria" pitchFamily="18" charset="0"/>
                <a:cs typeface="Calibri" pitchFamily="34" charset="0"/>
              </a:rPr>
              <a:t>τ</a:t>
            </a:r>
            <a:r>
              <a:rPr lang="en-US" sz="1600" i="1" dirty="0">
                <a:latin typeface="Cambria" pitchFamily="18" charset="0"/>
                <a:cs typeface="Calibri" pitchFamily="34" charset="0"/>
              </a:rPr>
              <a:t> </a:t>
            </a:r>
            <a:r>
              <a:rPr lang="en-US" sz="1600" dirty="0" smtClean="0">
                <a:latin typeface="+mj-lt"/>
                <a:cs typeface="Calibri" pitchFamily="34" charset="0"/>
              </a:rPr>
              <a:t>all smeared Wilson loops and </a:t>
            </a:r>
            <a:r>
              <a:rPr lang="en-US" sz="1600" dirty="0" err="1" smtClean="0">
                <a:latin typeface="+mj-lt"/>
                <a:cs typeface="Calibri" pitchFamily="34" charset="0"/>
              </a:rPr>
              <a:t>Colomb</a:t>
            </a:r>
            <a:r>
              <a:rPr lang="en-US" sz="1600" dirty="0" smtClean="0">
                <a:latin typeface="+mj-lt"/>
                <a:cs typeface="Calibri" pitchFamily="34" charset="0"/>
              </a:rPr>
              <a:t> gauge </a:t>
            </a:r>
            <a:r>
              <a:rPr lang="en-US" sz="1600" dirty="0" err="1" smtClean="0">
                <a:latin typeface="+mj-lt"/>
                <a:cs typeface="Calibri" pitchFamily="34" charset="0"/>
              </a:rPr>
              <a:t>correlators</a:t>
            </a:r>
            <a:r>
              <a:rPr lang="en-US" sz="1600" dirty="0" smtClean="0">
                <a:latin typeface="+mj-lt"/>
                <a:cs typeface="Calibri" pitchFamily="34" charset="0"/>
              </a:rPr>
              <a:t>  give the same </a:t>
            </a:r>
            <a:r>
              <a:rPr lang="en-US" i="1" dirty="0" err="1" smtClean="0">
                <a:latin typeface="Cambria" pitchFamily="18" charset="0"/>
                <a:cs typeface="Calibri" pitchFamily="34" charset="0"/>
              </a:rPr>
              <a:t>V</a:t>
            </a:r>
            <a:r>
              <a:rPr lang="en-US" i="1" baseline="-18000" dirty="0" err="1" smtClean="0">
                <a:latin typeface="Cambria" pitchFamily="18" charset="0"/>
                <a:cs typeface="Calibri" pitchFamily="34" charset="0"/>
              </a:rPr>
              <a:t>eff</a:t>
            </a:r>
            <a:r>
              <a:rPr lang="en-US" i="1" baseline="-18000" dirty="0" smtClean="0">
                <a:latin typeface="Cambria" pitchFamily="18" charset="0"/>
                <a:cs typeface="Calibri" pitchFamily="34" charset="0"/>
              </a:rPr>
              <a:t> 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smtClean="0">
                <a:latin typeface="+mj-lt"/>
                <a:cs typeface="Calibri" pitchFamily="34" charset="0"/>
              </a:rPr>
              <a:t>The observed decrease in  </a:t>
            </a:r>
            <a:r>
              <a:rPr lang="el-GR" i="1" dirty="0" smtClean="0">
                <a:latin typeface="Cambria" pitchFamily="18" charset="0"/>
                <a:cs typeface="Calibri" pitchFamily="34" charset="0"/>
              </a:rPr>
              <a:t>τ</a:t>
            </a:r>
            <a:r>
              <a:rPr lang="en-US" sz="1600" i="1" dirty="0" smtClean="0">
                <a:latin typeface="Cambria" pitchFamily="18" charset="0"/>
                <a:cs typeface="Calibri" pitchFamily="34" charset="0"/>
              </a:rPr>
              <a:t>  </a:t>
            </a:r>
            <a:r>
              <a:rPr lang="en-US" sz="1600" dirty="0" smtClean="0">
                <a:latin typeface="+mj-lt"/>
                <a:cs typeface="Calibri" pitchFamily="34" charset="0"/>
              </a:rPr>
              <a:t>is a physical effect (width ?) independent of the choice of the </a:t>
            </a:r>
            <a:r>
              <a:rPr lang="en-US" sz="1600" dirty="0" err="1" smtClean="0">
                <a:latin typeface="+mj-lt"/>
                <a:cs typeface="Calibri" pitchFamily="34" charset="0"/>
              </a:rPr>
              <a:t>correlators</a:t>
            </a:r>
            <a:endParaRPr lang="en-US" sz="1600" dirty="0">
              <a:latin typeface="+mj-lt"/>
              <a:cs typeface="Calibri" pitchFamily="34" charset="0"/>
            </a:endParaRPr>
          </a:p>
          <a:p>
            <a:endParaRPr lang="en-US" sz="1600" baseline="-1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4704" r="35017" b="6022"/>
          <a:stretch/>
        </p:blipFill>
        <p:spPr>
          <a:xfrm>
            <a:off x="334719" y="1676400"/>
            <a:ext cx="4107267" cy="3206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65139" r="34177" b="5833"/>
          <a:stretch/>
        </p:blipFill>
        <p:spPr>
          <a:xfrm>
            <a:off x="4602540" y="1703528"/>
            <a:ext cx="4160460" cy="323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92350" y="76200"/>
            <a:ext cx="4718050" cy="47307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Wilson loops and potential at T&gt;0</a:t>
            </a:r>
          </a:p>
        </p:txBody>
      </p: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9" y="685800"/>
            <a:ext cx="5819530" cy="228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4860854" y="1143000"/>
            <a:ext cx="4130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Rothkopf</a:t>
            </a:r>
            <a:r>
              <a:rPr lang="en-US" sz="1400" dirty="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 2009, </a:t>
            </a:r>
            <a:r>
              <a:rPr lang="en-US" sz="1400" dirty="0" err="1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Hatsuda</a:t>
            </a:r>
            <a:r>
              <a:rPr lang="en-US" sz="1400" dirty="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, </a:t>
            </a:r>
            <a:r>
              <a:rPr lang="en-US" sz="1400" dirty="0" err="1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Rothkopf</a:t>
            </a:r>
            <a:r>
              <a:rPr lang="en-US" sz="1400" dirty="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, </a:t>
            </a:r>
            <a:r>
              <a:rPr lang="en-US" sz="1400" dirty="0" err="1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Hatsuda</a:t>
            </a:r>
            <a:r>
              <a:rPr lang="en-US" sz="1400" dirty="0">
                <a:solidFill>
                  <a:srgbClr val="006600"/>
                </a:solidFill>
                <a:latin typeface="Arial" charset="0"/>
                <a:ea typeface="ＭＳ Ｐゴシック" charset="0"/>
                <a:cs typeface="Arial Unicode MS" charset="0"/>
              </a:rPr>
              <a:t> 2011</a:t>
            </a:r>
          </a:p>
        </p:txBody>
      </p:sp>
      <p:pic>
        <p:nvPicPr>
          <p:cNvPr id="17415" name="Picture 16" descr="wlp_r2_b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64995" r="33885" b="6842"/>
          <a:stretch>
            <a:fillRect/>
          </a:stretch>
        </p:blipFill>
        <p:spPr bwMode="auto">
          <a:xfrm>
            <a:off x="228600" y="1981200"/>
            <a:ext cx="4173538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0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141413"/>
            <a:ext cx="420211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2996479" y="1524000"/>
            <a:ext cx="29963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not related to the free energy ! </a:t>
            </a:r>
          </a:p>
        </p:txBody>
      </p:sp>
      <p:pic>
        <p:nvPicPr>
          <p:cNvPr id="64540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14478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t="64132" r="31278" b="5902"/>
          <a:stretch/>
        </p:blipFill>
        <p:spPr>
          <a:xfrm>
            <a:off x="4724401" y="1938338"/>
            <a:ext cx="4194436" cy="3178980"/>
          </a:xfrm>
          <a:prstGeom prst="rect">
            <a:avLst/>
          </a:prstGeom>
        </p:spPr>
      </p:pic>
      <p:pic>
        <p:nvPicPr>
          <p:cNvPr id="30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44" y="4207669"/>
            <a:ext cx="13493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182812" y="5867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182812" y="57912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4621212" y="5678488"/>
            <a:ext cx="30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/>
              <a:t>+ </a:t>
            </a:r>
          </a:p>
        </p:txBody>
      </p: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flipV="1">
            <a:off x="5154612" y="57150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59412" y="5715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3859212" y="5867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5611812" y="57150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3478212" y="56388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/>
              <a:t>=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54012" y="5867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1573212" y="5791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201612" y="5791200"/>
            <a:ext cx="354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i="1"/>
              <a:t>x</a:t>
            </a: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1116012" y="5791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i="1"/>
              <a:t>y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6108831" y="5334000"/>
            <a:ext cx="303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or </a:t>
            </a:r>
            <a:r>
              <a:rPr lang="en-US" sz="1800" dirty="0" smtClean="0">
                <a:solidFill>
                  <a:srgbClr val="0000FF"/>
                </a:solidFill>
              </a:rPr>
              <a:t>use Coulomb gauge and </a:t>
            </a:r>
          </a:p>
          <a:p>
            <a:pPr eaLnBrk="1" hangingPunct="1"/>
            <a:r>
              <a:rPr lang="en-US" sz="1800" i="1" dirty="0" smtClean="0">
                <a:solidFill>
                  <a:srgbClr val="0000FF"/>
                </a:solidFill>
              </a:rPr>
              <a:t>U(</a:t>
            </a:r>
            <a:r>
              <a:rPr lang="en-US" sz="1800" i="1" dirty="0" err="1" smtClean="0">
                <a:solidFill>
                  <a:srgbClr val="0000FF"/>
                </a:solidFill>
              </a:rPr>
              <a:t>x,y</a:t>
            </a:r>
            <a:r>
              <a:rPr lang="en-US" sz="1800" i="1" dirty="0" smtClean="0">
                <a:solidFill>
                  <a:srgbClr val="0000FF"/>
                </a:solidFill>
              </a:rPr>
              <a:t>)=1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30" y="5014130"/>
            <a:ext cx="2727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Choices of the spatial links: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6080" y="5385971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Naïve= un-smeared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70919" y="537058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smeared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617" y="6153833"/>
            <a:ext cx="89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Un-smeared Wilson loops show non-exponential behavior and are suppressed compared to the smeared Wilson loops and Coulomb gauge corr</a:t>
            </a:r>
            <a:r>
              <a:rPr lang="en-US" sz="1600" dirty="0"/>
              <a:t>.</a:t>
            </a:r>
            <a:r>
              <a:rPr lang="en-US" sz="1600" dirty="0" smtClean="0"/>
              <a:t> which decay exponentially, except  for </a:t>
            </a:r>
            <a:r>
              <a:rPr lang="el-GR" sz="1600" i="1" dirty="0" smtClean="0">
                <a:latin typeface="Cambria" pitchFamily="18" charset="0"/>
                <a:cs typeface="Calibri" pitchFamily="34" charset="0"/>
              </a:rPr>
              <a:t>τ</a:t>
            </a:r>
            <a:r>
              <a:rPr lang="en-US" sz="1600" i="1" dirty="0" smtClean="0">
                <a:latin typeface="Cambria" pitchFamily="18" charset="0"/>
                <a:cs typeface="Calibri" pitchFamily="34" charset="0"/>
              </a:rPr>
              <a:t> T ~ 1</a:t>
            </a:r>
            <a:endParaRPr lang="en-US" sz="1600" i="1" dirty="0">
              <a:latin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6283900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Spectral functions in HTL perturbation theory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33400"/>
            <a:ext cx="875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Perturbative</a:t>
            </a:r>
            <a:r>
              <a:rPr lang="en-US" dirty="0" smtClean="0">
                <a:latin typeface="+mj-lt"/>
              </a:rPr>
              <a:t> hard thermal loop (HTL) </a:t>
            </a:r>
            <a:r>
              <a:rPr lang="en-US" dirty="0" smtClean="0">
                <a:latin typeface="+mj-lt"/>
              </a:rPr>
              <a:t>calculations for </a:t>
            </a:r>
            <a:r>
              <a:rPr lang="en-US" i="1" dirty="0" smtClean="0">
                <a:latin typeface="Cambria" pitchFamily="18" charset="0"/>
              </a:rPr>
              <a:t>T=2.33 </a:t>
            </a:r>
            <a:r>
              <a:rPr lang="en-US" i="1" dirty="0" err="1" smtClean="0">
                <a:latin typeface="Cambria" pitchFamily="18" charset="0"/>
              </a:rPr>
              <a:t>T</a:t>
            </a:r>
            <a:r>
              <a:rPr lang="en-US" i="1" baseline="-18000" dirty="0" err="1" smtClean="0">
                <a:latin typeface="Cambria" pitchFamily="18" charset="0"/>
              </a:rPr>
              <a:t>c</a:t>
            </a:r>
            <a:r>
              <a:rPr lang="en-US" i="1" baseline="-18000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, </a:t>
            </a:r>
            <a:r>
              <a:rPr lang="en-US" i="1" dirty="0" err="1" smtClean="0">
                <a:latin typeface="Cambria" pitchFamily="18" charset="0"/>
              </a:rPr>
              <a:t>T</a:t>
            </a:r>
            <a:r>
              <a:rPr lang="en-US" i="1" baseline="-18000" dirty="0" err="1" smtClean="0">
                <a:latin typeface="Cambria" pitchFamily="18" charset="0"/>
              </a:rPr>
              <a:t>c</a:t>
            </a:r>
            <a:r>
              <a:rPr lang="en-US" i="1" dirty="0" smtClean="0">
                <a:latin typeface="Cambria" pitchFamily="18" charset="0"/>
              </a:rPr>
              <a:t>=270 </a:t>
            </a:r>
            <a:r>
              <a:rPr lang="en-US" dirty="0" smtClean="0"/>
              <a:t>MeV</a:t>
            </a:r>
            <a:r>
              <a:rPr lang="en-US" i="1" dirty="0" smtClean="0"/>
              <a:t> </a:t>
            </a:r>
            <a:r>
              <a:rPr lang="en-US" i="1" dirty="0" smtClean="0">
                <a:latin typeface="Cambria" pitchFamily="18" charset="0"/>
              </a:rPr>
              <a:t>(</a:t>
            </a:r>
            <a:r>
              <a:rPr lang="en-US" i="1" dirty="0" err="1" smtClean="0">
                <a:latin typeface="Cambria" pitchFamily="18" charset="0"/>
              </a:rPr>
              <a:t>N</a:t>
            </a:r>
            <a:r>
              <a:rPr lang="en-US" i="1" baseline="-18000" dirty="0" err="1" smtClean="0">
                <a:latin typeface="Cambria" pitchFamily="18" charset="0"/>
              </a:rPr>
              <a:t>f</a:t>
            </a:r>
            <a:r>
              <a:rPr lang="en-US" i="1" baseline="-18000" dirty="0" smtClean="0">
                <a:latin typeface="Cambria" pitchFamily="18" charset="0"/>
              </a:rPr>
              <a:t>  </a:t>
            </a:r>
            <a:r>
              <a:rPr lang="en-US" i="1" dirty="0" smtClean="0">
                <a:latin typeface="Cambria" pitchFamily="18" charset="0"/>
              </a:rPr>
              <a:t>= 0) :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223" y="838200"/>
            <a:ext cx="2340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6600"/>
                </a:solidFill>
              </a:rPr>
              <a:t>Burnier</a:t>
            </a:r>
            <a:r>
              <a:rPr lang="en-US" sz="1600" dirty="0" smtClean="0">
                <a:solidFill>
                  <a:srgbClr val="006600"/>
                </a:solidFill>
              </a:rPr>
              <a:t>, </a:t>
            </a:r>
            <a:r>
              <a:rPr lang="en-US" sz="1600" dirty="0" err="1" smtClean="0">
                <a:solidFill>
                  <a:srgbClr val="006600"/>
                </a:solidFill>
              </a:rPr>
              <a:t>Rothkopf</a:t>
            </a:r>
            <a:r>
              <a:rPr lang="en-US" sz="1600" dirty="0" smtClean="0">
                <a:solidFill>
                  <a:srgbClr val="006600"/>
                </a:solidFill>
              </a:rPr>
              <a:t>, 2013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618" y="4572000"/>
            <a:ext cx="4201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Spectral functions has long tails and </a:t>
            </a:r>
          </a:p>
          <a:p>
            <a:r>
              <a:rPr lang="en-US" sz="1600" dirty="0" smtClean="0"/>
              <a:t>non-</a:t>
            </a:r>
            <a:r>
              <a:rPr lang="en-US" sz="1600" dirty="0" err="1" smtClean="0"/>
              <a:t>Lorentzian</a:t>
            </a:r>
            <a:r>
              <a:rPr lang="en-US" sz="1600" dirty="0" smtClean="0"/>
              <a:t> away from the peak,</a:t>
            </a:r>
          </a:p>
          <a:p>
            <a:pPr marL="285750" indent="-285750">
              <a:buFont typeface="Symbol"/>
              <a:buChar char="Þ"/>
            </a:pPr>
            <a:r>
              <a:rPr lang="en-US" sz="1600" dirty="0" smtClean="0"/>
              <a:t>explanation for the behavior of the Wilson loops and </a:t>
            </a:r>
            <a:r>
              <a:rPr lang="en-US" sz="1600" i="1" dirty="0" err="1" smtClean="0">
                <a:latin typeface="Cambria" pitchFamily="18" charset="0"/>
              </a:rPr>
              <a:t>V</a:t>
            </a:r>
            <a:r>
              <a:rPr lang="en-US" sz="1600" i="1" baseline="-18000" dirty="0" err="1" smtClean="0">
                <a:latin typeface="Cambria" pitchFamily="18" charset="0"/>
              </a:rPr>
              <a:t>eff</a:t>
            </a:r>
            <a:r>
              <a:rPr lang="en-US" sz="1600" i="1" baseline="-18000" dirty="0" smtClean="0"/>
              <a:t>  </a:t>
            </a:r>
            <a:r>
              <a:rPr lang="en-US" sz="1600" dirty="0" smtClean="0"/>
              <a:t>at large </a:t>
            </a:r>
            <a:r>
              <a:rPr lang="en-US" sz="1600" dirty="0" smtClean="0"/>
              <a:t>times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t="64454" r="38718" b="6518"/>
          <a:stretch/>
        </p:blipFill>
        <p:spPr>
          <a:xfrm>
            <a:off x="293975" y="1143000"/>
            <a:ext cx="3592225" cy="3128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65278" r="31997" b="6666"/>
          <a:stretch/>
        </p:blipFill>
        <p:spPr>
          <a:xfrm>
            <a:off x="4329745" y="1215171"/>
            <a:ext cx="4009068" cy="29758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6753" y="3293447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Coulomb gauge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5423" y="3293447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Coulomb gauge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64668" r="31428" b="6274"/>
          <a:stretch/>
        </p:blipFill>
        <p:spPr>
          <a:xfrm>
            <a:off x="4987550" y="4191000"/>
            <a:ext cx="3470650" cy="26479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5986046"/>
            <a:ext cx="24978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90000"/>
                </a:solidFill>
              </a:rPr>
              <a:t>un-smeared Wilson loops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462" y="5687556"/>
            <a:ext cx="420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</a:t>
            </a:r>
            <a:r>
              <a:rPr lang="en-US" sz="1600" dirty="0" smtClean="0"/>
              <a:t>un-smeared  </a:t>
            </a:r>
            <a:r>
              <a:rPr lang="en-US" sz="1600" dirty="0" smtClean="0"/>
              <a:t>Wilson loops the </a:t>
            </a:r>
            <a:r>
              <a:rPr lang="en-US" sz="1600" dirty="0" smtClean="0"/>
              <a:t>peak </a:t>
            </a:r>
            <a:r>
              <a:rPr lang="en-US" sz="1600" dirty="0" err="1" smtClean="0"/>
              <a:t>heigh</a:t>
            </a:r>
            <a:r>
              <a:rPr lang="en-US" sz="1600" dirty="0" smtClean="0"/>
              <a:t> is much suppressed compared to the</a:t>
            </a:r>
          </a:p>
          <a:p>
            <a:r>
              <a:rPr lang="en-US" sz="1600" dirty="0" smtClean="0"/>
              <a:t>Coulomb gauge case</a:t>
            </a:r>
          </a:p>
        </p:txBody>
      </p:sp>
    </p:spTree>
    <p:extLst>
      <p:ext uri="{BB962C8B-B14F-4D97-AF65-F5344CB8AC3E}">
        <p14:creationId xmlns:p14="http://schemas.microsoft.com/office/powerpoint/2010/main" val="41501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00200" y="142874"/>
            <a:ext cx="5757538" cy="461665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 Unicode MS" charset="0"/>
              </a:rPr>
              <a:t>Effective potential at high temperatures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5133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Effective potential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i="1" baseline="-18000" dirty="0" err="1" smtClean="0">
                <a:latin typeface="Calibri" pitchFamily="34" charset="0"/>
                <a:cs typeface="Calibri" pitchFamily="34" charset="0"/>
              </a:rPr>
              <a:t>eff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/>
              <a:t> in HTL perturbation theory: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64588" r="31607" b="6100"/>
          <a:stretch/>
        </p:blipFill>
        <p:spPr>
          <a:xfrm>
            <a:off x="133351" y="1143000"/>
            <a:ext cx="3905249" cy="2803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64444" r="31014" b="5962"/>
          <a:stretch/>
        </p:blipFill>
        <p:spPr>
          <a:xfrm>
            <a:off x="152400" y="3927333"/>
            <a:ext cx="3899342" cy="2806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309" y="2858076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Calibri" pitchFamily="34" charset="0"/>
              </a:rPr>
              <a:t>r T = 1/2 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3089" y="989886"/>
            <a:ext cx="41585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i="1" baseline="-18000" dirty="0" err="1" smtClean="0">
                <a:latin typeface="Calibri" pitchFamily="34" charset="0"/>
                <a:cs typeface="Calibri" pitchFamily="34" charset="0"/>
              </a:rPr>
              <a:t>eff</a:t>
            </a:r>
            <a:r>
              <a:rPr lang="en-US" i="1" baseline="-18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baseline="-18000" dirty="0" smtClean="0"/>
              <a:t> </a:t>
            </a:r>
            <a:r>
              <a:rPr lang="en-US" sz="1600" dirty="0" smtClean="0"/>
              <a:t>decreases with </a:t>
            </a:r>
            <a:r>
              <a:rPr lang="el-GR" sz="1600" i="1" dirty="0" smtClean="0">
                <a:latin typeface="Calibri" pitchFamily="34" charset="0"/>
                <a:cs typeface="Calibri" pitchFamily="34" charset="0"/>
              </a:rPr>
              <a:t>τ</a:t>
            </a:r>
            <a:r>
              <a:rPr lang="en-US" sz="1600" i="1" dirty="0" smtClean="0">
                <a:latin typeface="Curlz MT" pitchFamily="82" charset="0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due to the width </a:t>
            </a:r>
          </a:p>
          <a:p>
            <a:r>
              <a:rPr lang="en-US" sz="1600" dirty="0" smtClean="0">
                <a:latin typeface="Arial"/>
                <a:cs typeface="Arial"/>
              </a:rPr>
              <a:t>of the spectral functions, its slope increases</a:t>
            </a:r>
          </a:p>
          <a:p>
            <a:r>
              <a:rPr lang="en-US" sz="1600" dirty="0" smtClean="0">
                <a:latin typeface="Arial"/>
                <a:cs typeface="Arial"/>
              </a:rPr>
              <a:t>with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n-US" sz="1600" dirty="0" smtClean="0">
                <a:latin typeface="Arial"/>
                <a:cs typeface="Arial"/>
              </a:rPr>
              <a:t>and the distance </a:t>
            </a:r>
            <a:r>
              <a:rPr lang="en-US" i="1" dirty="0" smtClean="0">
                <a:latin typeface="Cambria" pitchFamily="18" charset="0"/>
                <a:cs typeface="Calibri" pitchFamily="34" charset="0"/>
              </a:rPr>
              <a:t>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+mj-lt"/>
                <a:cs typeface="Calibri" pitchFamily="34" charset="0"/>
              </a:rPr>
              <a:t>as observed in the</a:t>
            </a:r>
          </a:p>
          <a:p>
            <a:r>
              <a:rPr lang="en-US" sz="1600" dirty="0">
                <a:latin typeface="+mj-lt"/>
                <a:cs typeface="Calibri" pitchFamily="34" charset="0"/>
              </a:rPr>
              <a:t>l</a:t>
            </a:r>
            <a:r>
              <a:rPr lang="en-US" sz="1600" dirty="0" smtClean="0">
                <a:latin typeface="+mj-lt"/>
                <a:cs typeface="Calibri" pitchFamily="34" charset="0"/>
              </a:rPr>
              <a:t>attice calculations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2612" y="5698123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 T = 1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384555" y="2186553"/>
            <a:ext cx="533400" cy="457199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76257" y="2590800"/>
            <a:ext cx="416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</a:t>
            </a:r>
            <a:r>
              <a:rPr lang="en-US" sz="1600" dirty="0" smtClean="0"/>
              <a:t>se </a:t>
            </a:r>
            <a:r>
              <a:rPr lang="en-US" sz="1600" i="1" dirty="0" smtClean="0"/>
              <a:t> </a:t>
            </a:r>
            <a:r>
              <a:rPr lang="el-GR" sz="1600" i="1" dirty="0" smtClean="0">
                <a:solidFill>
                  <a:srgbClr val="990000"/>
                </a:solidFill>
                <a:latin typeface="Cambria" pitchFamily="18" charset="0"/>
                <a:cs typeface="Calibri" pitchFamily="34" charset="0"/>
              </a:rPr>
              <a:t>σ</a:t>
            </a:r>
            <a:r>
              <a:rPr lang="en-US" sz="1600" i="1" dirty="0" smtClean="0">
                <a:solidFill>
                  <a:srgbClr val="990000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sz="1600" i="1" baseline="30000" dirty="0" smtClean="0">
                <a:solidFill>
                  <a:srgbClr val="990000"/>
                </a:solidFill>
                <a:latin typeface="Cambria" pitchFamily="18" charset="0"/>
                <a:cs typeface="Calibri" pitchFamily="34" charset="0"/>
              </a:rPr>
              <a:t>HTL </a:t>
            </a:r>
            <a:r>
              <a:rPr lang="en-US" sz="1600" i="1" dirty="0" smtClean="0">
                <a:solidFill>
                  <a:srgbClr val="990000"/>
                </a:solidFill>
                <a:latin typeface="Cambria" pitchFamily="18" charset="0"/>
                <a:cs typeface="Calibri" pitchFamily="34" charset="0"/>
              </a:rPr>
              <a:t>((</a:t>
            </a:r>
            <a:r>
              <a:rPr lang="el-GR" sz="1600" i="1" dirty="0" smtClean="0">
                <a:solidFill>
                  <a:srgbClr val="990000"/>
                </a:solidFill>
                <a:latin typeface="Cambria" pitchFamily="18" charset="0"/>
                <a:cs typeface="Calibri" pitchFamily="34" charset="0"/>
              </a:rPr>
              <a:t>ω</a:t>
            </a:r>
            <a:r>
              <a:rPr lang="en-US" sz="1600" i="1" dirty="0" smtClean="0">
                <a:solidFill>
                  <a:srgbClr val="990000"/>
                </a:solidFill>
                <a:latin typeface="Cambria" pitchFamily="18" charset="0"/>
                <a:cs typeface="Calibri" pitchFamily="34" charset="0"/>
              </a:rPr>
              <a:t>-E) </a:t>
            </a:r>
            <a:r>
              <a:rPr lang="el-GR" sz="1600" i="1" dirty="0" smtClean="0">
                <a:solidFill>
                  <a:srgbClr val="990000"/>
                </a:solidFill>
                <a:latin typeface="Cambria" pitchFamily="18" charset="0"/>
                <a:cs typeface="Calibri" pitchFamily="34" charset="0"/>
              </a:rPr>
              <a:t>λ</a:t>
            </a:r>
            <a:r>
              <a:rPr lang="en-US" sz="1600" i="1" dirty="0" smtClean="0">
                <a:solidFill>
                  <a:srgbClr val="990000"/>
                </a:solidFill>
                <a:latin typeface="Cambria" pitchFamily="18" charset="0"/>
                <a:cs typeface="Calibri" pitchFamily="34" charset="0"/>
              </a:rPr>
              <a:t> ) </a:t>
            </a:r>
            <a:r>
              <a:rPr lang="en-US" sz="1600" dirty="0" smtClean="0"/>
              <a:t>as a 2-parameter </a:t>
            </a:r>
          </a:p>
          <a:p>
            <a:r>
              <a:rPr lang="en-US" sz="1600" dirty="0" smtClean="0"/>
              <a:t>fit </a:t>
            </a:r>
            <a:r>
              <a:rPr lang="en-US" sz="1600" dirty="0" err="1" smtClean="0"/>
              <a:t>Ansatz</a:t>
            </a:r>
            <a:r>
              <a:rPr lang="en-US" sz="1600" dirty="0" smtClean="0"/>
              <a:t> for the lattice results: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65293" r="34567" b="6218"/>
          <a:stretch/>
        </p:blipFill>
        <p:spPr>
          <a:xfrm>
            <a:off x="4393909" y="3200400"/>
            <a:ext cx="4623460" cy="35796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52096" y="4882496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l-GR" i="1" baseline="-18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τ</a:t>
            </a:r>
            <a:r>
              <a:rPr lang="en-US" i="1" baseline="-18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= 12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884"/>
  <p:tag name="DEFAULTHEIGHT" val="5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$$\beta=6.8,~24^3 \times 6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12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$$24^3 \times 6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69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$$24^3 \times 6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69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$$24^3 \times 6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69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Consider correlation functions of statice meson operators&#10;{\color{blue}&#10;$$G_1(t,x,y,T)=\langle O(x,y;t) O(x,y;0) \rangle,~~&#10;G_8(t,x,y,T)=\langle O^{\alpha}(x,y;t) O^{\alpha}(x,y;0) \rangle$$&#10;}&#10;for color singlet and adjoint represenation at time $t=1/T$ with&#10;{\color{blue}&#10;\begin{eqnarray}&#10;&amp;&#10;O(x,y;t)=\bar \psi(x,t) U(x,y;t) \psi(y,t)\nonumber \\[2mm]&#10;&amp;&#10;O^{\alpha}(x,y;t)=\bar \psi(x,t) U(x,x_0;t) T^{\alpha} U(x_0, y;t) \psi(y,t) \nonumber &#10;\end{eqnarray}&#10;}&#10;After integration out the static quarks we get&#10;{\color{blue}&#10;\begin{eqnarray}&#10;&amp;&#10;\displaystyle&#10;G_1(r,T)=\frac{1}{N} &#10;\langle {\rm Tr} &#10;L^{\dagger}(x) U(x,y;0) L(y) U^{\dagger}(x,y,1/T) \rangle, \label{defg1}\nonumber\\[2mm]&#10;&amp;&#10;\displaystyle&#10;G_8(r,T)=\frac{1}{N^2-1}&#10;\langle {\rm Tr} L^{\dagger}(x)  {\rm Tr} L(y) \rangle\nonumber\\&#10;&amp;&#10;-\frac{1}{N (N^2-1)} &#10;\langle {\rm Tr} L^{\dagger}(x) U(x,y;0) L(y) U^{\dagger}(x,y,1/T) \rangle, &#10;r=|x-y|. \nonumber&#10;\end{eqnarray}&#10;}&#10;%\noindent&#10;{\color{red} $L(x)$} is the temporal Wilson line; on the lattice  $L(x)=\prod_{\tau=0}^{N_\tau-1} U_0(x,\tau)$\\[4mm]&#10;Alternative choice of $O(x,y;t)$: fix the Coulomb gauge and omit $U(x,y;t)$\\&#10;For $t \rightarrow \infty$ there the choice of meson operators is not important but  $t \le 1/T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737"/>
  <p:tag name="PICTUREFILESIZE" val="604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8cm&#10;\begin{document}&#10;The color averaged correlator gives the ratio of the partition of partition function&#10;of QCD at $T&gt;0$ with static $Q \bar Q$ to partition function without static sources:&#10;{\color{blue}&#10;$$&#10;\displaystyle&#10;G(r,T)=\frac{1}{N^2} \langle {\rm Tr} L(r) {\rm Tr} L^{\dagger}(0) \rangle = \frac{Z_{QQ}(r,T)}{Z(T)}=e^{-F(r,T)/T}$$ &#10;}&#10;\\[3mm]&#10;$\rightarrow -T \ln G(r,T)\equiv F(r,T)$ is the excess free energy due to static sources.&#10;%\vskip 2truecm&#10;{\color{blue}&#10;$$&#10;G(r,T)=\frac{1}{N^2} G_1(r,T) + \frac{N^2-1}{N^2} G_a(r,T)\equiv &#10;\frac{1}{N^2} e^{-F_1(r,T)/T} + \frac{N^2-1}{N^2} e^{-F_8(r,T)/T} &#10;$$\\&#10;}&#10;\noindent&#10;The spectral represenation of singlet and averaged correlators ($T&lt;T_c$) :\\[2mm]&#10;{\color{blue} $\displaystyle G_1(r,T)=\sum_{n=1}^{\infty} c_n(r) e^{-E_n(r)/T},~~~~~&#10;G(r,T) = \frac{1}{N^2} \sum_{n=1}^{\infty} e^{-E_n(r)/T}$}&#10;%~~G_a(r,T)=\sum_{n=1}^{\infty} \frac{1-c_n(r)}{N^2-1} e^{-E_n(r)/T}$ }&#10;&#10;\noindent&#10;Perturbation theory ($T \gg T_c$):&#10;{\color{blue}&#10;\begin{eqnarray}&#10;&amp;&#10;\displaystyle&#10;F_1(r,T)=-\frac{N^2-1}{2 N} \frac{\alpha_s}{r} e^{-m_D r}-\frac{(N^2-1)\alpha_s m_D }{2 N},&#10;\nonumber&#10;\\[2mm]&#10;&amp;&#10;\displaystyle&#10;F_8(r,T)=+\frac{1}{2 N} \frac{\alpha_s}{r} e^{-m_D r}-\frac{(N^2-1) \alpha_s m_D}{2N},&#10;\nonumber&#10;\end{eqnarray}&#10;}&#10;decomposition in terms of $F_1$ and $F_8$ can be extended to any order for $r T \ll 1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794"/>
  <p:tag name="PICTUREFILESIZE" val="6197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23cm&#10;\begin{document}&#10;HISQ action, $24^3 \times 6$, $16^3 \times 4$ (high T) lattices, $m_{\pi} \simeq 160$ MeV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1"/>
  <p:tag name="BOXHEIGHT" val="282"/>
  <p:tag name="BOXFONT" val="10"/>
  <p:tag name="BOXWRAP" val="False"/>
  <p:tag name="WORKAROUNDTRANSPARENCYBUG" val="False"/>
  <p:tag name="ALLOWFONTSUBSTITUTION" val="False"/>
  <p:tag name="BITMAPFORMAT" val="pngmono"/>
  <p:tag name="ORIGWIDTH" val="644"/>
  <p:tag name="PICTUREFILESIZE" val="298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\color{blue}&#10;$$\sigma(\omega,T) \sim \delta(\omega-V(r,T))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235"/>
  <p:tag name="PICTUREFILESIZE" val="179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textwidth=23cm&#10;\begin{document}&#10;HISQ action, $48^3 \times 12$, $24^3 \times 6$ lattices, $m_{\pi} \simeq 160$ MeV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0"/>
  <p:tag name="PICTUREFILESIZE" val="274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\color{blue}&#10;$$W(r,\tau)=\int_{-\infty}^{\infty} d \omega \sigma(\omega,T) e^{-\omega \tau}, \tau&lt;1/T$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316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$$\beta=7.5,~48^3 \times 12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177"/>
  <p:tag name="PICTUREFILESIZE" val="130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textwidth=26cm&#10;\begin{document}&#10;$$\beta=6.8,~24^3 \times 6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84"/>
  <p:tag name="BOXHEIGHT" val="54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12735"/>
</p:tagLst>
</file>

<file path=ppt/theme/theme1.xml><?xml version="1.0" encoding="utf-8"?>
<a:theme xmlns:a="http://schemas.openxmlformats.org/drawingml/2006/main" name="sewm">
  <a:themeElements>
    <a:clrScheme name="sew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w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w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w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w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w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w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w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w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w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w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w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w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w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qm09">
  <a:themeElements>
    <a:clrScheme name="sqm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qm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m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m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m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m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m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m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m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m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m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m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m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m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sewm</Template>
  <TotalTime>3904</TotalTime>
  <Words>1061</Words>
  <Application>Microsoft Office PowerPoint</Application>
  <PresentationFormat>On-screen Show (4:3)</PresentationFormat>
  <Paragraphs>141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sewm</vt:lpstr>
      <vt:lpstr>sqm09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peter</dc:creator>
  <cp:lastModifiedBy>User</cp:lastModifiedBy>
  <cp:revision>209</cp:revision>
  <dcterms:created xsi:type="dcterms:W3CDTF">2007-02-01T14:56:03Z</dcterms:created>
  <dcterms:modified xsi:type="dcterms:W3CDTF">2013-11-04T10:38:09Z</dcterms:modified>
</cp:coreProperties>
</file>