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82" r:id="rId1"/>
  </p:sldMasterIdLst>
  <p:notesMasterIdLst>
    <p:notesMasterId r:id="rId25"/>
  </p:notesMasterIdLst>
  <p:sldIdLst>
    <p:sldId id="256" r:id="rId2"/>
    <p:sldId id="677" r:id="rId3"/>
    <p:sldId id="630" r:id="rId4"/>
    <p:sldId id="665" r:id="rId5"/>
    <p:sldId id="631" r:id="rId6"/>
    <p:sldId id="632" r:id="rId7"/>
    <p:sldId id="633" r:id="rId8"/>
    <p:sldId id="634" r:id="rId9"/>
    <p:sldId id="689" r:id="rId10"/>
    <p:sldId id="691" r:id="rId11"/>
    <p:sldId id="671" r:id="rId12"/>
    <p:sldId id="674" r:id="rId13"/>
    <p:sldId id="675" r:id="rId14"/>
    <p:sldId id="672" r:id="rId15"/>
    <p:sldId id="681" r:id="rId16"/>
    <p:sldId id="682" r:id="rId17"/>
    <p:sldId id="676" r:id="rId18"/>
    <p:sldId id="683" r:id="rId19"/>
    <p:sldId id="688" r:id="rId20"/>
    <p:sldId id="684" r:id="rId21"/>
    <p:sldId id="685" r:id="rId22"/>
    <p:sldId id="686" r:id="rId23"/>
    <p:sldId id="687" r:id="rId24"/>
  </p:sldIdLst>
  <p:sldSz cx="9144000" cy="6858000" type="screen4x3"/>
  <p:notesSz cx="6858000" cy="9144000"/>
  <p:embeddedFontLst>
    <p:embeddedFont>
      <p:font typeface="Californian FB" panose="0207040306080B030204" pitchFamily="18" charset="0"/>
      <p:regular r:id="rId26"/>
      <p:bold r:id="rId27"/>
      <p:italic r:id="rId28"/>
    </p:embeddedFont>
    <p:embeddedFont>
      <p:font typeface="Arial Black" panose="020B0A04020102020204" pitchFamily="34" charset="0"/>
      <p:bold r:id="rId29"/>
    </p:embeddedFont>
    <p:embeddedFont>
      <p:font typeface="Copperplate Gothic Bold" panose="020E0705020206020404" pitchFamily="3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Copperplate Gothic Light" panose="020E0507020206020404" pitchFamily="34" charset="0"/>
      <p:regular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iner" initials="R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8"/>
    <a:srgbClr val="00FF00"/>
    <a:srgbClr val="FFFFFF"/>
    <a:srgbClr val="003399"/>
    <a:srgbClr val="FFFF00"/>
    <a:srgbClr val="FFFFCC"/>
    <a:srgbClr val="99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0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BBE5A6-CF11-4636-9ED6-5D0798A80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3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5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95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95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dirty="0">
              <a:latin typeface="Copperplate Gothic Light" pitchFamily="34" charset="0"/>
            </a:endParaRPr>
          </a:p>
        </p:txBody>
      </p:sp>
      <p:sp>
        <p:nvSpPr>
          <p:cNvPr id="1495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>
                <a:latin typeface="Copperplate Gothic Light" pitchFamily="34" charset="0"/>
              </a:defRPr>
            </a:lvl1pPr>
          </a:lstStyle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495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>
                <a:latin typeface="Copperplate Gothic Light" pitchFamily="34" charset="0"/>
              </a:defRPr>
            </a:lvl1pPr>
          </a:lstStyle>
          <a:p>
            <a:fld id="{61DD9301-2414-4F9B-9CF7-DCE565449D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  <a:latin typeface="Copperplate Gothic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>
                <a:latin typeface="Copperplate Gothic Bold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6A53E2-E6B0-4EF1-B963-7D3247796D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923011-80B4-455B-8922-2A1793BC2F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0343"/>
            <a:ext cx="8382000" cy="5127171"/>
          </a:xfrm>
        </p:spPr>
        <p:txBody>
          <a:bodyPr/>
          <a:lstStyle>
            <a:lvl1pPr>
              <a:defRPr sz="2000">
                <a:latin typeface="Californian FB" pitchFamily="18" charset="0"/>
              </a:defRPr>
            </a:lvl1pPr>
            <a:lvl2pPr>
              <a:defRPr sz="1600">
                <a:latin typeface="Californian FB" pitchFamily="18" charset="0"/>
              </a:defRPr>
            </a:lvl2pPr>
            <a:lvl3pPr>
              <a:defRPr sz="1400">
                <a:latin typeface="Californian FB" pitchFamily="18" charset="0"/>
              </a:defRPr>
            </a:lvl3pPr>
            <a:lvl4pPr>
              <a:defRPr sz="1200">
                <a:latin typeface="Californian FB" pitchFamily="18" charset="0"/>
              </a:defRPr>
            </a:lvl4pPr>
            <a:lvl5pPr>
              <a:defRPr sz="1100"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7828" y="6245226"/>
            <a:ext cx="2133600" cy="476250"/>
          </a:xfrm>
        </p:spPr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pperplate Gothic Light" pitchFamily="34" charset="0"/>
              </a:defRPr>
            </a:lvl1pPr>
          </a:lstStyle>
          <a:p>
            <a:fld id="{5CF1EE99-4FBF-4B90-92C2-F3A5247995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pperplate Gothic Light" pitchFamily="34" charset="0"/>
              </a:defRPr>
            </a:lvl1pPr>
          </a:lstStyle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3657" y="402771"/>
            <a:ext cx="8338458" cy="653143"/>
          </a:xfrm>
          <a:solidFill>
            <a:schemeClr val="accent5">
              <a:lumMod val="25000"/>
            </a:schemeClr>
          </a:solidFill>
        </p:spPr>
        <p:txBody>
          <a:bodyPr/>
          <a:lstStyle>
            <a:lvl1pPr>
              <a:defRPr b="0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A098E-3E03-479F-A114-CA702FFED1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68A9E-BB6A-4CAA-8636-A5DF450885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29A9C-360D-443F-8F1E-06FA682EA2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01A4DB-1466-4BAB-B937-E641DAA2B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AC2CE-B5BC-4D5F-A4AF-811AF085C1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61C18-9048-419F-8AFC-2387A60858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fld id="{5CF1EE99-4FBF-4B90-92C2-F3A52479950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48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  <p:pic>
        <p:nvPicPr>
          <p:cNvPr id="148498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6675"/>
            <a:ext cx="33496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1.emf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2.wmf"/><Relationship Id="rId9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62.jpeg"/><Relationship Id="rId3" Type="http://schemas.openxmlformats.org/officeDocument/2006/relationships/image" Target="../media/image60.e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7.w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58.wmf"/><Relationship Id="rId10" Type="http://schemas.openxmlformats.org/officeDocument/2006/relationships/image" Target="../media/image56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1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emf"/><Relationship Id="rId11" Type="http://schemas.openxmlformats.org/officeDocument/2006/relationships/image" Target="../media/image76.png"/><Relationship Id="rId5" Type="http://schemas.openxmlformats.org/officeDocument/2006/relationships/image" Target="../media/image66.wmf"/><Relationship Id="rId10" Type="http://schemas.openxmlformats.org/officeDocument/2006/relationships/image" Target="../media/image68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4.emf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6.wmf"/><Relationship Id="rId9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86.emf"/><Relationship Id="rId3" Type="http://schemas.openxmlformats.org/officeDocument/2006/relationships/oleObject" Target="../embeddings/oleObject58.bin"/><Relationship Id="rId7" Type="http://schemas.openxmlformats.org/officeDocument/2006/relationships/image" Target="../media/image81.wmf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84.emf"/><Relationship Id="rId10" Type="http://schemas.openxmlformats.org/officeDocument/2006/relationships/image" Target="../media/image82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3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Initial Flow </a:t>
            </a:r>
            <a:br>
              <a:rPr lang="en-US" dirty="0" smtClean="0"/>
            </a:br>
            <a:r>
              <a:rPr lang="en-US" dirty="0" smtClean="0"/>
              <a:t>Of Gluon Fields</a:t>
            </a:r>
            <a:br>
              <a:rPr lang="en-US" dirty="0" smtClean="0"/>
            </a:br>
            <a:r>
              <a:rPr lang="en-US" dirty="0" smtClean="0"/>
              <a:t>in Heavy Ion Collisions</a:t>
            </a:r>
            <a:br>
              <a:rPr lang="en-US" dirty="0" smtClean="0"/>
            </a:br>
            <a:endParaRPr lang="en-US" sz="2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Rainer </a:t>
            </a:r>
            <a:r>
              <a:rPr lang="en-US" b="1" dirty="0" smtClean="0"/>
              <a:t>J. Fries, </a:t>
            </a:r>
            <a:r>
              <a:rPr lang="en-US" b="1" dirty="0" err="1" smtClean="0"/>
              <a:t>GuangYao</a:t>
            </a:r>
            <a:r>
              <a:rPr lang="en-US" b="1" dirty="0" smtClean="0"/>
              <a:t> Chen</a:t>
            </a:r>
            <a:endParaRPr lang="en-US" b="1" dirty="0"/>
          </a:p>
          <a:p>
            <a:r>
              <a:rPr lang="en-US" dirty="0"/>
              <a:t>Texas A&amp;M </a:t>
            </a:r>
            <a:r>
              <a:rPr lang="en-US" dirty="0" smtClean="0"/>
              <a:t>University</a:t>
            </a:r>
            <a:endParaRPr lang="en-US" dirty="0"/>
          </a:p>
          <a:p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71800" y="5959475"/>
            <a:ext cx="3802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opperplate Gothic Light" pitchFamily="34" charset="0"/>
              </a:rPr>
              <a:t>Hard Probes VI </a:t>
            </a:r>
          </a:p>
          <a:p>
            <a:r>
              <a:rPr lang="en-US" dirty="0" err="1">
                <a:latin typeface="Copperplate Gothic Light" pitchFamily="34" charset="0"/>
              </a:rPr>
              <a:t>C</a:t>
            </a:r>
            <a:r>
              <a:rPr lang="en-US" dirty="0" err="1" smtClean="0">
                <a:latin typeface="Copperplate Gothic Light" pitchFamily="34" charset="0"/>
              </a:rPr>
              <a:t>apetown</a:t>
            </a:r>
            <a:r>
              <a:rPr lang="en-US" dirty="0" smtClean="0">
                <a:latin typeface="Copperplate Gothic Light" pitchFamily="34" charset="0"/>
              </a:rPr>
              <a:t>, November 4, 2013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2057" name="Picture 9" descr="seal-ma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7" y="5131745"/>
            <a:ext cx="767406" cy="767406"/>
          </a:xfrm>
          <a:prstGeom prst="rect">
            <a:avLst/>
          </a:prstGeom>
          <a:noFill/>
        </p:spPr>
      </p:pic>
      <p:pic>
        <p:nvPicPr>
          <p:cNvPr id="7" name="Picture 6" descr="NS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060" y="4871792"/>
            <a:ext cx="905124" cy="905124"/>
          </a:xfrm>
          <a:prstGeom prst="rect">
            <a:avLst/>
          </a:prstGeom>
        </p:spPr>
      </p:pic>
      <p:pic>
        <p:nvPicPr>
          <p:cNvPr id="8" name="Picture 7" descr="720px-US-DOE-OfficeOfScience-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3459" y="4915021"/>
            <a:ext cx="1134791" cy="881039"/>
          </a:xfrm>
          <a:prstGeom prst="rect">
            <a:avLst/>
          </a:prstGeom>
        </p:spPr>
      </p:pic>
      <p:pic>
        <p:nvPicPr>
          <p:cNvPr id="9" name="Picture 8" descr="JET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746" y="5848811"/>
            <a:ext cx="3445562" cy="999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Color Charges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110343"/>
            <a:ext cx="8542318" cy="5127171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So far color charge densities </a:t>
            </a:r>
            <a:r>
              <a:rPr lang="en-US" i="1" dirty="0">
                <a:sym typeface="Symbol" pitchFamily="18" charset="2"/>
              </a:rPr>
              <a:t> 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dirty="0">
                <a:sym typeface="Symbol" pitchFamily="18" charset="2"/>
              </a:rPr>
              <a:t>, 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 fixed.</a:t>
            </a:r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/>
              </a:rPr>
              <a:t>MV: Gaussian distribution around color-neutral average</a:t>
            </a:r>
          </a:p>
          <a:p>
            <a:endParaRPr lang="en-US" dirty="0" smtClean="0">
              <a:sym typeface="Symbol"/>
            </a:endParaRP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Sample distribution to obtain event-by-event observables.</a:t>
            </a:r>
          </a:p>
          <a:p>
            <a:pPr lvl="1"/>
            <a:r>
              <a:rPr lang="en-US" dirty="0" smtClean="0">
                <a:sym typeface="Symbol"/>
              </a:rPr>
              <a:t>Here: focus on analytic calculation of expectation value (as function of average</a:t>
            </a:r>
            <a:r>
              <a:rPr lang="en-US" dirty="0" smtClean="0">
                <a:sym typeface="Symbol" pitchFamily="18" charset="2"/>
              </a:rPr>
              <a:t> color charge densities </a:t>
            </a:r>
            <a:r>
              <a:rPr lang="en-US" i="1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).</a:t>
            </a: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Transverse flow comes from gradients in nuclear profiles. </a:t>
            </a:r>
          </a:p>
          <a:p>
            <a:r>
              <a:rPr lang="en-US" dirty="0" smtClean="0"/>
              <a:t>Original MV</a:t>
            </a:r>
            <a:r>
              <a:rPr lang="en-US" dirty="0"/>
              <a:t> </a:t>
            </a:r>
            <a:r>
              <a:rPr lang="en-US" dirty="0" smtClean="0"/>
              <a:t>model </a:t>
            </a:r>
            <a:r>
              <a:rPr lang="en-US" i="1" dirty="0">
                <a:sym typeface="Symbol"/>
              </a:rPr>
              <a:t> = const</a:t>
            </a:r>
            <a:r>
              <a:rPr lang="en-US" i="1" dirty="0" smtClean="0">
                <a:sym typeface="Symbol"/>
              </a:rPr>
              <a:t>.</a:t>
            </a:r>
            <a:r>
              <a:rPr lang="en-US" dirty="0" smtClean="0">
                <a:sym typeface="Symbol"/>
              </a:rPr>
              <a:t> Here: relaxed condition, </a:t>
            </a:r>
            <a:r>
              <a:rPr lang="en-US" i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 constant </a:t>
            </a:r>
            <a:r>
              <a:rPr lang="en-US" dirty="0">
                <a:sym typeface="Symbol"/>
              </a:rPr>
              <a:t>on length scales 1/Q</a:t>
            </a:r>
            <a:r>
              <a:rPr lang="en-US" baseline="-25000" dirty="0">
                <a:sym typeface="Symbol"/>
              </a:rPr>
              <a:t>s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, allow variations on larger length scales 1/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where 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 &lt;&lt; </a:t>
            </a:r>
            <a:r>
              <a:rPr lang="en-US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Calculation of expectation values well-behaved</a:t>
            </a:r>
            <a:r>
              <a:rPr lang="en-US" dirty="0">
                <a:sym typeface="Symbol"/>
              </a:rPr>
              <a:t>.</a:t>
            </a:r>
            <a:endParaRPr lang="en-US" dirty="0" smtClean="0">
              <a:sym typeface="Symbol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829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71198"/>
              </p:ext>
            </p:extLst>
          </p:nvPr>
        </p:nvGraphicFramePr>
        <p:xfrm>
          <a:off x="1119188" y="1920875"/>
          <a:ext cx="69278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4" name="Equation" r:id="rId4" imgW="5295600" imgH="761760" progId="Equation.3">
                  <p:embed/>
                </p:oleObj>
              </mc:Choice>
              <mc:Fallback>
                <p:oleObj name="Equation" r:id="rId4" imgW="52956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920875"/>
                        <a:ext cx="6927850" cy="1001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502195"/>
              </p:ext>
            </p:extLst>
          </p:nvPr>
        </p:nvGraphicFramePr>
        <p:xfrm>
          <a:off x="1255934" y="5166689"/>
          <a:ext cx="3511450" cy="35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5" name="Equation" r:id="rId6" imgW="2730240" imgH="279360" progId="Equation.3">
                  <p:embed/>
                </p:oleObj>
              </mc:Choice>
              <mc:Fallback>
                <p:oleObj name="Equation" r:id="rId6" imgW="273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934" y="5166689"/>
                        <a:ext cx="3511450" cy="356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31016" y="5344728"/>
            <a:ext cx="2757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Chen, RJF, PLB 723 (2013)]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 et al., in preparation]</a:t>
            </a:r>
          </a:p>
        </p:txBody>
      </p:sp>
    </p:spTree>
    <p:extLst>
      <p:ext uri="{BB962C8B-B14F-4D97-AF65-F5344CB8AC3E}">
        <p14:creationId xmlns:p14="http://schemas.microsoft.com/office/powerpoint/2010/main" val="32885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11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Energy density ~ product of nuclear gluon distributions ~ product of color source densities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“Hydro” flow: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“Odd“ flow term: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>
              <a:buNone/>
            </a:pPr>
            <a:endParaRPr lang="en-US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939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15906"/>
              </p:ext>
            </p:extLst>
          </p:nvPr>
        </p:nvGraphicFramePr>
        <p:xfrm>
          <a:off x="1136650" y="2295113"/>
          <a:ext cx="27305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07" name="Equation" r:id="rId3" imgW="1917360" imgH="431640" progId="Equation.3">
                  <p:embed/>
                </p:oleObj>
              </mc:Choice>
              <mc:Fallback>
                <p:oleObj name="Equation" r:id="rId3" imgW="19173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295113"/>
                        <a:ext cx="27305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34647"/>
              </p:ext>
            </p:extLst>
          </p:nvPr>
        </p:nvGraphicFramePr>
        <p:xfrm>
          <a:off x="1103313" y="3507963"/>
          <a:ext cx="33464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08" name="Equation" r:id="rId5" imgW="2349360" imgH="431640" progId="Equation.3">
                  <p:embed/>
                </p:oleObj>
              </mc:Choice>
              <mc:Fallback>
                <p:oleObj name="Equation" r:id="rId5" imgW="23493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3507963"/>
                        <a:ext cx="33464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23050" y="2172399"/>
            <a:ext cx="27157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[T. </a:t>
            </a:r>
            <a:r>
              <a:rPr lang="en-US" sz="1400" dirty="0" err="1" smtClean="0">
                <a:solidFill>
                  <a:srgbClr val="0000FF"/>
                </a:solidFill>
              </a:rPr>
              <a:t>Lappi</a:t>
            </a:r>
            <a:r>
              <a:rPr lang="en-US" sz="1400" dirty="0" smtClean="0">
                <a:solidFill>
                  <a:srgbClr val="0000FF"/>
                </a:solidFill>
              </a:rPr>
              <a:t>, 2006]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[RJF, </a:t>
            </a:r>
            <a:r>
              <a:rPr lang="en-US" sz="1400" dirty="0" err="1" smtClean="0">
                <a:solidFill>
                  <a:srgbClr val="0000FF"/>
                </a:solidFill>
              </a:rPr>
              <a:t>Kapusta</a:t>
            </a:r>
            <a:r>
              <a:rPr lang="en-US" sz="1400" dirty="0" smtClean="0">
                <a:solidFill>
                  <a:srgbClr val="0000FF"/>
                </a:solidFill>
              </a:rPr>
              <a:t>, Li, 2006]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[</a:t>
            </a:r>
            <a:r>
              <a:rPr lang="en-US" sz="1400" dirty="0" err="1" smtClean="0">
                <a:solidFill>
                  <a:srgbClr val="0000FF"/>
                </a:solidFill>
              </a:rPr>
              <a:t>Fujii</a:t>
            </a:r>
            <a:r>
              <a:rPr lang="en-US" sz="1400" dirty="0" smtClean="0">
                <a:solidFill>
                  <a:srgbClr val="0000FF"/>
                </a:solidFill>
              </a:rPr>
              <a:t>, Fukushima, Hidaka, 2009] 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6691"/>
              </p:ext>
            </p:extLst>
          </p:nvPr>
        </p:nvGraphicFramePr>
        <p:xfrm>
          <a:off x="1143269" y="4722401"/>
          <a:ext cx="4068992" cy="58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09" name="Equation" r:id="rId7" imgW="2933640" imgH="419040" progId="Equation.3">
                  <p:embed/>
                </p:oleObj>
              </mc:Choice>
              <mc:Fallback>
                <p:oleObj name="Equation" r:id="rId7" imgW="2933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269" y="4722401"/>
                        <a:ext cx="4068992" cy="581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19800" y="3973119"/>
            <a:ext cx="2757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Chen, RJF, PLB 723 (2013)]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 et al., in preparation]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12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Field: </a:t>
            </a:r>
            <a:r>
              <a:rPr lang="en-US" dirty="0" err="1" smtClean="0"/>
              <a:t>Abelian</a:t>
            </a:r>
            <a:r>
              <a:rPr lang="en-US" dirty="0" smtClean="0"/>
              <a:t> Arguments</a:t>
            </a:r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62641"/>
              </p:ext>
            </p:extLst>
          </p:nvPr>
        </p:nvGraphicFramePr>
        <p:xfrm>
          <a:off x="888472" y="5043116"/>
          <a:ext cx="3694414" cy="111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6" name="Equation" r:id="rId3" imgW="2616120" imgH="787320" progId="Equation.3">
                  <p:embed/>
                </p:oleObj>
              </mc:Choice>
              <mc:Fallback>
                <p:oleObj name="Equation" r:id="rId3" imgW="2616120" imgH="787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472" y="5043116"/>
                        <a:ext cx="3694414" cy="11120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77804" y="6164426"/>
            <a:ext cx="1840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fornian FB" pitchFamily="18" charset="0"/>
              </a:rPr>
              <a:t>[</a:t>
            </a:r>
            <a:r>
              <a:rPr lang="en-US" sz="1400" dirty="0" err="1" smtClean="0">
                <a:solidFill>
                  <a:srgbClr val="FF0000"/>
                </a:solidFill>
                <a:latin typeface="Californian FB" pitchFamily="18" charset="0"/>
              </a:rPr>
              <a:t>Guangyao</a:t>
            </a:r>
            <a:r>
              <a:rPr lang="en-US" sz="1400" dirty="0" smtClean="0">
                <a:solidFill>
                  <a:srgbClr val="FF0000"/>
                </a:solidFill>
                <a:latin typeface="Californian FB" pitchFamily="18" charset="0"/>
              </a:rPr>
              <a:t> Chen, RJF]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588" y="2444744"/>
            <a:ext cx="3729411" cy="4413255"/>
          </a:xfrm>
          <a:prstGeom prst="rect">
            <a:avLst/>
          </a:prstGeom>
        </p:spPr>
      </p:pic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Once the </a:t>
            </a:r>
            <a:r>
              <a:rPr lang="en-US" i="1" dirty="0" smtClean="0">
                <a:sym typeface="Symbol" pitchFamily="18" charset="2"/>
              </a:rPr>
              <a:t>non-</a:t>
            </a:r>
            <a:r>
              <a:rPr lang="en-US" i="1" dirty="0" err="1" smtClean="0">
                <a:sym typeface="Symbol" pitchFamily="18" charset="2"/>
              </a:rPr>
              <a:t>abelian</a:t>
            </a:r>
            <a:r>
              <a:rPr lang="en-US" dirty="0" smtClean="0">
                <a:sym typeface="Symbol" pitchFamily="18" charset="2"/>
              </a:rPr>
              <a:t> longitudinal fields E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, B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are seeded, the averaged transverse flow field is an </a:t>
            </a:r>
            <a:r>
              <a:rPr lang="en-US" i="1" dirty="0" err="1" smtClean="0">
                <a:sym typeface="Symbol" pitchFamily="18" charset="2"/>
              </a:rPr>
              <a:t>abelian</a:t>
            </a:r>
            <a:r>
              <a:rPr lang="en-US" dirty="0" smtClean="0">
                <a:sym typeface="Symbol" pitchFamily="18" charset="2"/>
              </a:rPr>
              <a:t> effect. </a:t>
            </a:r>
          </a:p>
          <a:p>
            <a:r>
              <a:rPr lang="en-US" dirty="0" smtClean="0">
                <a:sym typeface="Symbol" pitchFamily="18" charset="2"/>
              </a:rPr>
              <a:t>Can be understood in terms of Ampere’s, Faraday’s and Gauss’ Law. </a:t>
            </a:r>
          </a:p>
          <a:p>
            <a:pPr lvl="1"/>
            <a:r>
              <a:rPr lang="en-US" dirty="0" smtClean="0">
                <a:sym typeface="Symbol" pitchFamily="18" charset="2"/>
              </a:rPr>
              <a:t>Longitudinal </a:t>
            </a:r>
            <a:r>
              <a:rPr lang="en-US" dirty="0">
                <a:sym typeface="Symbol" pitchFamily="18" charset="2"/>
              </a:rPr>
              <a:t>fields E</a:t>
            </a:r>
            <a:r>
              <a:rPr lang="en-US" baseline="-25000" dirty="0"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, B</a:t>
            </a:r>
            <a:r>
              <a:rPr lang="en-US" baseline="-25000" dirty="0"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 decrease </a:t>
            </a:r>
            <a:r>
              <a:rPr lang="en-US" dirty="0" smtClean="0">
                <a:sym typeface="Symbol" pitchFamily="18" charset="2"/>
              </a:rPr>
              <a:t>in both </a:t>
            </a:r>
            <a:r>
              <a:rPr lang="en-US" i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 away from the light cone</a:t>
            </a:r>
          </a:p>
          <a:p>
            <a:r>
              <a:rPr lang="en-US" dirty="0" smtClean="0">
                <a:sym typeface="Symbol" pitchFamily="18" charset="2"/>
              </a:rPr>
              <a:t>Gauss at fixed time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: </a:t>
            </a:r>
          </a:p>
          <a:p>
            <a:pPr lvl="1"/>
            <a:r>
              <a:rPr lang="en-US" dirty="0" smtClean="0">
                <a:sym typeface="Symbol"/>
              </a:rPr>
              <a:t>Long. flux imbalance compensated by transverse flux</a:t>
            </a:r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Gauss</a:t>
            </a:r>
            <a:r>
              <a:rPr lang="en-US" i="1" dirty="0" smtClean="0">
                <a:sym typeface="Symbol"/>
              </a:rPr>
              <a:t>: rapidity-odd radial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field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Ampere/Faraday as function of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: </a:t>
            </a:r>
          </a:p>
          <a:p>
            <a:pPr lvl="1"/>
            <a:r>
              <a:rPr lang="en-US" dirty="0" smtClean="0">
                <a:sym typeface="Symbol"/>
              </a:rPr>
              <a:t>Decreasing long. flux induces transverse field</a:t>
            </a:r>
          </a:p>
          <a:p>
            <a:pPr lvl="1"/>
            <a:r>
              <a:rPr lang="en-US" dirty="0" smtClean="0">
                <a:sym typeface="Symbol"/>
              </a:rPr>
              <a:t>Ampere/Faraday: </a:t>
            </a:r>
            <a:r>
              <a:rPr lang="en-US" i="1" dirty="0" smtClean="0">
                <a:sym typeface="Symbol"/>
              </a:rPr>
              <a:t>rapidity-even curling </a:t>
            </a:r>
            <a:r>
              <a:rPr lang="en-US" dirty="0" smtClean="0">
                <a:sym typeface="Symbol"/>
              </a:rPr>
              <a:t>field</a:t>
            </a: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Full classical QCD: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13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Averaging: From Fields To Flow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Calculating the transverse </a:t>
            </a:r>
            <a:r>
              <a:rPr lang="en-US" dirty="0" err="1" smtClean="0">
                <a:sym typeface="Symbol" pitchFamily="18" charset="2"/>
              </a:rPr>
              <a:t>Poynting</a:t>
            </a:r>
            <a:r>
              <a:rPr lang="en-US" dirty="0" smtClean="0">
                <a:sym typeface="Symbol" pitchFamily="18" charset="2"/>
              </a:rPr>
              <a:t> vector to first order in </a:t>
            </a:r>
            <a:r>
              <a:rPr lang="en-US" i="1" dirty="0" smtClean="0">
                <a:sym typeface="Symbol"/>
              </a:rPr>
              <a:t> 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Averaging over source configurations: what are                 and                  ?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With                                                                   we have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S</a:t>
            </a:r>
            <a:r>
              <a:rPr lang="en-US" dirty="0" smtClean="0">
                <a:sym typeface="Symbol"/>
              </a:rPr>
              <a:t>ymmetry and dimensionality dictate shape of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943318" y="1544398"/>
          <a:ext cx="45370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0" name="Equation" r:id="rId3" imgW="3213000" imgH="787320" progId="Equation.3">
                  <p:embed/>
                </p:oleObj>
              </mc:Choice>
              <mc:Fallback>
                <p:oleObj name="Equation" r:id="rId3" imgW="3213000" imgH="787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18" y="1544398"/>
                        <a:ext cx="4537075" cy="111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77804" y="6164426"/>
            <a:ext cx="1675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alifornian FB" pitchFamily="18" charset="0"/>
              </a:rPr>
              <a:t>[G. Chen, RJF, 2013]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5615972" y="2935047"/>
          <a:ext cx="842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1" name="Equation" r:id="rId5" imgW="596880" imgH="279360" progId="Equation.3">
                  <p:embed/>
                </p:oleObj>
              </mc:Choice>
              <mc:Fallback>
                <p:oleObj name="Equation" r:id="rId5" imgW="59688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972" y="2935047"/>
                        <a:ext cx="84296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6948990" y="2936977"/>
          <a:ext cx="842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2" name="Equation" r:id="rId7" imgW="596880" imgH="279360" progId="Equation.3">
                  <p:embed/>
                </p:oleObj>
              </mc:Choice>
              <mc:Fallback>
                <p:oleObj name="Equation" r:id="rId7" imgW="59688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990" y="2936977"/>
                        <a:ext cx="84296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401"/>
              </p:ext>
            </p:extLst>
          </p:nvPr>
        </p:nvGraphicFramePr>
        <p:xfrm>
          <a:off x="1393083" y="3681437"/>
          <a:ext cx="3414734" cy="3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3" name="Equation" r:id="rId9" imgW="2108160" imgH="241200" progId="Equation.3">
                  <p:embed/>
                </p:oleObj>
              </mc:Choice>
              <mc:Fallback>
                <p:oleObj name="Equation" r:id="rId9" imgW="21081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083" y="3681437"/>
                        <a:ext cx="3414734" cy="391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18508"/>
              </p:ext>
            </p:extLst>
          </p:nvPr>
        </p:nvGraphicFramePr>
        <p:xfrm>
          <a:off x="5890620" y="3678858"/>
          <a:ext cx="19732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4" name="Equation" r:id="rId11" imgW="1396800" imgH="279360" progId="Equation.3">
                  <p:embed/>
                </p:oleObj>
              </mc:Choice>
              <mc:Fallback>
                <p:oleObj name="Equation" r:id="rId11" imgW="139680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620" y="3678858"/>
                        <a:ext cx="197326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001269"/>
              </p:ext>
            </p:extLst>
          </p:nvPr>
        </p:nvGraphicFramePr>
        <p:xfrm>
          <a:off x="5611813" y="4398963"/>
          <a:ext cx="2222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5" name="Equation" r:id="rId13" imgW="1295280" imgH="228600" progId="Equation.3">
                  <p:embed/>
                </p:oleObj>
              </mc:Choice>
              <mc:Fallback>
                <p:oleObj name="Equation" r:id="rId13" imgW="12952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4398963"/>
                        <a:ext cx="2222500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4600818" cy="51271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Transverse fields for randomly seeded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fields.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Field: Visualization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78" y="1425039"/>
            <a:ext cx="4006322" cy="5432961"/>
          </a:xfrm>
          <a:prstGeom prst="rect">
            <a:avLst/>
          </a:prstGeom>
        </p:spPr>
      </p:pic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25421"/>
              </p:ext>
            </p:extLst>
          </p:nvPr>
        </p:nvGraphicFramePr>
        <p:xfrm>
          <a:off x="5283200" y="1127125"/>
          <a:ext cx="17256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57" name="Equation" r:id="rId4" imgW="1231560" imgH="241200" progId="Equation.3">
                  <p:embed/>
                </p:oleObj>
              </mc:Choice>
              <mc:Fallback>
                <p:oleObj name="Equation" r:id="rId4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127125"/>
                        <a:ext cx="1725613" cy="338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72765"/>
              </p:ext>
            </p:extLst>
          </p:nvPr>
        </p:nvGraphicFramePr>
        <p:xfrm>
          <a:off x="7192963" y="1150938"/>
          <a:ext cx="17240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58" name="Equation" r:id="rId6" imgW="1231560" imgH="241200" progId="Equation.3">
                  <p:embed/>
                </p:oleObj>
              </mc:Choice>
              <mc:Fallback>
                <p:oleObj name="Equation" r:id="rId6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1150938"/>
                        <a:ext cx="1724025" cy="33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99144"/>
              </p:ext>
            </p:extLst>
          </p:nvPr>
        </p:nvGraphicFramePr>
        <p:xfrm>
          <a:off x="3928003" y="2036124"/>
          <a:ext cx="12096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59" name="Equation" r:id="rId8" imgW="863280" imgH="431640" progId="Equation.3">
                  <p:embed/>
                </p:oleObj>
              </mc:Choice>
              <mc:Fallback>
                <p:oleObj name="Equation" r:id="rId8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003" y="2036124"/>
                        <a:ext cx="120967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13881"/>
              </p:ext>
            </p:extLst>
          </p:nvPr>
        </p:nvGraphicFramePr>
        <p:xfrm>
          <a:off x="4301858" y="3998644"/>
          <a:ext cx="4619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60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858" y="3998644"/>
                        <a:ext cx="461963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4600818" cy="51271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Transverse </a:t>
            </a:r>
            <a:r>
              <a:rPr lang="en-US" dirty="0" err="1" smtClean="0"/>
              <a:t>Poynting</a:t>
            </a:r>
            <a:r>
              <a:rPr lang="en-US" dirty="0" smtClean="0"/>
              <a:t> vector for randomly seeded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 smtClean="0"/>
              <a:t> fields.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Flow: Visualization</a:t>
            </a:r>
            <a:endParaRPr lang="en-US" dirty="0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71602"/>
              </p:ext>
            </p:extLst>
          </p:nvPr>
        </p:nvGraphicFramePr>
        <p:xfrm>
          <a:off x="6019800" y="1326904"/>
          <a:ext cx="16176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34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26904"/>
                        <a:ext cx="1617663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17326"/>
              </p:ext>
            </p:extLst>
          </p:nvPr>
        </p:nvGraphicFramePr>
        <p:xfrm>
          <a:off x="5149522" y="1798904"/>
          <a:ext cx="12096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35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522" y="1798904"/>
                        <a:ext cx="120967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04223"/>
              </p:ext>
            </p:extLst>
          </p:nvPr>
        </p:nvGraphicFramePr>
        <p:xfrm>
          <a:off x="7497866" y="1923679"/>
          <a:ext cx="4619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36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866" y="1923679"/>
                        <a:ext cx="461963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428403"/>
            <a:ext cx="4441379" cy="40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Phenomenology: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 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829"/>
            <a:ext cx="4714503" cy="392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93" y="1868798"/>
            <a:ext cx="4493806" cy="3224650"/>
          </a:xfrm>
          <a:prstGeom prst="rect">
            <a:avLst/>
          </a:prstGeom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66983"/>
              </p:ext>
            </p:extLst>
          </p:nvPr>
        </p:nvGraphicFramePr>
        <p:xfrm>
          <a:off x="4798033" y="2033788"/>
          <a:ext cx="8001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88" name="Equation" r:id="rId5" imgW="571320" imgH="419040" progId="Equation.3">
                  <p:embed/>
                </p:oleObj>
              </mc:Choice>
              <mc:Fallback>
                <p:oleObj name="Equation" r:id="rId5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033" y="2033788"/>
                        <a:ext cx="800100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65957"/>
              </p:ext>
            </p:extLst>
          </p:nvPr>
        </p:nvGraphicFramePr>
        <p:xfrm>
          <a:off x="4000189" y="1938788"/>
          <a:ext cx="4619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89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189" y="1938788"/>
                        <a:ext cx="461963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06218"/>
              </p:ext>
            </p:extLst>
          </p:nvPr>
        </p:nvGraphicFramePr>
        <p:xfrm>
          <a:off x="1918005" y="1938787"/>
          <a:ext cx="4984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90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005" y="1938787"/>
                        <a:ext cx="498475" cy="284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35062"/>
              </p:ext>
            </p:extLst>
          </p:nvPr>
        </p:nvGraphicFramePr>
        <p:xfrm>
          <a:off x="4550788" y="4119563"/>
          <a:ext cx="14938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91" name="Equation" r:id="rId11" imgW="1066680" imgH="228600" progId="Equation.3">
                  <p:embed/>
                </p:oleObj>
              </mc:Choice>
              <mc:Fallback>
                <p:oleObj name="Equation" r:id="rId11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788" y="4119563"/>
                        <a:ext cx="1493837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739" y="4440238"/>
            <a:ext cx="9139261" cy="1580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07854" y="2496222"/>
            <a:ext cx="195923" cy="16707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047704" y="1600871"/>
            <a:ext cx="195923" cy="16707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437463" y="3328700"/>
            <a:ext cx="370390" cy="5787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256606" y="2446424"/>
            <a:ext cx="403185" cy="385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06" y="4544296"/>
            <a:ext cx="3820111" cy="22708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66068" cy="5127171"/>
          </a:xfrm>
        </p:spPr>
        <p:txBody>
          <a:bodyPr/>
          <a:lstStyle/>
          <a:p>
            <a:r>
              <a:rPr lang="en-US" dirty="0" smtClean="0"/>
              <a:t>Odd flow needs asymmetry between sources. Here: finite impact parameter</a:t>
            </a:r>
          </a:p>
          <a:p>
            <a:r>
              <a:rPr lang="en-US" dirty="0" smtClean="0"/>
              <a:t>Flow field for </a:t>
            </a:r>
            <a:r>
              <a:rPr lang="en-US" dirty="0" err="1" smtClean="0"/>
              <a:t>Au+Au</a:t>
            </a:r>
            <a:r>
              <a:rPr lang="en-US" dirty="0" smtClean="0"/>
              <a:t> collision, </a:t>
            </a:r>
            <a:r>
              <a:rPr lang="en-US" i="1" dirty="0" smtClean="0"/>
              <a:t>b</a:t>
            </a:r>
            <a:r>
              <a:rPr lang="en-US" dirty="0" smtClean="0"/>
              <a:t> = 4 fm.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Radial</a:t>
            </a:r>
            <a:r>
              <a:rPr lang="en-US" dirty="0" smtClean="0"/>
              <a:t> flow following gradients in the fireball at </a:t>
            </a:r>
            <a:r>
              <a:rPr lang="en-US" i="1" dirty="0">
                <a:sym typeface="Symbol" panose="05050102010706020507" pitchFamily="18" charset="2"/>
              </a:rPr>
              <a:t> </a:t>
            </a:r>
            <a:r>
              <a:rPr lang="en-US" dirty="0">
                <a:sym typeface="Symbol" panose="05050102010706020507" pitchFamily="18" charset="2"/>
              </a:rPr>
              <a:t>= </a:t>
            </a:r>
            <a:r>
              <a:rPr lang="en-US" dirty="0" smtClean="0">
                <a:sym typeface="Symbol" panose="05050102010706020507" pitchFamily="18" charset="2"/>
              </a:rPr>
              <a:t>0.</a:t>
            </a:r>
            <a:endParaRPr lang="en-US" dirty="0" smtClean="0"/>
          </a:p>
          <a:p>
            <a:r>
              <a:rPr lang="en-US" dirty="0" smtClean="0"/>
              <a:t>In addition</a:t>
            </a:r>
            <a:r>
              <a:rPr lang="en-US" i="1" dirty="0" smtClean="0"/>
              <a:t>: directed </a:t>
            </a:r>
            <a:r>
              <a:rPr lang="en-US" dirty="0" smtClean="0"/>
              <a:t>flow away from </a:t>
            </a:r>
            <a:r>
              <a:rPr lang="en-US" i="1" dirty="0" smtClean="0">
                <a:sym typeface="Symbol" panose="05050102010706020507" pitchFamily="18" charset="2"/>
              </a:rPr>
              <a:t> </a:t>
            </a:r>
            <a:r>
              <a:rPr lang="en-US" dirty="0" smtClean="0">
                <a:sym typeface="Symbol" panose="05050102010706020507" pitchFamily="18" charset="2"/>
              </a:rPr>
              <a:t>= 0.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Fireball rotating, angular momentum present.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|V| ~ 0.1 at the surface @ </a:t>
            </a:r>
            <a:r>
              <a:rPr lang="en-US" i="1" dirty="0" smtClean="0">
                <a:sym typeface="Symbol" panose="05050102010706020507" pitchFamily="18" charset="2"/>
              </a:rPr>
              <a:t></a:t>
            </a:r>
            <a:r>
              <a:rPr lang="en-US" dirty="0" smtClean="0">
                <a:sym typeface="Symbol" panose="05050102010706020507" pitchFamily="18" charset="2"/>
              </a:rPr>
              <a:t> ~ 0.1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524803"/>
              </p:ext>
            </p:extLst>
          </p:nvPr>
        </p:nvGraphicFramePr>
        <p:xfrm>
          <a:off x="7310438" y="4794250"/>
          <a:ext cx="336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92" name="Equation" r:id="rId14" imgW="241200" imgH="190440" progId="Equation.3">
                  <p:embed/>
                </p:oleObj>
              </mc:Choice>
              <mc:Fallback>
                <p:oleObj name="Equation" r:id="rId14" imgW="241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794250"/>
                        <a:ext cx="336550" cy="266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39480"/>
              </p:ext>
            </p:extLst>
          </p:nvPr>
        </p:nvGraphicFramePr>
        <p:xfrm>
          <a:off x="7994650" y="5937888"/>
          <a:ext cx="3349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93" name="Equation" r:id="rId16" imgW="241200" imgH="190440" progId="Equation.3">
                  <p:embed/>
                </p:oleObj>
              </mc:Choice>
              <mc:Fallback>
                <p:oleObj name="Equation" r:id="rId16" imgW="241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5937888"/>
                        <a:ext cx="334963" cy="265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34" y="4286022"/>
            <a:ext cx="3790686" cy="246394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17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Phenomenology: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0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0343"/>
            <a:ext cx="5440907" cy="5127171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Angular momentum is natural: some old models have it, most modern hydro calculations don’t.</a:t>
            </a:r>
          </a:p>
          <a:p>
            <a:pPr lvl="1"/>
            <a:r>
              <a:rPr lang="en-US" dirty="0" smtClean="0">
                <a:sym typeface="Symbol"/>
              </a:rPr>
              <a:t>Some exceptions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Do we determine flow incorrectly when we miss the rotation?</a:t>
            </a:r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marL="457200" lvl="1" indent="0"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Directed flow </a:t>
            </a:r>
            <a:r>
              <a:rPr lang="en-US" i="1" dirty="0" smtClean="0">
                <a:sym typeface="Symbol"/>
              </a:rPr>
              <a:t>v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:</a:t>
            </a:r>
          </a:p>
          <a:p>
            <a:pPr lvl="1"/>
            <a:r>
              <a:rPr lang="en-US" dirty="0" smtClean="0">
                <a:sym typeface="Symbol"/>
              </a:rPr>
              <a:t>Compatible with hydro with suitable initial conditions.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 bwMode="auto">
          <a:xfrm flipH="1">
            <a:off x="3434789" y="3396470"/>
            <a:ext cx="370390" cy="5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5" idx="6"/>
          </p:cNvCxnSpPr>
          <p:nvPr/>
        </p:nvCxnSpPr>
        <p:spPr bwMode="auto">
          <a:xfrm>
            <a:off x="5138195" y="3085875"/>
            <a:ext cx="403185" cy="3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863053" y="3066592"/>
            <a:ext cx="1192192" cy="34724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05179" y="3078166"/>
            <a:ext cx="138896" cy="6366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99299" y="2767571"/>
            <a:ext cx="138896" cy="6366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870050" y="3413834"/>
            <a:ext cx="0" cy="3125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096474" y="2744432"/>
            <a:ext cx="0" cy="3125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147" y="1312110"/>
            <a:ext cx="3225477" cy="200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602147" y="3390269"/>
            <a:ext cx="2881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Times New Roman" pitchFamily="18" charset="0"/>
              </a:rPr>
              <a:t>Gosset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Kapusta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Westfall (1978)]</a:t>
            </a:r>
            <a:endParaRPr lang="en-GB" sz="1400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44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6" y="4363837"/>
            <a:ext cx="4254433" cy="24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18079" y="3970306"/>
            <a:ext cx="241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MV only, integrated over transverse plane, no hydro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56177" y="2061503"/>
            <a:ext cx="2881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L.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</a:rPr>
              <a:t>Csernai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et al. PRC 84 (2011)] </a:t>
            </a:r>
            <a:r>
              <a:rPr lang="en-GB" sz="1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endParaRPr lang="en-US" sz="14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110343"/>
            <a:ext cx="5275146" cy="5127171"/>
          </a:xfrm>
        </p:spPr>
        <p:txBody>
          <a:bodyPr/>
          <a:lstStyle/>
          <a:p>
            <a:r>
              <a:rPr lang="en-US" dirty="0" smtClean="0"/>
              <a:t>Odd flow needs asymmetry</a:t>
            </a:r>
            <a:r>
              <a:rPr lang="en-US" dirty="0"/>
              <a:t> </a:t>
            </a:r>
            <a:r>
              <a:rPr lang="en-US" dirty="0" smtClean="0"/>
              <a:t>between sources. Here: asymmetric system</a:t>
            </a:r>
          </a:p>
          <a:p>
            <a:r>
              <a:rPr lang="en-US" dirty="0" smtClean="0"/>
              <a:t>Flow field                for </a:t>
            </a:r>
            <a:r>
              <a:rPr lang="en-US" dirty="0" err="1" smtClean="0"/>
              <a:t>Cu+Au</a:t>
            </a:r>
            <a:r>
              <a:rPr lang="en-US" dirty="0" smtClean="0"/>
              <a:t> collision: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Odd flow increases expansion in the wake of the larger nucleus, suppresses flow on the other side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c</a:t>
            </a:r>
            <a:r>
              <a:rPr lang="en-US" dirty="0" smtClean="0"/>
              <a:t>haracteristic flow patterns in asymmetric systems.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Phenomenology: A </a:t>
            </a:r>
            <a:r>
              <a:rPr lang="en-US" dirty="0" smtClean="0">
                <a:sym typeface="Symbol" panose="05050102010706020507" pitchFamily="18" charset="2"/>
              </a:rPr>
              <a:t> B</a:t>
            </a:r>
            <a:endParaRPr lang="en-US" dirty="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77185"/>
              </p:ext>
            </p:extLst>
          </p:nvPr>
        </p:nvGraphicFramePr>
        <p:xfrm>
          <a:off x="1871651" y="1716967"/>
          <a:ext cx="745889" cy="54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91" name="Equation" r:id="rId4" imgW="571320" imgH="419040" progId="Equation.3">
                  <p:embed/>
                </p:oleObj>
              </mc:Choice>
              <mc:Fallback>
                <p:oleObj name="Equation" r:id="rId4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51" y="1716967"/>
                        <a:ext cx="745889" cy="549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9" y="2370603"/>
            <a:ext cx="4940135" cy="26880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547256" y="2185194"/>
            <a:ext cx="214086" cy="25889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8577" y="2878244"/>
            <a:ext cx="215791" cy="12028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34680" y="1612388"/>
            <a:ext cx="214086" cy="25889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87498" y="2878244"/>
            <a:ext cx="215791" cy="12028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60481"/>
              </p:ext>
            </p:extLst>
          </p:nvPr>
        </p:nvGraphicFramePr>
        <p:xfrm>
          <a:off x="3459047" y="2485580"/>
          <a:ext cx="713330" cy="2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92" name="Equation" r:id="rId7" imgW="545760" imgH="177480" progId="Equation.3">
                  <p:embed/>
                </p:oleObj>
              </mc:Choice>
              <mc:Fallback>
                <p:oleObj name="Equation" r:id="rId7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047" y="2485580"/>
                        <a:ext cx="713330" cy="23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76462"/>
              </p:ext>
            </p:extLst>
          </p:nvPr>
        </p:nvGraphicFramePr>
        <p:xfrm>
          <a:off x="1494994" y="2453734"/>
          <a:ext cx="446941" cy="23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93" name="Equation" r:id="rId9" imgW="342720" imgH="177480" progId="Equation.3">
                  <p:embed/>
                </p:oleObj>
              </mc:Choice>
              <mc:Fallback>
                <p:oleObj name="Equation" r:id="rId9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94" y="2453734"/>
                        <a:ext cx="446941" cy="233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79947" y="1218319"/>
            <a:ext cx="3564053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fornian FB" panose="0207040306080B030204" pitchFamily="18" charset="0"/>
              </a:rPr>
              <a:t>Example: Forward-backward asymmetries. (here </a:t>
            </a:r>
            <a:r>
              <a:rPr lang="en-US" sz="2000" dirty="0" err="1" smtClean="0">
                <a:latin typeface="Californian FB" panose="0207040306080B030204" pitchFamily="18" charset="0"/>
              </a:rPr>
              <a:t>p+Pb</a:t>
            </a:r>
            <a:r>
              <a:rPr lang="en-US" sz="2000" dirty="0" smtClean="0">
                <a:latin typeface="Californian FB" panose="0207040306080B030204" pitchFamily="18" charset="0"/>
              </a:rPr>
              <a:t>)</a:t>
            </a: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r>
              <a:rPr lang="en-US" sz="2000" dirty="0" smtClean="0">
                <a:latin typeface="Californian FB" panose="0207040306080B030204" pitchFamily="18" charset="0"/>
              </a:rPr>
              <a:t>Similar:</a:t>
            </a: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4550" y="1914358"/>
                <a:ext cx="3339119" cy="593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=+2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50" y="1914358"/>
                <a:ext cx="3339119" cy="593560"/>
              </a:xfrm>
              <a:prstGeom prst="rect">
                <a:avLst/>
              </a:prstGeom>
              <a:blipFill rotWithShape="0">
                <a:blip r:embed="rId11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14" y="2550832"/>
            <a:ext cx="2888036" cy="19253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79" y="2550832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anose="0207040306080B030204" pitchFamily="18" charset="0"/>
              </a:rPr>
              <a:t>Directed flow asymmetry</a:t>
            </a:r>
            <a:endParaRPr lang="en-US" sz="1400" dirty="0">
              <a:latin typeface="Californian FB" panose="0207040306080B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38" y="4932643"/>
            <a:ext cx="2888036" cy="1925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1691" y="6188710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anose="0207040306080B030204" pitchFamily="18" charset="0"/>
              </a:rPr>
              <a:t>Radial flow asymmetry</a:t>
            </a:r>
            <a:endParaRPr lang="en-US" sz="14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2A968-52F6-40E7-A4F4-6F2E42A17006}" type="slidenum">
              <a:rPr lang="en-US"/>
              <a:pPr/>
              <a:t>19</a:t>
            </a:fld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Event-By-Event Picture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Numerical simulation of </a:t>
            </a:r>
            <a:r>
              <a:rPr lang="en-US" i="1" dirty="0" smtClean="0">
                <a:sym typeface="Symbol" pitchFamily="18" charset="2"/>
              </a:rPr>
              <a:t></a:t>
            </a:r>
            <a:r>
              <a:rPr lang="en-US" dirty="0" smtClean="0">
                <a:sym typeface="Symbol" pitchFamily="18" charset="2"/>
              </a:rPr>
              <a:t> in </a:t>
            </a:r>
            <a:r>
              <a:rPr lang="en-US" dirty="0" err="1" smtClean="0">
                <a:sym typeface="Symbol" pitchFamily="18" charset="2"/>
              </a:rPr>
              <a:t>Au+Au</a:t>
            </a:r>
            <a:r>
              <a:rPr lang="en-US" dirty="0" smtClean="0">
                <a:sym typeface="Symbol" pitchFamily="18" charset="2"/>
              </a:rPr>
              <a:t>, sampling charge distributions in the nuclei.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Individual events dominated by fluctuations.</a:t>
            </a:r>
          </a:p>
          <a:p>
            <a:r>
              <a:rPr lang="en-US" dirty="0" smtClean="0">
                <a:sym typeface="Symbol" pitchFamily="18" charset="2"/>
              </a:rPr>
              <a:t>Averaging over events: recover directed flow.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74" y="2196161"/>
            <a:ext cx="5780103" cy="2730374"/>
          </a:xfrm>
          <a:prstGeom prst="rect">
            <a:avLst/>
          </a:prstGeom>
        </p:spPr>
      </p:pic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17097"/>
              </p:ext>
            </p:extLst>
          </p:nvPr>
        </p:nvGraphicFramePr>
        <p:xfrm>
          <a:off x="995796" y="1930231"/>
          <a:ext cx="51593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8" name="Equation" r:id="rId4" imgW="368280" imgH="177480" progId="Equation.3">
                  <p:embed/>
                </p:oleObj>
              </mc:Choice>
              <mc:Fallback>
                <p:oleObj name="Equation" r:id="rId4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96" y="1930231"/>
                        <a:ext cx="515938" cy="249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34718"/>
              </p:ext>
            </p:extLst>
          </p:nvPr>
        </p:nvGraphicFramePr>
        <p:xfrm>
          <a:off x="3927475" y="1947863"/>
          <a:ext cx="7651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9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1947863"/>
                        <a:ext cx="765175" cy="249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47147" y="4642410"/>
            <a:ext cx="153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PRELIMINARY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568" y="2409727"/>
            <a:ext cx="2389765" cy="18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57" y="2233768"/>
            <a:ext cx="5869676" cy="24156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evolution</a:t>
            </a:r>
            <a:endParaRPr lang="en-US" dirty="0"/>
          </a:p>
          <a:p>
            <a:pPr lvl="1"/>
            <a:r>
              <a:rPr lang="en-US" dirty="0" smtClean="0"/>
              <a:t>Local thermal equilibrium with small dissipative corrections after time 0.2-1 </a:t>
            </a:r>
            <a:r>
              <a:rPr lang="en-US" dirty="0" err="1" smtClean="0"/>
              <a:t>fm</a:t>
            </a:r>
            <a:r>
              <a:rPr lang="en-US" dirty="0" smtClean="0"/>
              <a:t>/c.</a:t>
            </a:r>
          </a:p>
          <a:p>
            <a:pPr lvl="1"/>
            <a:r>
              <a:rPr lang="en-US" dirty="0" smtClean="0"/>
              <a:t>Expansion and cooling via viscous hydrodynamics.</a:t>
            </a:r>
          </a:p>
          <a:p>
            <a:pPr lvl="1"/>
            <a:r>
              <a:rPr lang="en-US" dirty="0" smtClean="0"/>
              <a:t>Large dissipation in the </a:t>
            </a:r>
            <a:r>
              <a:rPr lang="en-US" dirty="0" err="1" smtClean="0"/>
              <a:t>hadronic</a:t>
            </a:r>
            <a:r>
              <a:rPr lang="en-US" dirty="0" smtClean="0"/>
              <a:t> phase? Transport.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Pre-equilibrium: color glass condensate (CGC); successful predictions of eccentricities and fluctuations of the energy density.</a:t>
            </a:r>
          </a:p>
          <a:p>
            <a:pPr lvl="1"/>
            <a:r>
              <a:rPr lang="en-US" dirty="0" smtClean="0"/>
              <a:t>IP-</a:t>
            </a:r>
            <a:r>
              <a:rPr lang="en-US" dirty="0" err="1" smtClean="0"/>
              <a:t>Glasma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Poor constraints on initial flow and other variables.</a:t>
            </a:r>
          </a:p>
          <a:p>
            <a:r>
              <a:rPr lang="en-US" dirty="0" smtClean="0"/>
              <a:t>Here: initial global event shape from CGC has a rich structure.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“Standard Model” of URHICs</a:t>
            </a:r>
            <a:endParaRPr lang="en-US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202475" y="5201902"/>
            <a:ext cx="6914229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[B. </a:t>
            </a:r>
            <a:r>
              <a:rPr lang="en-US" sz="1400" dirty="0" err="1" smtClean="0">
                <a:solidFill>
                  <a:srgbClr val="0000FF"/>
                </a:solidFill>
              </a:rPr>
              <a:t>Schenke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et al., PRL108 (2012); C. Gale et al. , PRL 110 (2013)]</a:t>
            </a:r>
          </a:p>
        </p:txBody>
      </p:sp>
    </p:spTree>
    <p:extLst>
      <p:ext uri="{BB962C8B-B14F-4D97-AF65-F5344CB8AC3E}">
        <p14:creationId xmlns:p14="http://schemas.microsoft.com/office/powerpoint/2010/main" val="36199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No equilibration in </a:t>
            </a:r>
            <a:r>
              <a:rPr lang="en-US" dirty="0" err="1" smtClean="0"/>
              <a:t>clQCD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Pragmatic solution: extrapolate from both sides (</a:t>
            </a:r>
            <a:r>
              <a:rPr lang="en-US" i="1" dirty="0" smtClean="0"/>
              <a:t>r</a:t>
            </a:r>
            <a:r>
              <a:rPr lang="en-US" dirty="0"/>
              <a:t>(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dirty="0" smtClean="0"/>
              <a:t>) = interpolating </a:t>
            </a:r>
            <a:r>
              <a:rPr lang="en-US" dirty="0" err="1" smtClean="0"/>
              <a:t>fct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dirty="0" smtClean="0"/>
              <a:t>			                , enforce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and other conservation laws.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Fast equilibration assumption: </a:t>
            </a:r>
          </a:p>
          <a:p>
            <a:endParaRPr lang="en-US" dirty="0"/>
          </a:p>
          <a:p>
            <a:r>
              <a:rPr lang="en-US" dirty="0" smtClean="0"/>
              <a:t>Analytic solution possible for matching to ideal hydro.</a:t>
            </a:r>
            <a:endParaRPr lang="en-US" dirty="0"/>
          </a:p>
          <a:p>
            <a:pPr lvl="1"/>
            <a:r>
              <a:rPr lang="en-US" dirty="0" smtClean="0"/>
              <a:t>4 equations + EOS to determine 5 fields in ideal hydro. Up to second order in time: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Odd flow </a:t>
            </a:r>
            <a:r>
              <a:rPr lang="en-US" i="1" dirty="0" smtClean="0">
                <a:sym typeface="Symbol" panose="05050102010706020507" pitchFamily="18" charset="2"/>
              </a:rPr>
              <a:t></a:t>
            </a:r>
            <a:r>
              <a:rPr lang="en-US" dirty="0" smtClean="0">
                <a:sym typeface="Symbol" panose="05050102010706020507" pitchFamily="18" charset="2"/>
              </a:rPr>
              <a:t> drops out: we are missing angular momentum!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to Hydrodynamics</a:t>
            </a:r>
            <a:endParaRPr lang="en-US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44295"/>
              </p:ext>
            </p:extLst>
          </p:nvPr>
        </p:nvGraphicFramePr>
        <p:xfrm>
          <a:off x="734133" y="1840483"/>
          <a:ext cx="3191692" cy="45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92" name="Equation" r:id="rId3" imgW="1777680" imgH="253800" progId="Equation.3">
                  <p:embed/>
                </p:oleObj>
              </mc:Choice>
              <mc:Fallback>
                <p:oleObj name="Equation" r:id="rId3" imgW="1777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33" y="1840483"/>
                        <a:ext cx="3191692" cy="4555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553200" y="1935956"/>
            <a:ext cx="1728787" cy="1906587"/>
            <a:chOff x="5805648" y="1359686"/>
            <a:chExt cx="1728787" cy="190658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024723" y="1375561"/>
              <a:ext cx="1587" cy="1847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6032660" y="2342348"/>
              <a:ext cx="144145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877085" y="1359686"/>
              <a:ext cx="1657350" cy="1906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6024723" y="2069298"/>
              <a:ext cx="1371600" cy="868363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81" y="460"/>
                </a:cxn>
                <a:cxn ang="0">
                  <a:pos x="185" y="151"/>
                </a:cxn>
                <a:cxn ang="0">
                  <a:pos x="266" y="15"/>
                </a:cxn>
                <a:cxn ang="0">
                  <a:pos x="532" y="58"/>
                </a:cxn>
                <a:cxn ang="0">
                  <a:pos x="761" y="113"/>
                </a:cxn>
                <a:cxn ang="0">
                  <a:pos x="864" y="124"/>
                </a:cxn>
              </a:cxnLst>
              <a:rect l="0" t="0" r="r" b="b"/>
              <a:pathLst>
                <a:path w="864" h="547">
                  <a:moveTo>
                    <a:pt x="0" y="547"/>
                  </a:moveTo>
                  <a:cubicBezTo>
                    <a:pt x="25" y="536"/>
                    <a:pt x="50" y="526"/>
                    <a:pt x="81" y="460"/>
                  </a:cubicBezTo>
                  <a:cubicBezTo>
                    <a:pt x="112" y="394"/>
                    <a:pt x="154" y="225"/>
                    <a:pt x="185" y="151"/>
                  </a:cubicBezTo>
                  <a:cubicBezTo>
                    <a:pt x="216" y="77"/>
                    <a:pt x="208" y="30"/>
                    <a:pt x="266" y="15"/>
                  </a:cubicBezTo>
                  <a:cubicBezTo>
                    <a:pt x="324" y="0"/>
                    <a:pt x="450" y="42"/>
                    <a:pt x="532" y="58"/>
                  </a:cubicBezTo>
                  <a:cubicBezTo>
                    <a:pt x="614" y="74"/>
                    <a:pt x="706" y="102"/>
                    <a:pt x="761" y="113"/>
                  </a:cubicBezTo>
                  <a:cubicBezTo>
                    <a:pt x="816" y="124"/>
                    <a:pt x="840" y="124"/>
                    <a:pt x="864" y="1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032660" y="1550186"/>
              <a:ext cx="1320800" cy="706437"/>
            </a:xfrm>
            <a:custGeom>
              <a:avLst/>
              <a:gdLst/>
              <a:ahLst/>
              <a:cxnLst>
                <a:cxn ang="0">
                  <a:pos x="832" y="445"/>
                </a:cxn>
                <a:cxn ang="0">
                  <a:pos x="609" y="402"/>
                </a:cxn>
                <a:cxn ang="0">
                  <a:pos x="364" y="326"/>
                </a:cxn>
                <a:cxn ang="0">
                  <a:pos x="174" y="206"/>
                </a:cxn>
                <a:cxn ang="0">
                  <a:pos x="98" y="86"/>
                </a:cxn>
                <a:cxn ang="0">
                  <a:pos x="60" y="27"/>
                </a:cxn>
                <a:cxn ang="0">
                  <a:pos x="0" y="0"/>
                </a:cxn>
              </a:cxnLst>
              <a:rect l="0" t="0" r="r" b="b"/>
              <a:pathLst>
                <a:path w="832" h="445">
                  <a:moveTo>
                    <a:pt x="832" y="445"/>
                  </a:moveTo>
                  <a:cubicBezTo>
                    <a:pt x="759" y="433"/>
                    <a:pt x="687" y="422"/>
                    <a:pt x="609" y="402"/>
                  </a:cubicBezTo>
                  <a:cubicBezTo>
                    <a:pt x="531" y="382"/>
                    <a:pt x="437" y="359"/>
                    <a:pt x="364" y="326"/>
                  </a:cubicBezTo>
                  <a:cubicBezTo>
                    <a:pt x="291" y="293"/>
                    <a:pt x="218" y="246"/>
                    <a:pt x="174" y="206"/>
                  </a:cubicBezTo>
                  <a:cubicBezTo>
                    <a:pt x="130" y="166"/>
                    <a:pt x="117" y="116"/>
                    <a:pt x="98" y="86"/>
                  </a:cubicBezTo>
                  <a:cubicBezTo>
                    <a:pt x="79" y="56"/>
                    <a:pt x="76" y="41"/>
                    <a:pt x="60" y="27"/>
                  </a:cubicBezTo>
                  <a:cubicBezTo>
                    <a:pt x="44" y="13"/>
                    <a:pt x="12" y="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7210585" y="2320123"/>
              <a:ext cx="2619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sym typeface="Symbol" pitchFamily="18" charset="2"/>
                </a:rPr>
                <a:t>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5805648" y="14787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p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6304123" y="1613686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T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6232685" y="25074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L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6627973" y="1397786"/>
              <a:ext cx="836612" cy="181133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6050123" y="1415248"/>
              <a:ext cx="223355" cy="1803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42419"/>
              </p:ext>
            </p:extLst>
          </p:nvPr>
        </p:nvGraphicFramePr>
        <p:xfrm>
          <a:off x="5020469" y="1853654"/>
          <a:ext cx="1130300" cy="44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93" name="Equation" r:id="rId5" imgW="647640" imgH="253800" progId="Equation.3">
                  <p:embed/>
                </p:oleObj>
              </mc:Choice>
              <mc:Fallback>
                <p:oleObj name="Equation" r:id="rId5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469" y="1853654"/>
                        <a:ext cx="1130300" cy="4423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72381"/>
              </p:ext>
            </p:extLst>
          </p:nvPr>
        </p:nvGraphicFramePr>
        <p:xfrm>
          <a:off x="3977032" y="2960432"/>
          <a:ext cx="1682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94" name="Equation" r:id="rId7" imgW="977760" imgH="228600" progId="Equation.3">
                  <p:embed/>
                </p:oleObj>
              </mc:Choice>
              <mc:Fallback>
                <p:oleObj name="Equation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032" y="2960432"/>
                        <a:ext cx="1682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904" y="4331364"/>
            <a:ext cx="6286871" cy="17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Instantaneous matching to viscous hydrodynamics using in addition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Mathematically equivalent to imposing smoothness condition on all components of </a:t>
            </a:r>
            <a:r>
              <a:rPr lang="en-US" i="1" dirty="0" smtClean="0"/>
              <a:t>T</a:t>
            </a:r>
            <a:r>
              <a:rPr lang="en-US" baseline="-25000" dirty="0" smtClean="0">
                <a:sym typeface="Symbol" panose="05050102010706020507" pitchFamily="18" charset="2"/>
              </a:rPr>
              <a:t>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Numerical solution for hydro fields: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R</a:t>
            </a:r>
            <a:r>
              <a:rPr lang="en-US" dirty="0" smtClean="0">
                <a:sym typeface="Symbol" panose="05050102010706020507" pitchFamily="18" charset="2"/>
              </a:rPr>
              <a:t>otation and odd flow terms readily translate into hydrodynamics fields.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to Hydrodynamics</a:t>
            </a:r>
            <a:endParaRPr lang="en-US" dirty="0"/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9802"/>
              </p:ext>
            </p:extLst>
          </p:nvPr>
        </p:nvGraphicFramePr>
        <p:xfrm>
          <a:off x="854075" y="1532683"/>
          <a:ext cx="45402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43" name="Equation" r:id="rId3" imgW="2603160" imgH="253800" progId="Equation.3">
                  <p:embed/>
                </p:oleObj>
              </mc:Choice>
              <mc:Fallback>
                <p:oleObj name="Equation" r:id="rId3" imgW="260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532683"/>
                        <a:ext cx="4540250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20" y="3448898"/>
            <a:ext cx="2357386" cy="2301320"/>
          </a:xfrm>
          <a:prstGeom prst="rect">
            <a:avLst/>
          </a:prstGeom>
        </p:spPr>
      </p:pic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37098"/>
              </p:ext>
            </p:extLst>
          </p:nvPr>
        </p:nvGraphicFramePr>
        <p:xfrm>
          <a:off x="2229467" y="3165607"/>
          <a:ext cx="7572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44" name="Equation" r:id="rId6" imgW="583920" imgH="215640" progId="Equation.3">
                  <p:embed/>
                </p:oleObj>
              </mc:Choice>
              <mc:Fallback>
                <p:oleObj name="Equation" r:id="rId6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467" y="3165607"/>
                        <a:ext cx="757238" cy="28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807" y="3448898"/>
            <a:ext cx="4829814" cy="2262511"/>
          </a:xfrm>
          <a:prstGeom prst="rect">
            <a:avLst/>
          </a:prstGeom>
        </p:spPr>
      </p:pic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49080"/>
              </p:ext>
            </p:extLst>
          </p:nvPr>
        </p:nvGraphicFramePr>
        <p:xfrm>
          <a:off x="6999905" y="3157670"/>
          <a:ext cx="8572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45" name="Equation" r:id="rId9" imgW="660240" imgH="228600" progId="Equation.3">
                  <p:embed/>
                </p:oleObj>
              </mc:Choice>
              <mc:Fallback>
                <p:oleObj name="Equation" r:id="rId9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05" y="3157670"/>
                        <a:ext cx="857250" cy="29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27838"/>
              </p:ext>
            </p:extLst>
          </p:nvPr>
        </p:nvGraphicFramePr>
        <p:xfrm>
          <a:off x="4626592" y="3152907"/>
          <a:ext cx="7572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46" name="Equation" r:id="rId11" imgW="583920" imgH="228600" progId="Equation.3">
                  <p:embed/>
                </p:oleObj>
              </mc:Choice>
              <mc:Fallback>
                <p:oleObj name="Equation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592" y="3152907"/>
                        <a:ext cx="757238" cy="29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H="1">
            <a:off x="2403748" y="3424721"/>
            <a:ext cx="272193" cy="2058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801699" y="3448898"/>
            <a:ext cx="272193" cy="2058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230092" y="3418279"/>
            <a:ext cx="272193" cy="2058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769" y="1983376"/>
            <a:ext cx="5418516" cy="5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Intricate 3+1 D global structure emerges</a:t>
            </a:r>
            <a:endParaRPr lang="en-US" dirty="0"/>
          </a:p>
          <a:p>
            <a:r>
              <a:rPr lang="en-US" dirty="0" smtClean="0"/>
              <a:t>Example: nodal plane of longitudinal flow, i.e.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 = 0 in </a:t>
            </a:r>
            <a:r>
              <a:rPr lang="en-US" i="1" dirty="0" smtClean="0"/>
              <a:t>x</a:t>
            </a:r>
            <a:r>
              <a:rPr lang="en-US" dirty="0" smtClean="0"/>
              <a:t>-</a:t>
            </a:r>
            <a:r>
              <a:rPr lang="en-US" i="1" dirty="0" smtClean="0"/>
              <a:t>y</a:t>
            </a:r>
            <a:r>
              <a:rPr lang="en-US" dirty="0" smtClean="0"/>
              <a:t>-</a:t>
            </a:r>
            <a:r>
              <a:rPr lang="en-US" i="1" dirty="0" smtClean="0">
                <a:sym typeface="Symbol" panose="05050102010706020507" pitchFamily="18" charset="2"/>
              </a:rPr>
              <a:t></a:t>
            </a:r>
            <a:r>
              <a:rPr lang="en-US" dirty="0" smtClean="0">
                <a:sym typeface="Symbol" panose="05050102010706020507" pitchFamily="18" charset="2"/>
              </a:rPr>
              <a:t> space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Further analysis: Need to run viscous 3+1-D hydro with large viscous corrections.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ork in progress.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Event Shape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3" y="2028972"/>
            <a:ext cx="6019800" cy="23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We can calculate the fields and energy momentum tensor in the </a:t>
            </a:r>
            <a:r>
              <a:rPr lang="en-US" dirty="0" err="1" smtClean="0"/>
              <a:t>clQCD</a:t>
            </a:r>
            <a:r>
              <a:rPr lang="en-US" dirty="0" smtClean="0"/>
              <a:t> approximation for the early stage of high energy nuclear collisions.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Transverse energy flow shows interesting and unique (?) features: directed flow, A+B asymmetries, etc.</a:t>
            </a:r>
          </a:p>
          <a:p>
            <a:pPr lvl="1"/>
            <a:endParaRPr lang="en-US" dirty="0"/>
          </a:p>
          <a:p>
            <a:r>
              <a:rPr lang="en-US" dirty="0" smtClean="0"/>
              <a:t>Interesting features of the energy flow are naturally translated into their counterparts in hydrodynamic fields in a simple </a:t>
            </a:r>
            <a:r>
              <a:rPr lang="en-US" dirty="0" err="1" smtClean="0"/>
              <a:t>thermalization</a:t>
            </a:r>
            <a:r>
              <a:rPr lang="en-US" dirty="0" smtClean="0"/>
              <a:t> model</a:t>
            </a:r>
            <a:r>
              <a:rPr lang="en-US" dirty="0"/>
              <a:t>. These features are often not included in hydrodynamic simulations.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Future phenomenology needs hydrodynamics with large dissipative corrections.</a:t>
            </a:r>
          </a:p>
          <a:p>
            <a:r>
              <a:rPr lang="en-US" dirty="0" smtClean="0"/>
              <a:t>3 Questions:</a:t>
            </a:r>
          </a:p>
          <a:p>
            <a:pPr lvl="1"/>
            <a:r>
              <a:rPr lang="en-US" dirty="0" smtClean="0"/>
              <a:t>Are there corrections to observables we know well (like elliptic flow)?</a:t>
            </a:r>
            <a:endParaRPr lang="en-US" dirty="0"/>
          </a:p>
          <a:p>
            <a:pPr lvl="1"/>
            <a:r>
              <a:rPr lang="en-US" dirty="0" smtClean="0"/>
              <a:t>Are there phenomena that we completely miss with too simplistic state-of-the art initial conditions?</a:t>
            </a:r>
          </a:p>
          <a:p>
            <a:pPr lvl="1"/>
            <a:r>
              <a:rPr lang="en-US" dirty="0" smtClean="0"/>
              <a:t>Are there flow signatures unique to CGC initial conditions that we can observe?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110343"/>
            <a:ext cx="6498341" cy="5127171"/>
          </a:xfrm>
        </p:spPr>
        <p:txBody>
          <a:bodyPr/>
          <a:lstStyle/>
          <a:p>
            <a:r>
              <a:rPr lang="en-US" dirty="0" smtClean="0"/>
              <a:t>Nuclei/hadrons at asymptotically high energy:</a:t>
            </a:r>
          </a:p>
          <a:p>
            <a:pPr lvl="1"/>
            <a:r>
              <a:rPr lang="en-US" dirty="0" smtClean="0">
                <a:sym typeface="Symbol" pitchFamily="18" charset="2"/>
              </a:rPr>
              <a:t>Saturated gluon density ~ Q</a:t>
            </a:r>
            <a:r>
              <a:rPr lang="en-US" baseline="-25000" dirty="0" smtClean="0">
                <a:sym typeface="Symbol" pitchFamily="18" charset="2"/>
              </a:rPr>
              <a:t>s</a:t>
            </a:r>
            <a:r>
              <a:rPr lang="en-US" baseline="30000" dirty="0" smtClean="0">
                <a:sym typeface="Symbol" pitchFamily="18" charset="2"/>
              </a:rPr>
              <a:t>-2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 scale </a:t>
            </a:r>
            <a:r>
              <a:rPr lang="en-US" dirty="0" smtClean="0">
                <a:sym typeface="Symbol" pitchFamily="18" charset="2"/>
              </a:rPr>
              <a:t>Q</a:t>
            </a:r>
            <a:r>
              <a:rPr lang="en-US" baseline="-25000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&gt;&gt; </a:t>
            </a:r>
            <a:r>
              <a:rPr lang="en-US" dirty="0" smtClean="0">
                <a:sym typeface="Symbol"/>
              </a:rPr>
              <a:t></a:t>
            </a:r>
            <a:r>
              <a:rPr lang="en-US" baseline="-25000" dirty="0" smtClean="0">
                <a:sym typeface="Symbol"/>
              </a:rPr>
              <a:t>QCD</a:t>
            </a:r>
            <a:r>
              <a:rPr lang="en-US" dirty="0" smtClean="0">
                <a:sym typeface="Symbol"/>
              </a:rPr>
              <a:t>, classical fields.</a:t>
            </a:r>
            <a:endParaRPr lang="en-US" baseline="-25000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Single nucleus: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solve Yang-Mills equations                             for gluon field A</a:t>
            </a:r>
            <a:r>
              <a:rPr lang="en-US" baseline="30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</a:t>
            </a:r>
            <a:r>
              <a:rPr lang="en-US" dirty="0" smtClean="0">
                <a:sym typeface="Symbol"/>
              </a:rPr>
              <a:t>). 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Source = light cone current </a:t>
            </a:r>
            <a:r>
              <a:rPr lang="en-US" i="1" dirty="0" smtClean="0"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 (given by SU(3) charge distribution </a:t>
            </a:r>
            <a:r>
              <a:rPr lang="en-US" i="1" dirty="0" smtClean="0">
                <a:sym typeface="Symbol" pitchFamily="18" charset="2"/>
              </a:rPr>
              <a:t> .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Calculate observables O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 </a:t>
            </a:r>
            <a:r>
              <a:rPr lang="en-US" dirty="0" smtClean="0">
                <a:sym typeface="Symbol"/>
              </a:rPr>
              <a:t>) from the gluon field </a:t>
            </a:r>
            <a:r>
              <a:rPr lang="en-US" dirty="0" smtClean="0">
                <a:sym typeface="Symbol" pitchFamily="18" charset="2"/>
              </a:rPr>
              <a:t>A</a:t>
            </a:r>
            <a:r>
              <a:rPr lang="en-US" baseline="30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</a:t>
            </a:r>
            <a:r>
              <a:rPr lang="en-US" dirty="0" smtClean="0">
                <a:sym typeface="Symbol"/>
              </a:rPr>
              <a:t>).</a:t>
            </a:r>
          </a:p>
          <a:p>
            <a:pPr lvl="1"/>
            <a:r>
              <a:rPr lang="en-US" i="1" dirty="0" smtClean="0">
                <a:sym typeface="Symbol" pitchFamily="18" charset="2"/>
              </a:rPr>
              <a:t>  = </a:t>
            </a:r>
            <a:r>
              <a:rPr lang="en-US" dirty="0" smtClean="0">
                <a:sym typeface="Symbol" pitchFamily="18" charset="2"/>
              </a:rPr>
              <a:t>random Gaussian color fluctuations of a color-neutral nucleus</a:t>
            </a:r>
            <a:endParaRPr lang="en-US" dirty="0" smtClean="0"/>
          </a:p>
          <a:p>
            <a:pPr>
              <a:buClr>
                <a:srgbClr val="9999CC"/>
              </a:buClr>
            </a:pPr>
            <a:r>
              <a:rPr lang="en-US" dirty="0" smtClean="0"/>
              <a:t>Two nuclei: intersecting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currents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J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J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(given by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 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, </a:t>
            </a:r>
            <a:r>
              <a:rPr lang="en-US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), gluon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field A</a:t>
            </a:r>
            <a:r>
              <a:rPr lang="en-US" baseline="30000" dirty="0">
                <a:solidFill>
                  <a:srgbClr val="000000"/>
                </a:solidFill>
                <a:sym typeface="Symbol"/>
              </a:rPr>
              <a:t></a:t>
            </a:r>
            <a:r>
              <a:rPr lang="en-US" dirty="0">
                <a:solidFill>
                  <a:srgbClr val="000000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 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, 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) from YM.</a:t>
            </a:r>
            <a:endParaRPr lang="en-US" dirty="0">
              <a:solidFill>
                <a:srgbClr val="000000"/>
              </a:solidFill>
              <a:sym typeface="Symbol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Glass: MV Model </a:t>
            </a:r>
            <a:endParaRPr lang="en-US" dirty="0"/>
          </a:p>
        </p:txBody>
      </p:sp>
      <p:graphicFrame>
        <p:nvGraphicFramePr>
          <p:cNvPr id="829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81300"/>
              </p:ext>
            </p:extLst>
          </p:nvPr>
        </p:nvGraphicFramePr>
        <p:xfrm>
          <a:off x="5158904" y="2083911"/>
          <a:ext cx="14859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0" name="Equation" r:id="rId4" imgW="901440" imgH="253800" progId="Equation.3">
                  <p:embed/>
                </p:oleObj>
              </mc:Choice>
              <mc:Fallback>
                <p:oleObj name="Equation" r:id="rId4" imgW="9014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904" y="2083911"/>
                        <a:ext cx="1485900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91674" y="1771357"/>
            <a:ext cx="2762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[L.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McLerran</a:t>
            </a:r>
            <a:r>
              <a:rPr lang="en-US" sz="1600" dirty="0">
                <a:solidFill>
                  <a:srgbClr val="003399"/>
                </a:solidFill>
                <a:latin typeface="Californian FB" pitchFamily="18" charset="0"/>
              </a:rPr>
              <a:t>, 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R.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Venugopalan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]</a:t>
            </a:r>
          </a:p>
        </p:txBody>
      </p:sp>
      <p:pic>
        <p:nvPicPr>
          <p:cNvPr id="13" name="Picture 10" descr="glass_colorgla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0128" y="1195508"/>
            <a:ext cx="1616672" cy="1897668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232770"/>
            <a:ext cx="2583891" cy="20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98890"/>
              </p:ext>
            </p:extLst>
          </p:nvPr>
        </p:nvGraphicFramePr>
        <p:xfrm>
          <a:off x="7152552" y="3877338"/>
          <a:ext cx="229034" cy="30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1" name="Equation" r:id="rId8" imgW="304560" imgH="406080" progId="Equation.3">
                  <p:embed/>
                </p:oleObj>
              </mc:Choice>
              <mc:Fallback>
                <p:oleObj name="Equation" r:id="rId8" imgW="304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552" y="3877338"/>
                        <a:ext cx="229034" cy="30537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17956"/>
              </p:ext>
            </p:extLst>
          </p:nvPr>
        </p:nvGraphicFramePr>
        <p:xfrm>
          <a:off x="8326832" y="3878405"/>
          <a:ext cx="238578" cy="30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2" name="Equation" r:id="rId10" imgW="317160" imgH="406080" progId="Equation.3">
                  <p:embed/>
                </p:oleObj>
              </mc:Choice>
              <mc:Fallback>
                <p:oleObj name="Equation" r:id="rId10" imgW="317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832" y="3878405"/>
                        <a:ext cx="238578" cy="30537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839393" y="5515009"/>
            <a:ext cx="3297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[A.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Kovner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L.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McLerran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H.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Weigert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]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13725"/>
              </p:ext>
            </p:extLst>
          </p:nvPr>
        </p:nvGraphicFramePr>
        <p:xfrm>
          <a:off x="877785" y="4361226"/>
          <a:ext cx="3525046" cy="164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3" name="Equation" r:id="rId12" imgW="5016240" imgH="2336760" progId="Equation.3">
                  <p:embed/>
                </p:oleObj>
              </mc:Choice>
              <mc:Fallback>
                <p:oleObj name="Equation" r:id="rId12" imgW="501624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85" y="4361226"/>
                        <a:ext cx="3525046" cy="16426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21416"/>
              </p:ext>
            </p:extLst>
          </p:nvPr>
        </p:nvGraphicFramePr>
        <p:xfrm>
          <a:off x="4752243" y="4559333"/>
          <a:ext cx="1666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4" name="Equation" r:id="rId14" imgW="2133360" imgH="914400" progId="Equation.3">
                  <p:embed/>
                </p:oleObj>
              </mc:Choice>
              <mc:Fallback>
                <p:oleObj name="Equation" r:id="rId14" imgW="2133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43" y="4559333"/>
                        <a:ext cx="16668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664686"/>
              </p:ext>
            </p:extLst>
          </p:nvPr>
        </p:nvGraphicFramePr>
        <p:xfrm>
          <a:off x="3055775" y="6019801"/>
          <a:ext cx="31480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5" name="Equation" r:id="rId16" imgW="4140000" imgH="1218960" progId="Equation.3">
                  <p:embed/>
                </p:oleObj>
              </mc:Choice>
              <mc:Fallback>
                <p:oleObj name="Equation" r:id="rId16" imgW="41400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775" y="6019801"/>
                        <a:ext cx="3148013" cy="9271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Fields in The Forward </a:t>
            </a:r>
            <a:r>
              <a:rPr lang="en-US" dirty="0" err="1" smtClean="0"/>
              <a:t>Lightcone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66779" y="5660451"/>
            <a:ext cx="2943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[RJF, J.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Y. Li, 2006]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Fujii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Fukushima, Hidaka, 2009]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237316" cy="5127171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Here: analytic solution using small-time expansion for gauge field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ecursive solution for gluon field: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order = boundary conditions</a:t>
            </a:r>
            <a:endParaRPr lang="en-US" dirty="0"/>
          </a:p>
        </p:txBody>
      </p:sp>
      <p:graphicFrame>
        <p:nvGraphicFramePr>
          <p:cNvPr id="918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2861"/>
              </p:ext>
            </p:extLst>
          </p:nvPr>
        </p:nvGraphicFramePr>
        <p:xfrm>
          <a:off x="963918" y="1527790"/>
          <a:ext cx="2463458" cy="128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38" name="Equation" r:id="rId4" imgW="3124080" imgH="1625400" progId="Equation.3">
                  <p:embed/>
                </p:oleObj>
              </mc:Choice>
              <mc:Fallback>
                <p:oleObj name="Equation" r:id="rId4" imgW="3124080" imgH="1625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18" y="1527790"/>
                        <a:ext cx="2463458" cy="1282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506582"/>
              </p:ext>
            </p:extLst>
          </p:nvPr>
        </p:nvGraphicFramePr>
        <p:xfrm>
          <a:off x="806706" y="3473713"/>
          <a:ext cx="4413154" cy="148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39" name="Equation" r:id="rId6" imgW="6248160" imgH="2108160" progId="Equation.3">
                  <p:embed/>
                </p:oleObj>
              </mc:Choice>
              <mc:Fallback>
                <p:oleObj name="Equation" r:id="rId6" imgW="6248160" imgH="2108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06" y="3473713"/>
                        <a:ext cx="4413154" cy="1489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74364"/>
              </p:ext>
            </p:extLst>
          </p:nvPr>
        </p:nvGraphicFramePr>
        <p:xfrm>
          <a:off x="4089164" y="5328874"/>
          <a:ext cx="2574518" cy="91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40" name="Equation" r:id="rId8" imgW="1854000" imgH="660240" progId="Equation.3">
                  <p:embed/>
                </p:oleObj>
              </mc:Choice>
              <mc:Fallback>
                <p:oleObj name="Equation" r:id="rId8" imgW="1854000" imgH="660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164" y="5328874"/>
                        <a:ext cx="2574518" cy="9163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786" y="2366217"/>
            <a:ext cx="2380428" cy="177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99149" y="1664080"/>
            <a:ext cx="3358832" cy="25545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Numerical solutions by several groups</a:t>
            </a:r>
          </a:p>
          <a:p>
            <a:pPr lvl="0"/>
            <a:r>
              <a:rPr lang="en-US" sz="1600" dirty="0">
                <a:solidFill>
                  <a:srgbClr val="003399"/>
                </a:solidFill>
                <a:latin typeface="Californian FB" pitchFamily="18" charset="0"/>
              </a:rPr>
              <a:t>[T.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Lappi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:]</a:t>
            </a:r>
            <a:endParaRPr lang="en-US" sz="1600" dirty="0">
              <a:solidFill>
                <a:srgbClr val="003399"/>
              </a:solidFill>
              <a:latin typeface="Californian FB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collision: color glass = pulse of strictly transverse (color) electric and magnetic fields, mutually orthogonal, with random color orientations, in                                                                              each nucleus.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Fields</a:t>
            </a:r>
            <a:endParaRPr lang="en-US" dirty="0"/>
          </a:p>
        </p:txBody>
      </p:sp>
      <p:pic>
        <p:nvPicPr>
          <p:cNvPr id="7" name="Picture 9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45963"/>
            <a:ext cx="2036763" cy="2390775"/>
          </a:xfrm>
          <a:prstGeom prst="rect">
            <a:avLst/>
          </a:prstGeom>
          <a:noFill/>
        </p:spPr>
      </p:pic>
      <p:pic>
        <p:nvPicPr>
          <p:cNvPr id="8" name="Picture 10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3338113"/>
            <a:ext cx="2036762" cy="2390775"/>
          </a:xfrm>
          <a:prstGeom prst="rect">
            <a:avLst/>
          </a:prstGeom>
          <a:noFill/>
        </p:spPr>
      </p:pic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5878513" y="2241150"/>
          <a:ext cx="1638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50" name="Equation" r:id="rId4" imgW="1714320" imgH="406080" progId="Equation.3">
                  <p:embed/>
                </p:oleObj>
              </mc:Choice>
              <mc:Fallback>
                <p:oleObj name="Equation" r:id="rId4" imgW="171432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241150"/>
                        <a:ext cx="1638300" cy="388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6983413" y="5862238"/>
          <a:ext cx="1660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51" name="Equation" r:id="rId6" imgW="1726920" imgH="406080" progId="Equation.3">
                  <p:embed/>
                </p:oleObj>
              </mc:Choice>
              <mc:Fallback>
                <p:oleObj name="Equation" r:id="rId6" imgW="172692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5862238"/>
                        <a:ext cx="1660525" cy="3905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collision: color glass = pulse of strictly transverse (color) electric and magnetic fields, mutually orthogonal, with random color orientations, in                                                                              each nucleus.</a:t>
            </a:r>
          </a:p>
          <a:p>
            <a:r>
              <a:rPr lang="en-US" dirty="0" smtClean="0"/>
              <a:t>Immediately after overlap (forward light                                                                    cone, </a:t>
            </a:r>
            <a:r>
              <a:rPr lang="en-US" i="1" dirty="0" smtClean="0">
                <a:sym typeface="Symbol" pitchFamily="18" charset="2"/>
              </a:rPr>
              <a:t> </a:t>
            </a:r>
            <a:r>
              <a:rPr lang="en-US" dirty="0" smtClean="0">
                <a:sym typeface="Symbol" pitchFamily="18" charset="2"/>
              </a:rPr>
              <a:t> 0): s</a:t>
            </a:r>
            <a:r>
              <a:rPr lang="en-US" dirty="0" smtClean="0"/>
              <a:t>trong </a:t>
            </a:r>
            <a:r>
              <a:rPr lang="en-US" i="1" dirty="0" smtClean="0"/>
              <a:t>longitudinal</a:t>
            </a:r>
            <a:r>
              <a:rPr lang="en-US" dirty="0" smtClean="0"/>
              <a:t> electric                                                                                   &amp; magnetic fields. Non-</a:t>
            </a:r>
            <a:r>
              <a:rPr lang="en-US" dirty="0" err="1" smtClean="0"/>
              <a:t>abelian</a:t>
            </a:r>
            <a:r>
              <a:rPr lang="en-US" dirty="0" smtClean="0"/>
              <a:t> effect!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Fields</a:t>
            </a:r>
            <a:endParaRPr lang="en-US" dirty="0"/>
          </a:p>
        </p:txBody>
      </p:sp>
      <p:pic>
        <p:nvPicPr>
          <p:cNvPr id="11" name="Picture 4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45963"/>
            <a:ext cx="2036763" cy="2390775"/>
          </a:xfrm>
          <a:prstGeom prst="rect">
            <a:avLst/>
          </a:prstGeom>
          <a:noFill/>
        </p:spPr>
      </p:pic>
      <p:pic>
        <p:nvPicPr>
          <p:cNvPr id="12" name="Picture 5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3338113"/>
            <a:ext cx="2036762" cy="2390775"/>
          </a:xfrm>
          <a:prstGeom prst="rect">
            <a:avLst/>
          </a:prstGeom>
          <a:noFill/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003925" y="3036488"/>
            <a:ext cx="1112838" cy="6905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297738" y="3131738"/>
            <a:ext cx="1112837" cy="6905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978650" y="4616050"/>
            <a:ext cx="1130300" cy="6810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426200" y="4511275"/>
            <a:ext cx="1122363" cy="700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702425" y="3123800"/>
            <a:ext cx="1112838" cy="6715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013575" y="4219175"/>
            <a:ext cx="1112838" cy="6635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7948613" y="2912663"/>
          <a:ext cx="3635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36" name="Equation" r:id="rId4" imgW="190440" imgH="228600" progId="Equation.3">
                  <p:embed/>
                </p:oleObj>
              </mc:Choice>
              <mc:Fallback>
                <p:oleObj name="Equation" r:id="rId4" imgW="190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2912663"/>
                        <a:ext cx="363537" cy="4365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757" name="Object 5"/>
          <p:cNvGraphicFramePr>
            <a:graphicFrameLocks noChangeAspect="1"/>
          </p:cNvGraphicFramePr>
          <p:nvPr/>
        </p:nvGraphicFramePr>
        <p:xfrm>
          <a:off x="5694363" y="3192063"/>
          <a:ext cx="3794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37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192063"/>
                        <a:ext cx="379412" cy="455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090132" y="4363750"/>
            <a:ext cx="48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108539" y="5051017"/>
            <a:ext cx="48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4580435" y="5218857"/>
            <a:ext cx="43847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2895179" y="4353267"/>
          <a:ext cx="160496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38" name="Equation" r:id="rId8" imgW="1117440" imgH="749160" progId="Equation.3">
                  <p:embed/>
                </p:oleObj>
              </mc:Choice>
              <mc:Fallback>
                <p:oleObj name="Equation" r:id="rId8" imgW="1117440" imgH="749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179" y="4353267"/>
                        <a:ext cx="1604962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560147" y="4541116"/>
            <a:ext cx="46099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24385" y="5830234"/>
            <a:ext cx="2361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[L.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McLerran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T.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Lappi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2006]</a:t>
            </a:r>
          </a:p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[RJF, J.I.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Y. Li, 2006]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collision: color glass = pulse of strictly transverse (color) electric and magnetic fields, mutually orthogonal, with random color orientations, in                                                                              each nucleus.</a:t>
            </a:r>
          </a:p>
          <a:p>
            <a:r>
              <a:rPr lang="en-US" dirty="0" smtClean="0"/>
              <a:t>Immediately after overlap (forward light                                                                    cone, </a:t>
            </a:r>
            <a:r>
              <a:rPr lang="en-US" i="1" dirty="0" smtClean="0">
                <a:sym typeface="Symbol" pitchFamily="18" charset="2"/>
              </a:rPr>
              <a:t> </a:t>
            </a:r>
            <a:r>
              <a:rPr lang="en-US" dirty="0" smtClean="0">
                <a:sym typeface="Symbol" pitchFamily="18" charset="2"/>
              </a:rPr>
              <a:t> 0): s</a:t>
            </a:r>
            <a:r>
              <a:rPr lang="en-US" dirty="0" smtClean="0"/>
              <a:t>trong </a:t>
            </a:r>
            <a:r>
              <a:rPr lang="en-US" i="1" dirty="0" smtClean="0"/>
              <a:t>longitudinal</a:t>
            </a:r>
            <a:r>
              <a:rPr lang="en-US" dirty="0" smtClean="0"/>
              <a:t> electric                                                                                   &amp; magnetic fields. Non-</a:t>
            </a:r>
            <a:r>
              <a:rPr lang="en-US" dirty="0" err="1" smtClean="0"/>
              <a:t>abelian</a:t>
            </a:r>
            <a:r>
              <a:rPr lang="en-US" dirty="0" smtClean="0"/>
              <a:t> effect!</a:t>
            </a:r>
          </a:p>
          <a:p>
            <a:r>
              <a:rPr lang="en-US" i="1" dirty="0" smtClean="0"/>
              <a:t>Transverse</a:t>
            </a:r>
            <a:r>
              <a:rPr lang="en-US" dirty="0" smtClean="0"/>
              <a:t> </a:t>
            </a:r>
            <a:r>
              <a:rPr lang="en-US" b="1" dirty="0" smtClean="0"/>
              <a:t>E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en-US" dirty="0" smtClean="0"/>
              <a:t> fields start linearly in time </a:t>
            </a:r>
            <a:r>
              <a:rPr lang="en-US" i="1" dirty="0" smtClean="0">
                <a:sym typeface="Symbol" pitchFamily="18" charset="2"/>
              </a:rPr>
              <a:t>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Fields</a:t>
            </a:r>
            <a:endParaRPr lang="en-US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24385" y="5830234"/>
            <a:ext cx="2757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[RJF, J.I.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Y. Li, 2006]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Chen, RJF, PLB 723 (2013)]</a:t>
            </a:r>
          </a:p>
        </p:txBody>
      </p:sp>
      <p:pic>
        <p:nvPicPr>
          <p:cNvPr id="26" name="Picture 4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45963"/>
            <a:ext cx="2036763" cy="2390775"/>
          </a:xfrm>
          <a:prstGeom prst="rect">
            <a:avLst/>
          </a:prstGeom>
          <a:noFill/>
        </p:spPr>
      </p:pic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003925" y="3036488"/>
            <a:ext cx="1112838" cy="690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7297738" y="3131738"/>
            <a:ext cx="1112837" cy="690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867525" y="4528738"/>
            <a:ext cx="1130300" cy="681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6426200" y="4511275"/>
            <a:ext cx="1122363" cy="700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6702425" y="3123800"/>
            <a:ext cx="1112838" cy="671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7013575" y="4219175"/>
            <a:ext cx="1112838" cy="66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3" name="Object 14"/>
          <p:cNvGraphicFramePr>
            <a:graphicFrameLocks noChangeAspect="1"/>
          </p:cNvGraphicFramePr>
          <p:nvPr/>
        </p:nvGraphicFramePr>
        <p:xfrm>
          <a:off x="7859712" y="2737061"/>
          <a:ext cx="971772" cy="35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28" name="Equation" r:id="rId4" imgW="622080" imgH="228600" progId="Equation.3">
                  <p:embed/>
                </p:oleObj>
              </mc:Choice>
              <mc:Fallback>
                <p:oleObj name="Equation" r:id="rId4" imgW="622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2" y="2737061"/>
                        <a:ext cx="971772" cy="35697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8107363" y="4494423"/>
          <a:ext cx="951940" cy="35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29" name="Equation" r:id="rId6" imgW="609480" imgH="228600" progId="Equation.3">
                  <p:embed/>
                </p:oleObj>
              </mc:Choice>
              <mc:Fallback>
                <p:oleObj name="Equation" r:id="rId6" imgW="609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63" y="4494423"/>
                        <a:ext cx="951940" cy="35697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>
            <a:grpSpLocks/>
          </p:cNvGrpSpPr>
          <p:nvPr/>
        </p:nvGrpSpPr>
        <p:grpSpPr bwMode="auto">
          <a:xfrm rot="-1197534">
            <a:off x="7683500" y="3276200"/>
            <a:ext cx="800100" cy="654050"/>
            <a:chOff x="5052" y="1134"/>
            <a:chExt cx="436" cy="402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5"/>
          <p:cNvGrpSpPr>
            <a:grpSpLocks/>
          </p:cNvGrpSpPr>
          <p:nvPr/>
        </p:nvGrpSpPr>
        <p:grpSpPr bwMode="auto">
          <a:xfrm rot="-1197534">
            <a:off x="7377113" y="4343000"/>
            <a:ext cx="800100" cy="654050"/>
            <a:chOff x="5052" y="1134"/>
            <a:chExt cx="436" cy="402"/>
          </a:xfrm>
        </p:grpSpPr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39"/>
          <p:cNvGrpSpPr>
            <a:grpSpLocks/>
          </p:cNvGrpSpPr>
          <p:nvPr/>
        </p:nvGrpSpPr>
        <p:grpSpPr bwMode="auto">
          <a:xfrm rot="-1197534">
            <a:off x="6813550" y="4668438"/>
            <a:ext cx="800100" cy="654050"/>
            <a:chOff x="5052" y="1134"/>
            <a:chExt cx="436" cy="402"/>
          </a:xfrm>
        </p:grpSpPr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3"/>
          <p:cNvGrpSpPr>
            <a:grpSpLocks/>
          </p:cNvGrpSpPr>
          <p:nvPr/>
        </p:nvGrpSpPr>
        <p:grpSpPr bwMode="auto">
          <a:xfrm rot="-1197534">
            <a:off x="6381750" y="3206350"/>
            <a:ext cx="800100" cy="654050"/>
            <a:chOff x="5052" y="1134"/>
            <a:chExt cx="436" cy="402"/>
          </a:xfrm>
        </p:grpSpPr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47"/>
          <p:cNvGrpSpPr>
            <a:grpSpLocks/>
          </p:cNvGrpSpPr>
          <p:nvPr/>
        </p:nvGrpSpPr>
        <p:grpSpPr bwMode="auto">
          <a:xfrm rot="-1197534">
            <a:off x="7240588" y="4670025"/>
            <a:ext cx="800100" cy="654050"/>
            <a:chOff x="5052" y="1134"/>
            <a:chExt cx="436" cy="402"/>
          </a:xfrm>
        </p:grpSpPr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1"/>
          <p:cNvGrpSpPr>
            <a:grpSpLocks/>
          </p:cNvGrpSpPr>
          <p:nvPr/>
        </p:nvGrpSpPr>
        <p:grpSpPr bwMode="auto">
          <a:xfrm rot="-1197534">
            <a:off x="7048500" y="3236513"/>
            <a:ext cx="800100" cy="654050"/>
            <a:chOff x="5052" y="1134"/>
            <a:chExt cx="436" cy="402"/>
          </a:xfrm>
        </p:grpSpPr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55047" name="Object 7"/>
          <p:cNvGraphicFramePr>
            <a:graphicFrameLocks noChangeAspect="1"/>
          </p:cNvGraphicFramePr>
          <p:nvPr/>
        </p:nvGraphicFramePr>
        <p:xfrm>
          <a:off x="875979" y="4629413"/>
          <a:ext cx="37052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30" name="Equation" r:id="rId8" imgW="2209680" imgH="431640" progId="Equation.3">
                  <p:embed/>
                </p:oleObj>
              </mc:Choice>
              <mc:Fallback>
                <p:oleObj name="Equation" r:id="rId8" imgW="22096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79" y="4629413"/>
                        <a:ext cx="3705225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93540" cy="5127171"/>
          </a:xfrm>
        </p:spPr>
        <p:txBody>
          <a:bodyPr/>
          <a:lstStyle/>
          <a:p>
            <a:r>
              <a:rPr lang="en-US" dirty="0" smtClean="0"/>
              <a:t>Initial (</a:t>
            </a:r>
            <a:r>
              <a:rPr lang="en-US" i="1" dirty="0" smtClean="0">
                <a:sym typeface="Symbol"/>
              </a:rPr>
              <a:t></a:t>
            </a:r>
            <a:r>
              <a:rPr lang="en-US" dirty="0" smtClean="0">
                <a:sym typeface="Symbol"/>
              </a:rPr>
              <a:t> = 0) </a:t>
            </a:r>
            <a:r>
              <a:rPr lang="en-US" dirty="0" smtClean="0"/>
              <a:t>structure of the energy-momentum tensor </a:t>
            </a:r>
            <a:r>
              <a:rPr lang="en-US" dirty="0" err="1" smtClean="0"/>
              <a:t>vs</a:t>
            </a:r>
            <a:r>
              <a:rPr lang="en-US" dirty="0" smtClean="0"/>
              <a:t> hydrodynamics.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Momentum Tensor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351967" y="2657864"/>
          <a:ext cx="27098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02" name="Equation" r:id="rId3" imgW="1650960" imgH="939600" progId="Equation.3">
                  <p:embed/>
                </p:oleObj>
              </mc:Choice>
              <mc:Fallback>
                <p:oleObj name="Equation" r:id="rId3" imgW="165096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67" y="2657864"/>
                        <a:ext cx="2709862" cy="1543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2164466" y="3727075"/>
            <a:ext cx="486136" cy="5324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14495" y="4230857"/>
            <a:ext cx="1673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fornian FB" pitchFamily="18" charset="0"/>
              </a:rPr>
              <a:t>Transverse pressure 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P</a:t>
            </a:r>
            <a:r>
              <a:rPr lang="en-US" sz="1400" i="1" baseline="-25000" dirty="0">
                <a:solidFill>
                  <a:srgbClr val="FF0000"/>
                </a:solidFill>
              </a:rPr>
              <a:t>T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sz="14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949491" y="4273397"/>
            <a:ext cx="1832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fornian FB" pitchFamily="18" charset="0"/>
              </a:rPr>
              <a:t>Longitudinal pressure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P</a:t>
            </a:r>
            <a:r>
              <a:rPr lang="en-US" sz="1400" i="1" baseline="-25000" dirty="0">
                <a:solidFill>
                  <a:srgbClr val="FF0000"/>
                </a:solidFill>
              </a:rPr>
              <a:t>L</a:t>
            </a:r>
            <a:r>
              <a:rPr lang="en-US" sz="1400" dirty="0">
                <a:solidFill>
                  <a:srgbClr val="FF0000"/>
                </a:solidFill>
              </a:rPr>
              <a:t> = –</a:t>
            </a:r>
            <a:r>
              <a:rPr lang="en-US" sz="1400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sz="14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3657601" y="4097464"/>
            <a:ext cx="0" cy="2546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AutoShape 10"/>
          <p:cNvSpPr>
            <a:spLocks/>
          </p:cNvSpPr>
          <p:nvPr/>
        </p:nvSpPr>
        <p:spPr bwMode="auto">
          <a:xfrm rot="18762698" flipH="1" flipV="1">
            <a:off x="2629323" y="3290494"/>
            <a:ext cx="231775" cy="628650"/>
          </a:xfrm>
          <a:prstGeom prst="rightBrace">
            <a:avLst>
              <a:gd name="adj1" fmla="val 2260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4400" y="1551006"/>
            <a:ext cx="3426105" cy="914400"/>
            <a:chOff x="162046" y="4734044"/>
            <a:chExt cx="3426105" cy="9144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162046" y="4734044"/>
              <a:ext cx="3426105" cy="914400"/>
            </a:xfrm>
            <a:prstGeom prst="rect">
              <a:avLst/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3596847"/>
                </p:ext>
              </p:extLst>
            </p:nvPr>
          </p:nvGraphicFramePr>
          <p:xfrm>
            <a:off x="169984" y="5064226"/>
            <a:ext cx="3376612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303" name="Equation" r:id="rId5" imgW="2311200" imgH="393480" progId="Equation.3">
                    <p:embed/>
                  </p:oleObj>
                </mc:Choice>
                <mc:Fallback>
                  <p:oleObj name="Equation" r:id="rId5" imgW="231120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84" y="5064226"/>
                          <a:ext cx="3376612" cy="5746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215341" y="4780344"/>
              <a:ext cx="1253869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fornian FB" pitchFamily="18" charset="0"/>
                </a:rPr>
                <a:t>Gauge fields:</a:t>
              </a:r>
              <a:endParaRPr lang="en-US" sz="1600" dirty="0">
                <a:latin typeface="Californian FB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1581" y="3170087"/>
                <a:ext cx="173592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81" y="3170087"/>
                <a:ext cx="1735924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HP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9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Momentum Tensor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Flow emerges from pressure at order </a:t>
            </a:r>
            <a:r>
              <a:rPr lang="en-US" i="1" dirty="0" smtClean="0">
                <a:sym typeface="Symbol" pitchFamily="18" charset="2"/>
              </a:rPr>
              <a:t></a:t>
            </a:r>
            <a:r>
              <a:rPr lang="en-US" baseline="30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: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Transverse </a:t>
            </a:r>
            <a:r>
              <a:rPr lang="en-US" dirty="0" err="1" smtClean="0">
                <a:sym typeface="Symbol" pitchFamily="18" charset="2"/>
              </a:rPr>
              <a:t>Poynting</a:t>
            </a:r>
            <a:r>
              <a:rPr lang="en-US" dirty="0" smtClean="0">
                <a:sym typeface="Symbol" pitchFamily="18" charset="2"/>
              </a:rPr>
              <a:t> vector gives transverse flow.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Example for second order:</a:t>
            </a:r>
            <a:endParaRPr lang="en-US" dirty="0">
              <a:sym typeface="Symbol" pitchFamily="18" charset="2"/>
            </a:endParaRPr>
          </a:p>
        </p:txBody>
      </p:sp>
      <p:graphicFrame>
        <p:nvGraphicFramePr>
          <p:cNvPr id="289806" name="Object 14"/>
          <p:cNvGraphicFramePr>
            <a:graphicFrameLocks noChangeAspect="1"/>
          </p:cNvGraphicFramePr>
          <p:nvPr/>
        </p:nvGraphicFramePr>
        <p:xfrm>
          <a:off x="243305" y="2330490"/>
          <a:ext cx="8435061" cy="132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6" name="Equation" r:id="rId3" imgW="5981400" imgH="939600" progId="Equation.3">
                  <p:embed/>
                </p:oleObj>
              </mc:Choice>
              <mc:Fallback>
                <p:oleObj name="Equation" r:id="rId3" imgW="59814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05" y="2330490"/>
                        <a:ext cx="8435061" cy="132710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32649"/>
              </p:ext>
            </p:extLst>
          </p:nvPr>
        </p:nvGraphicFramePr>
        <p:xfrm>
          <a:off x="822972" y="4244925"/>
          <a:ext cx="2851989" cy="108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7" name="Equation" r:id="rId5" imgW="2070000" imgH="787320" progId="Equation.3">
                  <p:embed/>
                </p:oleObj>
              </mc:Choice>
              <mc:Fallback>
                <p:oleObj name="Equation" r:id="rId5" imgW="20700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72" y="4244925"/>
                        <a:ext cx="2851989" cy="1086801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1157469" y="2176040"/>
            <a:ext cx="1203767" cy="5208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304922" y="1452797"/>
          <a:ext cx="963716" cy="52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8" name="Equation" r:id="rId7" imgW="723600" imgH="393480" progId="Equation.3">
                  <p:embed/>
                </p:oleObj>
              </mc:Choice>
              <mc:Fallback>
                <p:oleObj name="Equation" r:id="rId7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2" y="1452797"/>
                        <a:ext cx="963716" cy="52647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12" idx="0"/>
          </p:cNvCxnSpPr>
          <p:nvPr/>
        </p:nvCxnSpPr>
        <p:spPr bwMode="auto">
          <a:xfrm>
            <a:off x="1759352" y="1967696"/>
            <a:ext cx="1" cy="2083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824223" y="2176041"/>
            <a:ext cx="5463250" cy="54401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4924425" y="1562168"/>
          <a:ext cx="845097" cy="28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9" name="Equation" r:id="rId9" imgW="634680" imgH="215640" progId="Equation.3">
                  <p:embed/>
                </p:oleObj>
              </mc:Choice>
              <mc:Fallback>
                <p:oleObj name="Equation" r:id="rId9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562168"/>
                        <a:ext cx="845097" cy="28934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>
            <a:off x="5324354" y="1875099"/>
            <a:ext cx="13505" cy="279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151004" y="4111140"/>
            <a:ext cx="4804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Like hydrodynamic flow, determined by gradient of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transverse pressure </a:t>
            </a:r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sz="1600" baseline="-2500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; even in rapidity.</a:t>
            </a:r>
            <a:endParaRPr lang="en-US" sz="1600" baseline="-25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151004" y="4951236"/>
            <a:ext cx="3182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Non-hydro like; odd in rapidity ??</a:t>
            </a:r>
            <a:endParaRPr lang="en-US" sz="1600" baseline="-25000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30" name="Straight Arrow Connector 29"/>
          <p:cNvCxnSpPr>
            <a:stCxn id="27" idx="1"/>
          </p:cNvCxnSpPr>
          <p:nvPr/>
        </p:nvCxnSpPr>
        <p:spPr bwMode="auto">
          <a:xfrm flipH="1">
            <a:off x="3538847" y="4403528"/>
            <a:ext cx="612157" cy="844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8" idx="1"/>
          </p:cNvCxnSpPr>
          <p:nvPr/>
        </p:nvCxnSpPr>
        <p:spPr bwMode="auto">
          <a:xfrm flipH="1" flipV="1">
            <a:off x="3674961" y="5051692"/>
            <a:ext cx="476043" cy="68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553200" y="1255858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[RJF, J.I.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Y. Li, (2006)]</a:t>
            </a:r>
          </a:p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[G. Chen, RJF, PLB 723 (2013)]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41141"/>
              </p:ext>
            </p:extLst>
          </p:nvPr>
        </p:nvGraphicFramePr>
        <p:xfrm>
          <a:off x="884327" y="5834208"/>
          <a:ext cx="45577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00" name="Equation" r:id="rId11" imgW="3200400" imgH="419040" progId="Equation.3">
                  <p:embed/>
                </p:oleObj>
              </mc:Choice>
              <mc:Fallback>
                <p:oleObj name="Equation" r:id="rId11" imgW="3200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27" y="5834208"/>
                        <a:ext cx="45577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2160" y="5495654"/>
            <a:ext cx="5081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fornian FB" panose="0207040306080B030204" pitchFamily="18" charset="0"/>
              </a:rPr>
              <a:t>Depletion/increase of energy density due to transverse flow</a:t>
            </a:r>
            <a:endParaRPr lang="en-US" sz="1600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541320" y="5684243"/>
            <a:ext cx="1520840" cy="3054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" idx="1"/>
          </p:cNvCxnSpPr>
          <p:nvPr/>
        </p:nvCxnSpPr>
        <p:spPr bwMode="auto">
          <a:xfrm flipH="1">
            <a:off x="3699709" y="5664931"/>
            <a:ext cx="362451" cy="3219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677358" y="6350785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fornian FB" panose="0207040306080B030204" pitchFamily="18" charset="0"/>
              </a:rPr>
              <a:t>Due to longitudinal flow</a:t>
            </a:r>
            <a:endParaRPr lang="en-US" sz="1600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cxnSp>
        <p:nvCxnSpPr>
          <p:cNvPr id="34" name="Straight Arrow Connector 33"/>
          <p:cNvCxnSpPr>
            <a:stCxn id="31" idx="1"/>
          </p:cNvCxnSpPr>
          <p:nvPr/>
        </p:nvCxnSpPr>
        <p:spPr bwMode="auto">
          <a:xfrm flipH="1" flipV="1">
            <a:off x="5282491" y="6278175"/>
            <a:ext cx="394867" cy="241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79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9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7" grpId="0"/>
      <p:bldP spid="28" grpId="0"/>
      <p:bldP spid="33" grpId="0"/>
      <p:bldP spid="2" grpId="0"/>
      <p:bldP spid="31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18209</TotalTime>
  <Words>1615</Words>
  <Application>Microsoft Office PowerPoint</Application>
  <PresentationFormat>On-screen Show (4:3)</PresentationFormat>
  <Paragraphs>429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Californian FB</vt:lpstr>
      <vt:lpstr>Arial Black</vt:lpstr>
      <vt:lpstr>Myriad Web</vt:lpstr>
      <vt:lpstr>Wingdings</vt:lpstr>
      <vt:lpstr>Times New Roman</vt:lpstr>
      <vt:lpstr>Copperplate Gothic Bold</vt:lpstr>
      <vt:lpstr>Cambria Math</vt:lpstr>
      <vt:lpstr>Arial</vt:lpstr>
      <vt:lpstr>Copperplate Gothic Light</vt:lpstr>
      <vt:lpstr>Symbol</vt:lpstr>
      <vt:lpstr>Pixel</vt:lpstr>
      <vt:lpstr>Equation</vt:lpstr>
      <vt:lpstr>Initial Flow  Of Gluon Fields in Heavy Ion Collisions </vt:lpstr>
      <vt:lpstr>The “Standard Model” of URHICs</vt:lpstr>
      <vt:lpstr>Color Glass: MV Model </vt:lpstr>
      <vt:lpstr>Gluon Fields in The Forward Lightcone </vt:lpstr>
      <vt:lpstr>Result: Fields</vt:lpstr>
      <vt:lpstr>Result: Fields</vt:lpstr>
      <vt:lpstr>Result: Fields</vt:lpstr>
      <vt:lpstr>Energy Momentum Tensor</vt:lpstr>
      <vt:lpstr>Energy Momentum Tensor</vt:lpstr>
      <vt:lpstr>Modelling Color Charges</vt:lpstr>
      <vt:lpstr>Averaging</vt:lpstr>
      <vt:lpstr>Transverse Field: Abelian Arguments</vt:lpstr>
      <vt:lpstr>Averaging: From Fields To Flow</vt:lpstr>
      <vt:lpstr>Transverse Field: Visualization</vt:lpstr>
      <vt:lpstr>Transverse Flow: Visualization</vt:lpstr>
      <vt:lpstr>Phenomenology: b  0</vt:lpstr>
      <vt:lpstr>Phenomenology: b  0</vt:lpstr>
      <vt:lpstr>Phenomenology: A  B</vt:lpstr>
      <vt:lpstr>Event-By-Event Picture</vt:lpstr>
      <vt:lpstr>Matching to Hydrodynamics</vt:lpstr>
      <vt:lpstr>Matching to Hydrodynamics</vt:lpstr>
      <vt:lpstr>Initial Event Shape</vt:lpstr>
      <vt:lpstr>Summary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</dc:title>
  <dc:creator>Rainer Fries</dc:creator>
  <cp:lastModifiedBy>rjfries</cp:lastModifiedBy>
  <cp:revision>361</cp:revision>
  <dcterms:created xsi:type="dcterms:W3CDTF">2005-01-24T00:23:19Z</dcterms:created>
  <dcterms:modified xsi:type="dcterms:W3CDTF">2013-11-04T07:04:29Z</dcterms:modified>
</cp:coreProperties>
</file>