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89" r:id="rId2"/>
    <p:sldMasterId id="2147483677" r:id="rId3"/>
  </p:sldMasterIdLst>
  <p:notesMasterIdLst>
    <p:notesMasterId r:id="rId14"/>
  </p:notesMasterIdLst>
  <p:handoutMasterIdLst>
    <p:handoutMasterId r:id="rId15"/>
  </p:handoutMasterIdLst>
  <p:sldIdLst>
    <p:sldId id="290" r:id="rId4"/>
    <p:sldId id="329" r:id="rId5"/>
    <p:sldId id="336" r:id="rId6"/>
    <p:sldId id="318" r:id="rId7"/>
    <p:sldId id="335" r:id="rId8"/>
    <p:sldId id="301" r:id="rId9"/>
    <p:sldId id="334" r:id="rId10"/>
    <p:sldId id="332" r:id="rId11"/>
    <p:sldId id="299" r:id="rId12"/>
    <p:sldId id="29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93B808C-125C-244B-A626-99BA4C95479F}">
          <p14:sldIdLst>
            <p14:sldId id="290"/>
            <p14:sldId id="329"/>
            <p14:sldId id="336"/>
            <p14:sldId id="318"/>
            <p14:sldId id="335"/>
            <p14:sldId id="301"/>
            <p14:sldId id="334"/>
            <p14:sldId id="332"/>
            <p14:sldId id="299"/>
            <p14:sldId id="29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0076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4E060-63DA-474C-BD7F-ED98733651CF}" type="datetimeFigureOut">
              <a:rPr lang="en-US" smtClean="0"/>
              <a:t>15/05/07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38C7D-3E07-D548-AF00-AAB3663EB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175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E15B8-9A32-5D42-8818-BD3153A6D62E}" type="datetimeFigureOut">
              <a:rPr lang="en-US" smtClean="0"/>
              <a:t>15/05/07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9097B-74B6-1C4D-9F86-D3900DD2F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750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68074-1D33-4841-95BB-07B742D483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11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599" cy="978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SA-CERN, 21 Feb 2014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Tom Dietel</a:t>
            </a:r>
            <a:endParaRPr lang="de-D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DC49-B39A-8E4F-B7B8-F222F40138DA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278798"/>
            <a:ext cx="8229598" cy="50530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560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79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475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SA-CERN, 21 Feb 2014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Tom Dietel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A9874-1817-4644-B865-F6425461DD13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5695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SA-CERN, 21 Feb 2014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Tom Dietel</a:t>
            </a:r>
            <a:endParaRPr lang="de-D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DC49-B39A-8E4F-B7B8-F222F40138DA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2810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1-Nov-24-ALICE_logo_WithoutStrapline.pd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705"/>
          <a:stretch/>
        </p:blipFill>
        <p:spPr>
          <a:xfrm>
            <a:off x="7387643" y="4753681"/>
            <a:ext cx="1207867" cy="16668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3585" y="4757293"/>
            <a:ext cx="1644906" cy="1666838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939758"/>
            <a:ext cx="8229600" cy="1143000"/>
          </a:xfrm>
        </p:spPr>
        <p:txBody>
          <a:bodyPr/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623353" y="4734342"/>
            <a:ext cx="42577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3200" b="0" dirty="0" smtClean="0"/>
              <a:t>Tom Dietel</a:t>
            </a:r>
            <a:endParaRPr lang="en-US" sz="3200" b="0" dirty="0" smtClean="0">
              <a:solidFill>
                <a:srgbClr val="0076BC"/>
              </a:solidFill>
            </a:endParaRPr>
          </a:p>
          <a:p>
            <a:pPr marL="0" indent="0" algn="ctr">
              <a:buNone/>
            </a:pPr>
            <a:r>
              <a:rPr lang="en-US" sz="2000" b="0" dirty="0" smtClean="0"/>
              <a:t>University of Cape Town</a:t>
            </a:r>
          </a:p>
          <a:p>
            <a:pPr marL="0" indent="0" algn="ctr">
              <a:buNone/>
            </a:pPr>
            <a:endParaRPr lang="en-US" sz="1600" b="0" dirty="0" smtClean="0"/>
          </a:p>
          <a:p>
            <a:pPr marL="0" indent="0" algn="ctr">
              <a:buNone/>
            </a:pPr>
            <a:r>
              <a:rPr lang="en-US" sz="1600" b="0" dirty="0" smtClean="0"/>
              <a:t>for the</a:t>
            </a:r>
          </a:p>
          <a:p>
            <a:pPr marL="0" indent="0" algn="ctr">
              <a:buNone/>
            </a:pPr>
            <a:r>
              <a:rPr lang="en-US" sz="2400" b="0" dirty="0" smtClean="0"/>
              <a:t>ALICE Collaboration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43534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SA-CERN, 21 Feb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Tom Dietel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10EF-5B70-EA4F-AADD-76EC42647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02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78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SA-CERN, 21 Feb 2014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Tom Dietel</a:t>
            </a:r>
            <a:endParaRPr lang="de-D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DC49-B39A-8E4F-B7B8-F222F40138DA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278798"/>
            <a:ext cx="4125345" cy="50530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291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8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SA-CERN, 21 Feb 2014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Tom Dietel</a:t>
            </a:r>
            <a:endParaRPr lang="de-D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DC49-B39A-8E4F-B7B8-F222F40138DA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64783" y="1278798"/>
            <a:ext cx="4122015" cy="50530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291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SA-CERN, 21 Feb 2014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Tom Dietel</a:t>
            </a:r>
            <a:endParaRPr lang="de-D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DC49-B39A-8E4F-B7B8-F222F40138DA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006"/>
            <a:ext cx="4038600" cy="49198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006"/>
            <a:ext cx="4038600" cy="49198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02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SA-CERN, 21 Feb 2014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Tom Dietel</a:t>
            </a:r>
            <a:endParaRPr lang="de-D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DC49-B39A-8E4F-B7B8-F222F40138DA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7797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SA-CERN, 21 Feb 2014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Tom Dietel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A9874-1817-4644-B865-F6425461DD13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9388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SA-CERN, 21 Feb 2014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Tom Dietel</a:t>
            </a:r>
            <a:endParaRPr lang="de-D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DC49-B39A-8E4F-B7B8-F222F40138DA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1280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8763" cy="1145335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171" y="1604841"/>
            <a:ext cx="8045895" cy="3977811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323130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1-Nov-24-ALICE_logo_WithoutStrapline.pd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705"/>
          <a:stretch/>
        </p:blipFill>
        <p:spPr>
          <a:xfrm>
            <a:off x="7387643" y="4753681"/>
            <a:ext cx="1207867" cy="16668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3585" y="4757293"/>
            <a:ext cx="1644906" cy="166683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2623353" y="4734342"/>
            <a:ext cx="42577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3200" b="0" dirty="0" smtClean="0"/>
              <a:t>Tom Dietel</a:t>
            </a:r>
            <a:endParaRPr lang="en-US" sz="3200" b="0" dirty="0" smtClean="0">
              <a:solidFill>
                <a:srgbClr val="0076BC"/>
              </a:solidFill>
            </a:endParaRPr>
          </a:p>
          <a:p>
            <a:pPr marL="0" indent="0" algn="ctr">
              <a:buNone/>
            </a:pPr>
            <a:r>
              <a:rPr lang="en-US" sz="2000" b="0" dirty="0" smtClean="0"/>
              <a:t>University of Cape Town</a:t>
            </a:r>
          </a:p>
          <a:p>
            <a:pPr marL="0" indent="0" algn="ctr">
              <a:buNone/>
            </a:pPr>
            <a:endParaRPr lang="en-US" sz="1600" b="0" dirty="0" smtClean="0"/>
          </a:p>
          <a:p>
            <a:pPr marL="0" indent="0" algn="ctr">
              <a:buNone/>
            </a:pPr>
            <a:r>
              <a:rPr lang="en-US" sz="1600" b="0" dirty="0" smtClean="0"/>
              <a:t>for the</a:t>
            </a:r>
          </a:p>
          <a:p>
            <a:pPr marL="0" indent="0" algn="ctr">
              <a:buNone/>
            </a:pPr>
            <a:r>
              <a:rPr lang="en-US" sz="2400" b="0" dirty="0" smtClean="0"/>
              <a:t>ALICE Collaboration</a:t>
            </a:r>
          </a:p>
          <a:p>
            <a:endParaRPr lang="en-US" sz="20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1" y="2507701"/>
            <a:ext cx="8229600" cy="1695913"/>
          </a:xfrm>
          <a:solidFill>
            <a:srgbClr val="0076BC"/>
          </a:solidFill>
          <a:ln>
            <a:solidFill>
              <a:srgbClr val="000000"/>
            </a:solidFill>
          </a:ln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494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0"/>
            <a:ext cx="8229600" cy="959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8649"/>
            <a:ext cx="8229600" cy="4964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60729" y="6598244"/>
            <a:ext cx="5822542" cy="248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SA-CERN, 21 Feb 2014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98244"/>
            <a:ext cx="1554158" cy="259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Tom Dietel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5194" y="6598244"/>
            <a:ext cx="1328805" cy="248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DDC49-B39A-8E4F-B7B8-F222F40138DA}" type="slidenum">
              <a:rPr lang="de-DE" smtClean="0"/>
              <a:t>‹#›</a:t>
            </a:fld>
            <a:endParaRPr lang="de-DE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972367"/>
            <a:ext cx="8229600" cy="0"/>
          </a:xfrm>
          <a:prstGeom prst="line">
            <a:avLst/>
          </a:prstGeom>
          <a:ln w="19050" cap="rnd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47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68" r:id="rId4"/>
    <p:sldLayoutId id="2147483672" r:id="rId5"/>
    <p:sldLayoutId id="2147483673" r:id="rId6"/>
    <p:sldLayoutId id="2147483676" r:id="rId7"/>
    <p:sldLayoutId id="2147483701" r:id="rId8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0076B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0"/>
            <a:ext cx="8229600" cy="959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8649"/>
            <a:ext cx="8229600" cy="4964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60729" y="6598244"/>
            <a:ext cx="5822542" cy="248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SA-CERN, 21 Feb 2014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98244"/>
            <a:ext cx="1554158" cy="259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Tom Dietel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5194" y="6598244"/>
            <a:ext cx="1328805" cy="248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DDC49-B39A-8E4F-B7B8-F222F40138DA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6929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0" r:id="rId2"/>
    <p:sldLayoutId id="2147483696" r:id="rId3"/>
    <p:sldLayoutId id="2147483699" r:id="rId4"/>
    <p:sldLayoutId id="2147483697" r:id="rId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0076B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SA-CERN, 21 Feb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Tom Dietel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410EF-5B70-EA4F-AADD-76EC42647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2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83585" y="967084"/>
            <a:ext cx="7772400" cy="1812660"/>
          </a:xfrm>
        </p:spPr>
        <p:txBody>
          <a:bodyPr/>
          <a:lstStyle/>
          <a:p>
            <a:pPr algn="l"/>
            <a:r>
              <a:rPr lang="en-US" sz="4800" dirty="0" smtClean="0"/>
              <a:t>ALICE Status Update</a:t>
            </a:r>
            <a:br>
              <a:rPr lang="en-US" sz="4800" dirty="0" smtClean="0"/>
            </a:br>
            <a:r>
              <a:rPr lang="en-US" sz="3200" dirty="0" smtClean="0"/>
              <a:t>8 May 2015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57990" y="3583161"/>
            <a:ext cx="4799701" cy="10081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Tom Dietel</a:t>
            </a:r>
            <a:endParaRPr lang="en-US" sz="3600" dirty="0" smtClean="0">
              <a:solidFill>
                <a:srgbClr val="0076BC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University of Cape Town</a:t>
            </a:r>
          </a:p>
        </p:txBody>
      </p:sp>
      <p:pic>
        <p:nvPicPr>
          <p:cNvPr id="8" name="Picture 7" descr="2011-Nov-24-ALICE_logo_WithoutStrapline.pd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705"/>
          <a:stretch/>
        </p:blipFill>
        <p:spPr>
          <a:xfrm>
            <a:off x="6507065" y="1313115"/>
            <a:ext cx="1973110" cy="27228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525" y="4911370"/>
            <a:ext cx="1585671" cy="1606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5728" y="4920641"/>
            <a:ext cx="1633766" cy="16068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5490" y="5043354"/>
            <a:ext cx="3557885" cy="134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96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218485"/>
            <a:ext cx="4038600" cy="45806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Academics</a:t>
            </a:r>
            <a:endParaRPr lang="en-US" b="1" dirty="0" smtClean="0"/>
          </a:p>
          <a:p>
            <a:r>
              <a:rPr lang="en-US" dirty="0" smtClean="0"/>
              <a:t>Jean Cleymans</a:t>
            </a:r>
          </a:p>
          <a:p>
            <a:r>
              <a:rPr lang="en-US" dirty="0" smtClean="0"/>
              <a:t>Tom Dietel</a:t>
            </a:r>
          </a:p>
          <a:p>
            <a:r>
              <a:rPr lang="en-US" dirty="0" smtClean="0"/>
              <a:t>Zeblon </a:t>
            </a:r>
            <a:r>
              <a:rPr lang="en-US" dirty="0" smtClean="0"/>
              <a:t>Vilakazi</a:t>
            </a:r>
          </a:p>
          <a:p>
            <a:r>
              <a:rPr lang="en-US" dirty="0" smtClean="0">
                <a:solidFill>
                  <a:srgbClr val="1F497D"/>
                </a:solidFill>
              </a:rPr>
              <a:t>Dino </a:t>
            </a:r>
            <a:r>
              <a:rPr lang="en-US" dirty="0" err="1" smtClean="0">
                <a:solidFill>
                  <a:srgbClr val="1F497D"/>
                </a:solidFill>
              </a:rPr>
              <a:t>Giovannoni</a:t>
            </a:r>
            <a:endParaRPr lang="en-US" dirty="0" smtClean="0">
              <a:solidFill>
                <a:srgbClr val="1F497D"/>
              </a:solidFill>
            </a:endParaRPr>
          </a:p>
          <a:p>
            <a:r>
              <a:rPr lang="en-US" dirty="0" smtClean="0">
                <a:solidFill>
                  <a:srgbClr val="1F497D"/>
                </a:solidFill>
              </a:rPr>
              <a:t>Anthony Sullivan</a:t>
            </a:r>
            <a:endParaRPr lang="en-US" dirty="0" smtClean="0">
              <a:solidFill>
                <a:srgbClr val="1F497D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/>
              <a:t>S</a:t>
            </a:r>
            <a:r>
              <a:rPr lang="en-US" b="1" dirty="0" smtClean="0"/>
              <a:t>taff </a:t>
            </a:r>
          </a:p>
          <a:p>
            <a:r>
              <a:rPr lang="en-US" dirty="0" smtClean="0"/>
              <a:t>Zinhle Buthelezi</a:t>
            </a:r>
          </a:p>
          <a:p>
            <a:r>
              <a:rPr lang="en-US" dirty="0" smtClean="0"/>
              <a:t>Siegie Förtsch</a:t>
            </a:r>
          </a:p>
          <a:p>
            <a:r>
              <a:rPr lang="en-US" dirty="0" smtClean="0"/>
              <a:t>Deon </a:t>
            </a:r>
            <a:r>
              <a:rPr lang="en-US" dirty="0" smtClean="0"/>
              <a:t>Steyn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Andrew </a:t>
            </a:r>
            <a:r>
              <a:rPr lang="en-US" dirty="0" err="1" smtClean="0">
                <a:solidFill>
                  <a:schemeClr val="tx2"/>
                </a:solidFill>
              </a:rPr>
              <a:t>Youthed</a:t>
            </a: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212167" y="1218485"/>
            <a:ext cx="4474633" cy="533259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Post-</a:t>
            </a:r>
            <a:r>
              <a:rPr lang="en-US" b="1" dirty="0" smtClean="0"/>
              <a:t>docs</a:t>
            </a:r>
            <a:endParaRPr lang="en-US" b="1" dirty="0"/>
          </a:p>
          <a:p>
            <a:r>
              <a:rPr lang="en-US" dirty="0"/>
              <a:t>Francesco </a:t>
            </a:r>
            <a:r>
              <a:rPr lang="en-US" dirty="0" smtClean="0"/>
              <a:t>Bossu</a:t>
            </a:r>
          </a:p>
          <a:p>
            <a:r>
              <a:rPr lang="en-US" dirty="0" smtClean="0">
                <a:solidFill>
                  <a:srgbClr val="1F497D"/>
                </a:solidFill>
              </a:rPr>
              <a:t>Danish Azmi </a:t>
            </a:r>
            <a:r>
              <a:rPr lang="en-US" dirty="0" smtClean="0">
                <a:solidFill>
                  <a:srgbClr val="1F497D"/>
                </a:solidFill>
              </a:rPr>
              <a:t>(TBC)</a:t>
            </a:r>
            <a:endParaRPr lang="en-US" dirty="0" smtClean="0">
              <a:solidFill>
                <a:srgbClr val="1F497D"/>
              </a:solidFill>
            </a:endParaRPr>
          </a:p>
          <a:p>
            <a:r>
              <a:rPr lang="en-US" dirty="0" err="1" smtClean="0">
                <a:solidFill>
                  <a:srgbClr val="1F497D"/>
                </a:solidFill>
              </a:rPr>
              <a:t>Massimiliano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r>
              <a:rPr lang="en-US" dirty="0" err="1" smtClean="0">
                <a:solidFill>
                  <a:srgbClr val="1F497D"/>
                </a:solidFill>
              </a:rPr>
              <a:t>Marchisone</a:t>
            </a:r>
            <a:r>
              <a:rPr lang="en-US" dirty="0" smtClean="0">
                <a:solidFill>
                  <a:srgbClr val="1F497D"/>
                </a:solidFill>
              </a:rPr>
              <a:t> (July)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PhD </a:t>
            </a:r>
            <a:r>
              <a:rPr lang="en-US" b="1" dirty="0" smtClean="0"/>
              <a:t>students</a:t>
            </a:r>
            <a:endParaRPr lang="en-US" b="1" dirty="0" smtClean="0"/>
          </a:p>
          <a:p>
            <a:r>
              <a:rPr lang="en-US" dirty="0" smtClean="0"/>
              <a:t>Sean Murray </a:t>
            </a:r>
          </a:p>
          <a:p>
            <a:r>
              <a:rPr lang="en-US" dirty="0" smtClean="0"/>
              <a:t>Johnson Senosi</a:t>
            </a:r>
          </a:p>
          <a:p>
            <a:r>
              <a:rPr lang="en-US" dirty="0" smtClean="0"/>
              <a:t>Andile Whitehead</a:t>
            </a:r>
            <a:endParaRPr lang="en-US" b="1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MSc </a:t>
            </a:r>
            <a:r>
              <a:rPr lang="en-US" b="1" dirty="0" smtClean="0"/>
              <a:t>students</a:t>
            </a:r>
            <a:endParaRPr lang="en-US" b="1" dirty="0" smtClean="0"/>
          </a:p>
          <a:p>
            <a:r>
              <a:rPr lang="en-US" dirty="0" smtClean="0"/>
              <a:t>Sibaliso Mhlanga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Nomvelo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Dindikazi</a:t>
            </a:r>
            <a:r>
              <a:rPr lang="en-US" dirty="0" smtClean="0">
                <a:solidFill>
                  <a:srgbClr val="000000"/>
                </a:solidFill>
              </a:rPr>
              <a:t> (</a:t>
            </a:r>
            <a:r>
              <a:rPr lang="en-US" dirty="0" err="1" smtClean="0">
                <a:solidFill>
                  <a:srgbClr val="000000"/>
                </a:solidFill>
              </a:rPr>
              <a:t>MANuS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181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Restart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199" y="5482835"/>
            <a:ext cx="8229598" cy="12563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5 </a:t>
            </a:r>
            <a:r>
              <a:rPr lang="en-US" dirty="0" smtClean="0"/>
              <a:t>April: First circulating beams</a:t>
            </a:r>
          </a:p>
          <a:p>
            <a:pPr marL="0" indent="0">
              <a:buNone/>
            </a:pPr>
            <a:r>
              <a:rPr lang="en-US" dirty="0" smtClean="0"/>
              <a:t>5 May: First collisions at 900 GeV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" y="1111055"/>
            <a:ext cx="4740157" cy="41608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468" y="1111056"/>
            <a:ext cx="3322330" cy="2483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8298" y="3737897"/>
            <a:ext cx="1968500" cy="2222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32235" y="5912469"/>
            <a:ext cx="1726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Francesco Bossu</a:t>
            </a:r>
            <a:br>
              <a:rPr lang="en-US" dirty="0" smtClean="0"/>
            </a:br>
            <a:r>
              <a:rPr lang="en-US" dirty="0" smtClean="0"/>
              <a:t>MUON SRC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402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CHPC – Signing of </a:t>
            </a:r>
            <a:r>
              <a:rPr lang="en-US" dirty="0" err="1" smtClean="0"/>
              <a:t>MoU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CHPC is now a </a:t>
            </a:r>
            <a:br>
              <a:rPr lang="en-US" sz="3600" b="1" dirty="0" smtClean="0"/>
            </a:br>
            <a:r>
              <a:rPr lang="en-US" sz="3600" b="1" dirty="0" smtClean="0"/>
              <a:t>WLCG Tier-2</a:t>
            </a:r>
            <a:endParaRPr lang="en-US" sz="3600" dirty="0"/>
          </a:p>
          <a:p>
            <a:pPr marL="0" indent="0">
              <a:buNone/>
            </a:pPr>
            <a:r>
              <a:rPr lang="en-US" sz="3600" dirty="0" err="1" smtClean="0"/>
              <a:t>MoU</a:t>
            </a:r>
            <a:r>
              <a:rPr lang="en-US" sz="3600" dirty="0" smtClean="0"/>
              <a:t> signed on</a:t>
            </a:r>
            <a:br>
              <a:rPr lang="en-US" sz="3600" dirty="0" smtClean="0"/>
            </a:br>
            <a:r>
              <a:rPr lang="en-US" sz="3600" dirty="0" smtClean="0"/>
              <a:t>28 April 2015 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5870" y="1087092"/>
            <a:ext cx="4370930" cy="420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1640" y="5396621"/>
            <a:ext cx="2061811" cy="11790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14800" y="55308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/>
              <a:t>Happy </a:t>
            </a:r>
            <a:r>
              <a:rPr lang="en-US" dirty="0" err="1"/>
              <a:t>Sithole</a:t>
            </a:r>
            <a:r>
              <a:rPr lang="en-US" dirty="0"/>
              <a:t> (CHPC/CSIR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Sergio </a:t>
            </a:r>
            <a:r>
              <a:rPr lang="en-US" dirty="0" err="1"/>
              <a:t>Bertolluci</a:t>
            </a:r>
            <a:r>
              <a:rPr lang="en-US" dirty="0"/>
              <a:t> (CERN)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296" y="4064411"/>
            <a:ext cx="3276344" cy="266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42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Rhodes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78797"/>
            <a:ext cx="5162549" cy="528714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Department for Physics &amp; Electronics</a:t>
            </a:r>
          </a:p>
          <a:p>
            <a:r>
              <a:rPr lang="en-US" dirty="0" smtClean="0"/>
              <a:t>Dino </a:t>
            </a:r>
            <a:r>
              <a:rPr lang="en-US" dirty="0" err="1" smtClean="0"/>
              <a:t>Giovannoni</a:t>
            </a:r>
            <a:r>
              <a:rPr lang="en-US" dirty="0" smtClean="0"/>
              <a:t>, Anthony Sullivan, Andrew </a:t>
            </a:r>
            <a:r>
              <a:rPr lang="en-US" dirty="0" err="1" smtClean="0"/>
              <a:t>Youthed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applied for </a:t>
            </a:r>
            <a:r>
              <a:rPr lang="en-US" i="1" dirty="0" smtClean="0"/>
              <a:t>associate membership</a:t>
            </a:r>
            <a:endParaRPr lang="en-US" dirty="0"/>
          </a:p>
          <a:p>
            <a:r>
              <a:rPr lang="en-US" dirty="0" smtClean="0"/>
              <a:t>aim: technical contribution</a:t>
            </a:r>
          </a:p>
          <a:p>
            <a:r>
              <a:rPr lang="en-US" dirty="0" smtClean="0"/>
              <a:t>no authorship fees, shift duties</a:t>
            </a:r>
          </a:p>
          <a:p>
            <a:r>
              <a:rPr lang="en-US" dirty="0" smtClean="0"/>
              <a:t>sign only technical papers with own contribution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 be presented to ALICE collaboration </a:t>
            </a:r>
            <a:r>
              <a:rPr lang="en-US" dirty="0" smtClean="0"/>
              <a:t>at next ALICE </a:t>
            </a:r>
            <a:r>
              <a:rPr lang="en-US" dirty="0" smtClean="0"/>
              <a:t>week (22</a:t>
            </a:r>
            <a:r>
              <a:rPr lang="en-US" dirty="0" smtClean="0"/>
              <a:t>-26 </a:t>
            </a:r>
            <a:r>
              <a:rPr lang="en-US" dirty="0" smtClean="0"/>
              <a:t>June)</a:t>
            </a:r>
            <a:endParaRPr lang="en-US" dirty="0" smtClean="0"/>
          </a:p>
          <a:p>
            <a:r>
              <a:rPr lang="en-US" dirty="0" smtClean="0"/>
              <a:t>CRU</a:t>
            </a:r>
            <a:r>
              <a:rPr lang="en-US" baseline="30000" dirty="0" smtClean="0"/>
              <a:t>*</a:t>
            </a:r>
            <a:r>
              <a:rPr lang="en-US" dirty="0" smtClean="0"/>
              <a:t> workshop around same time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2300" baseline="30000" dirty="0" smtClean="0"/>
              <a:t>*</a:t>
            </a:r>
            <a:r>
              <a:rPr lang="en-US" sz="2300" dirty="0" smtClean="0"/>
              <a:t>CRU = common readout unit</a:t>
            </a:r>
            <a:endParaRPr lang="en-US" sz="2300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307" y="3767667"/>
            <a:ext cx="3205201" cy="25641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4333" y="1111788"/>
            <a:ext cx="3023605" cy="186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94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International </a:t>
            </a:r>
            <a:r>
              <a:rPr lang="en-US" dirty="0" err="1" smtClean="0"/>
              <a:t>Masterclass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4864516"/>
            <a:ext cx="5441473" cy="1882514"/>
          </a:xfrm>
        </p:spPr>
        <p:txBody>
          <a:bodyPr/>
          <a:lstStyle/>
          <a:p>
            <a:r>
              <a:rPr lang="en-US" dirty="0" smtClean="0"/>
              <a:t>Sat, 28 March</a:t>
            </a:r>
          </a:p>
          <a:p>
            <a:r>
              <a:rPr lang="en-US" dirty="0" smtClean="0"/>
              <a:t>21 learners from 12 schools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1" y="1136516"/>
            <a:ext cx="5544953" cy="3347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2923" y="1124535"/>
            <a:ext cx="2403878" cy="1744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3112" y="3084173"/>
            <a:ext cx="2405751" cy="1545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2923" y="4864516"/>
            <a:ext cx="2403878" cy="1665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5879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TRD Readout Chamber for UCT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Aspen, February 11-17, 2012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Tom Dietel</a:t>
            </a:r>
            <a:endParaRPr lang="de-D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DDC49-B39A-8E4F-B7B8-F222F40138DA}" type="slidenum">
              <a:rPr lang="de-DE" smtClean="0"/>
              <a:t>6</a:t>
            </a:fld>
            <a:endParaRPr lang="de-DE" dirty="0"/>
          </a:p>
        </p:txBody>
      </p:sp>
      <p:grpSp>
        <p:nvGrpSpPr>
          <p:cNvPr id="12" name="Group 11"/>
          <p:cNvGrpSpPr/>
          <p:nvPr/>
        </p:nvGrpSpPr>
        <p:grpSpPr>
          <a:xfrm>
            <a:off x="51642" y="2802544"/>
            <a:ext cx="4485681" cy="3563624"/>
            <a:chOff x="-1329127" y="355600"/>
            <a:chExt cx="9144321" cy="6502400"/>
          </a:xfrm>
        </p:grpSpPr>
        <p:pic>
          <p:nvPicPr>
            <p:cNvPr id="10" name="Picture 3" descr="ALIce_SETUP_final_cf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29127" y="355600"/>
              <a:ext cx="9144000" cy="650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5116818" y="355600"/>
              <a:ext cx="2698376" cy="21329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layout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476" y="1019019"/>
            <a:ext cx="5781524" cy="32344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1660729" y="2367167"/>
            <a:ext cx="1701747" cy="1584754"/>
          </a:xfrm>
          <a:prstGeom prst="line">
            <a:avLst/>
          </a:prstGeom>
          <a:ln w="57150" cap="rnd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3"/>
          </p:cNvCxnSpPr>
          <p:nvPr/>
        </p:nvCxnSpPr>
        <p:spPr>
          <a:xfrm>
            <a:off x="2080043" y="4131067"/>
            <a:ext cx="4299734" cy="36119"/>
          </a:xfrm>
          <a:prstGeom prst="line">
            <a:avLst/>
          </a:prstGeom>
          <a:ln w="57150" cap="rnd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703493" y="4698555"/>
            <a:ext cx="54444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/>
              <a:t>ALICE TRD</a:t>
            </a:r>
          </a:p>
          <a:p>
            <a:pPr algn="r"/>
            <a:r>
              <a:rPr lang="en-US" sz="2400" dirty="0" smtClean="0"/>
              <a:t>readout &amp; trigger module received</a:t>
            </a:r>
          </a:p>
          <a:p>
            <a:pPr algn="r"/>
            <a:r>
              <a:rPr lang="en-US" sz="2400" dirty="0" smtClean="0"/>
              <a:t>interest by Rhodes in similar setup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Hons</a:t>
            </a:r>
            <a:r>
              <a:rPr lang="en-US" sz="2400" dirty="0" smtClean="0"/>
              <a:t> student working on setup</a:t>
            </a:r>
            <a:endParaRPr lang="en-US" sz="2400" dirty="0">
              <a:solidFill>
                <a:srgbClr val="1F497D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511236">
            <a:off x="1614715" y="3985360"/>
            <a:ext cx="467910" cy="222086"/>
          </a:xfrm>
          <a:prstGeom prst="rect">
            <a:avLst/>
          </a:prstGeom>
          <a:noFill/>
          <a:ln w="57150" cmpd="sng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72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1" y="1278798"/>
            <a:ext cx="4909996" cy="505303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Zinhle Buthelezi</a:t>
            </a:r>
            <a:br>
              <a:rPr lang="en-US" sz="2800" dirty="0" smtClean="0"/>
            </a:br>
            <a:r>
              <a:rPr lang="en-US" sz="2400" i="1" dirty="0"/>
              <a:t>Production of W bosons in p-</a:t>
            </a:r>
            <a:r>
              <a:rPr lang="en-US" sz="2400" i="1" dirty="0" err="1"/>
              <a:t>Pb</a:t>
            </a:r>
            <a:r>
              <a:rPr lang="en-US" sz="2400" i="1" dirty="0"/>
              <a:t> collisions measured with ALICE at the </a:t>
            </a:r>
            <a:r>
              <a:rPr lang="en-US" sz="2400" i="1" dirty="0" smtClean="0"/>
              <a:t>LHC</a:t>
            </a:r>
            <a:br>
              <a:rPr lang="en-US" sz="2400" i="1" dirty="0" smtClean="0"/>
            </a:br>
            <a:r>
              <a:rPr lang="en-US" sz="2400" dirty="0" smtClean="0"/>
              <a:t>DIS2015</a:t>
            </a:r>
            <a:r>
              <a:rPr lang="en-US" sz="2400" dirty="0" smtClean="0"/>
              <a:t>, 27 </a:t>
            </a:r>
            <a:r>
              <a:rPr lang="en-US" sz="2400" dirty="0"/>
              <a:t>April </a:t>
            </a:r>
            <a:r>
              <a:rPr lang="en-US" sz="2400" dirty="0" smtClean="0"/>
              <a:t>– </a:t>
            </a:r>
            <a:r>
              <a:rPr lang="en-US" sz="2400" dirty="0"/>
              <a:t>1 May </a:t>
            </a:r>
            <a:r>
              <a:rPr lang="en-US" sz="2400" dirty="0" smtClean="0"/>
              <a:t>2015, Dallas</a:t>
            </a:r>
            <a:r>
              <a:rPr lang="en-US" sz="2400" dirty="0"/>
              <a:t>, </a:t>
            </a:r>
            <a:r>
              <a:rPr lang="en-US" sz="2400" dirty="0" smtClean="0"/>
              <a:t>USA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upcoming:</a:t>
            </a:r>
          </a:p>
          <a:p>
            <a:r>
              <a:rPr lang="en-US" sz="2800" dirty="0" smtClean="0"/>
              <a:t>Francesco </a:t>
            </a:r>
            <a:r>
              <a:rPr lang="en-US" sz="2800" dirty="0" smtClean="0"/>
              <a:t>Bossu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400" i="1" dirty="0"/>
              <a:t>Heavy </a:t>
            </a:r>
            <a:r>
              <a:rPr lang="en-US" sz="2400" i="1" dirty="0" err="1"/>
              <a:t>flavour</a:t>
            </a:r>
            <a:r>
              <a:rPr lang="en-US" sz="2400" i="1" dirty="0"/>
              <a:t> and W boson production measurements via </a:t>
            </a:r>
            <a:r>
              <a:rPr lang="en-US" sz="2400" i="1" dirty="0" err="1"/>
              <a:t>leptonic</a:t>
            </a:r>
            <a:r>
              <a:rPr lang="en-US" sz="2400" i="1" dirty="0"/>
              <a:t> decay channels with ALICE at the </a:t>
            </a:r>
            <a:r>
              <a:rPr lang="en-US" sz="2400" i="1" dirty="0" smtClean="0"/>
              <a:t>LHC</a:t>
            </a:r>
            <a:br>
              <a:rPr lang="en-US" sz="2400" i="1" dirty="0" smtClean="0"/>
            </a:br>
            <a:r>
              <a:rPr lang="en-US" sz="2400" dirty="0" smtClean="0"/>
              <a:t>SQM 2015, 6-11 July 2015, </a:t>
            </a:r>
            <a:r>
              <a:rPr lang="en-US" sz="2400" dirty="0" err="1" smtClean="0"/>
              <a:t>Dubna</a:t>
            </a:r>
            <a:r>
              <a:rPr lang="en-US" sz="2400" dirty="0" smtClean="0"/>
              <a:t>, Russia</a:t>
            </a:r>
            <a:endParaRPr lang="en-US" sz="24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197" y="1638247"/>
            <a:ext cx="3463959" cy="1417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304" y="4073762"/>
            <a:ext cx="2356184" cy="150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83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Post</a:t>
            </a:r>
            <a:r>
              <a:rPr lang="en-US" dirty="0" smtClean="0"/>
              <a:t>-Docs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1" y="1278798"/>
            <a:ext cx="6146799" cy="50530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err="1"/>
              <a:t>Massimiliano</a:t>
            </a:r>
            <a:r>
              <a:rPr lang="en-US" b="1" dirty="0"/>
              <a:t> </a:t>
            </a:r>
            <a:r>
              <a:rPr lang="en-US" b="1" dirty="0" err="1" smtClean="0"/>
              <a:t>Marchisone</a:t>
            </a:r>
            <a:endParaRPr lang="en-US" b="1" dirty="0" smtClean="0"/>
          </a:p>
          <a:p>
            <a:r>
              <a:rPr lang="en-US" dirty="0" smtClean="0"/>
              <a:t>starts in </a:t>
            </a:r>
            <a:r>
              <a:rPr lang="en-US" dirty="0" smtClean="0"/>
              <a:t>July</a:t>
            </a:r>
            <a:r>
              <a:rPr lang="en-US" dirty="0" smtClean="0"/>
              <a:t> </a:t>
            </a:r>
            <a:r>
              <a:rPr lang="en-US" dirty="0" smtClean="0"/>
              <a:t>2015</a:t>
            </a:r>
          </a:p>
          <a:p>
            <a:r>
              <a:rPr lang="en-US" dirty="0" smtClean="0"/>
              <a:t>analysis of </a:t>
            </a:r>
            <a:r>
              <a:rPr lang="en-US" dirty="0" err="1" smtClean="0"/>
              <a:t>Υ→μμ</a:t>
            </a:r>
            <a:endParaRPr lang="en-US" dirty="0" smtClean="0"/>
          </a:p>
          <a:p>
            <a:r>
              <a:rPr lang="en-US" dirty="0" smtClean="0"/>
              <a:t>work on </a:t>
            </a:r>
            <a:r>
              <a:rPr lang="en-US" dirty="0" err="1" smtClean="0"/>
              <a:t>muon</a:t>
            </a:r>
            <a:r>
              <a:rPr lang="en-US" dirty="0" smtClean="0"/>
              <a:t> trigger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Danish Azmi</a:t>
            </a:r>
          </a:p>
          <a:p>
            <a:r>
              <a:rPr lang="en-US" dirty="0" smtClean="0"/>
              <a:t>waiting for visa</a:t>
            </a:r>
            <a:endParaRPr lang="en-US" dirty="0" smtClean="0"/>
          </a:p>
          <a:p>
            <a:r>
              <a:rPr lang="en-US" dirty="0" smtClean="0"/>
              <a:t>thermal model / </a:t>
            </a:r>
            <a:r>
              <a:rPr lang="en-US" dirty="0" err="1" smtClean="0"/>
              <a:t>Tsallis</a:t>
            </a:r>
            <a:endParaRPr lang="en-US" dirty="0" smtClean="0"/>
          </a:p>
          <a:p>
            <a:r>
              <a:rPr lang="en-US" dirty="0" err="1" smtClean="0"/>
              <a:t>muon</a:t>
            </a:r>
            <a:r>
              <a:rPr lang="en-US" dirty="0" smtClean="0"/>
              <a:t> spectrometer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2" y="1399116"/>
            <a:ext cx="1606549" cy="21605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8384" y="3920945"/>
            <a:ext cx="1926167" cy="24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06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Activities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err="1"/>
              <a:t>Kgotlaesele</a:t>
            </a:r>
            <a:r>
              <a:rPr lang="en-US" b="1" dirty="0"/>
              <a:t> </a:t>
            </a:r>
            <a:r>
              <a:rPr lang="en-US" b="1" dirty="0" smtClean="0"/>
              <a:t>Johnson Senosi</a:t>
            </a:r>
            <a:r>
              <a:rPr lang="en-US" dirty="0" smtClean="0"/>
              <a:t> (PhD – UCT)</a:t>
            </a:r>
          </a:p>
          <a:p>
            <a:pPr marL="0" indent="0">
              <a:buNone/>
            </a:pPr>
            <a:r>
              <a:rPr lang="en-US" i="1" dirty="0" smtClean="0"/>
              <a:t>W </a:t>
            </a:r>
            <a:r>
              <a:rPr lang="en-US" i="1" dirty="0"/>
              <a:t>production in </a:t>
            </a:r>
            <a:r>
              <a:rPr lang="en-US" i="1" dirty="0" err="1"/>
              <a:t>pp,P-Pb</a:t>
            </a:r>
            <a:r>
              <a:rPr lang="en-US" i="1" dirty="0"/>
              <a:t> and Pb-Pb collisions at LHC </a:t>
            </a:r>
            <a:r>
              <a:rPr lang="en-US" i="1" dirty="0" smtClean="0"/>
              <a:t>energies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Sean </a:t>
            </a:r>
            <a:r>
              <a:rPr lang="en-US" b="1" dirty="0"/>
              <a:t>Murray</a:t>
            </a:r>
            <a:r>
              <a:rPr lang="en-US" dirty="0"/>
              <a:t> (PhD – UCT)</a:t>
            </a:r>
          </a:p>
          <a:p>
            <a:pPr marL="0" indent="0">
              <a:buNone/>
            </a:pPr>
            <a:r>
              <a:rPr lang="en-US" i="1" dirty="0" smtClean="0"/>
              <a:t>High</a:t>
            </a:r>
            <a:r>
              <a:rPr lang="en-US" i="1" dirty="0"/>
              <a:t>-Level Trigger for the ALICE </a:t>
            </a:r>
            <a:r>
              <a:rPr lang="en-US" i="1" dirty="0" err="1"/>
              <a:t>Muon</a:t>
            </a:r>
            <a:r>
              <a:rPr lang="en-US" i="1" dirty="0"/>
              <a:t> </a:t>
            </a:r>
            <a:r>
              <a:rPr lang="en-US" i="1" dirty="0" smtClean="0"/>
              <a:t>Detector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Andile Whitehead</a:t>
            </a:r>
            <a:r>
              <a:rPr lang="en-US" dirty="0" smtClean="0"/>
              <a:t> (PhD – UCT)</a:t>
            </a:r>
          </a:p>
          <a:p>
            <a:pPr marL="0" indent="0">
              <a:buNone/>
            </a:pPr>
            <a:r>
              <a:rPr lang="en-US" i="1" dirty="0" smtClean="0"/>
              <a:t>Direct Photon Measurements </a:t>
            </a:r>
            <a:endParaRPr lang="en-US" i="1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dirty="0" smtClean="0"/>
              <a:t>Sibaliso Mhlanga </a:t>
            </a:r>
            <a:r>
              <a:rPr lang="en-US" dirty="0" smtClean="0"/>
              <a:t>(MSc – UCT</a:t>
            </a:r>
            <a:r>
              <a:rPr lang="en-US" dirty="0"/>
              <a:t>) </a:t>
            </a: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Heavy </a:t>
            </a:r>
            <a:r>
              <a:rPr lang="en-US" i="1" dirty="0" err="1"/>
              <a:t>Flavour</a:t>
            </a:r>
            <a:r>
              <a:rPr lang="en-US" i="1" dirty="0"/>
              <a:t> production </a:t>
            </a:r>
            <a:r>
              <a:rPr lang="en-US" i="1" dirty="0" err="1"/>
              <a:t>vs</a:t>
            </a:r>
            <a:r>
              <a:rPr lang="en-US" i="1" dirty="0"/>
              <a:t> multiplicity at forward rapidity </a:t>
            </a:r>
            <a:r>
              <a:rPr lang="en-US" i="1" dirty="0" smtClean="0"/>
              <a:t>with ALICE</a:t>
            </a:r>
            <a:endParaRPr lang="en-US" i="1" dirty="0"/>
          </a:p>
          <a:p>
            <a:r>
              <a:rPr lang="en-US" dirty="0" smtClean="0"/>
              <a:t>project on detector control system for ALICE during CERN summer student </a:t>
            </a:r>
            <a:r>
              <a:rPr lang="en-US" dirty="0" err="1" smtClean="0"/>
              <a:t>programme</a:t>
            </a:r>
            <a:r>
              <a:rPr lang="en-US" dirty="0" smtClean="0"/>
              <a:t> (June/August 2014)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err="1" smtClean="0"/>
              <a:t>Nomvelo</a:t>
            </a:r>
            <a:r>
              <a:rPr lang="en-US" b="1" dirty="0" smtClean="0"/>
              <a:t> </a:t>
            </a:r>
            <a:r>
              <a:rPr lang="en-US" b="1" dirty="0" err="1" smtClean="0"/>
              <a:t>Dindikazi</a:t>
            </a:r>
            <a:r>
              <a:rPr lang="en-US" dirty="0" smtClean="0"/>
              <a:t> (MSc/</a:t>
            </a:r>
            <a:r>
              <a:rPr lang="en-US" dirty="0" err="1" smtClean="0"/>
              <a:t>MANuS</a:t>
            </a:r>
            <a:r>
              <a:rPr lang="en-US" dirty="0" smtClean="0"/>
              <a:t> – U Zululand)</a:t>
            </a:r>
          </a:p>
          <a:p>
            <a:pPr marL="0" indent="0">
              <a:buNone/>
            </a:pPr>
            <a:r>
              <a:rPr lang="en-US" i="1" dirty="0"/>
              <a:t>Single </a:t>
            </a:r>
            <a:r>
              <a:rPr lang="en-US" i="1" dirty="0" err="1"/>
              <a:t>muon</a:t>
            </a:r>
            <a:r>
              <a:rPr lang="en-US" i="1" dirty="0"/>
              <a:t> production </a:t>
            </a:r>
            <a:r>
              <a:rPr lang="en-US" i="1" dirty="0" err="1"/>
              <a:t>vs</a:t>
            </a:r>
            <a:r>
              <a:rPr lang="en-US" i="1" dirty="0"/>
              <a:t> multiplicity in </a:t>
            </a:r>
            <a:r>
              <a:rPr lang="en-US" i="1" dirty="0" err="1"/>
              <a:t>pp</a:t>
            </a:r>
            <a:r>
              <a:rPr lang="en-US" i="1" dirty="0"/>
              <a:t> collisions at 7 TeV with ALICE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448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asp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pec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itle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aspen.potx</Template>
  <TotalTime>30611</TotalTime>
  <Words>343</Words>
  <Application>Microsoft Macintosh PowerPoint</Application>
  <PresentationFormat>On-screen Show (4:3)</PresentationFormat>
  <Paragraphs>98</Paragraphs>
  <Slides>10</Slides>
  <Notes>1</Notes>
  <HiddenSlides>2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aspen</vt:lpstr>
      <vt:lpstr>Special</vt:lpstr>
      <vt:lpstr>Title Slides</vt:lpstr>
      <vt:lpstr>ALICE Status Update 8 May 2015</vt:lpstr>
      <vt:lpstr>LHC Restart</vt:lpstr>
      <vt:lpstr>CHPC – Signing of MoU</vt:lpstr>
      <vt:lpstr>Rhodes University</vt:lpstr>
      <vt:lpstr>International Masterclass</vt:lpstr>
      <vt:lpstr>TRD Readout Chamber for UCT</vt:lpstr>
      <vt:lpstr>Conferences</vt:lpstr>
      <vt:lpstr>Post-Docs</vt:lpstr>
      <vt:lpstr>Student Activities</vt:lpstr>
      <vt:lpstr>People</vt:lpstr>
    </vt:vector>
  </TitlesOfParts>
  <Company>IKP Muenster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Dietel</dc:creator>
  <cp:lastModifiedBy>Tom Dietel</cp:lastModifiedBy>
  <cp:revision>196</cp:revision>
  <cp:lastPrinted>2014-11-06T15:45:25Z</cp:lastPrinted>
  <dcterms:created xsi:type="dcterms:W3CDTF">2012-01-24T15:07:58Z</dcterms:created>
  <dcterms:modified xsi:type="dcterms:W3CDTF">2015-05-08T12:05:11Z</dcterms:modified>
</cp:coreProperties>
</file>