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39"/>
  </p:notesMasterIdLst>
  <p:sldIdLst>
    <p:sldId id="256" r:id="rId2"/>
    <p:sldId id="301" r:id="rId3"/>
    <p:sldId id="258" r:id="rId4"/>
    <p:sldId id="257" r:id="rId5"/>
    <p:sldId id="302" r:id="rId6"/>
    <p:sldId id="296" r:id="rId7"/>
    <p:sldId id="260" r:id="rId8"/>
    <p:sldId id="264" r:id="rId9"/>
    <p:sldId id="275" r:id="rId10"/>
    <p:sldId id="266" r:id="rId11"/>
    <p:sldId id="277" r:id="rId12"/>
    <p:sldId id="261" r:id="rId13"/>
    <p:sldId id="280" r:id="rId14"/>
    <p:sldId id="283" r:id="rId15"/>
    <p:sldId id="284" r:id="rId16"/>
    <p:sldId id="285" r:id="rId17"/>
    <p:sldId id="286" r:id="rId18"/>
    <p:sldId id="268" r:id="rId19"/>
    <p:sldId id="294" r:id="rId20"/>
    <p:sldId id="281" r:id="rId21"/>
    <p:sldId id="269" r:id="rId22"/>
    <p:sldId id="276" r:id="rId23"/>
    <p:sldId id="291" r:id="rId24"/>
    <p:sldId id="289" r:id="rId25"/>
    <p:sldId id="273" r:id="rId26"/>
    <p:sldId id="265" r:id="rId27"/>
    <p:sldId id="263" r:id="rId28"/>
    <p:sldId id="292" r:id="rId29"/>
    <p:sldId id="293" r:id="rId30"/>
    <p:sldId id="290" r:id="rId31"/>
    <p:sldId id="287" r:id="rId32"/>
    <p:sldId id="297" r:id="rId33"/>
    <p:sldId id="298" r:id="rId34"/>
    <p:sldId id="299" r:id="rId35"/>
    <p:sldId id="300" r:id="rId36"/>
    <p:sldId id="295" r:id="rId37"/>
    <p:sldId id="25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MAC-Project\Presentations\Thomas%20&amp;%20Gerhard\Board%20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MAC-Project\Presentations\Thomas%20&amp;%20Gerhard\Board%20comparis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MAC-Project\Presentations\Thomas%20&amp;%20Gerhard\Board%20comparis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MAC-Project\Presentations\Thomas%20&amp;%20Gerhard\Board%20comparis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MAC-Project\Presentations\Thomas%20&amp;%20Gerhard\Board%20comparis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MAC-Project\Presentations\Thomas%20&amp;%20Gerhard\Board%20comparis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MAC-Project\Presentations\Thomas%20&amp;%20Gerhard\Board%20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MAC-Project\Presentations\Thomas%20&amp;%20Gerhard\Board%20compariso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MAC-Project\Presentations\Thomas%20&amp;%20Gerhard\Board%20comparison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MAC-Project\Presentations\Thomas%20&amp;%20Gerhard\Board%20comparison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MAC-Project\Presentations\Thomas%20&amp;%20Gerhard\Board%20comparison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MAC-Project\Presentations\Thomas%20&amp;%20Gerhard\Board%20comparis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MAC-Project\Presentations\Thomas%20&amp;%20Gerhard\Board%20comparis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MAC-Project\Presentations\Thomas%20&amp;%20Gerhard\Board%20comparis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7954494098834"/>
          <c:y val="0.1436428640668026"/>
          <c:w val="0.77243016808329423"/>
          <c:h val="0.63698196088931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'Cubie Graphs'!$B$2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'Cubie Graphs'!$A$3:$A$23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'Cubie Graphs'!$B$3:$B$23</c:f>
              <c:numCache>
                <c:formatCode>General</c:formatCode>
                <c:ptCount val="21"/>
                <c:pt idx="0">
                  <c:v>82.97</c:v>
                </c:pt>
                <c:pt idx="1">
                  <c:v>167.8</c:v>
                </c:pt>
                <c:pt idx="2">
                  <c:v>324.32</c:v>
                </c:pt>
                <c:pt idx="3">
                  <c:v>507.04</c:v>
                </c:pt>
                <c:pt idx="4">
                  <c:v>894.8</c:v>
                </c:pt>
                <c:pt idx="5">
                  <c:v>1334.3</c:v>
                </c:pt>
                <c:pt idx="6">
                  <c:v>1914.32</c:v>
                </c:pt>
                <c:pt idx="7">
                  <c:v>2309.38</c:v>
                </c:pt>
                <c:pt idx="8">
                  <c:v>2400.0700000000002</c:v>
                </c:pt>
                <c:pt idx="9">
                  <c:v>2557.64</c:v>
                </c:pt>
                <c:pt idx="10">
                  <c:v>1886.76</c:v>
                </c:pt>
                <c:pt idx="11">
                  <c:v>1401.99</c:v>
                </c:pt>
                <c:pt idx="12">
                  <c:v>1434.23</c:v>
                </c:pt>
                <c:pt idx="13">
                  <c:v>1374.9</c:v>
                </c:pt>
                <c:pt idx="14">
                  <c:v>1433.54</c:v>
                </c:pt>
                <c:pt idx="15">
                  <c:v>1571.17</c:v>
                </c:pt>
                <c:pt idx="16">
                  <c:v>1651.93</c:v>
                </c:pt>
                <c:pt idx="17">
                  <c:v>1690.97</c:v>
                </c:pt>
                <c:pt idx="18">
                  <c:v>1719.15</c:v>
                </c:pt>
                <c:pt idx="19">
                  <c:v>1727.28</c:v>
                </c:pt>
                <c:pt idx="20">
                  <c:v>1730.47</c:v>
                </c:pt>
              </c:numCache>
            </c:numRef>
          </c:val>
        </c:ser>
        <c:ser>
          <c:idx val="1"/>
          <c:order val="1"/>
          <c:tx>
            <c:strRef>
              <c:f>'Cubie Graphs'!$C$2</c:f>
              <c:strCache>
                <c:ptCount val="1"/>
                <c:pt idx="0">
                  <c:v>Scale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'Cubie Graphs'!$A$3:$A$23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'Cubie Graphs'!$C$3:$C$23</c:f>
              <c:numCache>
                <c:formatCode>General</c:formatCode>
                <c:ptCount val="21"/>
                <c:pt idx="0">
                  <c:v>83.9</c:v>
                </c:pt>
                <c:pt idx="1">
                  <c:v>167.8</c:v>
                </c:pt>
                <c:pt idx="2">
                  <c:v>290.8</c:v>
                </c:pt>
                <c:pt idx="3">
                  <c:v>440.52</c:v>
                </c:pt>
                <c:pt idx="4">
                  <c:v>671.1</c:v>
                </c:pt>
                <c:pt idx="5">
                  <c:v>1022.6</c:v>
                </c:pt>
                <c:pt idx="6">
                  <c:v>1192.3</c:v>
                </c:pt>
                <c:pt idx="7">
                  <c:v>1314.66</c:v>
                </c:pt>
                <c:pt idx="8">
                  <c:v>1353.08</c:v>
                </c:pt>
                <c:pt idx="9">
                  <c:v>1416.36</c:v>
                </c:pt>
                <c:pt idx="10">
                  <c:v>1235.32</c:v>
                </c:pt>
                <c:pt idx="11">
                  <c:v>860.69</c:v>
                </c:pt>
                <c:pt idx="12">
                  <c:v>824.57</c:v>
                </c:pt>
                <c:pt idx="13">
                  <c:v>832.67</c:v>
                </c:pt>
                <c:pt idx="14">
                  <c:v>842.24</c:v>
                </c:pt>
                <c:pt idx="15">
                  <c:v>863.05</c:v>
                </c:pt>
                <c:pt idx="16">
                  <c:v>869.57</c:v>
                </c:pt>
                <c:pt idx="17">
                  <c:v>874.66</c:v>
                </c:pt>
                <c:pt idx="18">
                  <c:v>878.93</c:v>
                </c:pt>
                <c:pt idx="19">
                  <c:v>879.67</c:v>
                </c:pt>
                <c:pt idx="20">
                  <c:v>881.15</c:v>
                </c:pt>
              </c:numCache>
            </c:numRef>
          </c:val>
        </c:ser>
        <c:ser>
          <c:idx val="2"/>
          <c:order val="2"/>
          <c:tx>
            <c:strRef>
              <c:f>'Cubie Graphs'!$D$2</c:f>
              <c:strCache>
                <c:ptCount val="1"/>
                <c:pt idx="0">
                  <c:v>Add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'Cubie Graphs'!$A$3:$A$23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'Cubie Graphs'!$D$3:$D$23</c:f>
              <c:numCache>
                <c:formatCode>General</c:formatCode>
                <c:ptCount val="21"/>
                <c:pt idx="0">
                  <c:v>125.8</c:v>
                </c:pt>
                <c:pt idx="1">
                  <c:v>251.7</c:v>
                </c:pt>
                <c:pt idx="2">
                  <c:v>486.53</c:v>
                </c:pt>
                <c:pt idx="3">
                  <c:v>660.78</c:v>
                </c:pt>
                <c:pt idx="4">
                  <c:v>1311.21</c:v>
                </c:pt>
                <c:pt idx="5">
                  <c:v>1834.47</c:v>
                </c:pt>
                <c:pt idx="6">
                  <c:v>2221.5</c:v>
                </c:pt>
                <c:pt idx="7">
                  <c:v>2471.4499999999998</c:v>
                </c:pt>
                <c:pt idx="8">
                  <c:v>2370.1999999999998</c:v>
                </c:pt>
                <c:pt idx="9">
                  <c:v>2409.63</c:v>
                </c:pt>
                <c:pt idx="10">
                  <c:v>1327.64</c:v>
                </c:pt>
                <c:pt idx="11">
                  <c:v>673.7</c:v>
                </c:pt>
                <c:pt idx="12">
                  <c:v>598.69000000000005</c:v>
                </c:pt>
                <c:pt idx="13">
                  <c:v>592.84</c:v>
                </c:pt>
                <c:pt idx="14">
                  <c:v>601.80999999999995</c:v>
                </c:pt>
                <c:pt idx="15">
                  <c:v>610.53</c:v>
                </c:pt>
                <c:pt idx="16">
                  <c:v>614.04</c:v>
                </c:pt>
                <c:pt idx="17">
                  <c:v>617.48</c:v>
                </c:pt>
                <c:pt idx="18">
                  <c:v>619.97</c:v>
                </c:pt>
                <c:pt idx="19">
                  <c:v>619.72</c:v>
                </c:pt>
                <c:pt idx="20">
                  <c:v>620.13</c:v>
                </c:pt>
              </c:numCache>
            </c:numRef>
          </c:val>
        </c:ser>
        <c:ser>
          <c:idx val="3"/>
          <c:order val="3"/>
          <c:tx>
            <c:strRef>
              <c:f>'Cubie Graphs'!$E$2</c:f>
              <c:strCache>
                <c:ptCount val="1"/>
                <c:pt idx="0">
                  <c:v>Triad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'Cubie Graphs'!$A$3:$A$23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'Cubie Graphs'!$E$3:$E$23</c:f>
              <c:numCache>
                <c:formatCode>General</c:formatCode>
                <c:ptCount val="21"/>
                <c:pt idx="0">
                  <c:v>125.8</c:v>
                </c:pt>
                <c:pt idx="1">
                  <c:v>234.92</c:v>
                </c:pt>
                <c:pt idx="2">
                  <c:v>380.25</c:v>
                </c:pt>
                <c:pt idx="3">
                  <c:v>665.94</c:v>
                </c:pt>
                <c:pt idx="4">
                  <c:v>994.76</c:v>
                </c:pt>
                <c:pt idx="5">
                  <c:v>1288.5</c:v>
                </c:pt>
                <c:pt idx="6">
                  <c:v>1697.57</c:v>
                </c:pt>
                <c:pt idx="7">
                  <c:v>1756.72</c:v>
                </c:pt>
                <c:pt idx="8">
                  <c:v>1680.44</c:v>
                </c:pt>
                <c:pt idx="9">
                  <c:v>1704.37</c:v>
                </c:pt>
                <c:pt idx="10">
                  <c:v>1120</c:v>
                </c:pt>
                <c:pt idx="11">
                  <c:v>590.42999999999995</c:v>
                </c:pt>
                <c:pt idx="12">
                  <c:v>546.66</c:v>
                </c:pt>
                <c:pt idx="13">
                  <c:v>545.92999999999995</c:v>
                </c:pt>
                <c:pt idx="14">
                  <c:v>549.27</c:v>
                </c:pt>
                <c:pt idx="15">
                  <c:v>552.94000000000005</c:v>
                </c:pt>
                <c:pt idx="16">
                  <c:v>554.49</c:v>
                </c:pt>
                <c:pt idx="17">
                  <c:v>556.35</c:v>
                </c:pt>
                <c:pt idx="18">
                  <c:v>558.5</c:v>
                </c:pt>
                <c:pt idx="19">
                  <c:v>558.07000000000005</c:v>
                </c:pt>
                <c:pt idx="20">
                  <c:v>558.1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303552"/>
        <c:axId val="127989888"/>
      </c:barChart>
      <c:catAx>
        <c:axId val="129303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/>
                  <a:t>Array Size (kB)</a:t>
                </a:r>
              </a:p>
            </c:rich>
          </c:tx>
          <c:layout>
            <c:manualLayout>
              <c:xMode val="edge"/>
              <c:yMode val="edge"/>
              <c:x val="0.37335322859693665"/>
              <c:y val="0.90295410892326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89888"/>
        <c:crosses val="autoZero"/>
        <c:auto val="1"/>
        <c:lblAlgn val="ctr"/>
        <c:lblOffset val="100"/>
        <c:noMultiLvlLbl val="0"/>
      </c:catAx>
      <c:valAx>
        <c:axId val="12798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/>
                  <a:t>Memory Bandwidth (MB/s)</a:t>
                </a:r>
              </a:p>
            </c:rich>
          </c:tx>
          <c:layout>
            <c:manualLayout>
              <c:xMode val="edge"/>
              <c:yMode val="edge"/>
              <c:x val="9.7076183472975877E-3"/>
              <c:y val="0.167301552589538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0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9956979715283913"/>
          <c:y val="0.14409667541557308"/>
          <c:w val="9.4899966974326885E-2"/>
          <c:h val="0.68248354026755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173113617364"/>
          <c:y val="3.839206685094948E-2"/>
          <c:w val="0.86095173025970717"/>
          <c:h val="0.663696231927714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'Wand Graphs'!$B$80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'Wand Graphs'!$A$81:$A$101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Graphs'!$B$81:$B$101</c:f>
              <c:numCache>
                <c:formatCode>General</c:formatCode>
                <c:ptCount val="21"/>
                <c:pt idx="0">
                  <c:v>18.440000000000001</c:v>
                </c:pt>
                <c:pt idx="1">
                  <c:v>36.94</c:v>
                </c:pt>
                <c:pt idx="2">
                  <c:v>73.239999999999995</c:v>
                </c:pt>
                <c:pt idx="3">
                  <c:v>144.34</c:v>
                </c:pt>
                <c:pt idx="4">
                  <c:v>285.64</c:v>
                </c:pt>
                <c:pt idx="5">
                  <c:v>575.80999999999995</c:v>
                </c:pt>
                <c:pt idx="6">
                  <c:v>1046.42</c:v>
                </c:pt>
                <c:pt idx="7">
                  <c:v>1867.4</c:v>
                </c:pt>
                <c:pt idx="8">
                  <c:v>3082.89</c:v>
                </c:pt>
                <c:pt idx="9">
                  <c:v>3618.28</c:v>
                </c:pt>
                <c:pt idx="10">
                  <c:v>2529.2199999999998</c:v>
                </c:pt>
                <c:pt idx="11">
                  <c:v>2422.14</c:v>
                </c:pt>
                <c:pt idx="12">
                  <c:v>2006.19</c:v>
                </c:pt>
                <c:pt idx="13">
                  <c:v>1225.51</c:v>
                </c:pt>
                <c:pt idx="14">
                  <c:v>1057.72</c:v>
                </c:pt>
                <c:pt idx="15">
                  <c:v>1027.28</c:v>
                </c:pt>
                <c:pt idx="16">
                  <c:v>1017.85</c:v>
                </c:pt>
                <c:pt idx="17">
                  <c:v>1015.01</c:v>
                </c:pt>
                <c:pt idx="18">
                  <c:v>1015.69</c:v>
                </c:pt>
                <c:pt idx="19">
                  <c:v>1015.71</c:v>
                </c:pt>
                <c:pt idx="20">
                  <c:v>1015.99</c:v>
                </c:pt>
              </c:numCache>
            </c:numRef>
          </c:val>
        </c:ser>
        <c:ser>
          <c:idx val="2"/>
          <c:order val="1"/>
          <c:tx>
            <c:strRef>
              <c:f>'Wand Graphs'!$C$80</c:f>
              <c:strCache>
                <c:ptCount val="1"/>
                <c:pt idx="0">
                  <c:v>scale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'Wand Graphs'!$A$81:$A$101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Graphs'!$C$81:$C$101</c:f>
              <c:numCache>
                <c:formatCode>General</c:formatCode>
                <c:ptCount val="21"/>
                <c:pt idx="0">
                  <c:v>18.760000000000002</c:v>
                </c:pt>
                <c:pt idx="1">
                  <c:v>37.06</c:v>
                </c:pt>
                <c:pt idx="2">
                  <c:v>72.400000000000006</c:v>
                </c:pt>
                <c:pt idx="3">
                  <c:v>145.1</c:v>
                </c:pt>
                <c:pt idx="4">
                  <c:v>280.52999999999997</c:v>
                </c:pt>
                <c:pt idx="5">
                  <c:v>517.54999999999995</c:v>
                </c:pt>
                <c:pt idx="6">
                  <c:v>918.76</c:v>
                </c:pt>
                <c:pt idx="7">
                  <c:v>1433.07</c:v>
                </c:pt>
                <c:pt idx="8">
                  <c:v>2040.85</c:v>
                </c:pt>
                <c:pt idx="9">
                  <c:v>2549.3200000000002</c:v>
                </c:pt>
                <c:pt idx="10">
                  <c:v>2818.12</c:v>
                </c:pt>
                <c:pt idx="11">
                  <c:v>2740.26</c:v>
                </c:pt>
                <c:pt idx="12">
                  <c:v>2244</c:v>
                </c:pt>
                <c:pt idx="13">
                  <c:v>1371.84</c:v>
                </c:pt>
                <c:pt idx="14">
                  <c:v>1191.52</c:v>
                </c:pt>
                <c:pt idx="15">
                  <c:v>1145.03</c:v>
                </c:pt>
                <c:pt idx="16">
                  <c:v>1132.01</c:v>
                </c:pt>
                <c:pt idx="17">
                  <c:v>1122.3</c:v>
                </c:pt>
                <c:pt idx="18">
                  <c:v>1121</c:v>
                </c:pt>
                <c:pt idx="19">
                  <c:v>1124.17</c:v>
                </c:pt>
                <c:pt idx="20">
                  <c:v>1130.76</c:v>
                </c:pt>
              </c:numCache>
            </c:numRef>
          </c:val>
        </c:ser>
        <c:ser>
          <c:idx val="3"/>
          <c:order val="2"/>
          <c:tx>
            <c:strRef>
              <c:f>'Wand Graphs'!$D$80</c:f>
              <c:strCache>
                <c:ptCount val="1"/>
                <c:pt idx="0">
                  <c:v>add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'Wand Graphs'!$A$81:$A$101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Graphs'!$D$81:$D$101</c:f>
              <c:numCache>
                <c:formatCode>General</c:formatCode>
                <c:ptCount val="21"/>
                <c:pt idx="0">
                  <c:v>29.33</c:v>
                </c:pt>
                <c:pt idx="1">
                  <c:v>58.6</c:v>
                </c:pt>
                <c:pt idx="2">
                  <c:v>108.8</c:v>
                </c:pt>
                <c:pt idx="3">
                  <c:v>215.96</c:v>
                </c:pt>
                <c:pt idx="4">
                  <c:v>417.82</c:v>
                </c:pt>
                <c:pt idx="5">
                  <c:v>774.48</c:v>
                </c:pt>
                <c:pt idx="6">
                  <c:v>1400.5</c:v>
                </c:pt>
                <c:pt idx="7">
                  <c:v>2365.3000000000002</c:v>
                </c:pt>
                <c:pt idx="8">
                  <c:v>3431.3</c:v>
                </c:pt>
                <c:pt idx="9">
                  <c:v>3412.82</c:v>
                </c:pt>
                <c:pt idx="10">
                  <c:v>2886.7</c:v>
                </c:pt>
                <c:pt idx="11">
                  <c:v>2750.94</c:v>
                </c:pt>
                <c:pt idx="12">
                  <c:v>1717.55</c:v>
                </c:pt>
                <c:pt idx="13">
                  <c:v>607.28</c:v>
                </c:pt>
                <c:pt idx="14">
                  <c:v>475.92</c:v>
                </c:pt>
                <c:pt idx="15">
                  <c:v>461.27</c:v>
                </c:pt>
                <c:pt idx="16">
                  <c:v>461.8</c:v>
                </c:pt>
                <c:pt idx="17">
                  <c:v>462.62</c:v>
                </c:pt>
                <c:pt idx="18">
                  <c:v>463.79</c:v>
                </c:pt>
                <c:pt idx="19">
                  <c:v>465.04</c:v>
                </c:pt>
                <c:pt idx="20">
                  <c:v>463.83</c:v>
                </c:pt>
              </c:numCache>
            </c:numRef>
          </c:val>
        </c:ser>
        <c:ser>
          <c:idx val="4"/>
          <c:order val="3"/>
          <c:tx>
            <c:strRef>
              <c:f>'Wand Graphs'!$E$80</c:f>
              <c:strCache>
                <c:ptCount val="1"/>
                <c:pt idx="0">
                  <c:v>triad (MB/s)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'Wand Graphs'!$A$81:$A$101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Graphs'!$E$81:$E$101</c:f>
              <c:numCache>
                <c:formatCode>General</c:formatCode>
                <c:ptCount val="21"/>
                <c:pt idx="0">
                  <c:v>28.67</c:v>
                </c:pt>
                <c:pt idx="1">
                  <c:v>57.52</c:v>
                </c:pt>
                <c:pt idx="2">
                  <c:v>108.24</c:v>
                </c:pt>
                <c:pt idx="3">
                  <c:v>214.22</c:v>
                </c:pt>
                <c:pt idx="4">
                  <c:v>387.22</c:v>
                </c:pt>
                <c:pt idx="5">
                  <c:v>700.3</c:v>
                </c:pt>
                <c:pt idx="6">
                  <c:v>1190.8399999999999</c:v>
                </c:pt>
                <c:pt idx="7">
                  <c:v>1718</c:v>
                </c:pt>
                <c:pt idx="8">
                  <c:v>2233.6999999999998</c:v>
                </c:pt>
                <c:pt idx="9">
                  <c:v>2353.4699999999998</c:v>
                </c:pt>
                <c:pt idx="10">
                  <c:v>2207.67</c:v>
                </c:pt>
                <c:pt idx="11">
                  <c:v>2207.34</c:v>
                </c:pt>
                <c:pt idx="12">
                  <c:v>1773.35</c:v>
                </c:pt>
                <c:pt idx="13">
                  <c:v>1070.78</c:v>
                </c:pt>
                <c:pt idx="14">
                  <c:v>992.47</c:v>
                </c:pt>
                <c:pt idx="15">
                  <c:v>1010.56</c:v>
                </c:pt>
                <c:pt idx="16">
                  <c:v>1027.52</c:v>
                </c:pt>
                <c:pt idx="17">
                  <c:v>1036.1300000000001</c:v>
                </c:pt>
                <c:pt idx="18">
                  <c:v>1041.07</c:v>
                </c:pt>
                <c:pt idx="19">
                  <c:v>1043.73</c:v>
                </c:pt>
                <c:pt idx="20">
                  <c:v>1045.24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158112"/>
        <c:axId val="187158672"/>
      </c:barChart>
      <c:catAx>
        <c:axId val="187158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/>
                  <a:t>Array Size</a:t>
                </a:r>
                <a:r>
                  <a:rPr lang="en-ZA" sz="1800" baseline="0"/>
                  <a:t> (kB)</a:t>
                </a:r>
                <a:endParaRPr lang="en-ZA" sz="1800"/>
              </a:p>
            </c:rich>
          </c:tx>
          <c:layout>
            <c:manualLayout>
              <c:xMode val="edge"/>
              <c:yMode val="edge"/>
              <c:x val="0.40956690382365202"/>
              <c:y val="0.81447210165883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58672"/>
        <c:crosses val="autoZero"/>
        <c:auto val="1"/>
        <c:lblAlgn val="ctr"/>
        <c:lblOffset val="100"/>
        <c:noMultiLvlLbl val="0"/>
      </c:catAx>
      <c:valAx>
        <c:axId val="18715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/>
                  <a:t>Memory Bandwidth (MB/s)</a:t>
                </a:r>
              </a:p>
            </c:rich>
          </c:tx>
          <c:layout>
            <c:manualLayout>
              <c:xMode val="edge"/>
              <c:yMode val="edge"/>
              <c:x val="1.3664546151466653E-2"/>
              <c:y val="8.39386799991068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5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sheet'!$A$3</c:f>
              <c:strCache>
                <c:ptCount val="1"/>
                <c:pt idx="0">
                  <c:v>Intel core i7</c:v>
                </c:pt>
              </c:strCache>
            </c:strRef>
          </c:tx>
          <c:invertIfNegative val="0"/>
          <c:cat>
            <c:strRef>
              <c:f>'Data sheet'!$A$5:$A$8</c:f>
              <c:strCache>
                <c:ptCount val="4"/>
                <c:pt idx="0">
                  <c:v>Copy:     </c:v>
                </c:pt>
                <c:pt idx="1">
                  <c:v>Scale:     </c:v>
                </c:pt>
                <c:pt idx="2">
                  <c:v>Add:     </c:v>
                </c:pt>
                <c:pt idx="3">
                  <c:v>Triad:      </c:v>
                </c:pt>
              </c:strCache>
            </c:strRef>
          </c:cat>
          <c:val>
            <c:numRef>
              <c:f>'Data sheet'!$B$5:$B$8</c:f>
              <c:numCache>
                <c:formatCode>General</c:formatCode>
                <c:ptCount val="4"/>
                <c:pt idx="0">
                  <c:v>12346.1968</c:v>
                </c:pt>
                <c:pt idx="1">
                  <c:v>12308.5393</c:v>
                </c:pt>
                <c:pt idx="2">
                  <c:v>14146.189700000001</c:v>
                </c:pt>
                <c:pt idx="3">
                  <c:v>14144.2716</c:v>
                </c:pt>
              </c:numCache>
            </c:numRef>
          </c:val>
        </c:ser>
        <c:ser>
          <c:idx val="1"/>
          <c:order val="1"/>
          <c:tx>
            <c:strRef>
              <c:f>'Data sheet'!$F$3</c:f>
              <c:strCache>
                <c:ptCount val="1"/>
                <c:pt idx="0">
                  <c:v>Mac Pro 4.1, running SnowLeopard (OS X 10.6.1)</c:v>
                </c:pt>
              </c:strCache>
            </c:strRef>
          </c:tx>
          <c:invertIfNegative val="0"/>
          <c:val>
            <c:numRef>
              <c:f>'Data sheet'!$F$5:$F$8</c:f>
              <c:numCache>
                <c:formatCode>General</c:formatCode>
                <c:ptCount val="4"/>
                <c:pt idx="0">
                  <c:v>7396.9539000000004</c:v>
                </c:pt>
                <c:pt idx="1">
                  <c:v>6988.6867000000002</c:v>
                </c:pt>
                <c:pt idx="2">
                  <c:v>7358.4281000000001</c:v>
                </c:pt>
                <c:pt idx="3">
                  <c:v>7070.2929999999997</c:v>
                </c:pt>
              </c:numCache>
            </c:numRef>
          </c:val>
        </c:ser>
        <c:ser>
          <c:idx val="3"/>
          <c:order val="2"/>
          <c:tx>
            <c:strRef>
              <c:f>'Data sheet'!$P$3</c:f>
              <c:strCache>
                <c:ptCount val="1"/>
                <c:pt idx="0">
                  <c:v>Core2DuoE8200_2GB_DDR3</c:v>
                </c:pt>
              </c:strCache>
            </c:strRef>
          </c:tx>
          <c:invertIfNegative val="0"/>
          <c:val>
            <c:numRef>
              <c:f>'Data sheet'!$P$5:$P$8</c:f>
              <c:numCache>
                <c:formatCode>General</c:formatCode>
                <c:ptCount val="4"/>
                <c:pt idx="0">
                  <c:v>7249.1346000000003</c:v>
                </c:pt>
                <c:pt idx="1">
                  <c:v>7262.8248000000003</c:v>
                </c:pt>
                <c:pt idx="2">
                  <c:v>7861.4026999999996</c:v>
                </c:pt>
                <c:pt idx="3">
                  <c:v>7863.1835000000001</c:v>
                </c:pt>
              </c:numCache>
            </c:numRef>
          </c:val>
        </c:ser>
        <c:ser>
          <c:idx val="2"/>
          <c:order val="3"/>
          <c:tx>
            <c:strRef>
              <c:f>'Data sheet'!$T$3</c:f>
              <c:strCache>
                <c:ptCount val="1"/>
                <c:pt idx="0">
                  <c:v>Intel_Core2_Quad6600</c:v>
                </c:pt>
              </c:strCache>
            </c:strRef>
          </c:tx>
          <c:invertIfNegative val="0"/>
          <c:val>
            <c:numRef>
              <c:f>'Data sheet'!$T$5:$T$8</c:f>
              <c:numCache>
                <c:formatCode>General</c:formatCode>
                <c:ptCount val="4"/>
                <c:pt idx="0">
                  <c:v>5328.1724000000004</c:v>
                </c:pt>
                <c:pt idx="1">
                  <c:v>5311.7249000000002</c:v>
                </c:pt>
                <c:pt idx="2">
                  <c:v>5771.1010999999999</c:v>
                </c:pt>
                <c:pt idx="3">
                  <c:v>5776.6482999999998</c:v>
                </c:pt>
              </c:numCache>
            </c:numRef>
          </c:val>
        </c:ser>
        <c:ser>
          <c:idx val="4"/>
          <c:order val="4"/>
          <c:tx>
            <c:strRef>
              <c:f>'Data sheet'!$Y$3:$AB$3</c:f>
              <c:strCache>
                <c:ptCount val="1"/>
                <c:pt idx="0">
                  <c:v>Cubie board</c:v>
                </c:pt>
              </c:strCache>
            </c:strRef>
          </c:tx>
          <c:invertIfNegative val="0"/>
          <c:val>
            <c:numRef>
              <c:f>'Data sheet'!$Y$5:$Y$8</c:f>
              <c:numCache>
                <c:formatCode>General</c:formatCode>
                <c:ptCount val="4"/>
                <c:pt idx="0">
                  <c:v>2282.62</c:v>
                </c:pt>
                <c:pt idx="1">
                  <c:v>1501.34</c:v>
                </c:pt>
                <c:pt idx="2">
                  <c:v>1029.24</c:v>
                </c:pt>
                <c:pt idx="3">
                  <c:v>1011.2</c:v>
                </c:pt>
              </c:numCache>
            </c:numRef>
          </c:val>
        </c:ser>
        <c:ser>
          <c:idx val="5"/>
          <c:order val="5"/>
          <c:tx>
            <c:strRef>
              <c:f>'Data sheet'!$AD$3:$AG$3</c:f>
              <c:strCache>
                <c:ptCount val="1"/>
                <c:pt idx="0">
                  <c:v>Wandboard</c:v>
                </c:pt>
              </c:strCache>
            </c:strRef>
          </c:tx>
          <c:invertIfNegative val="0"/>
          <c:val>
            <c:numRef>
              <c:f>'Data sheet'!$AD$5:$AD$8</c:f>
              <c:numCache>
                <c:formatCode>General</c:formatCode>
                <c:ptCount val="4"/>
                <c:pt idx="0">
                  <c:v>409.17</c:v>
                </c:pt>
                <c:pt idx="1">
                  <c:v>643.20000000000005</c:v>
                </c:pt>
                <c:pt idx="2">
                  <c:v>386.46</c:v>
                </c:pt>
                <c:pt idx="3">
                  <c:v>417.85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63920"/>
        <c:axId val="130364480"/>
      </c:barChart>
      <c:catAx>
        <c:axId val="130363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ZA" sz="1600"/>
                  <a:t>Test</a:t>
                </a:r>
              </a:p>
            </c:rich>
          </c:tx>
          <c:layout>
            <c:manualLayout>
              <c:xMode val="edge"/>
              <c:yMode val="edge"/>
              <c:x val="0.3562683310331724"/>
              <c:y val="0.9205801586575056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364480"/>
        <c:crosses val="autoZero"/>
        <c:auto val="1"/>
        <c:lblAlgn val="ctr"/>
        <c:lblOffset val="100"/>
        <c:noMultiLvlLbl val="0"/>
      </c:catAx>
      <c:valAx>
        <c:axId val="130364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ZA" sz="1600" dirty="0"/>
                  <a:t>Memory Bandwidth (MB/s)</a:t>
                </a:r>
              </a:p>
            </c:rich>
          </c:tx>
          <c:layout>
            <c:manualLayout>
              <c:xMode val="edge"/>
              <c:yMode val="edge"/>
              <c:x val="6.0158999684543956E-3"/>
              <c:y val="0.22121212190046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3639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sheet'!$A$3</c:f>
              <c:strCache>
                <c:ptCount val="1"/>
                <c:pt idx="0">
                  <c:v>Intel core i7</c:v>
                </c:pt>
              </c:strCache>
            </c:strRef>
          </c:tx>
          <c:invertIfNegative val="0"/>
          <c:cat>
            <c:strRef>
              <c:f>'Data sheet'!$A$11:$A$14</c:f>
              <c:strCache>
                <c:ptCount val="4"/>
                <c:pt idx="0">
                  <c:v>Copy:       </c:v>
                </c:pt>
                <c:pt idx="1">
                  <c:v>Scale:      </c:v>
                </c:pt>
                <c:pt idx="2">
                  <c:v>Add:       </c:v>
                </c:pt>
                <c:pt idx="3">
                  <c:v>Triad:      </c:v>
                </c:pt>
              </c:strCache>
            </c:strRef>
          </c:cat>
          <c:val>
            <c:numRef>
              <c:f>'Data sheet'!$B$11:$B$14</c:f>
              <c:numCache>
                <c:formatCode>General</c:formatCode>
                <c:ptCount val="4"/>
                <c:pt idx="0">
                  <c:v>12616.7011</c:v>
                </c:pt>
                <c:pt idx="1">
                  <c:v>12668.049199999999</c:v>
                </c:pt>
                <c:pt idx="2">
                  <c:v>14186.3709</c:v>
                </c:pt>
                <c:pt idx="3">
                  <c:v>14160.9658</c:v>
                </c:pt>
              </c:numCache>
            </c:numRef>
          </c:val>
        </c:ser>
        <c:ser>
          <c:idx val="1"/>
          <c:order val="1"/>
          <c:tx>
            <c:strRef>
              <c:f>'Data sheet'!$L$3</c:f>
              <c:strCache>
                <c:ptCount val="1"/>
                <c:pt idx="0">
                  <c:v>AMD_Athlon64X2-5200+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val>
            <c:numRef>
              <c:f>'Data sheet'!$L$11:$L$14</c:f>
              <c:numCache>
                <c:formatCode>General</c:formatCode>
                <c:ptCount val="4"/>
                <c:pt idx="0">
                  <c:v>4347.1440000000002</c:v>
                </c:pt>
                <c:pt idx="1">
                  <c:v>4395.0295999999998</c:v>
                </c:pt>
                <c:pt idx="2">
                  <c:v>4782.2097000000003</c:v>
                </c:pt>
                <c:pt idx="3">
                  <c:v>4800.9615999999996</c:v>
                </c:pt>
              </c:numCache>
            </c:numRef>
          </c:val>
        </c:ser>
        <c:ser>
          <c:idx val="2"/>
          <c:order val="2"/>
          <c:tx>
            <c:strRef>
              <c:f>'Data sheet'!$T$3</c:f>
              <c:strCache>
                <c:ptCount val="1"/>
                <c:pt idx="0">
                  <c:v>Intel_Core2_Quad6600</c:v>
                </c:pt>
              </c:strCache>
            </c:strRef>
          </c:tx>
          <c:invertIfNegative val="0"/>
          <c:val>
            <c:numRef>
              <c:f>'Data sheet'!$T$11:$T$14</c:f>
              <c:numCache>
                <c:formatCode>General</c:formatCode>
                <c:ptCount val="4"/>
                <c:pt idx="0">
                  <c:v>5323.0375000000004</c:v>
                </c:pt>
                <c:pt idx="1">
                  <c:v>5318.7974999999997</c:v>
                </c:pt>
                <c:pt idx="2">
                  <c:v>5721.2282999999998</c:v>
                </c:pt>
                <c:pt idx="3">
                  <c:v>5711.02</c:v>
                </c:pt>
              </c:numCache>
            </c:numRef>
          </c:val>
        </c:ser>
        <c:ser>
          <c:idx val="3"/>
          <c:order val="3"/>
          <c:tx>
            <c:strRef>
              <c:f>'Data sheet'!$Y$3:$AB$3</c:f>
              <c:strCache>
                <c:ptCount val="1"/>
                <c:pt idx="0">
                  <c:v>Cubie board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</c:spPr>
          <c:invertIfNegative val="0"/>
          <c:val>
            <c:numRef>
              <c:f>'Data sheet'!$Y$11:$Y$14</c:f>
              <c:numCache>
                <c:formatCode>General</c:formatCode>
                <c:ptCount val="4"/>
                <c:pt idx="0">
                  <c:v>2282.62</c:v>
                </c:pt>
                <c:pt idx="1">
                  <c:v>1501.34</c:v>
                </c:pt>
                <c:pt idx="2">
                  <c:v>1029.24</c:v>
                </c:pt>
                <c:pt idx="3">
                  <c:v>1011.2</c:v>
                </c:pt>
              </c:numCache>
            </c:numRef>
          </c:val>
        </c:ser>
        <c:ser>
          <c:idx val="4"/>
          <c:order val="4"/>
          <c:tx>
            <c:strRef>
              <c:f>'Data sheet'!$AD$3:$AG$3</c:f>
              <c:strCache>
                <c:ptCount val="1"/>
                <c:pt idx="0">
                  <c:v>Wandboard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val>
            <c:numRef>
              <c:f>'Data sheet'!$AD$11:$AD$14</c:f>
              <c:numCache>
                <c:formatCode>General</c:formatCode>
                <c:ptCount val="4"/>
                <c:pt idx="0">
                  <c:v>749.67</c:v>
                </c:pt>
                <c:pt idx="1">
                  <c:v>601.53</c:v>
                </c:pt>
                <c:pt idx="2">
                  <c:v>797.58</c:v>
                </c:pt>
                <c:pt idx="3">
                  <c:v>662.64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68960"/>
        <c:axId val="130369520"/>
      </c:barChart>
      <c:catAx>
        <c:axId val="130368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ZA" sz="1600"/>
                  <a:t>Test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369520"/>
        <c:crosses val="autoZero"/>
        <c:auto val="1"/>
        <c:lblAlgn val="ctr"/>
        <c:lblOffset val="100"/>
        <c:noMultiLvlLbl val="0"/>
      </c:catAx>
      <c:valAx>
        <c:axId val="130369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ZA" sz="1600" b="1" i="0" baseline="0">
                    <a:effectLst/>
                  </a:rPr>
                  <a:t>Memory Bandwidth (MB/s)</a:t>
                </a:r>
                <a:endParaRPr lang="en-ZA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3.8804811796662787E-3"/>
              <c:y val="0.158698539176626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368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sheet'!$A$3</c:f>
              <c:strCache>
                <c:ptCount val="1"/>
                <c:pt idx="0">
                  <c:v>Intel core i7</c:v>
                </c:pt>
              </c:strCache>
            </c:strRef>
          </c:tx>
          <c:invertIfNegative val="0"/>
          <c:cat>
            <c:strRef>
              <c:f>'Data sheet'!$A$18:$A$21</c:f>
              <c:strCache>
                <c:ptCount val="4"/>
                <c:pt idx="0">
                  <c:v>Copy:      </c:v>
                </c:pt>
                <c:pt idx="1">
                  <c:v>Scale:      </c:v>
                </c:pt>
                <c:pt idx="2">
                  <c:v>Add:       </c:v>
                </c:pt>
                <c:pt idx="3">
                  <c:v>Triad:     </c:v>
                </c:pt>
              </c:strCache>
            </c:strRef>
          </c:cat>
          <c:val>
            <c:numRef>
              <c:f>'Data sheet'!$B$18:$B$21</c:f>
              <c:numCache>
                <c:formatCode>General</c:formatCode>
                <c:ptCount val="4"/>
                <c:pt idx="0">
                  <c:v>12425.5425</c:v>
                </c:pt>
                <c:pt idx="1">
                  <c:v>12484.348099999999</c:v>
                </c:pt>
                <c:pt idx="2">
                  <c:v>13984.3055</c:v>
                </c:pt>
                <c:pt idx="3">
                  <c:v>13996.0396</c:v>
                </c:pt>
              </c:numCache>
            </c:numRef>
          </c:val>
        </c:ser>
        <c:ser>
          <c:idx val="1"/>
          <c:order val="1"/>
          <c:tx>
            <c:strRef>
              <c:f>'Data sheet'!$T$3</c:f>
              <c:strCache>
                <c:ptCount val="1"/>
                <c:pt idx="0">
                  <c:v>Intel_Core2_Quad6600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cat>
            <c:strRef>
              <c:f>'Data sheet'!$A$18:$A$21</c:f>
              <c:strCache>
                <c:ptCount val="4"/>
                <c:pt idx="0">
                  <c:v>Copy:      </c:v>
                </c:pt>
                <c:pt idx="1">
                  <c:v>Scale:      </c:v>
                </c:pt>
                <c:pt idx="2">
                  <c:v>Add:       </c:v>
                </c:pt>
                <c:pt idx="3">
                  <c:v>Triad:     </c:v>
                </c:pt>
              </c:strCache>
            </c:strRef>
          </c:cat>
          <c:val>
            <c:numRef>
              <c:f>'Data sheet'!$T$18:$T$21</c:f>
              <c:numCache>
                <c:formatCode>General</c:formatCode>
                <c:ptCount val="4"/>
                <c:pt idx="0">
                  <c:v>5140.0586999999996</c:v>
                </c:pt>
                <c:pt idx="1">
                  <c:v>5136.2821000000004</c:v>
                </c:pt>
                <c:pt idx="2">
                  <c:v>5515.3437000000004</c:v>
                </c:pt>
                <c:pt idx="3">
                  <c:v>5511.3577999999998</c:v>
                </c:pt>
              </c:numCache>
            </c:numRef>
          </c:val>
        </c:ser>
        <c:ser>
          <c:idx val="2"/>
          <c:order val="2"/>
          <c:tx>
            <c:strRef>
              <c:f>'Data sheet'!$AD$18</c:f>
              <c:strCache>
                <c:ptCount val="1"/>
                <c:pt idx="0">
                  <c:v>976.97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val>
            <c:numRef>
              <c:f>'Data sheet'!$AD$18:$AD$21</c:f>
              <c:numCache>
                <c:formatCode>General</c:formatCode>
                <c:ptCount val="4"/>
                <c:pt idx="0">
                  <c:v>976.97</c:v>
                </c:pt>
                <c:pt idx="1">
                  <c:v>1097.02</c:v>
                </c:pt>
                <c:pt idx="2">
                  <c:v>612.58000000000004</c:v>
                </c:pt>
                <c:pt idx="3">
                  <c:v>973.09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72880"/>
        <c:axId val="130373440"/>
      </c:barChart>
      <c:catAx>
        <c:axId val="130372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ZA" sz="1600"/>
                  <a:t>Test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373440"/>
        <c:crosses val="autoZero"/>
        <c:auto val="1"/>
        <c:lblAlgn val="ctr"/>
        <c:lblOffset val="100"/>
        <c:noMultiLvlLbl val="0"/>
      </c:catAx>
      <c:valAx>
        <c:axId val="130373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ZA" sz="1600" b="1" i="0" baseline="0">
                    <a:effectLst/>
                  </a:rPr>
                  <a:t>Memory Bandwidth (MB/s)</a:t>
                </a:r>
                <a:endParaRPr lang="en-ZA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1.0864841373315949E-2"/>
              <c:y val="0.202257799671592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3728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sheet'!$A$3</c:f>
              <c:strCache>
                <c:ptCount val="1"/>
                <c:pt idx="0">
                  <c:v>Intel core i7</c:v>
                </c:pt>
              </c:strCache>
            </c:strRef>
          </c:tx>
          <c:invertIfNegative val="0"/>
          <c:cat>
            <c:strRef>
              <c:f>'Data sheet'!$A$24:$A$27</c:f>
              <c:strCache>
                <c:ptCount val="4"/>
                <c:pt idx="0">
                  <c:v>Copy:       </c:v>
                </c:pt>
                <c:pt idx="1">
                  <c:v>Scale:      </c:v>
                </c:pt>
                <c:pt idx="2">
                  <c:v>Add:       </c:v>
                </c:pt>
                <c:pt idx="3">
                  <c:v>Triad:      </c:v>
                </c:pt>
              </c:strCache>
            </c:strRef>
          </c:cat>
          <c:val>
            <c:numRef>
              <c:f>'Data sheet'!$B$24:$B$27</c:f>
              <c:numCache>
                <c:formatCode>General</c:formatCode>
                <c:ptCount val="4"/>
                <c:pt idx="0">
                  <c:v>12234.979799999999</c:v>
                </c:pt>
                <c:pt idx="1">
                  <c:v>12293.409900000001</c:v>
                </c:pt>
                <c:pt idx="2">
                  <c:v>13780.0731</c:v>
                </c:pt>
                <c:pt idx="3">
                  <c:v>13778.526400000001</c:v>
                </c:pt>
              </c:numCache>
            </c:numRef>
          </c:val>
        </c:ser>
        <c:ser>
          <c:idx val="1"/>
          <c:order val="1"/>
          <c:tx>
            <c:strRef>
              <c:f>'Data sheet'!$T$3</c:f>
              <c:strCache>
                <c:ptCount val="1"/>
                <c:pt idx="0">
                  <c:v>Intel_Core2_Quad6600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cat>
            <c:strRef>
              <c:f>'Data sheet'!$A$24:$A$27</c:f>
              <c:strCache>
                <c:ptCount val="4"/>
                <c:pt idx="0">
                  <c:v>Copy:       </c:v>
                </c:pt>
                <c:pt idx="1">
                  <c:v>Scale:      </c:v>
                </c:pt>
                <c:pt idx="2">
                  <c:v>Add:       </c:v>
                </c:pt>
                <c:pt idx="3">
                  <c:v>Triad:      </c:v>
                </c:pt>
              </c:strCache>
            </c:strRef>
          </c:cat>
          <c:val>
            <c:numRef>
              <c:f>'Data sheet'!$T$24:$T$27</c:f>
              <c:numCache>
                <c:formatCode>General</c:formatCode>
                <c:ptCount val="4"/>
                <c:pt idx="0">
                  <c:v>4994.5383000000002</c:v>
                </c:pt>
                <c:pt idx="1">
                  <c:v>4989.2284</c:v>
                </c:pt>
                <c:pt idx="2">
                  <c:v>5334.6386000000002</c:v>
                </c:pt>
                <c:pt idx="3">
                  <c:v>5312.2574999999997</c:v>
                </c:pt>
              </c:numCache>
            </c:numRef>
          </c:val>
        </c:ser>
        <c:ser>
          <c:idx val="2"/>
          <c:order val="2"/>
          <c:tx>
            <c:strRef>
              <c:f>'Data sheet'!$AD$3:$AG$3</c:f>
              <c:strCache>
                <c:ptCount val="1"/>
                <c:pt idx="0">
                  <c:v>Wandboard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cat>
            <c:strRef>
              <c:f>'Data sheet'!$A$24:$A$27</c:f>
              <c:strCache>
                <c:ptCount val="4"/>
                <c:pt idx="0">
                  <c:v>Copy:       </c:v>
                </c:pt>
                <c:pt idx="1">
                  <c:v>Scale:      </c:v>
                </c:pt>
                <c:pt idx="2">
                  <c:v>Add:       </c:v>
                </c:pt>
                <c:pt idx="3">
                  <c:v>Triad:      </c:v>
                </c:pt>
              </c:strCache>
            </c:strRef>
          </c:cat>
          <c:val>
            <c:numRef>
              <c:f>'Data sheet'!$AD$24:$AD$27</c:f>
              <c:numCache>
                <c:formatCode>General</c:formatCode>
                <c:ptCount val="4"/>
                <c:pt idx="0">
                  <c:v>1015.01</c:v>
                </c:pt>
                <c:pt idx="1">
                  <c:v>1122.3</c:v>
                </c:pt>
                <c:pt idx="2">
                  <c:v>462.62</c:v>
                </c:pt>
                <c:pt idx="3">
                  <c:v>1036.1300000000001</c:v>
                </c:pt>
              </c:numCache>
            </c:numRef>
          </c:val>
        </c:ser>
        <c:ser>
          <c:idx val="3"/>
          <c:order val="3"/>
          <c:tx>
            <c:strRef>
              <c:f>'Data sheet'!$AI$3</c:f>
              <c:strCache>
                <c:ptCount val="1"/>
                <c:pt idx="0">
                  <c:v>AlphaServer GS1280 7/1150</c:v>
                </c:pt>
              </c:strCache>
            </c:strRef>
          </c:tx>
          <c:invertIfNegative val="0"/>
          <c:val>
            <c:numRef>
              <c:f>'Data sheet'!$AI$24:$AI$27</c:f>
              <c:numCache>
                <c:formatCode>General</c:formatCode>
                <c:ptCount val="4"/>
                <c:pt idx="0">
                  <c:v>5815.8468000000003</c:v>
                </c:pt>
                <c:pt idx="1">
                  <c:v>5815.8468000000003</c:v>
                </c:pt>
                <c:pt idx="2">
                  <c:v>6488.4278000000004</c:v>
                </c:pt>
                <c:pt idx="3">
                  <c:v>6344.5601999999999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77360"/>
        <c:axId val="130377920"/>
      </c:barChart>
      <c:catAx>
        <c:axId val="130377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ZA" sz="1600"/>
                  <a:t>Test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377920"/>
        <c:crosses val="autoZero"/>
        <c:auto val="1"/>
        <c:lblAlgn val="ctr"/>
        <c:lblOffset val="100"/>
        <c:noMultiLvlLbl val="0"/>
      </c:catAx>
      <c:valAx>
        <c:axId val="1303779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ZA" sz="1600" b="1" i="0" baseline="0">
                    <a:effectLst/>
                  </a:rPr>
                  <a:t>Memory Bandwidth (MB/s)</a:t>
                </a:r>
                <a:endParaRPr lang="en-ZA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7.91765637371338E-3"/>
              <c:y val="0.192915468899720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03773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119359874085"/>
          <c:y val="0.11788064624910902"/>
          <c:w val="0.73181958515482104"/>
          <c:h val="0.65496450543509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'Cubie Graphs'!$B$28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'Cubie Graphs'!$A$29:$A$49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'Cubie Graphs'!$B$29:$B$49</c:f>
              <c:numCache>
                <c:formatCode>General</c:formatCode>
                <c:ptCount val="21"/>
                <c:pt idx="0">
                  <c:v>55.9</c:v>
                </c:pt>
                <c:pt idx="1">
                  <c:v>110.08</c:v>
                </c:pt>
                <c:pt idx="2">
                  <c:v>214.67</c:v>
                </c:pt>
                <c:pt idx="3">
                  <c:v>429.33</c:v>
                </c:pt>
                <c:pt idx="4">
                  <c:v>807.05</c:v>
                </c:pt>
                <c:pt idx="5">
                  <c:v>1302.3399999999999</c:v>
                </c:pt>
                <c:pt idx="6">
                  <c:v>2086.12</c:v>
                </c:pt>
                <c:pt idx="7">
                  <c:v>3125.16</c:v>
                </c:pt>
                <c:pt idx="8">
                  <c:v>3841.48</c:v>
                </c:pt>
                <c:pt idx="9">
                  <c:v>4363.5600000000004</c:v>
                </c:pt>
                <c:pt idx="10">
                  <c:v>3112.18</c:v>
                </c:pt>
                <c:pt idx="11">
                  <c:v>1957.53</c:v>
                </c:pt>
                <c:pt idx="12">
                  <c:v>1812.66</c:v>
                </c:pt>
                <c:pt idx="13">
                  <c:v>1855.73</c:v>
                </c:pt>
                <c:pt idx="14">
                  <c:v>1974.46</c:v>
                </c:pt>
                <c:pt idx="15">
                  <c:v>2130.7399999999998</c:v>
                </c:pt>
                <c:pt idx="16">
                  <c:v>2255.7199999999998</c:v>
                </c:pt>
                <c:pt idx="17">
                  <c:v>2282.62</c:v>
                </c:pt>
                <c:pt idx="18">
                  <c:v>2298.3000000000002</c:v>
                </c:pt>
                <c:pt idx="19">
                  <c:v>2306.4699999999998</c:v>
                </c:pt>
                <c:pt idx="20">
                  <c:v>2290.52</c:v>
                </c:pt>
              </c:numCache>
            </c:numRef>
          </c:val>
        </c:ser>
        <c:ser>
          <c:idx val="1"/>
          <c:order val="1"/>
          <c:tx>
            <c:strRef>
              <c:f>'Cubie Graphs'!$C$28</c:f>
              <c:strCache>
                <c:ptCount val="1"/>
                <c:pt idx="0">
                  <c:v>Scale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'Cubie Graphs'!$A$29:$A$49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'Cubie Graphs'!$C$29:$C$49</c:f>
              <c:numCache>
                <c:formatCode>General</c:formatCode>
                <c:ptCount val="21"/>
                <c:pt idx="0">
                  <c:v>55.04</c:v>
                </c:pt>
                <c:pt idx="1">
                  <c:v>104.5</c:v>
                </c:pt>
                <c:pt idx="2">
                  <c:v>201.77</c:v>
                </c:pt>
                <c:pt idx="3">
                  <c:v>341.28</c:v>
                </c:pt>
                <c:pt idx="4">
                  <c:v>659.25</c:v>
                </c:pt>
                <c:pt idx="5">
                  <c:v>1032.82</c:v>
                </c:pt>
                <c:pt idx="6">
                  <c:v>1687.69</c:v>
                </c:pt>
                <c:pt idx="7">
                  <c:v>2060.17</c:v>
                </c:pt>
                <c:pt idx="8">
                  <c:v>2434.15</c:v>
                </c:pt>
                <c:pt idx="9">
                  <c:v>2572.09</c:v>
                </c:pt>
                <c:pt idx="10">
                  <c:v>2250.09</c:v>
                </c:pt>
                <c:pt idx="11">
                  <c:v>1473.35</c:v>
                </c:pt>
                <c:pt idx="12">
                  <c:v>1478.23</c:v>
                </c:pt>
                <c:pt idx="13">
                  <c:v>1481.04</c:v>
                </c:pt>
                <c:pt idx="14">
                  <c:v>1473.05</c:v>
                </c:pt>
                <c:pt idx="15">
                  <c:v>1479.62</c:v>
                </c:pt>
                <c:pt idx="16">
                  <c:v>1477.97</c:v>
                </c:pt>
                <c:pt idx="17">
                  <c:v>1501.34</c:v>
                </c:pt>
                <c:pt idx="18">
                  <c:v>1442.57</c:v>
                </c:pt>
                <c:pt idx="19">
                  <c:v>1477.94</c:v>
                </c:pt>
                <c:pt idx="20">
                  <c:v>1467.37</c:v>
                </c:pt>
              </c:numCache>
            </c:numRef>
          </c:val>
        </c:ser>
        <c:ser>
          <c:idx val="2"/>
          <c:order val="2"/>
          <c:tx>
            <c:strRef>
              <c:f>'Cubie Graphs'!$D$28</c:f>
              <c:strCache>
                <c:ptCount val="1"/>
                <c:pt idx="0">
                  <c:v>Add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'Cubie Graphs'!$A$29:$A$49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'Cubie Graphs'!$D$29:$D$49</c:f>
              <c:numCache>
                <c:formatCode>General</c:formatCode>
                <c:ptCount val="21"/>
                <c:pt idx="0">
                  <c:v>83.9</c:v>
                </c:pt>
                <c:pt idx="1">
                  <c:v>165.22</c:v>
                </c:pt>
                <c:pt idx="2">
                  <c:v>327.76</c:v>
                </c:pt>
                <c:pt idx="3">
                  <c:v>562.29999999999995</c:v>
                </c:pt>
                <c:pt idx="4">
                  <c:v>1006.6</c:v>
                </c:pt>
                <c:pt idx="5">
                  <c:v>1845.78</c:v>
                </c:pt>
                <c:pt idx="6">
                  <c:v>2984.98</c:v>
                </c:pt>
                <c:pt idx="7">
                  <c:v>3881.54</c:v>
                </c:pt>
                <c:pt idx="8">
                  <c:v>4420.51</c:v>
                </c:pt>
                <c:pt idx="9">
                  <c:v>4398.67</c:v>
                </c:pt>
                <c:pt idx="10">
                  <c:v>2544.92</c:v>
                </c:pt>
                <c:pt idx="11">
                  <c:v>1187.49</c:v>
                </c:pt>
                <c:pt idx="12">
                  <c:v>1036.6600000000001</c:v>
                </c:pt>
                <c:pt idx="13">
                  <c:v>1002.84</c:v>
                </c:pt>
                <c:pt idx="14">
                  <c:v>1005.8</c:v>
                </c:pt>
                <c:pt idx="15">
                  <c:v>1018.44</c:v>
                </c:pt>
                <c:pt idx="16">
                  <c:v>1022.14</c:v>
                </c:pt>
                <c:pt idx="17">
                  <c:v>1029.24</c:v>
                </c:pt>
                <c:pt idx="18">
                  <c:v>1014.14</c:v>
                </c:pt>
                <c:pt idx="19">
                  <c:v>1015.49</c:v>
                </c:pt>
                <c:pt idx="20">
                  <c:v>1012.8</c:v>
                </c:pt>
              </c:numCache>
            </c:numRef>
          </c:val>
        </c:ser>
        <c:ser>
          <c:idx val="3"/>
          <c:order val="3"/>
          <c:tx>
            <c:strRef>
              <c:f>'Cubie Graphs'!$E$28</c:f>
              <c:strCache>
                <c:ptCount val="1"/>
                <c:pt idx="0">
                  <c:v>Triad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'Cubie Graphs'!$A$29:$A$49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'Cubie Graphs'!$E$29:$E$49</c:f>
              <c:numCache>
                <c:formatCode>General</c:formatCode>
                <c:ptCount val="21"/>
                <c:pt idx="0">
                  <c:v>80.650000000000006</c:v>
                </c:pt>
                <c:pt idx="1">
                  <c:v>166.51</c:v>
                </c:pt>
                <c:pt idx="2">
                  <c:v>311</c:v>
                </c:pt>
                <c:pt idx="3">
                  <c:v>506.04</c:v>
                </c:pt>
                <c:pt idx="4">
                  <c:v>977</c:v>
                </c:pt>
                <c:pt idx="5">
                  <c:v>1517.03</c:v>
                </c:pt>
                <c:pt idx="6">
                  <c:v>2221.5</c:v>
                </c:pt>
                <c:pt idx="7">
                  <c:v>2756.28</c:v>
                </c:pt>
                <c:pt idx="8">
                  <c:v>3082.6</c:v>
                </c:pt>
                <c:pt idx="9">
                  <c:v>3006.11</c:v>
                </c:pt>
                <c:pt idx="10">
                  <c:v>2047.13</c:v>
                </c:pt>
                <c:pt idx="11">
                  <c:v>1059.8</c:v>
                </c:pt>
                <c:pt idx="12">
                  <c:v>969.47</c:v>
                </c:pt>
                <c:pt idx="13">
                  <c:v>968.97</c:v>
                </c:pt>
                <c:pt idx="14">
                  <c:v>976.9</c:v>
                </c:pt>
                <c:pt idx="15">
                  <c:v>989.87</c:v>
                </c:pt>
                <c:pt idx="16">
                  <c:v>998.38</c:v>
                </c:pt>
                <c:pt idx="17">
                  <c:v>1011.2</c:v>
                </c:pt>
                <c:pt idx="18">
                  <c:v>995.98</c:v>
                </c:pt>
                <c:pt idx="19">
                  <c:v>1004.88</c:v>
                </c:pt>
                <c:pt idx="20">
                  <c:v>992.34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307472"/>
        <c:axId val="129308032"/>
      </c:barChart>
      <c:catAx>
        <c:axId val="12930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/>
                  <a:t>Array Size</a:t>
                </a:r>
                <a:r>
                  <a:rPr lang="en-ZA" sz="1800" baseline="0"/>
                  <a:t> (kB)</a:t>
                </a:r>
                <a:endParaRPr lang="en-ZA" sz="1800"/>
              </a:p>
            </c:rich>
          </c:tx>
          <c:layout>
            <c:manualLayout>
              <c:xMode val="edge"/>
              <c:yMode val="edge"/>
              <c:x val="0.34910258218563928"/>
              <c:y val="0.887743392541048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08032"/>
        <c:crosses val="autoZero"/>
        <c:auto val="1"/>
        <c:lblAlgn val="ctr"/>
        <c:lblOffset val="100"/>
        <c:noMultiLvlLbl val="0"/>
      </c:catAx>
      <c:valAx>
        <c:axId val="12930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/>
                  <a:t>Memory Bandwidth</a:t>
                </a:r>
                <a:r>
                  <a:rPr lang="en-ZA" sz="1800" baseline="0"/>
                  <a:t> (MB/s)</a:t>
                </a:r>
                <a:endParaRPr lang="en-ZA" sz="1800"/>
              </a:p>
            </c:rich>
          </c:tx>
          <c:layout>
            <c:manualLayout>
              <c:xMode val="edge"/>
              <c:yMode val="edge"/>
              <c:x val="1.3170355743171765E-2"/>
              <c:y val="0.184823495900221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8880869298256993"/>
          <c:y val="0.19624761999410986"/>
          <c:w val="9.2234343853641015E-2"/>
          <c:h val="0.63367942379295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2400"/>
              <a:t>Copy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562805936446079"/>
          <c:y val="0.10639087570412638"/>
          <c:w val="0.80852317313326849"/>
          <c:h val="0.649461024801952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'Wand Graphs'!$J$1:$J$2</c:f>
              <c:strCache>
                <c:ptCount val="2"/>
                <c:pt idx="1">
                  <c:v>1 thread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'Wand Graphs'!$I$3:$I$23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Graphs'!$J$3:$J$23</c:f>
              <c:numCache>
                <c:formatCode>General</c:formatCode>
                <c:ptCount val="21"/>
                <c:pt idx="0">
                  <c:v>26.8</c:v>
                </c:pt>
                <c:pt idx="1">
                  <c:v>53.7</c:v>
                </c:pt>
                <c:pt idx="2">
                  <c:v>107.4</c:v>
                </c:pt>
                <c:pt idx="3">
                  <c:v>193.98</c:v>
                </c:pt>
                <c:pt idx="4">
                  <c:v>370.3</c:v>
                </c:pt>
                <c:pt idx="5">
                  <c:v>650.79999999999995</c:v>
                </c:pt>
                <c:pt idx="6">
                  <c:v>972.1</c:v>
                </c:pt>
                <c:pt idx="7">
                  <c:v>1025.69</c:v>
                </c:pt>
                <c:pt idx="8">
                  <c:v>749.55</c:v>
                </c:pt>
                <c:pt idx="9">
                  <c:v>646.9</c:v>
                </c:pt>
                <c:pt idx="10">
                  <c:v>641.96</c:v>
                </c:pt>
                <c:pt idx="11">
                  <c:v>628.44000000000005</c:v>
                </c:pt>
                <c:pt idx="12">
                  <c:v>549.07000000000005</c:v>
                </c:pt>
                <c:pt idx="13">
                  <c:v>430.29</c:v>
                </c:pt>
                <c:pt idx="14">
                  <c:v>404.19</c:v>
                </c:pt>
                <c:pt idx="15">
                  <c:v>406.84</c:v>
                </c:pt>
                <c:pt idx="16">
                  <c:v>408.64</c:v>
                </c:pt>
                <c:pt idx="17">
                  <c:v>409.17</c:v>
                </c:pt>
                <c:pt idx="18">
                  <c:v>410.29</c:v>
                </c:pt>
                <c:pt idx="19">
                  <c:v>409.3</c:v>
                </c:pt>
                <c:pt idx="20">
                  <c:v>407.32</c:v>
                </c:pt>
              </c:numCache>
            </c:numRef>
          </c:val>
        </c:ser>
        <c:ser>
          <c:idx val="2"/>
          <c:order val="1"/>
          <c:tx>
            <c:strRef>
              <c:f>'Wand Graphs'!$K$1:$K$2</c:f>
              <c:strCache>
                <c:ptCount val="2"/>
                <c:pt idx="1">
                  <c:v>2 threads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'Wand Graphs'!$I$3:$I$23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Graphs'!$K$3:$K$23</c:f>
              <c:numCache>
                <c:formatCode>General</c:formatCode>
                <c:ptCount val="21"/>
                <c:pt idx="0">
                  <c:v>20.12</c:v>
                </c:pt>
                <c:pt idx="1">
                  <c:v>39.700000000000003</c:v>
                </c:pt>
                <c:pt idx="2">
                  <c:v>78.180000000000007</c:v>
                </c:pt>
                <c:pt idx="3">
                  <c:v>154.22</c:v>
                </c:pt>
                <c:pt idx="4">
                  <c:v>290.2</c:v>
                </c:pt>
                <c:pt idx="5">
                  <c:v>575.80999999999995</c:v>
                </c:pt>
                <c:pt idx="6">
                  <c:v>1013.71</c:v>
                </c:pt>
                <c:pt idx="7">
                  <c:v>1617.92</c:v>
                </c:pt>
                <c:pt idx="8">
                  <c:v>1763.3</c:v>
                </c:pt>
                <c:pt idx="9">
                  <c:v>1353.21</c:v>
                </c:pt>
                <c:pt idx="10">
                  <c:v>1261.67</c:v>
                </c:pt>
                <c:pt idx="11">
                  <c:v>1261.07</c:v>
                </c:pt>
                <c:pt idx="12">
                  <c:v>1076.81</c:v>
                </c:pt>
                <c:pt idx="13">
                  <c:v>813.26</c:v>
                </c:pt>
                <c:pt idx="14">
                  <c:v>754.75</c:v>
                </c:pt>
                <c:pt idx="15">
                  <c:v>754.64</c:v>
                </c:pt>
                <c:pt idx="16">
                  <c:v>780.99</c:v>
                </c:pt>
                <c:pt idx="17">
                  <c:v>749.67</c:v>
                </c:pt>
                <c:pt idx="18">
                  <c:v>753.8</c:v>
                </c:pt>
                <c:pt idx="19">
                  <c:v>757.1</c:v>
                </c:pt>
                <c:pt idx="20">
                  <c:v>760.43</c:v>
                </c:pt>
              </c:numCache>
            </c:numRef>
          </c:val>
        </c:ser>
        <c:ser>
          <c:idx val="3"/>
          <c:order val="2"/>
          <c:tx>
            <c:strRef>
              <c:f>'Wand Graphs'!$L$1:$L$2</c:f>
              <c:strCache>
                <c:ptCount val="2"/>
                <c:pt idx="1">
                  <c:v>3 threads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'Wand Graphs'!$I$3:$I$23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Graphs'!$L$3:$L$23</c:f>
              <c:numCache>
                <c:formatCode>General</c:formatCode>
                <c:ptCount val="21"/>
                <c:pt idx="0">
                  <c:v>18.48</c:v>
                </c:pt>
                <c:pt idx="1">
                  <c:v>36.74</c:v>
                </c:pt>
                <c:pt idx="2">
                  <c:v>72.599999999999994</c:v>
                </c:pt>
                <c:pt idx="3">
                  <c:v>144.72</c:v>
                </c:pt>
                <c:pt idx="4">
                  <c:v>286.39999999999998</c:v>
                </c:pt>
                <c:pt idx="5">
                  <c:v>547.79</c:v>
                </c:pt>
                <c:pt idx="6">
                  <c:v>1027.5999999999999</c:v>
                </c:pt>
                <c:pt idx="7">
                  <c:v>1777.76</c:v>
                </c:pt>
                <c:pt idx="8">
                  <c:v>2496.8200000000002</c:v>
                </c:pt>
                <c:pt idx="9">
                  <c:v>2348.0300000000002</c:v>
                </c:pt>
                <c:pt idx="10">
                  <c:v>1847.36</c:v>
                </c:pt>
                <c:pt idx="11">
                  <c:v>1857.94</c:v>
                </c:pt>
                <c:pt idx="12">
                  <c:v>1576.95</c:v>
                </c:pt>
                <c:pt idx="13">
                  <c:v>1118.8900000000001</c:v>
                </c:pt>
                <c:pt idx="14">
                  <c:v>1013.78</c:v>
                </c:pt>
                <c:pt idx="15">
                  <c:v>992.85</c:v>
                </c:pt>
                <c:pt idx="16">
                  <c:v>983.08</c:v>
                </c:pt>
                <c:pt idx="17">
                  <c:v>976.97</c:v>
                </c:pt>
                <c:pt idx="18">
                  <c:v>979.29</c:v>
                </c:pt>
                <c:pt idx="19">
                  <c:v>983.81</c:v>
                </c:pt>
                <c:pt idx="20">
                  <c:v>988</c:v>
                </c:pt>
              </c:numCache>
            </c:numRef>
          </c:val>
        </c:ser>
        <c:ser>
          <c:idx val="4"/>
          <c:order val="3"/>
          <c:tx>
            <c:strRef>
              <c:f>'Wand Graphs'!$M$1:$M$2</c:f>
              <c:strCache>
                <c:ptCount val="2"/>
                <c:pt idx="1">
                  <c:v>4 threads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'Wand Graphs'!$I$3:$I$23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Graphs'!$M$3:$M$23</c:f>
              <c:numCache>
                <c:formatCode>General</c:formatCode>
                <c:ptCount val="21"/>
                <c:pt idx="0">
                  <c:v>18.440000000000001</c:v>
                </c:pt>
                <c:pt idx="1">
                  <c:v>36.94</c:v>
                </c:pt>
                <c:pt idx="2">
                  <c:v>73.239999999999995</c:v>
                </c:pt>
                <c:pt idx="3">
                  <c:v>144.34</c:v>
                </c:pt>
                <c:pt idx="4">
                  <c:v>285.64</c:v>
                </c:pt>
                <c:pt idx="5">
                  <c:v>575.80999999999995</c:v>
                </c:pt>
                <c:pt idx="6">
                  <c:v>1046.42</c:v>
                </c:pt>
                <c:pt idx="7">
                  <c:v>1867.4</c:v>
                </c:pt>
                <c:pt idx="8">
                  <c:v>3082.89</c:v>
                </c:pt>
                <c:pt idx="9">
                  <c:v>3618.28</c:v>
                </c:pt>
                <c:pt idx="10">
                  <c:v>2529.2199999999998</c:v>
                </c:pt>
                <c:pt idx="11">
                  <c:v>2422.14</c:v>
                </c:pt>
                <c:pt idx="12">
                  <c:v>2006.19</c:v>
                </c:pt>
                <c:pt idx="13">
                  <c:v>1225.51</c:v>
                </c:pt>
                <c:pt idx="14">
                  <c:v>1057.72</c:v>
                </c:pt>
                <c:pt idx="15">
                  <c:v>1027.28</c:v>
                </c:pt>
                <c:pt idx="16">
                  <c:v>1017.85</c:v>
                </c:pt>
                <c:pt idx="17">
                  <c:v>1015.01</c:v>
                </c:pt>
                <c:pt idx="18">
                  <c:v>1015.69</c:v>
                </c:pt>
                <c:pt idx="19">
                  <c:v>1015.71</c:v>
                </c:pt>
                <c:pt idx="20">
                  <c:v>1015.99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311952"/>
        <c:axId val="129312512"/>
      </c:barChart>
      <c:catAx>
        <c:axId val="12931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/>
                  <a:t>Array Size (kB)</a:t>
                </a:r>
              </a:p>
            </c:rich>
          </c:tx>
          <c:layout>
            <c:manualLayout>
              <c:xMode val="edge"/>
              <c:yMode val="edge"/>
              <c:x val="0.40475111828981586"/>
              <c:y val="0.855878937356772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12512"/>
        <c:crosses val="autoZero"/>
        <c:auto val="1"/>
        <c:lblAlgn val="ctr"/>
        <c:lblOffset val="100"/>
        <c:noMultiLvlLbl val="0"/>
      </c:catAx>
      <c:valAx>
        <c:axId val="12931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/>
                  <a:t>Memory Bandwidth (MB/s)</a:t>
                </a:r>
              </a:p>
            </c:rich>
          </c:tx>
          <c:layout>
            <c:manualLayout>
              <c:xMode val="edge"/>
              <c:yMode val="edge"/>
              <c:x val="7.0497247801964537E-3"/>
              <c:y val="0.15815130833329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1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2400"/>
              <a:t>Scale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22513777591947"/>
          <c:y val="0.10172691983109122"/>
          <c:w val="0.83129753968751463"/>
          <c:h val="0.653970201498495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'Wand Graphs'!$P$2</c:f>
              <c:strCache>
                <c:ptCount val="1"/>
                <c:pt idx="0">
                  <c:v>1 thread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'Wand Graphs'!$O$3:$O$23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Graphs'!$P$3:$P$23</c:f>
              <c:numCache>
                <c:formatCode>General</c:formatCode>
                <c:ptCount val="21"/>
                <c:pt idx="0">
                  <c:v>26.8</c:v>
                </c:pt>
                <c:pt idx="1">
                  <c:v>51.48</c:v>
                </c:pt>
                <c:pt idx="2">
                  <c:v>92.6</c:v>
                </c:pt>
                <c:pt idx="3">
                  <c:v>176.14</c:v>
                </c:pt>
                <c:pt idx="4">
                  <c:v>289.44</c:v>
                </c:pt>
                <c:pt idx="5">
                  <c:v>429.5</c:v>
                </c:pt>
                <c:pt idx="6">
                  <c:v>587.96</c:v>
                </c:pt>
                <c:pt idx="7">
                  <c:v>683.9</c:v>
                </c:pt>
                <c:pt idx="8">
                  <c:v>759.86</c:v>
                </c:pt>
                <c:pt idx="9">
                  <c:v>814.42</c:v>
                </c:pt>
                <c:pt idx="10">
                  <c:v>852.08</c:v>
                </c:pt>
                <c:pt idx="11">
                  <c:v>859.29</c:v>
                </c:pt>
                <c:pt idx="12">
                  <c:v>825.16</c:v>
                </c:pt>
                <c:pt idx="13">
                  <c:v>731.67</c:v>
                </c:pt>
                <c:pt idx="14">
                  <c:v>671.32</c:v>
                </c:pt>
                <c:pt idx="15">
                  <c:v>657.72</c:v>
                </c:pt>
                <c:pt idx="16">
                  <c:v>647.44000000000005</c:v>
                </c:pt>
                <c:pt idx="17">
                  <c:v>643.20000000000005</c:v>
                </c:pt>
                <c:pt idx="18">
                  <c:v>645.64</c:v>
                </c:pt>
                <c:pt idx="19">
                  <c:v>650.6</c:v>
                </c:pt>
                <c:pt idx="20">
                  <c:v>656.44</c:v>
                </c:pt>
              </c:numCache>
            </c:numRef>
          </c:val>
        </c:ser>
        <c:ser>
          <c:idx val="2"/>
          <c:order val="1"/>
          <c:tx>
            <c:strRef>
              <c:f>'Wand Graphs'!$Q$2</c:f>
              <c:strCache>
                <c:ptCount val="1"/>
                <c:pt idx="0">
                  <c:v>2 threads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'Wand Graphs'!$O$3:$O$23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Graphs'!$Q$3:$Q$23</c:f>
              <c:numCache>
                <c:formatCode>General</c:formatCode>
                <c:ptCount val="21"/>
                <c:pt idx="0">
                  <c:v>19.899999999999999</c:v>
                </c:pt>
                <c:pt idx="1">
                  <c:v>37.94</c:v>
                </c:pt>
                <c:pt idx="2">
                  <c:v>72.599999999999994</c:v>
                </c:pt>
                <c:pt idx="3">
                  <c:v>143.19999999999999</c:v>
                </c:pt>
                <c:pt idx="4">
                  <c:v>256.32</c:v>
                </c:pt>
                <c:pt idx="5">
                  <c:v>429.5</c:v>
                </c:pt>
                <c:pt idx="6">
                  <c:v>666.52</c:v>
                </c:pt>
                <c:pt idx="7">
                  <c:v>874.21</c:v>
                </c:pt>
                <c:pt idx="8">
                  <c:v>927.36</c:v>
                </c:pt>
                <c:pt idx="9">
                  <c:v>882.71</c:v>
                </c:pt>
                <c:pt idx="10">
                  <c:v>859.19</c:v>
                </c:pt>
                <c:pt idx="11">
                  <c:v>871.73</c:v>
                </c:pt>
                <c:pt idx="12">
                  <c:v>780.66</c:v>
                </c:pt>
                <c:pt idx="13">
                  <c:v>644.32000000000005</c:v>
                </c:pt>
                <c:pt idx="14">
                  <c:v>604.11</c:v>
                </c:pt>
                <c:pt idx="15">
                  <c:v>600.33000000000004</c:v>
                </c:pt>
                <c:pt idx="16">
                  <c:v>625.44000000000005</c:v>
                </c:pt>
                <c:pt idx="17">
                  <c:v>601.53</c:v>
                </c:pt>
                <c:pt idx="18">
                  <c:v>600.47</c:v>
                </c:pt>
                <c:pt idx="19">
                  <c:v>601.17999999999995</c:v>
                </c:pt>
                <c:pt idx="20">
                  <c:v>603.16999999999996</c:v>
                </c:pt>
              </c:numCache>
            </c:numRef>
          </c:val>
        </c:ser>
        <c:ser>
          <c:idx val="3"/>
          <c:order val="2"/>
          <c:tx>
            <c:strRef>
              <c:f>'Wand Graphs'!$R$2</c:f>
              <c:strCache>
                <c:ptCount val="1"/>
                <c:pt idx="0">
                  <c:v>3 threads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'Wand Graphs'!$O$3:$O$23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Graphs'!$R$3:$R$23</c:f>
              <c:numCache>
                <c:formatCode>General</c:formatCode>
                <c:ptCount val="21"/>
                <c:pt idx="0">
                  <c:v>19.3</c:v>
                </c:pt>
                <c:pt idx="1">
                  <c:v>37.06</c:v>
                </c:pt>
                <c:pt idx="2">
                  <c:v>72.400000000000006</c:v>
                </c:pt>
                <c:pt idx="3">
                  <c:v>143.19999999999999</c:v>
                </c:pt>
                <c:pt idx="4">
                  <c:v>269.83999999999997</c:v>
                </c:pt>
                <c:pt idx="5">
                  <c:v>490.3</c:v>
                </c:pt>
                <c:pt idx="6">
                  <c:v>839.92</c:v>
                </c:pt>
                <c:pt idx="7">
                  <c:v>1244.27</c:v>
                </c:pt>
                <c:pt idx="8">
                  <c:v>1681.62</c:v>
                </c:pt>
                <c:pt idx="9">
                  <c:v>2010.82</c:v>
                </c:pt>
                <c:pt idx="10">
                  <c:v>2263.58</c:v>
                </c:pt>
                <c:pt idx="11">
                  <c:v>2433.5100000000002</c:v>
                </c:pt>
                <c:pt idx="12">
                  <c:v>2156.58</c:v>
                </c:pt>
                <c:pt idx="13">
                  <c:v>1349.28</c:v>
                </c:pt>
                <c:pt idx="14">
                  <c:v>1170.32</c:v>
                </c:pt>
                <c:pt idx="15">
                  <c:v>1122.1400000000001</c:v>
                </c:pt>
                <c:pt idx="16">
                  <c:v>1108.05</c:v>
                </c:pt>
                <c:pt idx="17">
                  <c:v>1097.02</c:v>
                </c:pt>
                <c:pt idx="18">
                  <c:v>1097.56</c:v>
                </c:pt>
                <c:pt idx="19">
                  <c:v>1101.93</c:v>
                </c:pt>
                <c:pt idx="20">
                  <c:v>1112.44</c:v>
                </c:pt>
              </c:numCache>
            </c:numRef>
          </c:val>
        </c:ser>
        <c:ser>
          <c:idx val="4"/>
          <c:order val="3"/>
          <c:tx>
            <c:strRef>
              <c:f>'Wand Graphs'!$S$2</c:f>
              <c:strCache>
                <c:ptCount val="1"/>
                <c:pt idx="0">
                  <c:v>4 threads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'Wand Graphs'!$O$3:$O$23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Graphs'!$S$3:$S$23</c:f>
              <c:numCache>
                <c:formatCode>General</c:formatCode>
                <c:ptCount val="21"/>
                <c:pt idx="0">
                  <c:v>18.760000000000002</c:v>
                </c:pt>
                <c:pt idx="1">
                  <c:v>37.06</c:v>
                </c:pt>
                <c:pt idx="2">
                  <c:v>72.400000000000006</c:v>
                </c:pt>
                <c:pt idx="3">
                  <c:v>145.1</c:v>
                </c:pt>
                <c:pt idx="4">
                  <c:v>280.52999999999997</c:v>
                </c:pt>
                <c:pt idx="5">
                  <c:v>517.54999999999995</c:v>
                </c:pt>
                <c:pt idx="6">
                  <c:v>918.76</c:v>
                </c:pt>
                <c:pt idx="7">
                  <c:v>1433.07</c:v>
                </c:pt>
                <c:pt idx="8">
                  <c:v>2040.85</c:v>
                </c:pt>
                <c:pt idx="9">
                  <c:v>2549.3200000000002</c:v>
                </c:pt>
                <c:pt idx="10">
                  <c:v>2818.12</c:v>
                </c:pt>
                <c:pt idx="11">
                  <c:v>2740.26</c:v>
                </c:pt>
                <c:pt idx="12">
                  <c:v>2244</c:v>
                </c:pt>
                <c:pt idx="13">
                  <c:v>1371.84</c:v>
                </c:pt>
                <c:pt idx="14">
                  <c:v>1191.52</c:v>
                </c:pt>
                <c:pt idx="15">
                  <c:v>1145.03</c:v>
                </c:pt>
                <c:pt idx="16">
                  <c:v>1132.01</c:v>
                </c:pt>
                <c:pt idx="17">
                  <c:v>1122.3</c:v>
                </c:pt>
                <c:pt idx="18">
                  <c:v>1121</c:v>
                </c:pt>
                <c:pt idx="19">
                  <c:v>1124.17</c:v>
                </c:pt>
                <c:pt idx="20">
                  <c:v>1130.76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395392"/>
        <c:axId val="187395952"/>
      </c:barChart>
      <c:catAx>
        <c:axId val="187395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/>
                  <a:t>Array Size (kB)</a:t>
                </a:r>
              </a:p>
            </c:rich>
          </c:tx>
          <c:layout>
            <c:manualLayout>
              <c:xMode val="edge"/>
              <c:yMode val="edge"/>
              <c:x val="0.37554022947612414"/>
              <c:y val="0.8525862807807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95952"/>
        <c:crosses val="autoZero"/>
        <c:auto val="1"/>
        <c:lblAlgn val="ctr"/>
        <c:lblOffset val="100"/>
        <c:noMultiLvlLbl val="0"/>
      </c:catAx>
      <c:valAx>
        <c:axId val="18739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Memory Bandwidth (MB/s)</a:t>
                </a:r>
              </a:p>
            </c:rich>
          </c:tx>
          <c:layout>
            <c:manualLayout>
              <c:xMode val="edge"/>
              <c:yMode val="edge"/>
              <c:x val="8.0684009811048535E-3"/>
              <c:y val="0.164217820892392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2400" dirty="0" smtClean="0"/>
              <a:t>Add</a:t>
            </a:r>
            <a:endParaRPr lang="en-ZA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92744677466763"/>
          <c:y val="0.11740338853149687"/>
          <c:w val="0.79579818762562871"/>
          <c:h val="0.629270296281777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'Wand Graphs'!$J$28</c:f>
              <c:strCache>
                <c:ptCount val="1"/>
                <c:pt idx="0">
                  <c:v>1 thread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'Wand Graphs'!$I$29:$I$49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Graphs'!$J$29:$J$49</c:f>
              <c:numCache>
                <c:formatCode>General</c:formatCode>
                <c:ptCount val="21"/>
                <c:pt idx="0">
                  <c:v>40.299999999999997</c:v>
                </c:pt>
                <c:pt idx="1">
                  <c:v>78.28</c:v>
                </c:pt>
                <c:pt idx="2">
                  <c:v>138.80000000000001</c:v>
                </c:pt>
                <c:pt idx="3">
                  <c:v>277.7</c:v>
                </c:pt>
                <c:pt idx="4">
                  <c:v>485.22</c:v>
                </c:pt>
                <c:pt idx="5">
                  <c:v>735.52</c:v>
                </c:pt>
                <c:pt idx="6">
                  <c:v>1013.23</c:v>
                </c:pt>
                <c:pt idx="7">
                  <c:v>1071.49</c:v>
                </c:pt>
                <c:pt idx="8">
                  <c:v>809.52</c:v>
                </c:pt>
                <c:pt idx="9">
                  <c:v>811.44</c:v>
                </c:pt>
                <c:pt idx="10">
                  <c:v>838.6</c:v>
                </c:pt>
                <c:pt idx="11">
                  <c:v>800.88</c:v>
                </c:pt>
                <c:pt idx="12">
                  <c:v>620.23</c:v>
                </c:pt>
                <c:pt idx="13">
                  <c:v>429.34</c:v>
                </c:pt>
                <c:pt idx="14">
                  <c:v>400.32</c:v>
                </c:pt>
                <c:pt idx="15">
                  <c:v>385.52</c:v>
                </c:pt>
                <c:pt idx="16">
                  <c:v>384.96</c:v>
                </c:pt>
                <c:pt idx="17">
                  <c:v>386.46</c:v>
                </c:pt>
                <c:pt idx="18">
                  <c:v>387.68</c:v>
                </c:pt>
                <c:pt idx="19">
                  <c:v>388.02</c:v>
                </c:pt>
                <c:pt idx="20">
                  <c:v>387.42</c:v>
                </c:pt>
              </c:numCache>
            </c:numRef>
          </c:val>
        </c:ser>
        <c:ser>
          <c:idx val="2"/>
          <c:order val="1"/>
          <c:tx>
            <c:strRef>
              <c:f>'Wand Graphs'!$K$28</c:f>
              <c:strCache>
                <c:ptCount val="1"/>
                <c:pt idx="0">
                  <c:v>2 threads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'Wand Graphs'!$I$29:$I$49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Graphs'!$K$29:$K$49</c:f>
              <c:numCache>
                <c:formatCode>General</c:formatCode>
                <c:ptCount val="21"/>
                <c:pt idx="0">
                  <c:v>29.24</c:v>
                </c:pt>
                <c:pt idx="1">
                  <c:v>57.64</c:v>
                </c:pt>
                <c:pt idx="2">
                  <c:v>110.12</c:v>
                </c:pt>
                <c:pt idx="3">
                  <c:v>215.96</c:v>
                </c:pt>
                <c:pt idx="4">
                  <c:v>387.22</c:v>
                </c:pt>
                <c:pt idx="5">
                  <c:v>700.3</c:v>
                </c:pt>
                <c:pt idx="6">
                  <c:v>1105.1300000000001</c:v>
                </c:pt>
                <c:pt idx="7">
                  <c:v>1477.84</c:v>
                </c:pt>
                <c:pt idx="8">
                  <c:v>1369.13</c:v>
                </c:pt>
                <c:pt idx="9">
                  <c:v>1220.8599999999999</c:v>
                </c:pt>
                <c:pt idx="10">
                  <c:v>1206.8800000000001</c:v>
                </c:pt>
                <c:pt idx="11">
                  <c:v>1233.49</c:v>
                </c:pt>
                <c:pt idx="12">
                  <c:v>935.62</c:v>
                </c:pt>
                <c:pt idx="13">
                  <c:v>711.12</c:v>
                </c:pt>
                <c:pt idx="14">
                  <c:v>709.37</c:v>
                </c:pt>
                <c:pt idx="15">
                  <c:v>777.28</c:v>
                </c:pt>
                <c:pt idx="16">
                  <c:v>834.41</c:v>
                </c:pt>
                <c:pt idx="17">
                  <c:v>797.58</c:v>
                </c:pt>
                <c:pt idx="18">
                  <c:v>800.15</c:v>
                </c:pt>
                <c:pt idx="19">
                  <c:v>800.37</c:v>
                </c:pt>
                <c:pt idx="20">
                  <c:v>800.14</c:v>
                </c:pt>
              </c:numCache>
            </c:numRef>
          </c:val>
        </c:ser>
        <c:ser>
          <c:idx val="3"/>
          <c:order val="2"/>
          <c:tx>
            <c:strRef>
              <c:f>'Wand Graphs'!$L$28</c:f>
              <c:strCache>
                <c:ptCount val="1"/>
                <c:pt idx="0">
                  <c:v>3 threads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'Wand Graphs'!$I$29:$I$49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Graphs'!$L$29:$L$49</c:f>
              <c:numCache>
                <c:formatCode>General</c:formatCode>
                <c:ptCount val="21"/>
                <c:pt idx="0">
                  <c:v>29.66</c:v>
                </c:pt>
                <c:pt idx="1">
                  <c:v>56.02</c:v>
                </c:pt>
                <c:pt idx="2">
                  <c:v>109.2</c:v>
                </c:pt>
                <c:pt idx="3">
                  <c:v>215.96</c:v>
                </c:pt>
                <c:pt idx="4">
                  <c:v>416.31</c:v>
                </c:pt>
                <c:pt idx="5">
                  <c:v>772.61</c:v>
                </c:pt>
                <c:pt idx="6">
                  <c:v>1299.7</c:v>
                </c:pt>
                <c:pt idx="7">
                  <c:v>2086.14</c:v>
                </c:pt>
                <c:pt idx="8">
                  <c:v>2545.9899999999998</c:v>
                </c:pt>
                <c:pt idx="9">
                  <c:v>2442.4299999999998</c:v>
                </c:pt>
                <c:pt idx="10">
                  <c:v>2253.6799999999998</c:v>
                </c:pt>
                <c:pt idx="11">
                  <c:v>2310.27</c:v>
                </c:pt>
                <c:pt idx="12">
                  <c:v>1599.51</c:v>
                </c:pt>
                <c:pt idx="13">
                  <c:v>731.68</c:v>
                </c:pt>
                <c:pt idx="14">
                  <c:v>614.78</c:v>
                </c:pt>
                <c:pt idx="15">
                  <c:v>606.87</c:v>
                </c:pt>
                <c:pt idx="16">
                  <c:v>610.91999999999996</c:v>
                </c:pt>
                <c:pt idx="17">
                  <c:v>612.58000000000004</c:v>
                </c:pt>
                <c:pt idx="18">
                  <c:v>614.38</c:v>
                </c:pt>
                <c:pt idx="19">
                  <c:v>615.66999999999996</c:v>
                </c:pt>
                <c:pt idx="20">
                  <c:v>615.80999999999995</c:v>
                </c:pt>
              </c:numCache>
            </c:numRef>
          </c:val>
        </c:ser>
        <c:ser>
          <c:idx val="4"/>
          <c:order val="3"/>
          <c:tx>
            <c:strRef>
              <c:f>'Wand Graphs'!$M$28</c:f>
              <c:strCache>
                <c:ptCount val="1"/>
                <c:pt idx="0">
                  <c:v>4 threads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'Wand Graphs'!$I$29:$I$49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Graphs'!$M$29:$M$49</c:f>
              <c:numCache>
                <c:formatCode>General</c:formatCode>
                <c:ptCount val="21"/>
                <c:pt idx="0">
                  <c:v>29.33</c:v>
                </c:pt>
                <c:pt idx="1">
                  <c:v>58.6</c:v>
                </c:pt>
                <c:pt idx="2">
                  <c:v>108.8</c:v>
                </c:pt>
                <c:pt idx="3">
                  <c:v>215.96</c:v>
                </c:pt>
                <c:pt idx="4">
                  <c:v>417.82</c:v>
                </c:pt>
                <c:pt idx="5">
                  <c:v>774.48</c:v>
                </c:pt>
                <c:pt idx="6">
                  <c:v>1400.5</c:v>
                </c:pt>
                <c:pt idx="7">
                  <c:v>2365.3000000000002</c:v>
                </c:pt>
                <c:pt idx="8">
                  <c:v>3431.3</c:v>
                </c:pt>
                <c:pt idx="9">
                  <c:v>3412.82</c:v>
                </c:pt>
                <c:pt idx="10">
                  <c:v>2886.7</c:v>
                </c:pt>
                <c:pt idx="11">
                  <c:v>2750.94</c:v>
                </c:pt>
                <c:pt idx="12">
                  <c:v>1717.55</c:v>
                </c:pt>
                <c:pt idx="13">
                  <c:v>607.28</c:v>
                </c:pt>
                <c:pt idx="14">
                  <c:v>475.92</c:v>
                </c:pt>
                <c:pt idx="15">
                  <c:v>461.27</c:v>
                </c:pt>
                <c:pt idx="16">
                  <c:v>461.8</c:v>
                </c:pt>
                <c:pt idx="17">
                  <c:v>462.62</c:v>
                </c:pt>
                <c:pt idx="18">
                  <c:v>463.79</c:v>
                </c:pt>
                <c:pt idx="19">
                  <c:v>465.04</c:v>
                </c:pt>
                <c:pt idx="20">
                  <c:v>463.83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398752"/>
        <c:axId val="187399312"/>
      </c:barChart>
      <c:catAx>
        <c:axId val="187398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/>
                  <a:t>Array Size (kB)</a:t>
                </a:r>
              </a:p>
            </c:rich>
          </c:tx>
          <c:layout>
            <c:manualLayout>
              <c:xMode val="edge"/>
              <c:yMode val="edge"/>
              <c:x val="0.40766711962691649"/>
              <c:y val="0.83255972215186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99312"/>
        <c:crosses val="autoZero"/>
        <c:auto val="1"/>
        <c:lblAlgn val="ctr"/>
        <c:lblOffset val="100"/>
        <c:noMultiLvlLbl val="0"/>
      </c:catAx>
      <c:valAx>
        <c:axId val="18739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/>
                  <a:t>Memory Bandwidth (MB/s)</a:t>
                </a:r>
              </a:p>
            </c:rich>
          </c:tx>
          <c:layout>
            <c:manualLayout>
              <c:xMode val="edge"/>
              <c:yMode val="edge"/>
              <c:x val="7.6092818216610665E-4"/>
              <c:y val="0.156154034575578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9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2400" dirty="0"/>
              <a:t>Triad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53188315929506"/>
          <c:y val="0.1064859680737008"/>
          <c:w val="0.82366320600858445"/>
          <c:h val="0.642451509881367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'Wand Graphs'!$P$28</c:f>
              <c:strCache>
                <c:ptCount val="1"/>
                <c:pt idx="0">
                  <c:v>1 thread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'Wand Graphs'!$O$29:$O$49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Graphs'!$P$29:$P$49</c:f>
              <c:numCache>
                <c:formatCode>General</c:formatCode>
                <c:ptCount val="21"/>
                <c:pt idx="0">
                  <c:v>40.299999999999997</c:v>
                </c:pt>
                <c:pt idx="1">
                  <c:v>77.66</c:v>
                </c:pt>
                <c:pt idx="2">
                  <c:v>138.80000000000001</c:v>
                </c:pt>
                <c:pt idx="3">
                  <c:v>239.24</c:v>
                </c:pt>
                <c:pt idx="4">
                  <c:v>360.12</c:v>
                </c:pt>
                <c:pt idx="5">
                  <c:v>512.96</c:v>
                </c:pt>
                <c:pt idx="6">
                  <c:v>619.79</c:v>
                </c:pt>
                <c:pt idx="7">
                  <c:v>629.57000000000005</c:v>
                </c:pt>
                <c:pt idx="8">
                  <c:v>574.12</c:v>
                </c:pt>
                <c:pt idx="9">
                  <c:v>577.74</c:v>
                </c:pt>
                <c:pt idx="10">
                  <c:v>591.41999999999996</c:v>
                </c:pt>
                <c:pt idx="11">
                  <c:v>570.79999999999995</c:v>
                </c:pt>
                <c:pt idx="12">
                  <c:v>498.69</c:v>
                </c:pt>
                <c:pt idx="13">
                  <c:v>422.54</c:v>
                </c:pt>
                <c:pt idx="14">
                  <c:v>414.05</c:v>
                </c:pt>
                <c:pt idx="15">
                  <c:v>413.55</c:v>
                </c:pt>
                <c:pt idx="16">
                  <c:v>416.13</c:v>
                </c:pt>
                <c:pt idx="17">
                  <c:v>417.85</c:v>
                </c:pt>
                <c:pt idx="18">
                  <c:v>421.08</c:v>
                </c:pt>
                <c:pt idx="19">
                  <c:v>423.16</c:v>
                </c:pt>
                <c:pt idx="20">
                  <c:v>424.85</c:v>
                </c:pt>
              </c:numCache>
            </c:numRef>
          </c:val>
        </c:ser>
        <c:ser>
          <c:idx val="2"/>
          <c:order val="1"/>
          <c:tx>
            <c:strRef>
              <c:f>'Wand Graphs'!$Q$28</c:f>
              <c:strCache>
                <c:ptCount val="1"/>
                <c:pt idx="0">
                  <c:v>2 threads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'Wand Graphs'!$O$29:$O$49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Graphs'!$Q$29:$Q$49</c:f>
              <c:numCache>
                <c:formatCode>General</c:formatCode>
                <c:ptCount val="21"/>
                <c:pt idx="0">
                  <c:v>29.42</c:v>
                </c:pt>
                <c:pt idx="1">
                  <c:v>56.2</c:v>
                </c:pt>
                <c:pt idx="2">
                  <c:v>108.8</c:v>
                </c:pt>
                <c:pt idx="3">
                  <c:v>210.54</c:v>
                </c:pt>
                <c:pt idx="4">
                  <c:v>353.44</c:v>
                </c:pt>
                <c:pt idx="5">
                  <c:v>594.34</c:v>
                </c:pt>
                <c:pt idx="6">
                  <c:v>850.3</c:v>
                </c:pt>
                <c:pt idx="7">
                  <c:v>1081.77</c:v>
                </c:pt>
                <c:pt idx="8">
                  <c:v>1028.4000000000001</c:v>
                </c:pt>
                <c:pt idx="9">
                  <c:v>980.02</c:v>
                </c:pt>
                <c:pt idx="10">
                  <c:v>998.24</c:v>
                </c:pt>
                <c:pt idx="11">
                  <c:v>1014.12</c:v>
                </c:pt>
                <c:pt idx="12">
                  <c:v>755.15</c:v>
                </c:pt>
                <c:pt idx="13">
                  <c:v>607.30999999999995</c:v>
                </c:pt>
                <c:pt idx="14">
                  <c:v>604.02</c:v>
                </c:pt>
                <c:pt idx="15">
                  <c:v>653.97</c:v>
                </c:pt>
                <c:pt idx="16">
                  <c:v>697.46</c:v>
                </c:pt>
                <c:pt idx="17">
                  <c:v>662.64</c:v>
                </c:pt>
                <c:pt idx="18">
                  <c:v>663.16</c:v>
                </c:pt>
                <c:pt idx="19">
                  <c:v>663.55</c:v>
                </c:pt>
                <c:pt idx="20">
                  <c:v>662.72</c:v>
                </c:pt>
              </c:numCache>
            </c:numRef>
          </c:val>
        </c:ser>
        <c:ser>
          <c:idx val="3"/>
          <c:order val="2"/>
          <c:tx>
            <c:strRef>
              <c:f>'Wand Graphs'!$R$28</c:f>
              <c:strCache>
                <c:ptCount val="1"/>
                <c:pt idx="0">
                  <c:v>3 threads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'Wand Graphs'!$O$29:$O$49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Graphs'!$R$29:$R$49</c:f>
              <c:numCache>
                <c:formatCode>General</c:formatCode>
                <c:ptCount val="21"/>
                <c:pt idx="0">
                  <c:v>28.76</c:v>
                </c:pt>
                <c:pt idx="1">
                  <c:v>54.26</c:v>
                </c:pt>
                <c:pt idx="2">
                  <c:v>108.8</c:v>
                </c:pt>
                <c:pt idx="3">
                  <c:v>203.43</c:v>
                </c:pt>
                <c:pt idx="4">
                  <c:v>385.36</c:v>
                </c:pt>
                <c:pt idx="5">
                  <c:v>644.20000000000005</c:v>
                </c:pt>
                <c:pt idx="6">
                  <c:v>1029.2</c:v>
                </c:pt>
                <c:pt idx="7">
                  <c:v>1445.09</c:v>
                </c:pt>
                <c:pt idx="8">
                  <c:v>1673.84</c:v>
                </c:pt>
                <c:pt idx="9">
                  <c:v>1705.48</c:v>
                </c:pt>
                <c:pt idx="10">
                  <c:v>1661.26</c:v>
                </c:pt>
                <c:pt idx="11">
                  <c:v>1692.74</c:v>
                </c:pt>
                <c:pt idx="12">
                  <c:v>1448.2</c:v>
                </c:pt>
                <c:pt idx="13">
                  <c:v>1010.33</c:v>
                </c:pt>
                <c:pt idx="14">
                  <c:v>952.62</c:v>
                </c:pt>
                <c:pt idx="15">
                  <c:v>960.95</c:v>
                </c:pt>
                <c:pt idx="16">
                  <c:v>970.05</c:v>
                </c:pt>
                <c:pt idx="17">
                  <c:v>973.09</c:v>
                </c:pt>
                <c:pt idx="18">
                  <c:v>976.88</c:v>
                </c:pt>
                <c:pt idx="19">
                  <c:v>978.61</c:v>
                </c:pt>
                <c:pt idx="20">
                  <c:v>979.71</c:v>
                </c:pt>
              </c:numCache>
            </c:numRef>
          </c:val>
        </c:ser>
        <c:ser>
          <c:idx val="4"/>
          <c:order val="3"/>
          <c:tx>
            <c:strRef>
              <c:f>'Wand Graphs'!$S$28</c:f>
              <c:strCache>
                <c:ptCount val="1"/>
                <c:pt idx="0">
                  <c:v>4 threads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'Wand Graphs'!$O$29:$O$49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Graphs'!$S$29:$S$49</c:f>
              <c:numCache>
                <c:formatCode>General</c:formatCode>
                <c:ptCount val="21"/>
                <c:pt idx="0">
                  <c:v>28.67</c:v>
                </c:pt>
                <c:pt idx="1">
                  <c:v>57.52</c:v>
                </c:pt>
                <c:pt idx="2">
                  <c:v>108.24</c:v>
                </c:pt>
                <c:pt idx="3">
                  <c:v>214.22</c:v>
                </c:pt>
                <c:pt idx="4">
                  <c:v>387.22</c:v>
                </c:pt>
                <c:pt idx="5">
                  <c:v>700.3</c:v>
                </c:pt>
                <c:pt idx="6">
                  <c:v>1190.8399999999999</c:v>
                </c:pt>
                <c:pt idx="7">
                  <c:v>1718</c:v>
                </c:pt>
                <c:pt idx="8">
                  <c:v>2233.6999999999998</c:v>
                </c:pt>
                <c:pt idx="9">
                  <c:v>2353.4699999999998</c:v>
                </c:pt>
                <c:pt idx="10">
                  <c:v>2207.67</c:v>
                </c:pt>
                <c:pt idx="11">
                  <c:v>2207.34</c:v>
                </c:pt>
                <c:pt idx="12">
                  <c:v>1773.35</c:v>
                </c:pt>
                <c:pt idx="13">
                  <c:v>1070.78</c:v>
                </c:pt>
                <c:pt idx="14">
                  <c:v>992.47</c:v>
                </c:pt>
                <c:pt idx="15">
                  <c:v>1010.56</c:v>
                </c:pt>
                <c:pt idx="16">
                  <c:v>1027.52</c:v>
                </c:pt>
                <c:pt idx="17">
                  <c:v>1036.1300000000001</c:v>
                </c:pt>
                <c:pt idx="18">
                  <c:v>1041.07</c:v>
                </c:pt>
                <c:pt idx="19">
                  <c:v>1043.73</c:v>
                </c:pt>
                <c:pt idx="20">
                  <c:v>1045.24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403232"/>
        <c:axId val="187403792"/>
      </c:barChart>
      <c:catAx>
        <c:axId val="187403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/>
                  <a:t>Array Size (kB)</a:t>
                </a:r>
              </a:p>
            </c:rich>
          </c:tx>
          <c:layout>
            <c:manualLayout>
              <c:xMode val="edge"/>
              <c:yMode val="edge"/>
              <c:x val="0.41011839918535065"/>
              <c:y val="0.842371973514651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03792"/>
        <c:crosses val="autoZero"/>
        <c:auto val="1"/>
        <c:lblAlgn val="ctr"/>
        <c:lblOffset val="100"/>
        <c:noMultiLvlLbl val="0"/>
      </c:catAx>
      <c:valAx>
        <c:axId val="18740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/>
                  <a:t>Memory Bandwidth (MB/s)</a:t>
                </a:r>
              </a:p>
            </c:rich>
          </c:tx>
          <c:layout>
            <c:manualLayout>
              <c:xMode val="edge"/>
              <c:yMode val="edge"/>
              <c:x val="7.0716973573504514E-3"/>
              <c:y val="0.155519495628941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0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633844507342"/>
          <c:y val="4.1297534912709967E-2"/>
          <c:w val="0.88457445198035356"/>
          <c:h val="0.6740387304789445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'Wand Graphs'!$B$2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'Wand Graphs'!$A$3:$A$23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Graphs'!$B$3:$B$23</c:f>
              <c:numCache>
                <c:formatCode>General</c:formatCode>
                <c:ptCount val="21"/>
                <c:pt idx="0">
                  <c:v>26.8</c:v>
                </c:pt>
                <c:pt idx="1">
                  <c:v>53.7</c:v>
                </c:pt>
                <c:pt idx="2">
                  <c:v>107.4</c:v>
                </c:pt>
                <c:pt idx="3">
                  <c:v>193.98</c:v>
                </c:pt>
                <c:pt idx="4">
                  <c:v>370.3</c:v>
                </c:pt>
                <c:pt idx="5">
                  <c:v>650.79999999999995</c:v>
                </c:pt>
                <c:pt idx="6">
                  <c:v>972.1</c:v>
                </c:pt>
                <c:pt idx="7">
                  <c:v>1025.69</c:v>
                </c:pt>
                <c:pt idx="8">
                  <c:v>749.55</c:v>
                </c:pt>
                <c:pt idx="9">
                  <c:v>646.9</c:v>
                </c:pt>
                <c:pt idx="10">
                  <c:v>641.96</c:v>
                </c:pt>
                <c:pt idx="11">
                  <c:v>628.44000000000005</c:v>
                </c:pt>
                <c:pt idx="12">
                  <c:v>549.07000000000005</c:v>
                </c:pt>
                <c:pt idx="13">
                  <c:v>430.29</c:v>
                </c:pt>
                <c:pt idx="14">
                  <c:v>404.19</c:v>
                </c:pt>
                <c:pt idx="15">
                  <c:v>406.84</c:v>
                </c:pt>
                <c:pt idx="16">
                  <c:v>408.64</c:v>
                </c:pt>
                <c:pt idx="17">
                  <c:v>409.17</c:v>
                </c:pt>
                <c:pt idx="18">
                  <c:v>410.29</c:v>
                </c:pt>
                <c:pt idx="19">
                  <c:v>409.3</c:v>
                </c:pt>
                <c:pt idx="20">
                  <c:v>407.32</c:v>
                </c:pt>
              </c:numCache>
            </c:numRef>
          </c:val>
        </c:ser>
        <c:ser>
          <c:idx val="2"/>
          <c:order val="1"/>
          <c:tx>
            <c:strRef>
              <c:f>'Wand Graphs'!$C$2</c:f>
              <c:strCache>
                <c:ptCount val="1"/>
                <c:pt idx="0">
                  <c:v>scale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'Wand Graphs'!$A$3:$A$23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Graphs'!$C$3:$C$23</c:f>
              <c:numCache>
                <c:formatCode>General</c:formatCode>
                <c:ptCount val="21"/>
                <c:pt idx="0">
                  <c:v>26.8</c:v>
                </c:pt>
                <c:pt idx="1">
                  <c:v>51.48</c:v>
                </c:pt>
                <c:pt idx="2">
                  <c:v>92.6</c:v>
                </c:pt>
                <c:pt idx="3">
                  <c:v>176.14</c:v>
                </c:pt>
                <c:pt idx="4">
                  <c:v>289.44</c:v>
                </c:pt>
                <c:pt idx="5">
                  <c:v>429.5</c:v>
                </c:pt>
                <c:pt idx="6">
                  <c:v>587.96</c:v>
                </c:pt>
                <c:pt idx="7">
                  <c:v>683.9</c:v>
                </c:pt>
                <c:pt idx="8">
                  <c:v>759.86</c:v>
                </c:pt>
                <c:pt idx="9">
                  <c:v>814.42</c:v>
                </c:pt>
                <c:pt idx="10">
                  <c:v>852.08</c:v>
                </c:pt>
                <c:pt idx="11">
                  <c:v>859.29</c:v>
                </c:pt>
                <c:pt idx="12">
                  <c:v>825.16</c:v>
                </c:pt>
                <c:pt idx="13">
                  <c:v>731.67</c:v>
                </c:pt>
                <c:pt idx="14">
                  <c:v>671.32</c:v>
                </c:pt>
                <c:pt idx="15">
                  <c:v>657.72</c:v>
                </c:pt>
                <c:pt idx="16">
                  <c:v>647.44000000000005</c:v>
                </c:pt>
                <c:pt idx="17">
                  <c:v>643.20000000000005</c:v>
                </c:pt>
                <c:pt idx="18">
                  <c:v>645.64</c:v>
                </c:pt>
                <c:pt idx="19">
                  <c:v>650.6</c:v>
                </c:pt>
                <c:pt idx="20">
                  <c:v>656.44</c:v>
                </c:pt>
              </c:numCache>
            </c:numRef>
          </c:val>
        </c:ser>
        <c:ser>
          <c:idx val="3"/>
          <c:order val="2"/>
          <c:tx>
            <c:strRef>
              <c:f>'Wand Graphs'!$D$2</c:f>
              <c:strCache>
                <c:ptCount val="1"/>
                <c:pt idx="0">
                  <c:v>add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'Wand Graphs'!$A$3:$A$23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Graphs'!$D$3:$D$23</c:f>
              <c:numCache>
                <c:formatCode>General</c:formatCode>
                <c:ptCount val="21"/>
                <c:pt idx="0">
                  <c:v>40.299999999999997</c:v>
                </c:pt>
                <c:pt idx="1">
                  <c:v>78.28</c:v>
                </c:pt>
                <c:pt idx="2">
                  <c:v>138.80000000000001</c:v>
                </c:pt>
                <c:pt idx="3">
                  <c:v>277.7</c:v>
                </c:pt>
                <c:pt idx="4">
                  <c:v>485.22</c:v>
                </c:pt>
                <c:pt idx="5">
                  <c:v>735.52</c:v>
                </c:pt>
                <c:pt idx="6">
                  <c:v>1013.23</c:v>
                </c:pt>
                <c:pt idx="7">
                  <c:v>1071.49</c:v>
                </c:pt>
                <c:pt idx="8">
                  <c:v>809.52</c:v>
                </c:pt>
                <c:pt idx="9">
                  <c:v>811.44</c:v>
                </c:pt>
                <c:pt idx="10">
                  <c:v>838.6</c:v>
                </c:pt>
                <c:pt idx="11">
                  <c:v>800.88</c:v>
                </c:pt>
                <c:pt idx="12">
                  <c:v>620.23</c:v>
                </c:pt>
                <c:pt idx="13">
                  <c:v>429.34</c:v>
                </c:pt>
                <c:pt idx="14">
                  <c:v>400.32</c:v>
                </c:pt>
                <c:pt idx="15">
                  <c:v>385.52</c:v>
                </c:pt>
                <c:pt idx="16">
                  <c:v>384.96</c:v>
                </c:pt>
                <c:pt idx="17">
                  <c:v>386.46</c:v>
                </c:pt>
                <c:pt idx="18">
                  <c:v>387.68</c:v>
                </c:pt>
                <c:pt idx="19">
                  <c:v>388.02</c:v>
                </c:pt>
                <c:pt idx="20">
                  <c:v>387.42</c:v>
                </c:pt>
              </c:numCache>
            </c:numRef>
          </c:val>
        </c:ser>
        <c:ser>
          <c:idx val="4"/>
          <c:order val="3"/>
          <c:tx>
            <c:strRef>
              <c:f>'Wand Graphs'!$E$2</c:f>
              <c:strCache>
                <c:ptCount val="1"/>
                <c:pt idx="0">
                  <c:v>triad (MB/s)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'Wand Graphs'!$A$3:$A$23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Graphs'!$E$3:$E$23</c:f>
              <c:numCache>
                <c:formatCode>General</c:formatCode>
                <c:ptCount val="21"/>
                <c:pt idx="0">
                  <c:v>40.299999999999997</c:v>
                </c:pt>
                <c:pt idx="1">
                  <c:v>77.66</c:v>
                </c:pt>
                <c:pt idx="2">
                  <c:v>138.80000000000001</c:v>
                </c:pt>
                <c:pt idx="3">
                  <c:v>239.24</c:v>
                </c:pt>
                <c:pt idx="4">
                  <c:v>360.12</c:v>
                </c:pt>
                <c:pt idx="5">
                  <c:v>512.96</c:v>
                </c:pt>
                <c:pt idx="6">
                  <c:v>619.79</c:v>
                </c:pt>
                <c:pt idx="7">
                  <c:v>629.57000000000005</c:v>
                </c:pt>
                <c:pt idx="8">
                  <c:v>574.12</c:v>
                </c:pt>
                <c:pt idx="9">
                  <c:v>577.74</c:v>
                </c:pt>
                <c:pt idx="10">
                  <c:v>591.41999999999996</c:v>
                </c:pt>
                <c:pt idx="11">
                  <c:v>570.79999999999995</c:v>
                </c:pt>
                <c:pt idx="12">
                  <c:v>498.69</c:v>
                </c:pt>
                <c:pt idx="13">
                  <c:v>422.54</c:v>
                </c:pt>
                <c:pt idx="14">
                  <c:v>414.05</c:v>
                </c:pt>
                <c:pt idx="15">
                  <c:v>413.55</c:v>
                </c:pt>
                <c:pt idx="16">
                  <c:v>416.13</c:v>
                </c:pt>
                <c:pt idx="17">
                  <c:v>417.85</c:v>
                </c:pt>
                <c:pt idx="18">
                  <c:v>421.08</c:v>
                </c:pt>
                <c:pt idx="19">
                  <c:v>423.16</c:v>
                </c:pt>
                <c:pt idx="20">
                  <c:v>424.85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407712"/>
        <c:axId val="187408272"/>
      </c:barChart>
      <c:catAx>
        <c:axId val="18740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 dirty="0" smtClean="0"/>
                  <a:t>Array Size (</a:t>
                </a:r>
                <a:r>
                  <a:rPr lang="en-ZA" sz="1800" dirty="0" err="1" smtClean="0"/>
                  <a:t>kB</a:t>
                </a:r>
                <a:r>
                  <a:rPr lang="en-ZA" sz="1800" dirty="0" smtClean="0"/>
                  <a:t>)</a:t>
                </a:r>
                <a:endParaRPr lang="en-ZA" sz="1800" dirty="0"/>
              </a:p>
            </c:rich>
          </c:tx>
          <c:layout>
            <c:manualLayout>
              <c:xMode val="edge"/>
              <c:yMode val="edge"/>
              <c:x val="0.42504830784676606"/>
              <c:y val="0.8229240124124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08272"/>
        <c:crosses val="autoZero"/>
        <c:auto val="1"/>
        <c:lblAlgn val="ctr"/>
        <c:lblOffset val="100"/>
        <c:noMultiLvlLbl val="0"/>
      </c:catAx>
      <c:valAx>
        <c:axId val="18740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 dirty="0" smtClean="0"/>
                  <a:t>Memory Bandwidth (MB/s)</a:t>
                </a:r>
                <a:endParaRPr lang="en-ZA" sz="1800" dirty="0"/>
              </a:p>
            </c:rich>
          </c:tx>
          <c:layout>
            <c:manualLayout>
              <c:xMode val="edge"/>
              <c:yMode val="edge"/>
              <c:x val="6.0269134429877238E-3"/>
              <c:y val="8.20255428235413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0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0683545674266"/>
          <c:y val="4.0530057660164903E-2"/>
          <c:w val="0.87040644163525482"/>
          <c:h val="0.682524901425807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'Wand Graphs'!$B$28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'Wand Graphs'!$A$29:$A$49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Graphs'!$B$29:$B$49</c:f>
              <c:numCache>
                <c:formatCode>General</c:formatCode>
                <c:ptCount val="21"/>
                <c:pt idx="0">
                  <c:v>20.12</c:v>
                </c:pt>
                <c:pt idx="1">
                  <c:v>39.700000000000003</c:v>
                </c:pt>
                <c:pt idx="2">
                  <c:v>78.180000000000007</c:v>
                </c:pt>
                <c:pt idx="3">
                  <c:v>154.22</c:v>
                </c:pt>
                <c:pt idx="4">
                  <c:v>290.2</c:v>
                </c:pt>
                <c:pt idx="5">
                  <c:v>575.80999999999995</c:v>
                </c:pt>
                <c:pt idx="6">
                  <c:v>1013.71</c:v>
                </c:pt>
                <c:pt idx="7">
                  <c:v>1617.92</c:v>
                </c:pt>
                <c:pt idx="8">
                  <c:v>1763.3</c:v>
                </c:pt>
                <c:pt idx="9">
                  <c:v>1353.21</c:v>
                </c:pt>
                <c:pt idx="10">
                  <c:v>1261.67</c:v>
                </c:pt>
                <c:pt idx="11">
                  <c:v>1261.07</c:v>
                </c:pt>
                <c:pt idx="12">
                  <c:v>1076.81</c:v>
                </c:pt>
                <c:pt idx="13">
                  <c:v>813.26</c:v>
                </c:pt>
                <c:pt idx="14">
                  <c:v>754.75</c:v>
                </c:pt>
                <c:pt idx="15">
                  <c:v>754.64</c:v>
                </c:pt>
                <c:pt idx="16">
                  <c:v>780.99</c:v>
                </c:pt>
                <c:pt idx="17">
                  <c:v>749.67</c:v>
                </c:pt>
                <c:pt idx="18">
                  <c:v>753.8</c:v>
                </c:pt>
                <c:pt idx="19">
                  <c:v>757.1</c:v>
                </c:pt>
                <c:pt idx="20">
                  <c:v>760.43</c:v>
                </c:pt>
              </c:numCache>
            </c:numRef>
          </c:val>
        </c:ser>
        <c:ser>
          <c:idx val="2"/>
          <c:order val="1"/>
          <c:tx>
            <c:strRef>
              <c:f>'Wand Graphs'!$C$28</c:f>
              <c:strCache>
                <c:ptCount val="1"/>
                <c:pt idx="0">
                  <c:v>scale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'Wand Graphs'!$A$29:$A$49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Graphs'!$C$29:$C$49</c:f>
              <c:numCache>
                <c:formatCode>General</c:formatCode>
                <c:ptCount val="21"/>
                <c:pt idx="0">
                  <c:v>19.899999999999999</c:v>
                </c:pt>
                <c:pt idx="1">
                  <c:v>37.94</c:v>
                </c:pt>
                <c:pt idx="2">
                  <c:v>72.599999999999994</c:v>
                </c:pt>
                <c:pt idx="3">
                  <c:v>143.19999999999999</c:v>
                </c:pt>
                <c:pt idx="4">
                  <c:v>256.32</c:v>
                </c:pt>
                <c:pt idx="5">
                  <c:v>429.5</c:v>
                </c:pt>
                <c:pt idx="6">
                  <c:v>666.52</c:v>
                </c:pt>
                <c:pt idx="7">
                  <c:v>874.21</c:v>
                </c:pt>
                <c:pt idx="8">
                  <c:v>927.36</c:v>
                </c:pt>
                <c:pt idx="9">
                  <c:v>882.71</c:v>
                </c:pt>
                <c:pt idx="10">
                  <c:v>859.19</c:v>
                </c:pt>
                <c:pt idx="11">
                  <c:v>871.73</c:v>
                </c:pt>
                <c:pt idx="12">
                  <c:v>780.66</c:v>
                </c:pt>
                <c:pt idx="13">
                  <c:v>644.32000000000005</c:v>
                </c:pt>
                <c:pt idx="14">
                  <c:v>604.11</c:v>
                </c:pt>
                <c:pt idx="15">
                  <c:v>600.33000000000004</c:v>
                </c:pt>
                <c:pt idx="16">
                  <c:v>625.44000000000005</c:v>
                </c:pt>
                <c:pt idx="17">
                  <c:v>601.53</c:v>
                </c:pt>
                <c:pt idx="18">
                  <c:v>600.47</c:v>
                </c:pt>
                <c:pt idx="19">
                  <c:v>601.17999999999995</c:v>
                </c:pt>
                <c:pt idx="20">
                  <c:v>603.16999999999996</c:v>
                </c:pt>
              </c:numCache>
            </c:numRef>
          </c:val>
        </c:ser>
        <c:ser>
          <c:idx val="3"/>
          <c:order val="2"/>
          <c:tx>
            <c:strRef>
              <c:f>'Wand Graphs'!$D$28</c:f>
              <c:strCache>
                <c:ptCount val="1"/>
                <c:pt idx="0">
                  <c:v>add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'Wand Graphs'!$A$29:$A$49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Graphs'!$D$29:$D$49</c:f>
              <c:numCache>
                <c:formatCode>General</c:formatCode>
                <c:ptCount val="21"/>
                <c:pt idx="0">
                  <c:v>29.24</c:v>
                </c:pt>
                <c:pt idx="1">
                  <c:v>57.64</c:v>
                </c:pt>
                <c:pt idx="2">
                  <c:v>110.12</c:v>
                </c:pt>
                <c:pt idx="3">
                  <c:v>215.96</c:v>
                </c:pt>
                <c:pt idx="4">
                  <c:v>387.22</c:v>
                </c:pt>
                <c:pt idx="5">
                  <c:v>700.3</c:v>
                </c:pt>
                <c:pt idx="6">
                  <c:v>1105.1300000000001</c:v>
                </c:pt>
                <c:pt idx="7">
                  <c:v>1477.84</c:v>
                </c:pt>
                <c:pt idx="8">
                  <c:v>1369.13</c:v>
                </c:pt>
                <c:pt idx="9">
                  <c:v>1220.8599999999999</c:v>
                </c:pt>
                <c:pt idx="10">
                  <c:v>1206.8800000000001</c:v>
                </c:pt>
                <c:pt idx="11">
                  <c:v>1233.49</c:v>
                </c:pt>
                <c:pt idx="12">
                  <c:v>935.62</c:v>
                </c:pt>
                <c:pt idx="13">
                  <c:v>711.12</c:v>
                </c:pt>
                <c:pt idx="14">
                  <c:v>709.37</c:v>
                </c:pt>
                <c:pt idx="15">
                  <c:v>777.28</c:v>
                </c:pt>
                <c:pt idx="16">
                  <c:v>834.41</c:v>
                </c:pt>
                <c:pt idx="17">
                  <c:v>797.58</c:v>
                </c:pt>
                <c:pt idx="18">
                  <c:v>800.15</c:v>
                </c:pt>
                <c:pt idx="19">
                  <c:v>800.37</c:v>
                </c:pt>
                <c:pt idx="20">
                  <c:v>800.14</c:v>
                </c:pt>
              </c:numCache>
            </c:numRef>
          </c:val>
        </c:ser>
        <c:ser>
          <c:idx val="4"/>
          <c:order val="3"/>
          <c:tx>
            <c:strRef>
              <c:f>'Wand Graphs'!$E$28</c:f>
              <c:strCache>
                <c:ptCount val="1"/>
                <c:pt idx="0">
                  <c:v>triad (MB/s)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'Wand Graphs'!$A$29:$A$49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Graphs'!$E$29:$E$49</c:f>
              <c:numCache>
                <c:formatCode>General</c:formatCode>
                <c:ptCount val="21"/>
                <c:pt idx="0">
                  <c:v>29.42</c:v>
                </c:pt>
                <c:pt idx="1">
                  <c:v>56.2</c:v>
                </c:pt>
                <c:pt idx="2">
                  <c:v>108.8</c:v>
                </c:pt>
                <c:pt idx="3">
                  <c:v>210.54</c:v>
                </c:pt>
                <c:pt idx="4">
                  <c:v>353.44</c:v>
                </c:pt>
                <c:pt idx="5">
                  <c:v>594.34</c:v>
                </c:pt>
                <c:pt idx="6">
                  <c:v>850.3</c:v>
                </c:pt>
                <c:pt idx="7">
                  <c:v>1081.77</c:v>
                </c:pt>
                <c:pt idx="8">
                  <c:v>1028.4000000000001</c:v>
                </c:pt>
                <c:pt idx="9">
                  <c:v>980.02</c:v>
                </c:pt>
                <c:pt idx="10">
                  <c:v>998.24</c:v>
                </c:pt>
                <c:pt idx="11">
                  <c:v>1014.12</c:v>
                </c:pt>
                <c:pt idx="12">
                  <c:v>755.15</c:v>
                </c:pt>
                <c:pt idx="13">
                  <c:v>607.30999999999995</c:v>
                </c:pt>
                <c:pt idx="14">
                  <c:v>604.02</c:v>
                </c:pt>
                <c:pt idx="15">
                  <c:v>653.97</c:v>
                </c:pt>
                <c:pt idx="16">
                  <c:v>697.46</c:v>
                </c:pt>
                <c:pt idx="17">
                  <c:v>662.64</c:v>
                </c:pt>
                <c:pt idx="18">
                  <c:v>663.16</c:v>
                </c:pt>
                <c:pt idx="19">
                  <c:v>663.55</c:v>
                </c:pt>
                <c:pt idx="20">
                  <c:v>662.72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149152"/>
        <c:axId val="187149712"/>
      </c:barChart>
      <c:catAx>
        <c:axId val="187149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 dirty="0" smtClean="0"/>
                  <a:t>Array Size (</a:t>
                </a:r>
                <a:r>
                  <a:rPr lang="en-ZA" sz="1800" dirty="0" err="1" smtClean="0"/>
                  <a:t>kB</a:t>
                </a:r>
                <a:r>
                  <a:rPr lang="en-ZA" sz="1800" dirty="0" smtClean="0"/>
                  <a:t>)</a:t>
                </a:r>
                <a:endParaRPr lang="en-ZA" sz="1800" dirty="0"/>
              </a:p>
            </c:rich>
          </c:tx>
          <c:layout>
            <c:manualLayout>
              <c:xMode val="edge"/>
              <c:yMode val="edge"/>
              <c:x val="0.40972897583634788"/>
              <c:y val="0.836751888234507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49712"/>
        <c:crosses val="autoZero"/>
        <c:auto val="1"/>
        <c:lblAlgn val="ctr"/>
        <c:lblOffset val="100"/>
        <c:noMultiLvlLbl val="0"/>
      </c:catAx>
      <c:valAx>
        <c:axId val="18714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 dirty="0" smtClean="0"/>
                  <a:t>Memory Bandwidth (MB/s)</a:t>
                </a:r>
                <a:endParaRPr lang="en-ZA" sz="1800" dirty="0"/>
              </a:p>
            </c:rich>
          </c:tx>
          <c:layout>
            <c:manualLayout>
              <c:xMode val="edge"/>
              <c:yMode val="edge"/>
              <c:x val="6.7666922309102288E-3"/>
              <c:y val="0.15841836894594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4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1315481016192"/>
          <c:y val="3.9940868581665005E-2"/>
          <c:w val="0.86934233684659723"/>
          <c:h val="0.6874513028160763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'Wand Graphs'!$B$53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'Wand Graphs'!$A$54:$A$74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Graphs'!$B$54:$B$74</c:f>
              <c:numCache>
                <c:formatCode>General</c:formatCode>
                <c:ptCount val="21"/>
                <c:pt idx="0">
                  <c:v>18.48</c:v>
                </c:pt>
                <c:pt idx="1">
                  <c:v>36.74</c:v>
                </c:pt>
                <c:pt idx="2">
                  <c:v>72.599999999999994</c:v>
                </c:pt>
                <c:pt idx="3">
                  <c:v>144.72</c:v>
                </c:pt>
                <c:pt idx="4">
                  <c:v>286.39999999999998</c:v>
                </c:pt>
                <c:pt idx="5">
                  <c:v>547.79</c:v>
                </c:pt>
                <c:pt idx="6">
                  <c:v>1027.5999999999999</c:v>
                </c:pt>
                <c:pt idx="7">
                  <c:v>1777.76</c:v>
                </c:pt>
                <c:pt idx="8">
                  <c:v>2496.8200000000002</c:v>
                </c:pt>
                <c:pt idx="9">
                  <c:v>2348.0300000000002</c:v>
                </c:pt>
                <c:pt idx="10">
                  <c:v>1847.36</c:v>
                </c:pt>
                <c:pt idx="11">
                  <c:v>1857.94</c:v>
                </c:pt>
                <c:pt idx="12">
                  <c:v>1576.95</c:v>
                </c:pt>
                <c:pt idx="13">
                  <c:v>1118.8900000000001</c:v>
                </c:pt>
                <c:pt idx="14">
                  <c:v>1013.78</c:v>
                </c:pt>
                <c:pt idx="15">
                  <c:v>992.85</c:v>
                </c:pt>
                <c:pt idx="16">
                  <c:v>983.08</c:v>
                </c:pt>
                <c:pt idx="17">
                  <c:v>976.97</c:v>
                </c:pt>
                <c:pt idx="18">
                  <c:v>979.29</c:v>
                </c:pt>
                <c:pt idx="19">
                  <c:v>983.81</c:v>
                </c:pt>
                <c:pt idx="20">
                  <c:v>988</c:v>
                </c:pt>
              </c:numCache>
            </c:numRef>
          </c:val>
        </c:ser>
        <c:ser>
          <c:idx val="2"/>
          <c:order val="1"/>
          <c:tx>
            <c:strRef>
              <c:f>'Wand Graphs'!$C$53</c:f>
              <c:strCache>
                <c:ptCount val="1"/>
                <c:pt idx="0">
                  <c:v>scale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'Wand Graphs'!$A$54:$A$74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Graphs'!$C$54:$C$74</c:f>
              <c:numCache>
                <c:formatCode>General</c:formatCode>
                <c:ptCount val="21"/>
                <c:pt idx="0">
                  <c:v>19.3</c:v>
                </c:pt>
                <c:pt idx="1">
                  <c:v>37.06</c:v>
                </c:pt>
                <c:pt idx="2">
                  <c:v>72.400000000000006</c:v>
                </c:pt>
                <c:pt idx="3">
                  <c:v>143.19999999999999</c:v>
                </c:pt>
                <c:pt idx="4">
                  <c:v>269.83999999999997</c:v>
                </c:pt>
                <c:pt idx="5">
                  <c:v>490.3</c:v>
                </c:pt>
                <c:pt idx="6">
                  <c:v>839.92</c:v>
                </c:pt>
                <c:pt idx="7">
                  <c:v>1244.27</c:v>
                </c:pt>
                <c:pt idx="8">
                  <c:v>1681.62</c:v>
                </c:pt>
                <c:pt idx="9">
                  <c:v>2010.82</c:v>
                </c:pt>
                <c:pt idx="10">
                  <c:v>2263.58</c:v>
                </c:pt>
                <c:pt idx="11">
                  <c:v>2433.5100000000002</c:v>
                </c:pt>
                <c:pt idx="12">
                  <c:v>2156.58</c:v>
                </c:pt>
                <c:pt idx="13">
                  <c:v>1349.28</c:v>
                </c:pt>
                <c:pt idx="14">
                  <c:v>1170.32</c:v>
                </c:pt>
                <c:pt idx="15">
                  <c:v>1122.1400000000001</c:v>
                </c:pt>
                <c:pt idx="16">
                  <c:v>1108.05</c:v>
                </c:pt>
                <c:pt idx="17">
                  <c:v>1097.02</c:v>
                </c:pt>
                <c:pt idx="18">
                  <c:v>1097.56</c:v>
                </c:pt>
                <c:pt idx="19">
                  <c:v>1101.93</c:v>
                </c:pt>
                <c:pt idx="20">
                  <c:v>1112.44</c:v>
                </c:pt>
              </c:numCache>
            </c:numRef>
          </c:val>
        </c:ser>
        <c:ser>
          <c:idx val="3"/>
          <c:order val="2"/>
          <c:tx>
            <c:strRef>
              <c:f>'Wand Graphs'!$D$53</c:f>
              <c:strCache>
                <c:ptCount val="1"/>
                <c:pt idx="0">
                  <c:v>add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'Wand Graphs'!$A$54:$A$74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Graphs'!$D$54:$D$74</c:f>
              <c:numCache>
                <c:formatCode>General</c:formatCode>
                <c:ptCount val="21"/>
                <c:pt idx="0">
                  <c:v>29.66</c:v>
                </c:pt>
                <c:pt idx="1">
                  <c:v>56.02</c:v>
                </c:pt>
                <c:pt idx="2">
                  <c:v>109.2</c:v>
                </c:pt>
                <c:pt idx="3">
                  <c:v>215.96</c:v>
                </c:pt>
                <c:pt idx="4">
                  <c:v>416.31</c:v>
                </c:pt>
                <c:pt idx="5">
                  <c:v>772.61</c:v>
                </c:pt>
                <c:pt idx="6">
                  <c:v>1299.7</c:v>
                </c:pt>
                <c:pt idx="7">
                  <c:v>2086.14</c:v>
                </c:pt>
                <c:pt idx="8">
                  <c:v>2545.9899999999998</c:v>
                </c:pt>
                <c:pt idx="9">
                  <c:v>2442.4299999999998</c:v>
                </c:pt>
                <c:pt idx="10">
                  <c:v>2253.6799999999998</c:v>
                </c:pt>
                <c:pt idx="11">
                  <c:v>2310.27</c:v>
                </c:pt>
                <c:pt idx="12">
                  <c:v>1599.51</c:v>
                </c:pt>
                <c:pt idx="13">
                  <c:v>731.68</c:v>
                </c:pt>
                <c:pt idx="14">
                  <c:v>614.78</c:v>
                </c:pt>
                <c:pt idx="15">
                  <c:v>606.87</c:v>
                </c:pt>
                <c:pt idx="16">
                  <c:v>610.91999999999996</c:v>
                </c:pt>
                <c:pt idx="17">
                  <c:v>612.58000000000004</c:v>
                </c:pt>
                <c:pt idx="18">
                  <c:v>614.38</c:v>
                </c:pt>
                <c:pt idx="19">
                  <c:v>615.66999999999996</c:v>
                </c:pt>
                <c:pt idx="20">
                  <c:v>615.80999999999995</c:v>
                </c:pt>
              </c:numCache>
            </c:numRef>
          </c:val>
        </c:ser>
        <c:ser>
          <c:idx val="4"/>
          <c:order val="3"/>
          <c:tx>
            <c:strRef>
              <c:f>'Wand Graphs'!$E$53</c:f>
              <c:strCache>
                <c:ptCount val="1"/>
                <c:pt idx="0">
                  <c:v>triad (MB/s)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'Wand Graphs'!$A$54:$A$74</c:f>
              <c:numCache>
                <c:formatCode>General</c:formatCode>
                <c:ptCount val="21"/>
                <c:pt idx="0">
                  <c:v>7.8125E-2</c:v>
                </c:pt>
                <c:pt idx="1">
                  <c:v>0.15625</c:v>
                </c:pt>
                <c:pt idx="2">
                  <c:v>0.3125</c:v>
                </c:pt>
                <c:pt idx="3">
                  <c:v>0.625</c:v>
                </c:pt>
                <c:pt idx="4">
                  <c:v>1.25</c:v>
                </c:pt>
                <c:pt idx="5">
                  <c:v>2.5</c:v>
                </c:pt>
                <c:pt idx="6">
                  <c:v>5</c:v>
                </c:pt>
                <c:pt idx="7">
                  <c:v>10</c:v>
                </c:pt>
                <c:pt idx="8">
                  <c:v>20</c:v>
                </c:pt>
                <c:pt idx="9">
                  <c:v>40</c:v>
                </c:pt>
                <c:pt idx="10">
                  <c:v>80</c:v>
                </c:pt>
                <c:pt idx="11">
                  <c:v>160</c:v>
                </c:pt>
                <c:pt idx="12">
                  <c:v>320</c:v>
                </c:pt>
                <c:pt idx="13">
                  <c:v>640</c:v>
                </c:pt>
                <c:pt idx="14">
                  <c:v>1280</c:v>
                </c:pt>
                <c:pt idx="15">
                  <c:v>2560</c:v>
                </c:pt>
                <c:pt idx="16">
                  <c:v>5120</c:v>
                </c:pt>
                <c:pt idx="17">
                  <c:v>10240</c:v>
                </c:pt>
                <c:pt idx="18">
                  <c:v>20480</c:v>
                </c:pt>
                <c:pt idx="19">
                  <c:v>40960</c:v>
                </c:pt>
                <c:pt idx="20">
                  <c:v>81920</c:v>
                </c:pt>
              </c:numCache>
            </c:numRef>
          </c:cat>
          <c:val>
            <c:numRef>
              <c:f>'Wand Graphs'!$E$54:$E$74</c:f>
              <c:numCache>
                <c:formatCode>General</c:formatCode>
                <c:ptCount val="21"/>
                <c:pt idx="0">
                  <c:v>28.76</c:v>
                </c:pt>
                <c:pt idx="1">
                  <c:v>54.26</c:v>
                </c:pt>
                <c:pt idx="2">
                  <c:v>108.8</c:v>
                </c:pt>
                <c:pt idx="3">
                  <c:v>203.43</c:v>
                </c:pt>
                <c:pt idx="4">
                  <c:v>385.36</c:v>
                </c:pt>
                <c:pt idx="5">
                  <c:v>644.20000000000005</c:v>
                </c:pt>
                <c:pt idx="6">
                  <c:v>1029.2</c:v>
                </c:pt>
                <c:pt idx="7">
                  <c:v>1445.09</c:v>
                </c:pt>
                <c:pt idx="8">
                  <c:v>1673.84</c:v>
                </c:pt>
                <c:pt idx="9">
                  <c:v>1705.48</c:v>
                </c:pt>
                <c:pt idx="10">
                  <c:v>1661.26</c:v>
                </c:pt>
                <c:pt idx="11">
                  <c:v>1692.74</c:v>
                </c:pt>
                <c:pt idx="12">
                  <c:v>1448.2</c:v>
                </c:pt>
                <c:pt idx="13">
                  <c:v>1010.33</c:v>
                </c:pt>
                <c:pt idx="14">
                  <c:v>952.62</c:v>
                </c:pt>
                <c:pt idx="15">
                  <c:v>960.95</c:v>
                </c:pt>
                <c:pt idx="16">
                  <c:v>970.05</c:v>
                </c:pt>
                <c:pt idx="17">
                  <c:v>973.09</c:v>
                </c:pt>
                <c:pt idx="18">
                  <c:v>976.88</c:v>
                </c:pt>
                <c:pt idx="19">
                  <c:v>978.61</c:v>
                </c:pt>
                <c:pt idx="20">
                  <c:v>979.71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153632"/>
        <c:axId val="187154192"/>
      </c:barChart>
      <c:catAx>
        <c:axId val="18715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/>
                  <a:t>Array Size (kB)</a:t>
                </a:r>
              </a:p>
            </c:rich>
          </c:tx>
          <c:layout>
            <c:manualLayout>
              <c:xMode val="edge"/>
              <c:yMode val="edge"/>
              <c:x val="0.41158937187457639"/>
              <c:y val="0.831414818774751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54192"/>
        <c:crosses val="autoZero"/>
        <c:auto val="1"/>
        <c:lblAlgn val="ctr"/>
        <c:lblOffset val="100"/>
        <c:noMultiLvlLbl val="0"/>
      </c:catAx>
      <c:valAx>
        <c:axId val="18715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800"/>
                  <a:t>Memory Bandwidth (MB/s)</a:t>
                </a:r>
              </a:p>
            </c:rich>
          </c:tx>
          <c:layout>
            <c:manualLayout>
              <c:xMode val="edge"/>
              <c:yMode val="edge"/>
              <c:x val="9.5511558402685756E-3"/>
              <c:y val="0.105223618320578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15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0.34889</cdr:x>
      <cdr:y>0.18127</cdr:y>
    </cdr:from>
    <cdr:to>
      <cdr:x>0.51325</cdr:x>
      <cdr:y>0.27227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2057022" y="924256"/>
          <a:ext cx="968992" cy="46402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0.78871</cdr:x>
      <cdr:y>0.45932</cdr:y>
    </cdr:from>
    <cdr:to>
      <cdr:x>0.92824</cdr:x>
      <cdr:y>0.54986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4650095" y="2342000"/>
          <a:ext cx="822657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2400" dirty="0" smtClean="0"/>
            <a:t>RAM</a:t>
          </a:r>
          <a:endParaRPr lang="en-ZA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0.70821</cdr:x>
      <cdr:y>0.29241</cdr:y>
    </cdr:from>
    <cdr:to>
      <cdr:x>0.71038</cdr:x>
      <cdr:y>0.51457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4459026" y="1490937"/>
          <a:ext cx="13648" cy="113276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0.38307</cdr:x>
      <cdr:y>0.14915</cdr:y>
    </cdr:from>
    <cdr:to>
      <cdr:x>0.53697</cdr:x>
      <cdr:y>0.24015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2411863" y="760483"/>
          <a:ext cx="968992" cy="46402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0.25518</cdr:x>
      <cdr:y>0.18118</cdr:y>
    </cdr:from>
    <cdr:to>
      <cdr:x>0.37657</cdr:x>
      <cdr:y>0.27172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06645" y="923811"/>
          <a:ext cx="764274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2400" dirty="0" smtClean="0"/>
            <a:t>L1</a:t>
          </a:r>
          <a:endParaRPr lang="en-ZA" sz="2400" dirty="0"/>
        </a:p>
      </cdr:txBody>
    </cdr:sp>
  </cdr:relSizeAnchor>
  <cdr:relSizeAnchor xmlns:cdr="http://schemas.openxmlformats.org/drawingml/2006/chartDrawing">
    <cdr:from>
      <cdr:x>0.58899</cdr:x>
      <cdr:y>0.10402</cdr:y>
    </cdr:from>
    <cdr:to>
      <cdr:x>0.76734</cdr:x>
      <cdr:y>0.19456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3708400" y="530385"/>
          <a:ext cx="1122907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2400" dirty="0" smtClean="0"/>
            <a:t>L1 + L2</a:t>
          </a:r>
          <a:endParaRPr lang="en-ZA" sz="2400" dirty="0"/>
        </a:p>
      </cdr:txBody>
    </cdr:sp>
  </cdr:relSizeAnchor>
  <cdr:relSizeAnchor xmlns:cdr="http://schemas.openxmlformats.org/drawingml/2006/chartDrawing">
    <cdr:from>
      <cdr:x>0.77471</cdr:x>
      <cdr:y>0.35359</cdr:y>
    </cdr:from>
    <cdr:to>
      <cdr:x>0.92775</cdr:x>
      <cdr:y>0.44414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877710" y="1802915"/>
          <a:ext cx="963532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2400" dirty="0" smtClean="0"/>
            <a:t>RAM</a:t>
          </a:r>
          <a:endParaRPr lang="en-ZA" sz="2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0.78069</cdr:x>
      <cdr:y>0.37332</cdr:y>
    </cdr:from>
    <cdr:to>
      <cdr:x>0.92255</cdr:x>
      <cdr:y>0.46119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677391" y="1961487"/>
          <a:ext cx="849952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2400" dirty="0" smtClean="0"/>
            <a:t>RAM</a:t>
          </a:r>
          <a:endParaRPr lang="en-ZA" sz="2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0.32135</cdr:x>
      <cdr:y>0.14244</cdr:y>
    </cdr:from>
    <cdr:to>
      <cdr:x>0.50122</cdr:x>
      <cdr:y>0.17225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1992574" y="746824"/>
          <a:ext cx="1115326" cy="15631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0.19308</cdr:x>
      <cdr:y>0.13105</cdr:y>
    </cdr:from>
    <cdr:to>
      <cdr:x>0.31634</cdr:x>
      <cdr:y>0.2191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1197212" y="687129"/>
          <a:ext cx="764274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2400" dirty="0" smtClean="0"/>
            <a:t>L1</a:t>
          </a:r>
          <a:endParaRPr lang="en-ZA" sz="2400" dirty="0"/>
        </a:p>
      </cdr:txBody>
    </cdr:sp>
  </cdr:relSizeAnchor>
  <cdr:relSizeAnchor xmlns:cdr="http://schemas.openxmlformats.org/drawingml/2006/chartDrawing">
    <cdr:from>
      <cdr:x>0.58547</cdr:x>
      <cdr:y>0.08865</cdr:y>
    </cdr:from>
    <cdr:to>
      <cdr:x>0.75495</cdr:x>
      <cdr:y>0.1767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30305" y="464813"/>
          <a:ext cx="1050877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2400" dirty="0" smtClean="0"/>
            <a:t>L1 + L2</a:t>
          </a:r>
          <a:endParaRPr lang="en-ZA" sz="2400" dirty="0"/>
        </a:p>
      </cdr:txBody>
    </cdr:sp>
  </cdr:relSizeAnchor>
  <cdr:relSizeAnchor xmlns:cdr="http://schemas.openxmlformats.org/drawingml/2006/chartDrawing">
    <cdr:from>
      <cdr:x>0.80484</cdr:x>
      <cdr:y>0.30806</cdr:y>
    </cdr:from>
    <cdr:to>
      <cdr:x>0.93324</cdr:x>
      <cdr:y>0.39611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4990490" y="1615177"/>
          <a:ext cx="796159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ZA" sz="2400" dirty="0" smtClean="0"/>
            <a:t>RAM</a:t>
          </a:r>
          <a:endParaRPr lang="en-ZA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9029-ABCC-4969-AECE-84B95977DEF9}" type="datetimeFigureOut">
              <a:rPr lang="en-ZA" smtClean="0"/>
              <a:t>2014/01/31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97134-351D-43BA-9B03-D9B34E8E41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126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Peaks at exact size</a:t>
            </a:r>
            <a:r>
              <a:rPr lang="en-ZA" baseline="0" dirty="0" smtClean="0"/>
              <a:t> of L1 cache. Dips thereafter due to swapping between L1 and L2 caches. Plateaus beyond size of L2 cache – because it is RAM only at this point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7134-351D-43BA-9B03-D9B34E8E4192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230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Peaks at exact size</a:t>
            </a:r>
            <a:r>
              <a:rPr lang="en-ZA" baseline="0" dirty="0" smtClean="0"/>
              <a:t> of L1 cache. Dips thereafter due to swapping between L1 and L2 caches. Plateaus beyond size of L2 cache – because it is RAM only at this point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7134-351D-43BA-9B03-D9B34E8E4192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1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Same pattern</a:t>
            </a:r>
            <a:r>
              <a:rPr lang="en-ZA" baseline="0" dirty="0" smtClean="0"/>
              <a:t> as with Cubieboard – L1 cache, L2 cache, main memory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7134-351D-43BA-9B03-D9B34E8E4192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147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Same pattern</a:t>
            </a:r>
            <a:r>
              <a:rPr lang="en-ZA" baseline="0" dirty="0" smtClean="0"/>
              <a:t> as with Cubieboard – L1 cache, L2 cache, main memory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7134-351D-43BA-9B03-D9B34E8E4192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360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7134-351D-43BA-9B03-D9B34E8E4192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185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7134-351D-43BA-9B03-D9B34E8E4192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447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9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9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9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2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4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8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0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6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2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4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4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759852"/>
            <a:ext cx="10058400" cy="2921315"/>
          </a:xfrm>
        </p:spPr>
        <p:txBody>
          <a:bodyPr/>
          <a:lstStyle/>
          <a:p>
            <a:r>
              <a:rPr lang="en-ZA" dirty="0" smtClean="0"/>
              <a:t>RAM</a:t>
            </a:r>
            <a:r>
              <a:rPr lang="en-ZA" dirty="0"/>
              <a:t> </a:t>
            </a:r>
            <a:r>
              <a:rPr lang="en-ZA" dirty="0" smtClean="0"/>
              <a:t>Benchmarking on ARM-based </a:t>
            </a:r>
            <a:r>
              <a:rPr lang="en-ZA" dirty="0" err="1" smtClean="0"/>
              <a:t>SoCs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571531"/>
            <a:ext cx="10058400" cy="1143000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Thomas Wrigley</a:t>
            </a:r>
          </a:p>
          <a:p>
            <a:r>
              <a:rPr lang="en-ZA" dirty="0" smtClean="0"/>
              <a:t>In collaboration with Gerhard </a:t>
            </a:r>
            <a:r>
              <a:rPr lang="en-ZA" dirty="0" err="1" smtClean="0"/>
              <a:t>harmsen</a:t>
            </a:r>
            <a:endParaRPr lang="en-ZA" dirty="0" smtClean="0"/>
          </a:p>
          <a:p>
            <a:r>
              <a:rPr lang="en-ZA" dirty="0" smtClean="0"/>
              <a:t>University of the </a:t>
            </a:r>
            <a:r>
              <a:rPr lang="en-ZA" dirty="0" err="1" smtClean="0"/>
              <a:t>witwatersrand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02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62289"/>
            <a:ext cx="10058400" cy="1450757"/>
          </a:xfrm>
        </p:spPr>
        <p:txBody>
          <a:bodyPr/>
          <a:lstStyle/>
          <a:p>
            <a:r>
              <a:rPr lang="en-ZA" dirty="0" smtClean="0"/>
              <a:t>STREAM Results – Cubieboard (1 Thread)</a:t>
            </a:r>
            <a:endParaRPr lang="en-Z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7529"/>
              </p:ext>
            </p:extLst>
          </p:nvPr>
        </p:nvGraphicFramePr>
        <p:xfrm>
          <a:off x="205740" y="1288468"/>
          <a:ext cx="11178540" cy="497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379621" y="1732547"/>
            <a:ext cx="3753853" cy="3481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5133474" y="1732547"/>
            <a:ext cx="1676759" cy="3481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6810233" y="1732547"/>
            <a:ext cx="3357349" cy="3481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1992574" y="2134273"/>
            <a:ext cx="90075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L1</a:t>
            </a:r>
          </a:p>
          <a:p>
            <a:pPr algn="ctr"/>
            <a:r>
              <a:rPr lang="en-ZA" dirty="0" smtClean="0"/>
              <a:t>Cache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5471388" y="2088107"/>
            <a:ext cx="915764" cy="6550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L1 + L2</a:t>
            </a:r>
          </a:p>
          <a:p>
            <a:pPr algn="ctr"/>
            <a:r>
              <a:rPr lang="en-ZA" dirty="0" smtClean="0"/>
              <a:t>Cache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7697338" y="2088107"/>
            <a:ext cx="10508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RAM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87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62289"/>
            <a:ext cx="10339544" cy="1450757"/>
          </a:xfrm>
        </p:spPr>
        <p:txBody>
          <a:bodyPr/>
          <a:lstStyle/>
          <a:p>
            <a:r>
              <a:rPr lang="en-ZA" dirty="0" smtClean="0"/>
              <a:t>STREAM Results – Cubieboard (2 Threads)</a:t>
            </a:r>
            <a:endParaRPr lang="en-Z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985525"/>
              </p:ext>
            </p:extLst>
          </p:nvPr>
        </p:nvGraphicFramePr>
        <p:xfrm>
          <a:off x="320039" y="1288468"/>
          <a:ext cx="11280557" cy="511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587241" y="1774207"/>
            <a:ext cx="3575713" cy="3466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5162954" y="1774207"/>
            <a:ext cx="1606335" cy="3466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6822512" y="1774207"/>
            <a:ext cx="3113057" cy="3466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2333767" y="2292824"/>
            <a:ext cx="103723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L1 Cache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5551908" y="2015825"/>
            <a:ext cx="9444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L1 + L2</a:t>
            </a:r>
          </a:p>
          <a:p>
            <a:pPr algn="ctr"/>
            <a:r>
              <a:rPr lang="en-ZA" dirty="0" smtClean="0"/>
              <a:t>Cache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7942997" y="2292824"/>
            <a:ext cx="7369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RAM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89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328721"/>
            <a:ext cx="10058400" cy="1450757"/>
          </a:xfrm>
        </p:spPr>
        <p:txBody>
          <a:bodyPr/>
          <a:lstStyle/>
          <a:p>
            <a:r>
              <a:rPr lang="en-ZA" dirty="0" smtClean="0"/>
              <a:t>STREAM Results - </a:t>
            </a:r>
            <a:r>
              <a:rPr lang="en-ZA" dirty="0" err="1" smtClean="0"/>
              <a:t>Wandboard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977996"/>
              </p:ext>
            </p:extLst>
          </p:nvPr>
        </p:nvGraphicFramePr>
        <p:xfrm>
          <a:off x="0" y="1234138"/>
          <a:ext cx="5895833" cy="509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757702"/>
              </p:ext>
            </p:extLst>
          </p:nvPr>
        </p:nvGraphicFramePr>
        <p:xfrm>
          <a:off x="5895833" y="1233714"/>
          <a:ext cx="6296167" cy="509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189862" y="3057100"/>
            <a:ext cx="13648" cy="11327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28299" y="2388358"/>
            <a:ext cx="76427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L1</a:t>
            </a:r>
            <a:endParaRPr lang="en-Z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05032" y="2157525"/>
            <a:ext cx="10486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L1 + L2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07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18" y="-466840"/>
            <a:ext cx="10058400" cy="1450757"/>
          </a:xfrm>
        </p:spPr>
        <p:txBody>
          <a:bodyPr/>
          <a:lstStyle/>
          <a:p>
            <a:r>
              <a:rPr lang="en-ZA" dirty="0" smtClean="0"/>
              <a:t>STREAM Results - </a:t>
            </a:r>
            <a:r>
              <a:rPr lang="en-ZA" dirty="0" err="1" smtClean="0"/>
              <a:t>Wandboard</a:t>
            </a:r>
            <a:endParaRPr lang="en-Z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636604"/>
              </p:ext>
            </p:extLst>
          </p:nvPr>
        </p:nvGraphicFramePr>
        <p:xfrm>
          <a:off x="0" y="1103086"/>
          <a:ext cx="5991367" cy="525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755674"/>
              </p:ext>
            </p:extLst>
          </p:nvPr>
        </p:nvGraphicFramePr>
        <p:xfrm>
          <a:off x="5991366" y="1103086"/>
          <a:ext cx="6200633" cy="524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189862" y="3179928"/>
            <a:ext cx="13648" cy="11327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385946" y="2613547"/>
            <a:ext cx="13648" cy="11327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42448" y="2251880"/>
            <a:ext cx="968992" cy="464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9118" y="2485071"/>
            <a:ext cx="76427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L1</a:t>
            </a:r>
            <a:endParaRPr lang="en-Z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02759" y="2022227"/>
            <a:ext cx="10781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L1 + L2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6812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09" y="-177420"/>
            <a:ext cx="10495127" cy="1450757"/>
          </a:xfrm>
        </p:spPr>
        <p:txBody>
          <a:bodyPr/>
          <a:lstStyle/>
          <a:p>
            <a:r>
              <a:rPr lang="en-ZA" dirty="0" smtClean="0"/>
              <a:t>STREAM – </a:t>
            </a:r>
            <a:r>
              <a:rPr lang="en-ZA" dirty="0" err="1" smtClean="0"/>
              <a:t>Wandboard</a:t>
            </a:r>
            <a:r>
              <a:rPr lang="en-ZA" dirty="0" smtClean="0"/>
              <a:t> Plateau (1 Thread) </a:t>
            </a:r>
            <a:endParaRPr lang="en-Z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386003"/>
              </p:ext>
            </p:extLst>
          </p:nvPr>
        </p:nvGraphicFramePr>
        <p:xfrm>
          <a:off x="573205" y="1555845"/>
          <a:ext cx="10582475" cy="481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8557148" y="3689779"/>
            <a:ext cx="2347413" cy="136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04561" y="3366613"/>
            <a:ext cx="1146412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Approx.</a:t>
            </a:r>
          </a:p>
          <a:p>
            <a:pPr algn="ctr"/>
            <a:r>
              <a:rPr lang="en-ZA" dirty="0" smtClean="0"/>
              <a:t>400 MB/s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76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27" y="-368489"/>
            <a:ext cx="10822674" cy="1450757"/>
          </a:xfrm>
        </p:spPr>
        <p:txBody>
          <a:bodyPr/>
          <a:lstStyle/>
          <a:p>
            <a:r>
              <a:rPr lang="en-ZA" dirty="0" smtClean="0"/>
              <a:t>STREAM – </a:t>
            </a:r>
            <a:r>
              <a:rPr lang="en-ZA" dirty="0" err="1" smtClean="0"/>
              <a:t>Wandboard</a:t>
            </a:r>
            <a:r>
              <a:rPr lang="en-ZA" dirty="0" smtClean="0"/>
              <a:t> Plateau (2 Threads) </a:t>
            </a:r>
            <a:endParaRPr lang="en-ZA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550306"/>
              </p:ext>
            </p:extLst>
          </p:nvPr>
        </p:nvGraphicFramePr>
        <p:xfrm>
          <a:off x="395784" y="1555845"/>
          <a:ext cx="10658902" cy="473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8529852" y="3526006"/>
            <a:ext cx="2347413" cy="136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877265" y="3202840"/>
            <a:ext cx="1146412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Approx.</a:t>
            </a:r>
          </a:p>
          <a:p>
            <a:pPr algn="ctr"/>
            <a:r>
              <a:rPr lang="en-ZA" dirty="0" smtClean="0"/>
              <a:t>650 MB/s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054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61" y="-327546"/>
            <a:ext cx="10563367" cy="1450757"/>
          </a:xfrm>
        </p:spPr>
        <p:txBody>
          <a:bodyPr/>
          <a:lstStyle/>
          <a:p>
            <a:r>
              <a:rPr lang="en-ZA" dirty="0"/>
              <a:t>STREAM – </a:t>
            </a:r>
            <a:r>
              <a:rPr lang="en-ZA" dirty="0" err="1"/>
              <a:t>Wandboard</a:t>
            </a:r>
            <a:r>
              <a:rPr lang="en-ZA" dirty="0"/>
              <a:t> Plateau </a:t>
            </a:r>
            <a:r>
              <a:rPr lang="en-ZA" dirty="0" smtClean="0"/>
              <a:t>(3 </a:t>
            </a:r>
            <a:r>
              <a:rPr lang="en-ZA" dirty="0"/>
              <a:t>Threads)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749949"/>
              </p:ext>
            </p:extLst>
          </p:nvPr>
        </p:nvGraphicFramePr>
        <p:xfrm>
          <a:off x="491319" y="1555845"/>
          <a:ext cx="10563368" cy="474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8516204" y="3648836"/>
            <a:ext cx="2347413" cy="136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63617" y="3339317"/>
            <a:ext cx="1146412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Approx.</a:t>
            </a:r>
          </a:p>
          <a:p>
            <a:pPr algn="ctr"/>
            <a:r>
              <a:rPr lang="en-ZA" dirty="0" smtClean="0"/>
              <a:t>970 MB/s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6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57" y="-313899"/>
            <a:ext cx="10549719" cy="1450757"/>
          </a:xfrm>
        </p:spPr>
        <p:txBody>
          <a:bodyPr/>
          <a:lstStyle/>
          <a:p>
            <a:r>
              <a:rPr lang="en-ZA" dirty="0"/>
              <a:t>STREAM – </a:t>
            </a:r>
            <a:r>
              <a:rPr lang="en-ZA" dirty="0" err="1"/>
              <a:t>Wandboard</a:t>
            </a:r>
            <a:r>
              <a:rPr lang="en-ZA" dirty="0"/>
              <a:t> Plateau </a:t>
            </a:r>
            <a:r>
              <a:rPr lang="en-ZA" dirty="0" smtClean="0"/>
              <a:t>(4 </a:t>
            </a:r>
            <a:r>
              <a:rPr lang="en-ZA" dirty="0"/>
              <a:t>Threads)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662031"/>
              </p:ext>
            </p:extLst>
          </p:nvPr>
        </p:nvGraphicFramePr>
        <p:xfrm>
          <a:off x="518615" y="1555845"/>
          <a:ext cx="10577015" cy="477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8516204" y="3812609"/>
            <a:ext cx="2347413" cy="136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63616" y="3489443"/>
            <a:ext cx="1228299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Approx.</a:t>
            </a:r>
          </a:p>
          <a:p>
            <a:pPr algn="ctr"/>
            <a:r>
              <a:rPr lang="en-ZA" dirty="0" smtClean="0"/>
              <a:t>1010 MB/s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09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99764"/>
            <a:ext cx="10058400" cy="1450757"/>
          </a:xfrm>
        </p:spPr>
        <p:txBody>
          <a:bodyPr/>
          <a:lstStyle/>
          <a:p>
            <a:r>
              <a:rPr lang="en-ZA" dirty="0"/>
              <a:t>STREAM Results - </a:t>
            </a:r>
            <a:r>
              <a:rPr lang="en-ZA" dirty="0" err="1"/>
              <a:t>Wandboard</a:t>
            </a:r>
            <a:endParaRPr lang="en-ZA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097280" y="1995860"/>
            <a:ext cx="10058400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 smtClean="0"/>
              <a:t>Memory Bandwidth of the </a:t>
            </a:r>
            <a:r>
              <a:rPr lang="en-ZA" sz="2000" dirty="0" err="1" smtClean="0"/>
              <a:t>Wandboard</a:t>
            </a:r>
            <a:r>
              <a:rPr lang="en-ZA" sz="2000" dirty="0" smtClean="0"/>
              <a:t> tends towards plateau beyond an array size greater than approx. 1 MB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 smtClean="0"/>
              <a:t>Table shows plateaus for 1, 2, 3, and 4 threads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ZA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ZA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ZA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ZA" sz="20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ZA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dirty="0" smtClean="0"/>
              <a:t>Not yet sure what is causing this plateau – more investigation needed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 smtClean="0"/>
              <a:t>RAM could be close to saturated at 3 cores – leaving 4</a:t>
            </a:r>
            <a:r>
              <a:rPr lang="en-ZA" sz="2000" baseline="30000" dirty="0" smtClean="0"/>
              <a:t>th</a:t>
            </a:r>
            <a:r>
              <a:rPr lang="en-ZA" sz="2000" dirty="0" smtClean="0"/>
              <a:t> core underutilised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ZA" sz="2000" dirty="0" smtClean="0"/>
          </a:p>
          <a:p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31433"/>
              </p:ext>
            </p:extLst>
          </p:nvPr>
        </p:nvGraphicFramePr>
        <p:xfrm>
          <a:off x="1499737" y="3299093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Number of Threads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Approx.</a:t>
                      </a:r>
                      <a:r>
                        <a:rPr lang="en-ZA" baseline="0" dirty="0" smtClean="0"/>
                        <a:t> Bandwidth Plateau (MB/s)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400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650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970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1010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3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artoonstock.com/lowres/computers-computer_retailer-mice-elephants-pc_world-fear-pha0209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20" y="203521"/>
            <a:ext cx="3474256" cy="34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STREAM Results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7193" y="2145898"/>
                <a:ext cx="3957851" cy="2199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/>
                  <a:t>Theoretical Bandwidth for </a:t>
                </a:r>
                <a:r>
                  <a:rPr lang="en-ZA" dirty="0" smtClean="0"/>
                  <a:t>Cubieboard  </a:t>
                </a:r>
              </a:p>
              <a:p>
                <a:r>
                  <a:rPr lang="en-ZA" dirty="0"/>
                  <a:t> </a:t>
                </a:r>
                <a:r>
                  <a:rPr lang="en-ZA" dirty="0" smtClean="0"/>
                  <a:t>   (RAM </a:t>
                </a:r>
                <a:r>
                  <a:rPr lang="en-ZA" dirty="0"/>
                  <a:t>set at 432 MHz</a:t>
                </a:r>
                <a:r>
                  <a:rPr lang="en-ZA" dirty="0" smtClean="0"/>
                  <a:t>):</a:t>
                </a:r>
              </a:p>
              <a:p>
                <a:endParaRPr lang="en-ZA" sz="1600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ZA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sz="1600" i="1">
                              <a:latin typeface="Cambria Math" panose="02040503050406030204" pitchFamily="18" charset="0"/>
                            </a:rPr>
                            <m:t>432 ×</m:t>
                          </m:r>
                          <m:sSup>
                            <m:sSupPr>
                              <m:ctrlPr>
                                <a:rPr lang="en-ZA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ZA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ZA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MHz</m:t>
                          </m:r>
                          <m:r>
                            <a:rPr lang="en-ZA" sz="1600" i="1">
                              <a:latin typeface="Cambria Math" panose="02040503050406030204" pitchFamily="18" charset="0"/>
                            </a:rPr>
                            <m:t> ×32 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bits</m:t>
                          </m:r>
                          <m:r>
                            <a:rPr lang="en-ZA" sz="1600">
                              <a:latin typeface="Cambria Math" panose="02040503050406030204" pitchFamily="18" charset="0"/>
                            </a:rPr>
                            <m:t> ×2 (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dual</m:t>
                          </m:r>
                          <m:r>
                            <a:rPr lang="en-ZA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rate</m:t>
                          </m:r>
                          <m:r>
                            <a:rPr lang="en-ZA" sz="16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ZA" sz="1600" i="1">
                              <a:latin typeface="Cambria Math" panose="02040503050406030204" pitchFamily="18" charset="0"/>
                            </a:rPr>
                            <m:t>8 (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bits</m:t>
                          </m:r>
                          <m:r>
                            <a:rPr lang="en-ZA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per</m:t>
                          </m:r>
                          <m:r>
                            <a:rPr lang="en-ZA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byte</m:t>
                          </m:r>
                          <m:r>
                            <a:rPr lang="en-ZA" sz="16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ZA" sz="16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ZA" sz="1600" dirty="0"/>
              </a:p>
              <a:p>
                <a:pPr algn="ctr"/>
                <a:endParaRPr lang="en-ZA" sz="16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1600" i="1">
                          <a:latin typeface="Cambria Math" panose="02040503050406030204" pitchFamily="18" charset="0"/>
                        </a:rPr>
                        <m:t>=3456 </m:t>
                      </m:r>
                      <m:r>
                        <m:rPr>
                          <m:sty m:val="p"/>
                        </m:rPr>
                        <a:rPr lang="en-ZA" sz="1600">
                          <a:latin typeface="Cambria Math" panose="02040503050406030204" pitchFamily="18" charset="0"/>
                        </a:rPr>
                        <m:t>MB</m:t>
                      </m:r>
                      <m:r>
                        <a:rPr lang="en-ZA" sz="160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ZA" sz="16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ZA" sz="1600" dirty="0"/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3" y="2145898"/>
                <a:ext cx="3957851" cy="2199769"/>
              </a:xfrm>
              <a:prstGeom prst="rect">
                <a:avLst/>
              </a:prstGeom>
              <a:blipFill rotWithShape="0">
                <a:blip r:embed="rId3"/>
                <a:stretch>
                  <a:fillRect l="-1231" t="-138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81748" y="2117880"/>
                <a:ext cx="4135272" cy="229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 smtClean="0"/>
                  <a:t>Theoretical </a:t>
                </a:r>
                <a:r>
                  <a:rPr lang="en-ZA" dirty="0"/>
                  <a:t>Bandwidth for </a:t>
                </a:r>
                <a:r>
                  <a:rPr lang="en-ZA" dirty="0" err="1" smtClean="0"/>
                  <a:t>Wandboard</a:t>
                </a:r>
                <a:r>
                  <a:rPr lang="en-ZA" dirty="0" smtClean="0"/>
                  <a:t>  </a:t>
                </a:r>
                <a:endParaRPr lang="en-ZA" dirty="0"/>
              </a:p>
              <a:p>
                <a:r>
                  <a:rPr lang="en-ZA" dirty="0"/>
                  <a:t>    (RAM set at </a:t>
                </a:r>
                <a:r>
                  <a:rPr lang="en-ZA" dirty="0" smtClean="0"/>
                  <a:t>432 </a:t>
                </a:r>
                <a:r>
                  <a:rPr lang="en-ZA" dirty="0"/>
                  <a:t>MHz):</a:t>
                </a:r>
              </a:p>
              <a:p>
                <a:endParaRPr lang="en-ZA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ZA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sz="1600" b="0" i="1" smtClean="0">
                              <a:latin typeface="Cambria Math" panose="02040503050406030204" pitchFamily="18" charset="0"/>
                            </a:rPr>
                            <m:t>432</m:t>
                          </m:r>
                          <m:r>
                            <a:rPr lang="en-ZA" sz="1600" i="1">
                              <a:latin typeface="Cambria Math" panose="02040503050406030204" pitchFamily="18" charset="0"/>
                            </a:rPr>
                            <m:t> ×</m:t>
                          </m:r>
                          <m:sSup>
                            <m:sSupPr>
                              <m:ctrlPr>
                                <a:rPr lang="en-ZA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ZA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ZA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MHz</m:t>
                          </m:r>
                          <m:r>
                            <a:rPr lang="en-ZA" sz="1600" i="1">
                              <a:latin typeface="Cambria Math" panose="02040503050406030204" pitchFamily="18" charset="0"/>
                            </a:rPr>
                            <m:t> ×32 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bits</m:t>
                          </m:r>
                          <m:r>
                            <a:rPr lang="en-ZA" sz="1600">
                              <a:latin typeface="Cambria Math" panose="02040503050406030204" pitchFamily="18" charset="0"/>
                            </a:rPr>
                            <m:t> ×2 (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dual</m:t>
                          </m:r>
                          <m:r>
                            <a:rPr lang="en-ZA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rate</m:t>
                          </m:r>
                          <m:r>
                            <a:rPr lang="en-ZA" sz="16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ZA" sz="1600" i="1">
                              <a:latin typeface="Cambria Math" panose="02040503050406030204" pitchFamily="18" charset="0"/>
                            </a:rPr>
                            <m:t>8 (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bits</m:t>
                          </m:r>
                          <m:r>
                            <a:rPr lang="en-ZA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per</m:t>
                          </m:r>
                          <m:r>
                            <a:rPr lang="en-ZA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ZA" sz="1600">
                              <a:latin typeface="Cambria Math" panose="02040503050406030204" pitchFamily="18" charset="0"/>
                            </a:rPr>
                            <m:t>byte</m:t>
                          </m:r>
                          <m:r>
                            <a:rPr lang="en-ZA" sz="160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ZA" sz="16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ZA" sz="1600" dirty="0"/>
              </a:p>
              <a:p>
                <a:pPr algn="ctr"/>
                <a:endParaRPr lang="en-ZA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ZA" sz="1600" b="0" i="1" smtClean="0">
                          <a:latin typeface="Cambria Math" panose="02040503050406030204" pitchFamily="18" charset="0"/>
                        </a:rPr>
                        <m:t>3456</m:t>
                      </m:r>
                      <m:r>
                        <a:rPr lang="en-ZA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ZA" sz="1600">
                          <a:latin typeface="Cambria Math" panose="02040503050406030204" pitchFamily="18" charset="0"/>
                        </a:rPr>
                        <m:t>MB</m:t>
                      </m:r>
                      <m:r>
                        <a:rPr lang="en-ZA" sz="160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ZA" sz="16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ZA" sz="1600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748" y="2117880"/>
                <a:ext cx="4135272" cy="2292102"/>
              </a:xfrm>
              <a:prstGeom prst="rect">
                <a:avLst/>
              </a:prstGeom>
              <a:blipFill rotWithShape="0">
                <a:blip r:embed="rId4"/>
                <a:stretch>
                  <a:fillRect l="-1180" t="-133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7564" y="4234437"/>
                <a:ext cx="8158637" cy="244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ZA" dirty="0" smtClean="0"/>
                  <a:t>Both boards have different DDR memory controllers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ZA" dirty="0" smtClean="0"/>
                  <a:t>Typical (Intel) MC efficiency – </a:t>
                </a:r>
                <a14:m>
                  <m:oMath xmlns:m="http://schemas.openxmlformats.org/officeDocument/2006/math">
                    <m:r>
                      <a:rPr lang="en-ZA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ZA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dirty="0" smtClean="0"/>
                  <a:t>50 %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ZA" dirty="0" smtClean="0"/>
                  <a:t>Cubieboard doesn’t appear close to saturation yet – only 2 cores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ZA" dirty="0" err="1" smtClean="0"/>
                  <a:t>Wandboard</a:t>
                </a:r>
                <a:r>
                  <a:rPr lang="en-ZA" dirty="0" smtClean="0"/>
                  <a:t> may be close to saturation – efficiency of significantly less than 50 %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ZA" dirty="0" smtClean="0"/>
                  <a:t>More investigation is needed to determine true cause </a:t>
                </a:r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64" y="4234437"/>
                <a:ext cx="8158637" cy="2446824"/>
              </a:xfrm>
              <a:prstGeom prst="rect">
                <a:avLst/>
              </a:prstGeom>
              <a:blipFill rotWithShape="0">
                <a:blip r:embed="rId5"/>
                <a:stretch>
                  <a:fillRect l="-52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38483" y="1939136"/>
            <a:ext cx="3957851" cy="22655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4685044" y="1939136"/>
            <a:ext cx="3957851" cy="22655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15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 Paradigm Shift – High-Throughput vs High-Performance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Most high performance computers are quite a bit like Jeremy Clarkson (from Top Gear):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Very large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And obsessed with</a:t>
            </a:r>
          </a:p>
          <a:p>
            <a:endParaRPr lang="en-ZA" dirty="0"/>
          </a:p>
        </p:txBody>
      </p:sp>
      <p:pic>
        <p:nvPicPr>
          <p:cNvPr id="1026" name="Picture 2" descr="http://www.avirra.ru/uploads/posts/2011-09/1316595744_clarkson-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89" y="2516293"/>
            <a:ext cx="6096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09182"/>
            <a:ext cx="10058400" cy="1450757"/>
          </a:xfrm>
        </p:spPr>
        <p:txBody>
          <a:bodyPr/>
          <a:lstStyle/>
          <a:p>
            <a:r>
              <a:rPr lang="en-ZA" dirty="0" err="1" smtClean="0"/>
              <a:t>LMBench</a:t>
            </a:r>
            <a:r>
              <a:rPr lang="en-ZA" dirty="0" smtClean="0"/>
              <a:t>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Runs </a:t>
            </a:r>
            <a:r>
              <a:rPr lang="en-ZA" dirty="0"/>
              <a:t>a series of tests which evaluate various aspects of memory and CPU cache  performance –   </a:t>
            </a:r>
            <a:r>
              <a:rPr lang="en-ZA" dirty="0" smtClean="0"/>
              <a:t>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basic </a:t>
            </a:r>
            <a:r>
              <a:rPr lang="en-ZA" dirty="0"/>
              <a:t>operations, float operations, double operations, memory bandwidth and memory (incl. </a:t>
            </a:r>
            <a:endParaRPr lang="en-ZA" dirty="0" smtClean="0"/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cache</a:t>
            </a:r>
            <a:r>
              <a:rPr lang="en-ZA" dirty="0"/>
              <a:t>) latency     </a:t>
            </a:r>
            <a:endParaRPr lang="en-ZA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 We will focus on two categories, namely (1) time taken to perform: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/>
              <a:t> </a:t>
            </a:r>
            <a:r>
              <a:rPr lang="en-ZA" dirty="0" smtClean="0"/>
              <a:t>basic integer operations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/>
              <a:t> </a:t>
            </a:r>
            <a:r>
              <a:rPr lang="en-ZA" dirty="0" smtClean="0"/>
              <a:t>basic 64 bit integer operations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/>
              <a:t> </a:t>
            </a:r>
            <a:r>
              <a:rPr lang="en-ZA" dirty="0" smtClean="0"/>
              <a:t> basic float operations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/>
              <a:t> </a:t>
            </a:r>
            <a:r>
              <a:rPr lang="en-ZA" dirty="0" smtClean="0"/>
              <a:t>double operations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And (2) memory latency (CPU cache and main memory)</a:t>
            </a:r>
          </a:p>
        </p:txBody>
      </p:sp>
    </p:spTree>
    <p:extLst>
      <p:ext uri="{BB962C8B-B14F-4D97-AF65-F5344CB8AC3E}">
        <p14:creationId xmlns:p14="http://schemas.microsoft.com/office/powerpoint/2010/main" val="27674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err="1" smtClean="0"/>
              <a:t>LMBench</a:t>
            </a:r>
            <a:r>
              <a:rPr lang="en-ZA" dirty="0" smtClean="0"/>
              <a:t> – </a:t>
            </a:r>
            <a:br>
              <a:rPr lang="en-ZA" dirty="0" smtClean="0"/>
            </a:br>
            <a:r>
              <a:rPr lang="en-ZA" dirty="0" smtClean="0"/>
              <a:t>Basic Integer Operations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78301"/>
              </p:ext>
            </p:extLst>
          </p:nvPr>
        </p:nvGraphicFramePr>
        <p:xfrm>
          <a:off x="1777128" y="2755230"/>
          <a:ext cx="8128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Bit 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Add 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Multiply 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Divide</a:t>
                      </a:r>
                      <a:r>
                        <a:rPr lang="en-ZA" baseline="0" dirty="0" smtClean="0"/>
                        <a:t> (ns)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Basic</a:t>
                      </a:r>
                      <a:r>
                        <a:rPr lang="en-ZA" baseline="0" dirty="0" smtClean="0"/>
                        <a:t> Integer Operations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2.98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73.2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Basic 64 bit integer operations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5.02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292.1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Basic</a:t>
                      </a:r>
                      <a:r>
                        <a:rPr lang="en-ZA" baseline="0" dirty="0" smtClean="0"/>
                        <a:t> Float Operations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3.98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3.98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17.9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Basic Double</a:t>
                      </a:r>
                      <a:r>
                        <a:rPr lang="en-ZA" baseline="0" dirty="0" smtClean="0"/>
                        <a:t> Operations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3.98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6.95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31.8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11379" y="1845734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200" dirty="0" smtClean="0"/>
              <a:t>Cubieboard</a:t>
            </a:r>
          </a:p>
          <a:p>
            <a:pPr algn="ctr"/>
            <a:r>
              <a:rPr lang="en-ZA" dirty="0" smtClean="0"/>
              <a:t>Time taken to perform operations: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30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err="1" smtClean="0"/>
              <a:t>LMBench</a:t>
            </a:r>
            <a:r>
              <a:rPr lang="en-ZA" dirty="0" smtClean="0"/>
              <a:t> – </a:t>
            </a:r>
            <a:br>
              <a:rPr lang="en-ZA" dirty="0" smtClean="0"/>
            </a:br>
            <a:r>
              <a:rPr lang="en-ZA" dirty="0" smtClean="0"/>
              <a:t>Basic Integer Operations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37552"/>
              </p:ext>
            </p:extLst>
          </p:nvPr>
        </p:nvGraphicFramePr>
        <p:xfrm>
          <a:off x="1777128" y="2737488"/>
          <a:ext cx="8128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Bit 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Add 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Multiply 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Divide</a:t>
                      </a:r>
                      <a:r>
                        <a:rPr lang="en-ZA" baseline="0" dirty="0" smtClean="0"/>
                        <a:t> (ns)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Basic</a:t>
                      </a:r>
                      <a:r>
                        <a:rPr lang="en-ZA" baseline="0" dirty="0" smtClean="0"/>
                        <a:t> Integer Operations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1.01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1.01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4.12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96.1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Basic 64 bit integer operations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1.03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10.1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246.7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Basic</a:t>
                      </a:r>
                      <a:r>
                        <a:rPr lang="en-ZA" baseline="0" dirty="0" smtClean="0"/>
                        <a:t> Float Operations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5.03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6.03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16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Basic Double</a:t>
                      </a:r>
                      <a:r>
                        <a:rPr lang="en-ZA" baseline="0" dirty="0" smtClean="0"/>
                        <a:t> Operations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-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5.03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7.04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26.1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1845734"/>
            <a:ext cx="850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200" dirty="0" err="1" smtClean="0"/>
              <a:t>Wandboard</a:t>
            </a:r>
            <a:endParaRPr lang="en-ZA" sz="2200" dirty="0" smtClean="0"/>
          </a:p>
          <a:p>
            <a:pPr algn="ctr"/>
            <a:r>
              <a:rPr lang="en-ZA" dirty="0" smtClean="0"/>
              <a:t>Time taken to perform operations: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10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err="1" smtClean="0"/>
              <a:t>LMBench</a:t>
            </a:r>
            <a:r>
              <a:rPr lang="en-ZA" dirty="0" smtClean="0"/>
              <a:t> – Memory Latencies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endParaRPr lang="en-ZA" dirty="0"/>
          </a:p>
          <a:p>
            <a:pPr algn="ctr"/>
            <a:endParaRPr lang="en-ZA" dirty="0" smtClean="0"/>
          </a:p>
          <a:p>
            <a:pPr algn="ctr"/>
            <a:r>
              <a:rPr lang="en-ZA" dirty="0" smtClean="0"/>
              <a:t>     Table shows specific latencies recorded for Cubieboard and </a:t>
            </a:r>
            <a:r>
              <a:rPr lang="en-ZA" dirty="0" err="1" smtClean="0"/>
              <a:t>Wandboard</a:t>
            </a:r>
            <a:endParaRPr lang="en-ZA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98284" y="3188117"/>
          <a:ext cx="8128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CPU</a:t>
                      </a:r>
                      <a:r>
                        <a:rPr lang="en-ZA" baseline="0" dirty="0" smtClean="0"/>
                        <a:t> Frequency</a:t>
                      </a:r>
                    </a:p>
                    <a:p>
                      <a:pPr algn="ctr"/>
                      <a:r>
                        <a:rPr lang="en-ZA" baseline="0" dirty="0" smtClean="0"/>
                        <a:t>(MHz)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 Clock Cycle Period</a:t>
                      </a:r>
                    </a:p>
                    <a:p>
                      <a:pPr algn="ctr"/>
                      <a:r>
                        <a:rPr lang="en-ZA" dirty="0" smtClean="0"/>
                        <a:t>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 L1 Cache Latency</a:t>
                      </a:r>
                    </a:p>
                    <a:p>
                      <a:pPr algn="ctr"/>
                      <a:r>
                        <a:rPr lang="en-ZA" dirty="0" smtClean="0"/>
                        <a:t>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L2 Cache Latency</a:t>
                      </a:r>
                    </a:p>
                    <a:p>
                      <a:pPr algn="ctr"/>
                      <a:r>
                        <a:rPr lang="en-ZA" dirty="0" smtClean="0"/>
                        <a:t>(ns)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Main Memory Latency (ns)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Cubieboard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1008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0.992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3.02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9.231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58.5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Wandboard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996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1.004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4.019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30.8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119.8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813947" y="4462818"/>
            <a:ext cx="1119116" cy="382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5813947" y="5215720"/>
            <a:ext cx="1119116" cy="38213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7406641" y="4462817"/>
            <a:ext cx="1119116" cy="382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7406641" y="5215719"/>
            <a:ext cx="1119116" cy="38213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9004113" y="4462816"/>
            <a:ext cx="1119116" cy="382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9004113" y="5215718"/>
            <a:ext cx="1119116" cy="38213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ounded Rectangle 10"/>
          <p:cNvSpPr/>
          <p:nvPr/>
        </p:nvSpPr>
        <p:spPr>
          <a:xfrm>
            <a:off x="5813947" y="5728421"/>
            <a:ext cx="1228298" cy="3854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5813947" y="5744571"/>
            <a:ext cx="12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33.1 % diff.</a:t>
            </a:r>
            <a:endParaRPr lang="en-ZA" dirty="0"/>
          </a:p>
        </p:txBody>
      </p:sp>
      <p:sp>
        <p:nvSpPr>
          <p:cNvPr id="13" name="Rounded Rectangle 12"/>
          <p:cNvSpPr/>
          <p:nvPr/>
        </p:nvSpPr>
        <p:spPr>
          <a:xfrm>
            <a:off x="7260609" y="5728421"/>
            <a:ext cx="1501253" cy="3854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233.7 </a:t>
            </a:r>
            <a:r>
              <a:rPr lang="en-ZA" dirty="0">
                <a:solidFill>
                  <a:schemeClr val="tx1"/>
                </a:solidFill>
              </a:rPr>
              <a:t>% </a:t>
            </a:r>
            <a:r>
              <a:rPr lang="en-ZA" dirty="0" smtClean="0">
                <a:solidFill>
                  <a:schemeClr val="tx1"/>
                </a:solidFill>
              </a:rPr>
              <a:t>diff.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66578" y="5728421"/>
            <a:ext cx="1378425" cy="3854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104.8 </a:t>
            </a:r>
            <a:r>
              <a:rPr lang="en-ZA" dirty="0">
                <a:solidFill>
                  <a:schemeClr val="tx1"/>
                </a:solidFill>
              </a:rPr>
              <a:t>% </a:t>
            </a:r>
            <a:r>
              <a:rPr lang="en-ZA" dirty="0" smtClean="0">
                <a:solidFill>
                  <a:schemeClr val="tx1"/>
                </a:solidFill>
              </a:rPr>
              <a:t>diff.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LMBench</a:t>
            </a:r>
            <a:r>
              <a:rPr lang="en-ZA" dirty="0" smtClean="0"/>
              <a:t> Results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Cubieboard significantly outperforms the </a:t>
            </a:r>
            <a:r>
              <a:rPr lang="en-ZA" dirty="0" err="1" smtClean="0"/>
              <a:t>Wandboard</a:t>
            </a:r>
            <a:endParaRPr lang="en-ZA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Although the two chips come from different manufacturers, differences are probably due to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age of design – A7 is newer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A7 is several upgrades ahead of the A9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Differences are probably caused by newer, better RAM as well as SoC design and components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77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Bit Error Rate (BET)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Rate at which individual bit errors occur in the physical memory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Thought to be caused by cosmic rays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Usually  managed by Error Correcting Code (ECC) RAM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Most BET studies – very small-scale &amp; short time period laboratory attempts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One study used Google’s vast network of servers over a period of 2.5 years (Schroeder,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</a:t>
            </a:r>
            <a:r>
              <a:rPr lang="en-ZA" dirty="0" err="1" smtClean="0"/>
              <a:t>Pinheiro</a:t>
            </a:r>
            <a:r>
              <a:rPr lang="en-ZA" dirty="0" smtClean="0"/>
              <a:t>, &amp; Weber, 2009)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Concluded that: bit errors appear to be more dependent on hardware than previously thought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 Implication for us: bit errors are counter-productive for us – ECC RAM recommended             </a:t>
            </a:r>
          </a:p>
        </p:txBody>
      </p:sp>
      <p:pic>
        <p:nvPicPr>
          <p:cNvPr id="1026" name="Picture 2" descr="http://antongerdelan.net/teaching/vis/datareps/images/errorb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86" y="286603"/>
            <a:ext cx="3747685" cy="27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Implications &amp; Next Steps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ARM SoC memory controller may be less efficient than previously thought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More investigation is necessary to determine root causes of observed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New ARM chip and SoC (v8 &amp; 64 bit) designs must be evaluated for improvements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Any eventual design should make use of ECC memory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HEP HTC project will continue moving forward</a:t>
            </a:r>
          </a:p>
          <a:p>
            <a:pPr marL="0" indent="0">
              <a:buNone/>
            </a:pPr>
            <a:r>
              <a:rPr lang="en-Z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 </a:t>
            </a:r>
          </a:p>
          <a:p>
            <a:pPr marL="0" indent="0">
              <a:buNone/>
            </a:pPr>
            <a:endParaRPr lang="en-ZA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Memory </a:t>
            </a:r>
            <a:r>
              <a:rPr lang="en-ZA" dirty="0"/>
              <a:t>size and speed is crucial for optimally efficient performance (right proportions, not   </a:t>
            </a:r>
          </a:p>
          <a:p>
            <a:pPr marL="0" indent="0">
              <a:buNone/>
            </a:pPr>
            <a:r>
              <a:rPr lang="en-ZA" dirty="0"/>
              <a:t>    </a:t>
            </a:r>
            <a:r>
              <a:rPr lang="en-ZA" dirty="0" smtClean="0"/>
              <a:t>necessarily </a:t>
            </a:r>
            <a:r>
              <a:rPr lang="en-ZA" dirty="0"/>
              <a:t>bigger</a:t>
            </a:r>
            <a:r>
              <a:rPr lang="en-ZA" dirty="0" smtClean="0"/>
              <a:t>).</a:t>
            </a:r>
            <a:endParaRPr lang="en-ZA" dirty="0"/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Though memory </a:t>
            </a:r>
            <a:r>
              <a:rPr lang="en-ZA" dirty="0"/>
              <a:t>specifications almost entirely dependent on SoC design – not wise to treat as </a:t>
            </a:r>
            <a:endParaRPr lang="en-ZA" dirty="0" smtClean="0"/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an afterthought.</a:t>
            </a:r>
            <a:endParaRPr lang="en-ZA" dirty="0"/>
          </a:p>
          <a:p>
            <a:pPr marL="0" indent="0">
              <a:buNone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32852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humor.com/wp-content/uploads/2013/06/thank-you-for-listening-but-wait-theres-more-funny-mem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2070" cy="63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dailymail.co.uk/i/pix/2012/11/27/article-0-163C8526000005DC-610_964x6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70" y="569734"/>
            <a:ext cx="6133836" cy="400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3805" y="4899546"/>
            <a:ext cx="595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/>
              <a:t>Just Joking :)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23776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7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 Paradigm Shift – High-Throughput </a:t>
            </a:r>
            <a:r>
              <a:rPr lang="en-ZA" dirty="0" err="1" smtClean="0"/>
              <a:t>vs</a:t>
            </a:r>
            <a:r>
              <a:rPr lang="en-ZA" dirty="0" smtClean="0"/>
              <a:t> High-Performance Computing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19221"/>
            <a:ext cx="10058400" cy="422252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The majority of supercomputers used in industry and academia (e.g. see TOP 500 list) are high-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 performance computing (HPC) designs – computational intensity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Certain problems in Big Science like ATLAS and the SKA produce large amounts of data which   </a:t>
            </a:r>
          </a:p>
          <a:p>
            <a:pPr marL="0" indent="0">
              <a:buNone/>
            </a:pPr>
            <a:r>
              <a:rPr lang="en-ZA" dirty="0" smtClean="0"/>
              <a:t>     do not necessarily require intensive computation (change)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Current HPC designs tend to prove inefficient and inadequate for these purposes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We need a design which is focused on high-throughput computing (HTC)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Industry is not solving this problem for us, which means that we have to solve it ourselves</a:t>
            </a:r>
          </a:p>
          <a:p>
            <a:pPr marL="0" indent="0">
              <a:buNone/>
            </a:pPr>
            <a:r>
              <a:rPr lang="en-ZA" sz="1000" dirty="0"/>
              <a:t> </a:t>
            </a:r>
            <a:r>
              <a:rPr lang="en-ZA" sz="1000" dirty="0" smtClean="0"/>
              <a:t>               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              </a:t>
            </a:r>
            <a:endParaRPr lang="en-ZA" sz="2400" dirty="0"/>
          </a:p>
        </p:txBody>
      </p:sp>
      <p:sp>
        <p:nvSpPr>
          <p:cNvPr id="4" name="Right Arrow 3"/>
          <p:cNvSpPr/>
          <p:nvPr/>
        </p:nvSpPr>
        <p:spPr>
          <a:xfrm>
            <a:off x="278414" y="5607542"/>
            <a:ext cx="1637732" cy="5459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916146" y="5464998"/>
            <a:ext cx="623156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Wits </a:t>
            </a:r>
            <a:r>
              <a:rPr lang="en-ZA" sz="2400" dirty="0" smtClean="0"/>
              <a:t>HEP group-led affordable HTC </a:t>
            </a:r>
            <a:r>
              <a:rPr lang="en-ZA" sz="2400" dirty="0"/>
              <a:t>design </a:t>
            </a:r>
            <a:r>
              <a:rPr lang="en-ZA" sz="2400" dirty="0" smtClean="0"/>
              <a:t>project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5903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You’ve gone too far!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sz="3000" dirty="0" smtClean="0"/>
              <a:t>(These are back up slides)</a:t>
            </a:r>
          </a:p>
        </p:txBody>
      </p:sp>
    </p:spTree>
    <p:extLst>
      <p:ext uri="{BB962C8B-B14F-4D97-AF65-F5344CB8AC3E}">
        <p14:creationId xmlns:p14="http://schemas.microsoft.com/office/powerpoint/2010/main" val="10676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LMBench</a:t>
            </a:r>
            <a:r>
              <a:rPr lang="en-ZA" dirty="0" smtClean="0"/>
              <a:t> – Flags Used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Wandboard</a:t>
            </a:r>
            <a:r>
              <a:rPr lang="en-ZA" dirty="0" smtClean="0"/>
              <a:t> (A9)</a:t>
            </a:r>
            <a:endParaRPr lang="en-ZA" dirty="0"/>
          </a:p>
          <a:p>
            <a:r>
              <a:rPr lang="en-ZA" dirty="0"/>
              <a:t>-</a:t>
            </a:r>
            <a:r>
              <a:rPr lang="en-ZA" dirty="0" err="1"/>
              <a:t>mfloat-abi</a:t>
            </a:r>
            <a:r>
              <a:rPr lang="en-ZA" dirty="0"/>
              <a:t>=hard -</a:t>
            </a:r>
            <a:r>
              <a:rPr lang="en-ZA" dirty="0" err="1"/>
              <a:t>ffast</a:t>
            </a:r>
            <a:r>
              <a:rPr lang="en-ZA" dirty="0"/>
              <a:t>-math –O3 -</a:t>
            </a:r>
            <a:r>
              <a:rPr lang="en-ZA" dirty="0" err="1"/>
              <a:t>mfpu</a:t>
            </a:r>
            <a:r>
              <a:rPr lang="en-ZA" dirty="0"/>
              <a:t>=neon -march=armv7-a</a:t>
            </a:r>
          </a:p>
          <a:p>
            <a:endParaRPr lang="en-ZA" dirty="0"/>
          </a:p>
          <a:p>
            <a:r>
              <a:rPr lang="en-ZA" dirty="0" smtClean="0"/>
              <a:t>Cubieboard (A7)</a:t>
            </a:r>
            <a:endParaRPr lang="en-ZA" dirty="0"/>
          </a:p>
          <a:p>
            <a:r>
              <a:rPr lang="en-ZA" dirty="0"/>
              <a:t>-</a:t>
            </a:r>
            <a:r>
              <a:rPr lang="en-ZA" dirty="0" err="1"/>
              <a:t>mfloat-abi</a:t>
            </a:r>
            <a:r>
              <a:rPr lang="en-ZA" dirty="0"/>
              <a:t>=hard -</a:t>
            </a:r>
            <a:r>
              <a:rPr lang="en-ZA" dirty="0" err="1"/>
              <a:t>ffast</a:t>
            </a:r>
            <a:r>
              <a:rPr lang="en-ZA" dirty="0"/>
              <a:t>-math –O3 -</a:t>
            </a:r>
            <a:r>
              <a:rPr lang="en-ZA" dirty="0" err="1"/>
              <a:t>mfpu</a:t>
            </a:r>
            <a:r>
              <a:rPr lang="en-ZA" dirty="0"/>
              <a:t>=neon -</a:t>
            </a:r>
            <a:r>
              <a:rPr lang="en-ZA" dirty="0" err="1"/>
              <a:t>mtune</a:t>
            </a:r>
            <a:r>
              <a:rPr lang="en-ZA" dirty="0"/>
              <a:t>=cortex-a7</a:t>
            </a:r>
          </a:p>
        </p:txBody>
      </p:sp>
    </p:spTree>
    <p:extLst>
      <p:ext uri="{BB962C8B-B14F-4D97-AF65-F5344CB8AC3E}">
        <p14:creationId xmlns:p14="http://schemas.microsoft.com/office/powerpoint/2010/main" val="15765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STREAM Comparisons – 1 Thread</a:t>
            </a:r>
            <a:endParaRPr lang="en-Z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21962"/>
              </p:ext>
            </p:extLst>
          </p:nvPr>
        </p:nvGraphicFramePr>
        <p:xfrm>
          <a:off x="586854" y="1889304"/>
          <a:ext cx="10568826" cy="440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23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STREAM Comparisons – </a:t>
            </a:r>
            <a:r>
              <a:rPr lang="en-ZA" dirty="0" smtClean="0"/>
              <a:t>2 Threads</a:t>
            </a:r>
            <a:endParaRPr lang="en-Z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431325"/>
              </p:ext>
            </p:extLst>
          </p:nvPr>
        </p:nvGraphicFramePr>
        <p:xfrm>
          <a:off x="559558" y="1737360"/>
          <a:ext cx="10596122" cy="456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5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STREAM Comparisons – </a:t>
            </a:r>
            <a:r>
              <a:rPr lang="en-ZA" dirty="0" smtClean="0"/>
              <a:t>3 </a:t>
            </a:r>
            <a:r>
              <a:rPr lang="en-ZA" dirty="0"/>
              <a:t>Threads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646245"/>
              </p:ext>
            </p:extLst>
          </p:nvPr>
        </p:nvGraphicFramePr>
        <p:xfrm>
          <a:off x="641445" y="1737360"/>
          <a:ext cx="10514235" cy="455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8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STREAM Comparisons – </a:t>
            </a:r>
            <a:r>
              <a:rPr lang="en-ZA" dirty="0" smtClean="0"/>
              <a:t>4 </a:t>
            </a:r>
            <a:r>
              <a:rPr lang="en-ZA" dirty="0"/>
              <a:t>Threads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547634"/>
              </p:ext>
            </p:extLst>
          </p:nvPr>
        </p:nvGraphicFramePr>
        <p:xfrm>
          <a:off x="532263" y="1748790"/>
          <a:ext cx="10623417" cy="44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94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Bit Error Rate (BET)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263" y="2019869"/>
            <a:ext cx="4244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Rate </a:t>
            </a:r>
            <a:r>
              <a:rPr lang="en-ZA" dirty="0"/>
              <a:t>at which individual bit errors occur in the physical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Thought </a:t>
            </a:r>
            <a:r>
              <a:rPr lang="en-ZA" dirty="0"/>
              <a:t>to be caused by cosmic 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Usually  </a:t>
            </a:r>
            <a:r>
              <a:rPr lang="en-ZA" dirty="0"/>
              <a:t>managed by Error Correcting Code (ECC) RAM</a:t>
            </a:r>
          </a:p>
          <a:p>
            <a:endParaRPr lang="en-ZA" dirty="0"/>
          </a:p>
        </p:txBody>
      </p:sp>
      <p:pic>
        <p:nvPicPr>
          <p:cNvPr id="5" name="Picture 2" descr="http://antongerdelan.net/teaching/vis/datareps/images/errorb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6" y="3466531"/>
            <a:ext cx="3747685" cy="27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RAM Benchmarking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3" y="1845734"/>
            <a:ext cx="10385946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To use ARM processors in a HTC design, we need to fully understand the performance</a:t>
            </a:r>
          </a:p>
          <a:p>
            <a:pPr marL="0" indent="0">
              <a:buNone/>
            </a:pPr>
            <a:r>
              <a:rPr lang="en-ZA" dirty="0" smtClean="0"/>
              <a:t>    and capabilities of these processors and the systems-on-chip which they are part of.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Robert Reed has just spoken about CPU performance (number-crunching ability).</a:t>
            </a:r>
            <a:endParaRPr lang="en-ZA" dirty="0"/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For this presentation – focus is on how RAM (memory) can affect ARM-based SoC performance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dirty="0" smtClean="0"/>
              <a:t>Our design focus is on both </a:t>
            </a:r>
            <a:r>
              <a:rPr lang="en-ZA" b="1" dirty="0" smtClean="0"/>
              <a:t>high-throughput</a:t>
            </a:r>
            <a:r>
              <a:rPr lang="en-ZA" dirty="0" smtClean="0"/>
              <a:t> and on </a:t>
            </a:r>
            <a:r>
              <a:rPr lang="en-ZA" b="1" dirty="0" smtClean="0"/>
              <a:t>affordability</a:t>
            </a:r>
            <a:r>
              <a:rPr lang="en-ZA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b="1" dirty="0" smtClean="0"/>
              <a:t>High-throughput</a:t>
            </a:r>
            <a:r>
              <a:rPr lang="en-ZA" dirty="0" smtClean="0"/>
              <a:t>: necessary to identify and limit memory bandwidth &amp; latency bottlenecks.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/>
              <a:t> </a:t>
            </a:r>
            <a:r>
              <a:rPr lang="en-ZA" b="1" dirty="0" smtClean="0"/>
              <a:t>Affordability</a:t>
            </a:r>
            <a:r>
              <a:rPr lang="en-ZA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/>
              <a:t> </a:t>
            </a:r>
            <a:r>
              <a:rPr lang="en-ZA" dirty="0" smtClean="0"/>
              <a:t>Memory is relatively expensive – optimising will reduce hardware and power consumption costs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 Memory bottlenecks leave CPU cores idle – wastage.</a:t>
            </a:r>
          </a:p>
        </p:txBody>
      </p:sp>
    </p:spTree>
    <p:extLst>
      <p:ext uri="{BB962C8B-B14F-4D97-AF65-F5344CB8AC3E}">
        <p14:creationId xmlns:p14="http://schemas.microsoft.com/office/powerpoint/2010/main" val="28068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ARM Processors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6038"/>
            <a:ext cx="10058400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ZA" dirty="0" smtClean="0"/>
          </a:p>
          <a:p>
            <a:pPr>
              <a:buFont typeface="Courier New" panose="02070309020205020404" pitchFamily="49" charset="0"/>
              <a:buChar char="o"/>
            </a:pPr>
            <a:endParaRPr lang="en-ZA" dirty="0" smtClean="0"/>
          </a:p>
          <a:p>
            <a:pPr>
              <a:buFont typeface="Courier New" panose="02070309020205020404" pitchFamily="49" charset="0"/>
              <a:buChar char="o"/>
            </a:pPr>
            <a:endParaRPr lang="en-ZA" dirty="0"/>
          </a:p>
          <a:p>
            <a:pPr>
              <a:buFont typeface="Courier New" panose="02070309020205020404" pitchFamily="49" charset="0"/>
              <a:buChar char="o"/>
            </a:pPr>
            <a:endParaRPr lang="en-ZA" dirty="0"/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Widely used in smartphones and tablets – less powerful, consume less energy, cheaper to </a:t>
            </a:r>
          </a:p>
          <a:p>
            <a:pPr marL="0" indent="0">
              <a:buNone/>
            </a:pPr>
            <a:r>
              <a:rPr lang="en-ZA" dirty="0" smtClean="0"/>
              <a:t>    produce and potentially more energy-efficient that x86-based chips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The HEP HTC project is exploring the potential of ARM processors in an affordable high-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throughput computer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90" y="273794"/>
            <a:ext cx="5186790" cy="3215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8" y="1881699"/>
            <a:ext cx="1753927" cy="1773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3" y="2209013"/>
            <a:ext cx="1679015" cy="11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177421"/>
            <a:ext cx="10058400" cy="1450757"/>
          </a:xfrm>
        </p:spPr>
        <p:txBody>
          <a:bodyPr/>
          <a:lstStyle/>
          <a:p>
            <a:r>
              <a:rPr lang="en-ZA" dirty="0"/>
              <a:t>RAM 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23" y="1845734"/>
            <a:ext cx="6149681" cy="425481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dirty="0" smtClean="0"/>
              <a:t> We need to fully understand ARM processors </a:t>
            </a:r>
          </a:p>
          <a:p>
            <a:pPr marL="0" indent="0">
              <a:buNone/>
            </a:pPr>
            <a:r>
              <a:rPr lang="en-ZA" dirty="0" smtClean="0"/>
              <a:t>   and what they are capable of.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 smtClean="0"/>
              <a:t> Robert Reed has just spoken about </a:t>
            </a:r>
          </a:p>
          <a:p>
            <a:pPr marL="0" indent="0">
              <a:buNone/>
            </a:pPr>
            <a:r>
              <a:rPr lang="en-ZA" dirty="0" smtClean="0"/>
              <a:t>   CPU (computational intensity)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 smtClean="0"/>
              <a:t> For this presentation, the focus is on how RAM 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(memory) performance can affect SoC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dirty="0" smtClean="0"/>
              <a:t>  HTC design focus is both on </a:t>
            </a:r>
            <a:r>
              <a:rPr lang="en-ZA" b="1" dirty="0" smtClean="0"/>
              <a:t>high-throughput</a:t>
            </a:r>
            <a:r>
              <a:rPr lang="en-ZA" dirty="0" smtClean="0"/>
              <a:t> and </a:t>
            </a:r>
          </a:p>
          <a:p>
            <a:pPr marL="0" indent="0">
              <a:buNone/>
            </a:pPr>
            <a:r>
              <a:rPr lang="en-ZA" b="1" dirty="0" smtClean="0"/>
              <a:t>    affordability</a:t>
            </a:r>
            <a:r>
              <a:rPr lang="en-ZA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889064"/>
                  </p:ext>
                </p:extLst>
              </p:nvPr>
            </p:nvGraphicFramePr>
            <p:xfrm>
              <a:off x="6188955" y="1484812"/>
              <a:ext cx="5810612" cy="2367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5306"/>
                    <a:gridCol w="2905306"/>
                  </a:tblGrid>
                  <a:tr h="599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High-throughput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Affordability</a:t>
                          </a:r>
                          <a:endParaRPr lang="en-ZA" dirty="0"/>
                        </a:p>
                      </a:txBody>
                      <a:tcPr/>
                    </a:tc>
                  </a:tr>
                  <a:tr h="689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Memory and CPU cache latencies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Bottlenecks</a:t>
                          </a:r>
                          <a:r>
                            <a:rPr lang="en-ZA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ZA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ZA" dirty="0" smtClean="0"/>
                            <a:t> CPU</a:t>
                          </a:r>
                          <a:r>
                            <a:rPr lang="en-ZA" baseline="0" dirty="0" smtClean="0"/>
                            <a:t> &amp; power wastage</a:t>
                          </a:r>
                          <a:endParaRPr lang="en-ZA" dirty="0"/>
                        </a:p>
                      </a:txBody>
                      <a:tcPr/>
                    </a:tc>
                  </a:tr>
                  <a:tr h="10782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Memory bandwidth</a:t>
                          </a:r>
                          <a:r>
                            <a:rPr lang="en-ZA" baseline="0" dirty="0" smtClean="0"/>
                            <a:t> – bottlenecks 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Memory is expensive –</a:t>
                          </a:r>
                          <a:r>
                            <a:rPr lang="en-ZA" baseline="0" dirty="0" smtClean="0"/>
                            <a:t> want to use optimal amount</a:t>
                          </a:r>
                          <a:endParaRPr lang="en-Z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889064"/>
                  </p:ext>
                </p:extLst>
              </p:nvPr>
            </p:nvGraphicFramePr>
            <p:xfrm>
              <a:off x="6188955" y="1484812"/>
              <a:ext cx="5810612" cy="23678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5306"/>
                    <a:gridCol w="2905306"/>
                  </a:tblGrid>
                  <a:tr h="5998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High-throughput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Affordability</a:t>
                          </a:r>
                          <a:endParaRPr lang="en-ZA" dirty="0"/>
                        </a:p>
                      </a:txBody>
                      <a:tcPr/>
                    </a:tc>
                  </a:tr>
                  <a:tr h="6897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Memory and CPU cache latencies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10" t="-92035" r="-839" b="-159292"/>
                          </a:stretch>
                        </a:blipFill>
                      </a:tcPr>
                    </a:tc>
                  </a:tr>
                  <a:tr h="10782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Memory bandwidth</a:t>
                          </a:r>
                          <a:r>
                            <a:rPr lang="en-ZA" baseline="0" dirty="0" smtClean="0"/>
                            <a:t> – bottlenecks 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Memory is expensive –</a:t>
                          </a:r>
                          <a:r>
                            <a:rPr lang="en-ZA" baseline="0" dirty="0" smtClean="0"/>
                            <a:t> want to use optimal amount</a:t>
                          </a:r>
                          <a:endParaRPr lang="en-Z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://www.chinatoday.com/entertain/china.funny.pictures/traffic_jam_yangzhou_20100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97" y="3959706"/>
            <a:ext cx="3216626" cy="21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1" r="2704" b="8159"/>
          <a:stretch/>
        </p:blipFill>
        <p:spPr>
          <a:xfrm>
            <a:off x="9500108" y="3847391"/>
            <a:ext cx="2619104" cy="2457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9467" y="1088670"/>
            <a:ext cx="4416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200" dirty="0" smtClean="0"/>
              <a:t>Memory performance important for: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30893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Dev Boards Used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734" y="1976226"/>
            <a:ext cx="6096000" cy="376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86" y="1976226"/>
            <a:ext cx="4165481" cy="3596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0053" y="5810180"/>
            <a:ext cx="358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/>
              <a:t>Cubieboard 2</a:t>
            </a:r>
            <a:endParaRPr lang="en-Z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2137" y="5810179"/>
            <a:ext cx="436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err="1" smtClean="0"/>
              <a:t>Wandboard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5842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RAM Benchmarking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The best way to characterise performance is to run benchmarks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dirty="0" smtClean="0"/>
              <a:t> We have chosen two benchmarks – the STREAM benchmark and </a:t>
            </a:r>
            <a:r>
              <a:rPr lang="en-ZA" dirty="0" err="1" smtClean="0"/>
              <a:t>LMBench</a:t>
            </a: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r>
              <a:rPr lang="en-ZA" sz="2400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sz="2400" b="1" dirty="0" smtClean="0"/>
              <a:t> STREAM</a:t>
            </a:r>
            <a:r>
              <a:rPr lang="en-ZA" sz="2400" dirty="0" smtClean="0"/>
              <a:t> </a:t>
            </a:r>
            <a:endParaRPr lang="en-ZA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 smtClean="0"/>
              <a:t> </a:t>
            </a:r>
            <a:r>
              <a:rPr lang="en-ZA" dirty="0" smtClean="0"/>
              <a:t>Widely-used memory bandwidth benchmark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ZA" sz="2400" dirty="0" smtClean="0"/>
              <a:t> </a:t>
            </a:r>
            <a:r>
              <a:rPr lang="en-ZA" sz="2400" b="1" dirty="0" err="1" smtClean="0"/>
              <a:t>LMBench</a:t>
            </a:r>
            <a:r>
              <a:rPr lang="en-ZA" sz="2400" b="1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/>
              <a:t> </a:t>
            </a:r>
            <a:r>
              <a:rPr lang="en-ZA" sz="2200" dirty="0" smtClean="0"/>
              <a:t>Runs </a:t>
            </a:r>
            <a:r>
              <a:rPr lang="en-ZA" sz="2200" dirty="0"/>
              <a:t>a series of tests which evaluate various aspects of memory and CPU cache  </a:t>
            </a:r>
            <a:endParaRPr lang="en-ZA" sz="2200" dirty="0" smtClean="0"/>
          </a:p>
          <a:p>
            <a:pPr marL="0" indent="0">
              <a:buNone/>
            </a:pPr>
            <a:r>
              <a:rPr lang="en-ZA" sz="2200" dirty="0"/>
              <a:t> </a:t>
            </a:r>
            <a:r>
              <a:rPr lang="en-ZA" sz="2200" dirty="0" smtClean="0"/>
              <a:t>  performance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26583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RAM Benchmarks – Pros and Cons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137078"/>
              </p:ext>
            </p:extLst>
          </p:nvPr>
        </p:nvGraphicFramePr>
        <p:xfrm>
          <a:off x="1735786" y="2265131"/>
          <a:ext cx="81280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Pros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Cons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STREAM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baseline="0" dirty="0" smtClean="0"/>
                        <a:t>Industry standard memory bandwidth benchmark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Optimisations</a:t>
                      </a:r>
                      <a:r>
                        <a:rPr lang="en-ZA" baseline="0" dirty="0" smtClean="0"/>
                        <a:t> can backfire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Responsive</a:t>
                      </a:r>
                      <a:r>
                        <a:rPr lang="en-ZA" baseline="0" dirty="0" smtClean="0"/>
                        <a:t> to optimisation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Only</a:t>
                      </a:r>
                      <a:r>
                        <a:rPr lang="en-ZA" baseline="0" dirty="0" smtClean="0"/>
                        <a:t> s</a:t>
                      </a:r>
                      <a:r>
                        <a:rPr lang="en-ZA" dirty="0" smtClean="0"/>
                        <a:t>pecific</a:t>
                      </a:r>
                      <a:r>
                        <a:rPr lang="en-ZA" baseline="0" dirty="0" smtClean="0"/>
                        <a:t> optimisation flags work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Existing results database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Not strict</a:t>
                      </a:r>
                      <a:r>
                        <a:rPr lang="en-ZA" baseline="0" dirty="0" smtClean="0"/>
                        <a:t> requirements – database not necessarily reliable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ZA" dirty="0" err="1" smtClean="0"/>
                        <a:t>LMBench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Wide</a:t>
                      </a:r>
                      <a:r>
                        <a:rPr lang="en-ZA" baseline="0" dirty="0" smtClean="0"/>
                        <a:t> array of tests included in benchmark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Not</a:t>
                      </a:r>
                      <a:r>
                        <a:rPr lang="en-ZA" baseline="0" dirty="0" smtClean="0"/>
                        <a:t> as simple to optimise and less responsive to optimisations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Existing</a:t>
                      </a:r>
                      <a:r>
                        <a:rPr lang="en-ZA" baseline="0" dirty="0" smtClean="0"/>
                        <a:t> results database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Database</a:t>
                      </a:r>
                      <a:r>
                        <a:rPr lang="en-ZA" baseline="0" dirty="0" smtClean="0"/>
                        <a:t> outdated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3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STREAM Benchmark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 </a:t>
            </a:r>
            <a:r>
              <a:rPr lang="en-ZA" dirty="0"/>
              <a:t>Generates an array of random numbers (which is stored in the RAM) and performs a series of </a:t>
            </a:r>
            <a:r>
              <a:rPr lang="en-ZA" dirty="0" smtClean="0"/>
              <a:t>mathematical operations, tests which are called: </a:t>
            </a:r>
            <a:r>
              <a:rPr lang="en-ZA" dirty="0"/>
              <a:t>copy, scale, add, and </a:t>
            </a:r>
            <a:r>
              <a:rPr lang="en-ZA" dirty="0" smtClean="0"/>
              <a:t>triad</a:t>
            </a:r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  <a:p>
            <a:pPr>
              <a:buFont typeface="Courier New" panose="02070309020205020404" pitchFamily="49" charset="0"/>
              <a:buChar char="o"/>
            </a:pP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289314"/>
                  </p:ext>
                </p:extLst>
              </p:nvPr>
            </p:nvGraphicFramePr>
            <p:xfrm>
              <a:off x="1636215" y="2902374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Test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Equation</a:t>
                          </a:r>
                          <a:endParaRPr lang="en-Z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Copy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Scale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×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ZA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Add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Triad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×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en-ZA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289314"/>
                  </p:ext>
                </p:extLst>
              </p:nvPr>
            </p:nvGraphicFramePr>
            <p:xfrm>
              <a:off x="1636215" y="2902374"/>
              <a:ext cx="8128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Test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Equation</a:t>
                          </a:r>
                          <a:endParaRPr lang="en-Z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Copy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50" t="-108197" r="-600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Scale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50" t="-208197" r="-600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Add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50" t="-308197" r="-600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 smtClean="0"/>
                            <a:t>Triad</a:t>
                          </a:r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50" t="-408197" r="-600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097280" y="5390866"/>
            <a:ext cx="1031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dirty="0"/>
              <a:t>A</a:t>
            </a:r>
            <a:r>
              <a:rPr lang="en-ZA" dirty="0" smtClean="0"/>
              <a:t>rray size can be specified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dirty="0" smtClean="0"/>
              <a:t>Needs to be greater than a specific size (system dependent) – or will be stored in cache(s) instead of RAM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48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1607</TotalTime>
  <Words>1752</Words>
  <Application>Microsoft Office PowerPoint</Application>
  <PresentationFormat>Widescreen</PresentationFormat>
  <Paragraphs>353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RAM Benchmarking on ARM-based SoCs</vt:lpstr>
      <vt:lpstr>A Paradigm Shift – High-Throughput vs High-Performance Computing</vt:lpstr>
      <vt:lpstr>A Paradigm Shift – High-Throughput vs High-Performance Computing</vt:lpstr>
      <vt:lpstr>ARM Processors</vt:lpstr>
      <vt:lpstr>RAM Benchmarking</vt:lpstr>
      <vt:lpstr>Dev Boards Used</vt:lpstr>
      <vt:lpstr>RAM Benchmarking</vt:lpstr>
      <vt:lpstr>RAM Benchmarks – Pros and Cons</vt:lpstr>
      <vt:lpstr>The STREAM Benchmark</vt:lpstr>
      <vt:lpstr>STREAM Results – Cubieboard (1 Thread)</vt:lpstr>
      <vt:lpstr>STREAM Results – Cubieboard (2 Threads)</vt:lpstr>
      <vt:lpstr>STREAM Results - Wandboard</vt:lpstr>
      <vt:lpstr>STREAM Results - Wandboard</vt:lpstr>
      <vt:lpstr>STREAM – Wandboard Plateau (1 Thread) </vt:lpstr>
      <vt:lpstr>STREAM – Wandboard Plateau (2 Threads) </vt:lpstr>
      <vt:lpstr>STREAM – Wandboard Plateau (3 Threads) </vt:lpstr>
      <vt:lpstr>STREAM – Wandboard Plateau (4 Threads) </vt:lpstr>
      <vt:lpstr>STREAM Results - Wandboard</vt:lpstr>
      <vt:lpstr>STREAM Results </vt:lpstr>
      <vt:lpstr>LMBench </vt:lpstr>
      <vt:lpstr>LMBench –  Basic Integer Operations</vt:lpstr>
      <vt:lpstr>LMBench –  Basic Integer Operations</vt:lpstr>
      <vt:lpstr>LMBench – Memory Latencies</vt:lpstr>
      <vt:lpstr>LMBench Results</vt:lpstr>
      <vt:lpstr>Bit Error Rate (BET)</vt:lpstr>
      <vt:lpstr>Implications &amp; Next Steps</vt:lpstr>
      <vt:lpstr>Conclusion</vt:lpstr>
      <vt:lpstr>PowerPoint Presentation</vt:lpstr>
      <vt:lpstr>PowerPoint Presentation</vt:lpstr>
      <vt:lpstr>You’ve gone too far!</vt:lpstr>
      <vt:lpstr>LMBench – Flags Used</vt:lpstr>
      <vt:lpstr>STREAM Comparisons – 1 Thread</vt:lpstr>
      <vt:lpstr>STREAM Comparisons – 2 Threads</vt:lpstr>
      <vt:lpstr>STREAM Comparisons – 3 Threads</vt:lpstr>
      <vt:lpstr>STREAM Comparisons – 4 Threads</vt:lpstr>
      <vt:lpstr>Bit Error Rate (BET)</vt:lpstr>
      <vt:lpstr>RAM Benchmarking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Wrigley</dc:creator>
  <cp:lastModifiedBy>Thomas Wrigley</cp:lastModifiedBy>
  <cp:revision>96</cp:revision>
  <dcterms:created xsi:type="dcterms:W3CDTF">2014-01-21T06:40:59Z</dcterms:created>
  <dcterms:modified xsi:type="dcterms:W3CDTF">2014-01-31T07:31:37Z</dcterms:modified>
</cp:coreProperties>
</file>