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  <p:sldMasterId id="2147483677" r:id="rId2"/>
    <p:sldMasterId id="2147483707" r:id="rId3"/>
  </p:sldMasterIdLst>
  <p:notesMasterIdLst>
    <p:notesMasterId r:id="rId45"/>
  </p:notesMasterIdLst>
  <p:handoutMasterIdLst>
    <p:handoutMasterId r:id="rId46"/>
  </p:handoutMasterIdLst>
  <p:sldIdLst>
    <p:sldId id="292" r:id="rId4"/>
    <p:sldId id="347" r:id="rId5"/>
    <p:sldId id="348" r:id="rId6"/>
    <p:sldId id="349" r:id="rId7"/>
    <p:sldId id="357" r:id="rId8"/>
    <p:sldId id="318" r:id="rId9"/>
    <p:sldId id="312" r:id="rId10"/>
    <p:sldId id="313" r:id="rId11"/>
    <p:sldId id="314" r:id="rId12"/>
    <p:sldId id="319" r:id="rId13"/>
    <p:sldId id="316" r:id="rId14"/>
    <p:sldId id="299" r:id="rId15"/>
    <p:sldId id="315" r:id="rId16"/>
    <p:sldId id="317" r:id="rId17"/>
    <p:sldId id="320" r:id="rId18"/>
    <p:sldId id="355" r:id="rId19"/>
    <p:sldId id="303" r:id="rId20"/>
    <p:sldId id="321" r:id="rId21"/>
    <p:sldId id="260" r:id="rId22"/>
    <p:sldId id="338" r:id="rId23"/>
    <p:sldId id="325" r:id="rId24"/>
    <p:sldId id="327" r:id="rId25"/>
    <p:sldId id="324" r:id="rId26"/>
    <p:sldId id="339" r:id="rId27"/>
    <p:sldId id="307" r:id="rId28"/>
    <p:sldId id="308" r:id="rId29"/>
    <p:sldId id="356" r:id="rId30"/>
    <p:sldId id="341" r:id="rId31"/>
    <p:sldId id="337" r:id="rId32"/>
    <p:sldId id="345" r:id="rId33"/>
    <p:sldId id="344" r:id="rId34"/>
    <p:sldId id="331" r:id="rId35"/>
    <p:sldId id="334" r:id="rId36"/>
    <p:sldId id="335" r:id="rId37"/>
    <p:sldId id="350" r:id="rId38"/>
    <p:sldId id="329" r:id="rId39"/>
    <p:sldId id="351" r:id="rId40"/>
    <p:sldId id="352" r:id="rId41"/>
    <p:sldId id="353" r:id="rId42"/>
    <p:sldId id="328" r:id="rId43"/>
    <p:sldId id="354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3B808C-125C-244B-A626-99BA4C95479F}">
          <p14:sldIdLst>
            <p14:sldId id="292"/>
            <p14:sldId id="347"/>
            <p14:sldId id="348"/>
            <p14:sldId id="349"/>
            <p14:sldId id="357"/>
            <p14:sldId id="318"/>
            <p14:sldId id="312"/>
            <p14:sldId id="313"/>
            <p14:sldId id="314"/>
            <p14:sldId id="319"/>
            <p14:sldId id="316"/>
            <p14:sldId id="299"/>
            <p14:sldId id="315"/>
            <p14:sldId id="317"/>
            <p14:sldId id="320"/>
            <p14:sldId id="355"/>
            <p14:sldId id="303"/>
            <p14:sldId id="321"/>
            <p14:sldId id="260"/>
            <p14:sldId id="338"/>
            <p14:sldId id="325"/>
            <p14:sldId id="327"/>
            <p14:sldId id="324"/>
            <p14:sldId id="339"/>
            <p14:sldId id="307"/>
            <p14:sldId id="308"/>
            <p14:sldId id="356"/>
            <p14:sldId id="341"/>
            <p14:sldId id="337"/>
            <p14:sldId id="345"/>
            <p14:sldId id="344"/>
            <p14:sldId id="331"/>
            <p14:sldId id="334"/>
            <p14:sldId id="335"/>
            <p14:sldId id="350"/>
            <p14:sldId id="329"/>
            <p14:sldId id="351"/>
            <p14:sldId id="352"/>
            <p14:sldId id="353"/>
            <p14:sldId id="328"/>
            <p14:sldId id="35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7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4" Type="http://schemas.openxmlformats.org/officeDocument/2006/relationships/image" Target="../media/image13.wmf"/><Relationship Id="rId1" Type="http://schemas.openxmlformats.org/officeDocument/2006/relationships/image" Target="../media/image10.wmf"/><Relationship Id="rId2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4E060-63DA-474C-BD7F-ED98733651CF}" type="datetimeFigureOut">
              <a:rPr lang="en-US" smtClean="0"/>
              <a:t>2014/01/27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38C7D-3E07-D548-AF00-AAB3663E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17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E15B8-9A32-5D42-8818-BD3153A6D62E}" type="datetimeFigureOut">
              <a:rPr lang="en-US" smtClean="0"/>
              <a:t>2014/01/27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9097B-74B6-1C4D-9F86-D3900DD2F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750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322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876322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876322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876322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876322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87632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87632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87632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87632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2C1C27-530F-3847-A1B5-22DC26CEDB49}" type="slidenum">
              <a:rPr lang="en-US" sz="1100"/>
              <a:pPr eaLnBrk="1" hangingPunct="1"/>
              <a:t>7</a:t>
            </a:fld>
            <a:endParaRPr lang="en-US" sz="11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gating grid: needs</a:t>
            </a:r>
            <a:r>
              <a:rPr lang="en-US" baseline="0" dirty="0" smtClean="0"/>
              <a:t> to be closed between events – space charge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9097B-74B6-1C4D-9F86-D3900DD2F3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26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Spurrekonstuktion</a:t>
            </a:r>
            <a:endParaRPr lang="de-DE" dirty="0" smtClean="0"/>
          </a:p>
          <a:p>
            <a:r>
              <a:rPr lang="de-DE" dirty="0" smtClean="0"/>
              <a:t>Elektronidentifikation</a:t>
            </a:r>
          </a:p>
          <a:p>
            <a:r>
              <a:rPr lang="de-DE" dirty="0" smtClean="0"/>
              <a:t>Trigger</a:t>
            </a:r>
          </a:p>
          <a:p>
            <a:r>
              <a:rPr lang="de-DE" dirty="0" smtClean="0"/>
              <a:t>6</a:t>
            </a:r>
            <a:r>
              <a:rPr lang="de-DE" baseline="0" dirty="0" smtClean="0"/>
              <a:t> Ebenen, 18 Supermodule, 540 Kammern</a:t>
            </a:r>
          </a:p>
          <a:p>
            <a:r>
              <a:rPr lang="de-DE" baseline="0" dirty="0" smtClean="0"/>
              <a:t>Radiator + MWPC mit Drift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FCDE5-84CC-B249-BDCF-1588283015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5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1-Nov-24-ALICE_logo_WithoutStrapline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705"/>
          <a:stretch/>
        </p:blipFill>
        <p:spPr>
          <a:xfrm>
            <a:off x="7387643" y="4802906"/>
            <a:ext cx="1207867" cy="1666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3585" y="4806518"/>
            <a:ext cx="1644906" cy="166683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623353" y="4734342"/>
            <a:ext cx="42577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200" b="0" dirty="0" smtClean="0"/>
              <a:t>Tom Dietel</a:t>
            </a:r>
            <a:endParaRPr lang="en-US" sz="3200" b="0" dirty="0" smtClean="0">
              <a:solidFill>
                <a:srgbClr val="0076BC"/>
              </a:solidFill>
            </a:endParaRPr>
          </a:p>
          <a:p>
            <a:pPr marL="0" indent="0" algn="ctr">
              <a:buNone/>
            </a:pPr>
            <a:r>
              <a:rPr lang="en-US" sz="2000" b="0" dirty="0" smtClean="0"/>
              <a:t>University of Cape Town</a:t>
            </a:r>
          </a:p>
          <a:p>
            <a:pPr marL="0" indent="0" algn="ctr">
              <a:buNone/>
            </a:pPr>
            <a:endParaRPr lang="en-US" sz="1600" b="0" dirty="0" smtClean="0"/>
          </a:p>
          <a:p>
            <a:pPr marL="0" indent="0" algn="ctr">
              <a:buNone/>
            </a:pPr>
            <a:r>
              <a:rPr lang="en-US" sz="1600" b="0" dirty="0" smtClean="0"/>
              <a:t>for the</a:t>
            </a:r>
          </a:p>
          <a:p>
            <a:pPr marL="0" indent="0" algn="ctr">
              <a:buNone/>
            </a:pPr>
            <a:r>
              <a:rPr lang="en-US" sz="2400" b="0" dirty="0" smtClean="0"/>
              <a:t>ALICE Collaboration</a:t>
            </a:r>
          </a:p>
          <a:p>
            <a:endParaRPr lang="en-US" sz="20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1" y="1513396"/>
            <a:ext cx="8229600" cy="1695913"/>
          </a:xfrm>
          <a:solidFill>
            <a:srgbClr val="0076BC"/>
          </a:solidFill>
          <a:ln>
            <a:solidFill>
              <a:srgbClr val="000000"/>
            </a:solidFill>
          </a:ln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494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599" cy="978599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HPSPSA, Wits, 27-31 Jan 2014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Tom Dietel</a:t>
            </a:r>
            <a:endParaRPr lang="de-DE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278798"/>
            <a:ext cx="8229598" cy="505303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29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8599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HPSPSA, Wits, 27-31 Jan 2014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Tom Dietel</a:t>
            </a:r>
            <a:endParaRPr lang="de-DE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278798"/>
            <a:ext cx="4125345" cy="505303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897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885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HPSPSA, Wits, 27-31 Jan 2014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Tom Dietel</a:t>
            </a:r>
            <a:endParaRPr lang="de-DE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64783" y="1278798"/>
            <a:ext cx="4122015" cy="505303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091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HPSPSA, Wits, 27-31 Jan 2014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Tom Dietel</a:t>
            </a:r>
            <a:endParaRPr lang="de-DE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006"/>
            <a:ext cx="4038600" cy="49198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006"/>
            <a:ext cx="4038600" cy="49198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44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HPSPSA, Wits, 27-31 Jan 2014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Tom Dietel</a:t>
            </a:r>
            <a:endParaRPr lang="de-DE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5790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HPSPSA, Wits, 27-31 Jan 2014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Tom Dietel</a:t>
            </a:r>
            <a:endParaRPr lang="de-DE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676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96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79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475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HPSPSA, Wits, 27-31 Jan 2014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Tom Dietel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A9874-1817-4644-B865-F6425461DD13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695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281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94574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8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64783" y="1278798"/>
            <a:ext cx="4122015" cy="50530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97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94574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8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278798"/>
            <a:ext cx="4125345" cy="50530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379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1-Nov-24-ALICE_logo_WithoutStrapline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705"/>
          <a:stretch/>
        </p:blipFill>
        <p:spPr>
          <a:xfrm>
            <a:off x="7387643" y="4753681"/>
            <a:ext cx="1207867" cy="1666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3585" y="4757293"/>
            <a:ext cx="1644906" cy="1666838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939758"/>
            <a:ext cx="8229600" cy="1143000"/>
          </a:xfrm>
        </p:spPr>
        <p:txBody>
          <a:bodyPr/>
          <a:lstStyle/>
          <a:p>
            <a:r>
              <a:rPr lang="x-none" dirty="0" smtClean="0"/>
              <a:t>Click to edit Master title style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623353" y="4734342"/>
            <a:ext cx="42577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200" b="0" dirty="0" smtClean="0"/>
              <a:t>Tom Dietel</a:t>
            </a:r>
            <a:endParaRPr lang="en-US" sz="3200" b="0" dirty="0" smtClean="0">
              <a:solidFill>
                <a:srgbClr val="0076BC"/>
              </a:solidFill>
            </a:endParaRPr>
          </a:p>
          <a:p>
            <a:pPr marL="0" indent="0" algn="ctr">
              <a:buNone/>
            </a:pPr>
            <a:r>
              <a:rPr lang="en-US" sz="2000" b="0" dirty="0" smtClean="0"/>
              <a:t>University of Cape Town</a:t>
            </a:r>
          </a:p>
          <a:p>
            <a:pPr marL="0" indent="0" algn="ctr">
              <a:buNone/>
            </a:pPr>
            <a:endParaRPr lang="en-US" sz="1600" b="0" dirty="0" smtClean="0"/>
          </a:p>
          <a:p>
            <a:pPr marL="0" indent="0" algn="ctr">
              <a:buNone/>
            </a:pPr>
            <a:r>
              <a:rPr lang="en-US" sz="1600" b="0" dirty="0" smtClean="0"/>
              <a:t>for the</a:t>
            </a:r>
          </a:p>
          <a:p>
            <a:pPr marL="0" indent="0" algn="ctr">
              <a:buNone/>
            </a:pPr>
            <a:r>
              <a:rPr lang="en-US" sz="2400" b="0" dirty="0" smtClean="0"/>
              <a:t>ALICE Collaboration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3534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Dietel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10EF-5B70-EA4F-AADD-76EC42647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02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0"/>
            <a:ext cx="8229600" cy="959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8649"/>
            <a:ext cx="8229600" cy="4964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60729" y="6598244"/>
            <a:ext cx="5822542" cy="248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98244"/>
            <a:ext cx="1554158" cy="259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Tom Dietel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5194" y="6598244"/>
            <a:ext cx="1328805" cy="248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DDC49-B39A-8E4F-B7B8-F222F40138DA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692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0" r:id="rId2"/>
    <p:sldLayoutId id="2147483696" r:id="rId3"/>
    <p:sldLayoutId id="2147483699" r:id="rId4"/>
    <p:sldLayoutId id="2147483697" r:id="rId5"/>
    <p:sldLayoutId id="2147483701" r:id="rId6"/>
    <p:sldLayoutId id="2147483706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076B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x-none" smtClean="0"/>
              <a:t>HPSPSA, Wits, 27-31 Jan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Tom Dietel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410EF-5B70-EA4F-AADD-76EC42647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2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0"/>
            <a:ext cx="8229600" cy="959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8649"/>
            <a:ext cx="8229600" cy="4964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60729" y="6598244"/>
            <a:ext cx="5822542" cy="248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HPSPSA, Wits, 27-31 Jan 2014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98244"/>
            <a:ext cx="1554158" cy="259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Tom Dietel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5194" y="6598244"/>
            <a:ext cx="1328805" cy="248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DDC49-B39A-8E4F-B7B8-F222F40138D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972367"/>
            <a:ext cx="8229600" cy="0"/>
          </a:xfrm>
          <a:prstGeom prst="line">
            <a:avLst/>
          </a:prstGeom>
          <a:ln w="19050" cap="rnd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72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076B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1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2.w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1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435707"/>
            <a:ext cx="9144000" cy="2039681"/>
          </a:xfrm>
          <a:solidFill>
            <a:srgbClr val="0076BC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bIns="118800">
            <a:normAutofit/>
          </a:bodyPr>
          <a:lstStyle/>
          <a:p>
            <a:pPr>
              <a:spcAft>
                <a:spcPts val="2000"/>
              </a:spcAft>
            </a:pPr>
            <a:r>
              <a:rPr lang="en-US" dirty="0" smtClean="0">
                <a:solidFill>
                  <a:schemeClr val="bg1"/>
                </a:solidFill>
              </a:rPr>
              <a:t>Data Processing for the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ALICE </a:t>
            </a:r>
            <a:r>
              <a:rPr lang="en-US" dirty="0" smtClean="0">
                <a:solidFill>
                  <a:schemeClr val="bg1"/>
                </a:solidFill>
              </a:rPr>
              <a:t>at the LHC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815263" y="6597650"/>
            <a:ext cx="1328737" cy="249238"/>
          </a:xfrm>
        </p:spPr>
        <p:txBody>
          <a:bodyPr/>
          <a:lstStyle/>
          <a:p>
            <a:fld id="{821A9874-1817-4644-B865-F6425461DD13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2112411" y="3535921"/>
            <a:ext cx="4926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High</a:t>
            </a:r>
            <a:r>
              <a:rPr lang="en-US" sz="2000" dirty="0"/>
              <a:t>-performance Signal and Data </a:t>
            </a:r>
            <a:r>
              <a:rPr lang="en-US" sz="2000" dirty="0" smtClean="0"/>
              <a:t>Processing</a:t>
            </a:r>
          </a:p>
          <a:p>
            <a:pPr algn="ctr"/>
            <a:r>
              <a:rPr lang="en-US" sz="2000" dirty="0" smtClean="0"/>
              <a:t>Wits – 26-31 January 2014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63020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Bulk Properties – Data Sets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10</a:t>
            </a:fld>
            <a:endParaRPr lang="de-DE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abundant probes</a:t>
            </a:r>
          </a:p>
          <a:p>
            <a:pPr lvl="1"/>
            <a:r>
              <a:rPr lang="en-US" dirty="0" smtClean="0"/>
              <a:t>1000s of pions, 100s of </a:t>
            </a:r>
            <a:br>
              <a:rPr lang="en-US" dirty="0" smtClean="0"/>
            </a:br>
            <a:r>
              <a:rPr lang="en-US" dirty="0" err="1" smtClean="0"/>
              <a:t>kaons</a:t>
            </a:r>
            <a:r>
              <a:rPr lang="en-US" dirty="0" smtClean="0"/>
              <a:t>, protons… per collision</a:t>
            </a:r>
          </a:p>
          <a:p>
            <a:r>
              <a:rPr lang="en-US" dirty="0" smtClean="0"/>
              <a:t>small data sets required</a:t>
            </a:r>
          </a:p>
          <a:p>
            <a:pPr lvl="1"/>
            <a:r>
              <a:rPr lang="en-US" dirty="0" smtClean="0"/>
              <a:t>first analyses with few </a:t>
            </a:r>
            <a:br>
              <a:rPr lang="en-US" dirty="0" smtClean="0"/>
            </a:br>
            <a:r>
              <a:rPr lang="en-US" dirty="0" smtClean="0"/>
              <a:t>hours worth of data </a:t>
            </a:r>
          </a:p>
          <a:p>
            <a:r>
              <a:rPr lang="en-US" dirty="0" smtClean="0"/>
              <a:t>typical triggers:</a:t>
            </a:r>
          </a:p>
          <a:p>
            <a:pPr lvl="1"/>
            <a:r>
              <a:rPr lang="en-US" dirty="0" smtClean="0"/>
              <a:t>minimum-bias (MB): simple interaction trigger</a:t>
            </a:r>
          </a:p>
          <a:p>
            <a:pPr lvl="1"/>
            <a:r>
              <a:rPr lang="en-US" dirty="0" smtClean="0"/>
              <a:t>centrality trigger: select e.g. 10% collisions with smallest impact parameters 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326592" y="1165200"/>
            <a:ext cx="3360205" cy="2648284"/>
            <a:chOff x="5614462" y="1182883"/>
            <a:chExt cx="2745316" cy="2218597"/>
          </a:xfrm>
        </p:grpSpPr>
        <p:pic>
          <p:nvPicPr>
            <p:cNvPr id="9" name="Picture 8" descr="alice_event_red_small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984" r="13296"/>
            <a:stretch/>
          </p:blipFill>
          <p:spPr>
            <a:xfrm>
              <a:off x="5958417" y="1182883"/>
              <a:ext cx="2296583" cy="220378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614462" y="2868085"/>
              <a:ext cx="497416" cy="444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62362" y="2956980"/>
              <a:ext cx="497416" cy="444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7479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 Probes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11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created in early hard </a:t>
            </a:r>
            <a:br>
              <a:rPr lang="en-US" dirty="0" smtClean="0"/>
            </a:br>
            <a:r>
              <a:rPr lang="en-US" dirty="0" smtClean="0"/>
              <a:t>N-N scatterings</a:t>
            </a:r>
          </a:p>
          <a:p>
            <a:r>
              <a:rPr lang="en-US" dirty="0" smtClean="0"/>
              <a:t>typical examples:</a:t>
            </a:r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prompt photons</a:t>
            </a:r>
          </a:p>
          <a:p>
            <a:pPr lvl="1"/>
            <a:r>
              <a:rPr lang="en-US" dirty="0" smtClean="0"/>
              <a:t>W/Z bosons</a:t>
            </a:r>
          </a:p>
          <a:p>
            <a:r>
              <a:rPr lang="en-US" dirty="0" smtClean="0"/>
              <a:t>penetrating probes for the QGP (jets) or reference (photons, W/Z)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084" y="1278799"/>
            <a:ext cx="3504402" cy="253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2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in Heavy-Ion Collisions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x-none" smtClean="0"/>
              <a:t>HPSPSA, Wits, 27-31 Jan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Dietel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56A2-CEA1-B04C-84AC-F476C29F02BF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1" y="1278798"/>
            <a:ext cx="4999992" cy="505303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hard production process</a:t>
            </a:r>
          </a:p>
          <a:p>
            <a:pPr lvl="1"/>
            <a:r>
              <a:rPr lang="en-US" dirty="0" smtClean="0"/>
              <a:t>well understood in </a:t>
            </a:r>
            <a:r>
              <a:rPr lang="en-US" dirty="0" err="1" smtClean="0"/>
              <a:t>pQCD</a:t>
            </a:r>
            <a:endParaRPr lang="en-US" dirty="0" smtClean="0"/>
          </a:p>
          <a:p>
            <a:r>
              <a:rPr lang="en-US" dirty="0" smtClean="0"/>
              <a:t>propagation in medium</a:t>
            </a:r>
          </a:p>
          <a:p>
            <a:pPr lvl="1"/>
            <a:r>
              <a:rPr lang="en-US" dirty="0" smtClean="0"/>
              <a:t>gluon-Bremsstrahlung</a:t>
            </a:r>
          </a:p>
          <a:p>
            <a:pPr lvl="1"/>
            <a:r>
              <a:rPr lang="en-US" dirty="0" smtClean="0"/>
              <a:t>collisions with </a:t>
            </a:r>
            <a:r>
              <a:rPr lang="en-US" dirty="0" err="1" smtClean="0"/>
              <a:t>partons</a:t>
            </a:r>
            <a:endParaRPr lang="en-US" dirty="0" smtClean="0"/>
          </a:p>
          <a:p>
            <a:pPr lvl="1"/>
            <a:r>
              <a:rPr lang="en-US" dirty="0" smtClean="0"/>
              <a:t>energy loss – „jet quenching“</a:t>
            </a:r>
          </a:p>
          <a:p>
            <a:r>
              <a:rPr lang="en-US" dirty="0" smtClean="0"/>
              <a:t>jet modifications carry information about </a:t>
            </a:r>
            <a:r>
              <a:rPr lang="en-US" dirty="0" err="1" smtClean="0"/>
              <a:t>parton</a:t>
            </a:r>
            <a:r>
              <a:rPr lang="en-US" dirty="0" smtClean="0"/>
              <a:t>-medium interaction</a:t>
            </a:r>
            <a:br>
              <a:rPr lang="en-US" dirty="0" smtClean="0"/>
            </a:br>
            <a:r>
              <a:rPr lang="en-US" b="1" dirty="0" smtClean="0"/>
              <a:t>→ probe of the medium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193" y="1600200"/>
            <a:ext cx="3686806" cy="28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296" y="1494251"/>
            <a:ext cx="5450693" cy="48739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Particle Spectra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Dietel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449A-C66B-8B49-8FE7-2F92A4D938AC}" type="slidenum">
              <a:rPr lang="en-US" smtClean="0"/>
              <a:t>13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1" y="1278798"/>
            <a:ext cx="3225799" cy="488070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Jet Quenching:</a:t>
            </a:r>
          </a:p>
          <a:p>
            <a:r>
              <a:rPr lang="en-US" dirty="0" smtClean="0"/>
              <a:t>shift from high to low jet energies</a:t>
            </a:r>
          </a:p>
          <a:p>
            <a:r>
              <a:rPr lang="en-US" dirty="0" smtClean="0"/>
              <a:t>fewer hard jet fragments</a:t>
            </a:r>
            <a:endParaRPr lang="en-US" baseline="-25000" dirty="0" smtClean="0"/>
          </a:p>
          <a:p>
            <a:r>
              <a:rPr lang="en-US" dirty="0" smtClean="0"/>
              <a:t>suppression of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single particle spectra</a:t>
            </a:r>
          </a:p>
          <a:p>
            <a:pPr lvl="1"/>
            <a:r>
              <a:rPr lang="en-US" dirty="0" smtClean="0"/>
              <a:t>strongest for central Pb-Pb</a:t>
            </a:r>
          </a:p>
          <a:p>
            <a:pPr lvl="1"/>
            <a:r>
              <a:rPr lang="en-US" dirty="0" smtClean="0"/>
              <a:t>absent in p-</a:t>
            </a:r>
            <a:r>
              <a:rPr lang="en-US" dirty="0" err="1" smtClean="0"/>
              <a:t>Pb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977191" y="1355751"/>
            <a:ext cx="18261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 smtClean="0"/>
              <a:t>Phys Rev Lett</a:t>
            </a:r>
            <a:r>
              <a:rPr lang="hu-HU" sz="1200" dirty="0"/>
              <a:t> </a:t>
            </a:r>
            <a:r>
              <a:rPr lang="hu-HU" sz="1200" dirty="0" smtClean="0"/>
              <a:t>110, 082302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3027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 Probes - Requirements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14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rare probes</a:t>
            </a:r>
          </a:p>
          <a:p>
            <a:pPr lvl="1"/>
            <a:r>
              <a:rPr lang="en-US" dirty="0" smtClean="0"/>
              <a:t>1 jet &gt; 100 GeV in 10</a:t>
            </a:r>
            <a:r>
              <a:rPr lang="en-US" baseline="30000" dirty="0" smtClean="0"/>
              <a:t>6</a:t>
            </a:r>
            <a:r>
              <a:rPr lang="en-US" dirty="0" smtClean="0"/>
              <a:t> MB </a:t>
            </a:r>
            <a:br>
              <a:rPr lang="en-US" dirty="0" smtClean="0"/>
            </a:br>
            <a:r>
              <a:rPr lang="en-US" dirty="0" smtClean="0"/>
              <a:t>Pb-Pb events</a:t>
            </a:r>
          </a:p>
          <a:p>
            <a:pPr lvl="1"/>
            <a:r>
              <a:rPr lang="en-US" dirty="0" smtClean="0"/>
              <a:t>1 direct photon &gt; 10 GeV </a:t>
            </a:r>
            <a:br>
              <a:rPr lang="en-US" dirty="0" smtClean="0"/>
            </a:br>
            <a:r>
              <a:rPr lang="en-US" dirty="0" smtClean="0"/>
              <a:t>in 10</a:t>
            </a:r>
            <a:r>
              <a:rPr lang="en-US" baseline="30000" dirty="0" smtClean="0"/>
              <a:t>4</a:t>
            </a:r>
            <a:r>
              <a:rPr lang="en-US" dirty="0" smtClean="0"/>
              <a:t> events</a:t>
            </a:r>
          </a:p>
          <a:p>
            <a:pPr lvl="1"/>
            <a:endParaRPr lang="en-US" dirty="0"/>
          </a:p>
          <a:p>
            <a:r>
              <a:rPr lang="en-US" dirty="0" smtClean="0"/>
              <a:t>easy to trigger</a:t>
            </a:r>
          </a:p>
          <a:p>
            <a:pPr lvl="1"/>
            <a:r>
              <a:rPr lang="en-US" dirty="0" smtClean="0"/>
              <a:t>jets: energy deposition in large calorimeter area</a:t>
            </a:r>
          </a:p>
          <a:p>
            <a:pPr lvl="1"/>
            <a:r>
              <a:rPr lang="en-US" dirty="0" smtClean="0"/>
              <a:t>photons: large energy in few calorimeter cells</a:t>
            </a:r>
          </a:p>
          <a:p>
            <a:pPr lvl="1"/>
            <a:r>
              <a:rPr lang="en-US" dirty="0" err="1" smtClean="0"/>
              <a:t>muons</a:t>
            </a:r>
            <a:r>
              <a:rPr lang="en-US" dirty="0" smtClean="0"/>
              <a:t>: penetration of absorbers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397" y="1278798"/>
            <a:ext cx="3504402" cy="253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65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“Semi-hard” Observables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15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201" y="1619251"/>
            <a:ext cx="8229598" cy="4712578"/>
          </a:xfrm>
        </p:spPr>
        <p:txBody>
          <a:bodyPr>
            <a:normAutofit/>
          </a:bodyPr>
          <a:lstStyle/>
          <a:p>
            <a:r>
              <a:rPr lang="en-US" dirty="0" smtClean="0"/>
              <a:t>observables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between</a:t>
            </a:r>
            <a:r>
              <a:rPr lang="en-US" dirty="0"/>
              <a:t> </a:t>
            </a:r>
            <a:r>
              <a:rPr lang="en-US" dirty="0" smtClean="0"/>
              <a:t>bulk 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 smtClean="0"/>
              <a:t>hard probes</a:t>
            </a:r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heavy</a:t>
            </a:r>
            <a:r>
              <a:rPr lang="en-US" dirty="0" smtClean="0"/>
              <a:t> </a:t>
            </a:r>
            <a:r>
              <a:rPr lang="en-US" dirty="0" smtClean="0"/>
              <a:t>quarks (</a:t>
            </a:r>
            <a:r>
              <a:rPr lang="en-US" dirty="0" err="1" smtClean="0"/>
              <a:t>c,b</a:t>
            </a:r>
            <a:r>
              <a:rPr lang="en-US" dirty="0" smtClean="0"/>
              <a:t>)</a:t>
            </a:r>
            <a:endParaRPr lang="en-US" dirty="0" smtClean="0"/>
          </a:p>
          <a:p>
            <a:pPr lvl="2"/>
            <a:r>
              <a:rPr lang="en-US" dirty="0" smtClean="0"/>
              <a:t>hydro-</a:t>
            </a:r>
            <a:r>
              <a:rPr lang="en-US" dirty="0" smtClean="0"/>
              <a:t>dynamics</a:t>
            </a:r>
            <a:endParaRPr lang="en-US" dirty="0" smtClean="0"/>
          </a:p>
          <a:p>
            <a:pPr lvl="2"/>
            <a:r>
              <a:rPr lang="en-US" dirty="0" smtClean="0"/>
              <a:t>charm quark energy loss / jet quenching</a:t>
            </a:r>
          </a:p>
          <a:p>
            <a:pPr lvl="2"/>
            <a:r>
              <a:rPr lang="en-US" dirty="0" smtClean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 suppression</a:t>
            </a:r>
          </a:p>
          <a:p>
            <a:pPr lvl="1"/>
            <a:r>
              <a:rPr lang="en-US" dirty="0" smtClean="0"/>
              <a:t>thermal photons at 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72"/>
          <a:stretch/>
        </p:blipFill>
        <p:spPr>
          <a:xfrm>
            <a:off x="3886346" y="1117719"/>
            <a:ext cx="5236487" cy="305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9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D-Mesons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HPSPSA, Wits, 27-31 Jan 2014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Tom Dietel</a:t>
            </a:r>
            <a:endParaRPr lang="de-DE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1" y="1278798"/>
            <a:ext cx="4580466" cy="50530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test charm quark transport in the QGP</a:t>
            </a:r>
          </a:p>
          <a:p>
            <a:r>
              <a:rPr lang="en-US" dirty="0" smtClean="0"/>
              <a:t>mass dependence of jet quenching</a:t>
            </a:r>
          </a:p>
          <a:p>
            <a:r>
              <a:rPr lang="en-US" dirty="0" smtClean="0"/>
              <a:t>hydrodynamics and </a:t>
            </a:r>
            <a:r>
              <a:rPr lang="en-US" dirty="0" err="1" smtClean="0"/>
              <a:t>thermalization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difficult reconstruction</a:t>
            </a:r>
          </a:p>
          <a:p>
            <a:r>
              <a:rPr lang="en-US" dirty="0" smtClean="0"/>
              <a:t>secondary vertex and invariant mass</a:t>
            </a:r>
          </a:p>
          <a:p>
            <a:r>
              <a:rPr lang="en-US" dirty="0" smtClean="0"/>
              <a:t>e.g. D</a:t>
            </a:r>
            <a:r>
              <a:rPr lang="en-US" baseline="30000" dirty="0" smtClean="0"/>
              <a:t>+</a:t>
            </a:r>
            <a:r>
              <a:rPr lang="en-US" dirty="0" smtClean="0"/>
              <a:t> → K</a:t>
            </a:r>
            <a:r>
              <a:rPr lang="en-US" baseline="30000" dirty="0" smtClean="0"/>
              <a:t>-</a:t>
            </a:r>
            <a:r>
              <a:rPr lang="en-US" dirty="0" smtClean="0"/>
              <a:t>π</a:t>
            </a:r>
            <a:r>
              <a:rPr lang="en-US" baseline="30000" dirty="0" smtClean="0"/>
              <a:t>+</a:t>
            </a:r>
            <a:r>
              <a:rPr lang="en-US" dirty="0" smtClean="0"/>
              <a:t>π</a:t>
            </a:r>
            <a:r>
              <a:rPr lang="en-US" baseline="30000" dirty="0" smtClean="0"/>
              <a:t>+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4028" r="33218"/>
          <a:stretch/>
        </p:blipFill>
        <p:spPr>
          <a:xfrm>
            <a:off x="5422187" y="978599"/>
            <a:ext cx="3264614" cy="51703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42111" y="1214379"/>
            <a:ext cx="1765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JHEP 1207 (2012) 191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97891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Identified Charm R</a:t>
            </a:r>
            <a:r>
              <a:rPr lang="en-US" baseline="-25000" dirty="0" smtClean="0"/>
              <a:t>AA</a:t>
            </a:r>
            <a:endParaRPr lang="en-US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17</a:t>
            </a:fld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 smtClean="0"/>
              <a:t>reconstructed D</a:t>
            </a:r>
            <a:r>
              <a:rPr lang="en-US" dirty="0"/>
              <a:t>-</a:t>
            </a:r>
            <a:r>
              <a:rPr lang="en-US" dirty="0" smtClean="0"/>
              <a:t>mesons</a:t>
            </a:r>
          </a:p>
          <a:p>
            <a:pPr lvl="1"/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, D</a:t>
            </a:r>
            <a:r>
              <a:rPr lang="en-US" baseline="30000" dirty="0" smtClean="0"/>
              <a:t>+</a:t>
            </a:r>
            <a:r>
              <a:rPr lang="en-US" dirty="0" smtClean="0"/>
              <a:t>, D</a:t>
            </a:r>
            <a:r>
              <a:rPr lang="en-US" baseline="30000" dirty="0" smtClean="0"/>
              <a:t>*</a:t>
            </a:r>
            <a:r>
              <a:rPr lang="en-US" dirty="0" smtClean="0"/>
              <a:t> </a:t>
            </a:r>
          </a:p>
          <a:p>
            <a:pPr marL="457200" lvl="1" indent="0">
              <a:buNone/>
            </a:pPr>
            <a:r>
              <a:rPr lang="en-US" dirty="0" smtClean="0"/>
              <a:t>semi-</a:t>
            </a:r>
            <a:r>
              <a:rPr lang="en-US" dirty="0" err="1" smtClean="0"/>
              <a:t>leptonic</a:t>
            </a:r>
            <a:r>
              <a:rPr lang="en-US" dirty="0" smtClean="0"/>
              <a:t> decays</a:t>
            </a:r>
          </a:p>
          <a:p>
            <a:pPr lvl="1"/>
            <a:r>
              <a:rPr lang="en-US" dirty="0" err="1"/>
              <a:t>b,c</a:t>
            </a:r>
            <a:r>
              <a:rPr lang="en-US" dirty="0"/>
              <a:t> → e + </a:t>
            </a:r>
            <a:r>
              <a:rPr lang="en-US" dirty="0" smtClean="0"/>
              <a:t>X</a:t>
            </a:r>
          </a:p>
          <a:p>
            <a:pPr lvl="1"/>
            <a:r>
              <a:rPr lang="en-US" dirty="0" err="1" smtClean="0"/>
              <a:t>b</a:t>
            </a:r>
            <a:r>
              <a:rPr lang="en-US" dirty="0" err="1"/>
              <a:t>,c</a:t>
            </a:r>
            <a:r>
              <a:rPr lang="en-US" dirty="0"/>
              <a:t> → </a:t>
            </a:r>
            <a:r>
              <a:rPr lang="en-US" dirty="0" smtClean="0"/>
              <a:t>μ </a:t>
            </a:r>
            <a:r>
              <a:rPr lang="en-US" dirty="0"/>
              <a:t>+ </a:t>
            </a:r>
            <a:r>
              <a:rPr lang="en-US" dirty="0" smtClean="0"/>
              <a:t>X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9" name="Picture 8" descr="2011-Sep-27-CombinedHFRAAALICE_D0DplusEl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21" r="2009"/>
          <a:stretch/>
        </p:blipFill>
        <p:spPr>
          <a:xfrm>
            <a:off x="4674006" y="1073355"/>
            <a:ext cx="4162323" cy="3574002"/>
          </a:xfrm>
          <a:prstGeom prst="rect">
            <a:avLst/>
          </a:prstGeom>
        </p:spPr>
      </p:pic>
      <p:pic>
        <p:nvPicPr>
          <p:cNvPr id="10" name="Picture 9" descr="2011-Sep-15-DmesonRaa-020CC-GlobalSyst-ChargedPions-12091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37" y="3383936"/>
            <a:ext cx="4524476" cy="30961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53742" y="4811532"/>
            <a:ext cx="3682587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/>
            <a:r>
              <a:rPr lang="en-US" sz="2800" dirty="0"/>
              <a:t>suppression </a:t>
            </a:r>
            <a:r>
              <a:rPr lang="en-US" sz="2800" dirty="0" smtClean="0"/>
              <a:t>of heavy flavor slightly less than </a:t>
            </a:r>
            <a:r>
              <a:rPr lang="en-US" sz="2800" dirty="0"/>
              <a:t>for light hadrons</a:t>
            </a:r>
          </a:p>
        </p:txBody>
      </p:sp>
    </p:spTree>
    <p:extLst>
      <p:ext uri="{BB962C8B-B14F-4D97-AF65-F5344CB8AC3E}">
        <p14:creationId xmlns:p14="http://schemas.microsoft.com/office/powerpoint/2010/main" val="34472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785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“Semi-Hard” Observables - Requirements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18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rarely produced</a:t>
            </a:r>
          </a:p>
          <a:p>
            <a:pPr lvl="1"/>
            <a:r>
              <a:rPr lang="en-US" dirty="0" smtClean="0"/>
              <a:t>large event samples </a:t>
            </a:r>
            <a:br>
              <a:rPr lang="en-US" dirty="0" smtClean="0"/>
            </a:br>
            <a:r>
              <a:rPr lang="en-US" dirty="0" smtClean="0"/>
              <a:t>required</a:t>
            </a:r>
          </a:p>
          <a:p>
            <a:r>
              <a:rPr lang="en-US" dirty="0" smtClean="0"/>
              <a:t>no clear trigger signal</a:t>
            </a:r>
          </a:p>
          <a:p>
            <a:pPr lvl="1"/>
            <a:r>
              <a:rPr lang="en-US" dirty="0" smtClean="0"/>
              <a:t>decay into many soft particles</a:t>
            </a:r>
          </a:p>
          <a:p>
            <a:pPr lvl="1"/>
            <a:r>
              <a:rPr lang="en-US" dirty="0" smtClean="0"/>
              <a:t>indistinguishable from background at trigger level</a:t>
            </a:r>
          </a:p>
          <a:p>
            <a:pPr lvl="1"/>
            <a:r>
              <a:rPr lang="en-US" dirty="0" smtClean="0"/>
              <a:t>online event selection not possible</a:t>
            </a:r>
          </a:p>
          <a:p>
            <a:pPr lvl="1"/>
            <a:endParaRPr lang="en-US" dirty="0"/>
          </a:p>
          <a:p>
            <a:r>
              <a:rPr lang="en-US" dirty="0" smtClean="0"/>
              <a:t>focus of ALICE upgrade program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72"/>
          <a:stretch/>
        </p:blipFill>
        <p:spPr>
          <a:xfrm>
            <a:off x="4894243" y="1149472"/>
            <a:ext cx="3892815" cy="22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2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grpSp>
        <p:nvGrpSpPr>
          <p:cNvPr id="11276" name="Group 2"/>
          <p:cNvGrpSpPr>
            <a:grpSpLocks/>
          </p:cNvGrpSpPr>
          <p:nvPr/>
        </p:nvGrpSpPr>
        <p:grpSpPr bwMode="auto">
          <a:xfrm>
            <a:off x="7548" y="0"/>
            <a:ext cx="9144000" cy="6858000"/>
            <a:chOff x="0" y="0"/>
            <a:chExt cx="5760" cy="4320"/>
          </a:xfrm>
        </p:grpSpPr>
        <p:pic>
          <p:nvPicPr>
            <p:cNvPr id="11277" name="Picture 3" descr="ALIce_SETUP_final_cf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27"/>
            <a:stretch>
              <a:fillRect/>
            </a:stretch>
          </p:blipFill>
          <p:spPr bwMode="auto">
            <a:xfrm>
              <a:off x="0" y="224"/>
              <a:ext cx="5760" cy="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8" name="Rectangle 4"/>
            <p:cNvSpPr>
              <a:spLocks noChangeArrowheads="1"/>
            </p:cNvSpPr>
            <p:nvPr/>
          </p:nvSpPr>
          <p:spPr bwMode="auto">
            <a:xfrm>
              <a:off x="3878" y="375"/>
              <a:ext cx="1882" cy="1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it-IT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grpSp>
          <p:nvGrpSpPr>
            <p:cNvPr id="11279" name="Group 5"/>
            <p:cNvGrpSpPr>
              <a:grpSpLocks/>
            </p:cNvGrpSpPr>
            <p:nvPr/>
          </p:nvGrpSpPr>
          <p:grpSpPr bwMode="auto">
            <a:xfrm>
              <a:off x="3734" y="0"/>
              <a:ext cx="2026" cy="1495"/>
              <a:chOff x="2977" y="246"/>
              <a:chExt cx="2026" cy="1495"/>
            </a:xfrm>
          </p:grpSpPr>
          <p:pic>
            <p:nvPicPr>
              <p:cNvPr id="11280" name="Picture 6" descr="ALIce_SETUP_final_cf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9832" t="6055" r="8464" b="71506"/>
              <a:stretch>
                <a:fillRect/>
              </a:stretch>
            </p:blipFill>
            <p:spPr bwMode="auto">
              <a:xfrm>
                <a:off x="3062" y="377"/>
                <a:ext cx="1941" cy="1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1" name="Picture 7" descr="ALIce_SETUP_final_cf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4846" t="18721" b="70404"/>
              <a:stretch>
                <a:fillRect/>
              </a:stretch>
            </p:blipFill>
            <p:spPr bwMode="auto">
              <a:xfrm>
                <a:off x="4662" y="1033"/>
                <a:ext cx="337" cy="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2" name="Picture 8" descr="ALIce_SETUP_final_cf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8111" r="13776" b="97302"/>
              <a:stretch>
                <a:fillRect/>
              </a:stretch>
            </p:blipFill>
            <p:spPr bwMode="auto">
              <a:xfrm>
                <a:off x="2977" y="246"/>
                <a:ext cx="1486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283" name="Picture 9" descr="ALIce_SETUP_final_cf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576" t="26001" r="33315" b="68188"/>
            <a:stretch>
              <a:fillRect/>
            </a:stretch>
          </p:blipFill>
          <p:spPr bwMode="auto">
            <a:xfrm>
              <a:off x="3483" y="1296"/>
              <a:ext cx="549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815263" y="6597650"/>
            <a:ext cx="1328737" cy="249238"/>
          </a:xfrm>
        </p:spPr>
        <p:txBody>
          <a:bodyPr/>
          <a:lstStyle/>
          <a:p>
            <a:fld id="{821A9874-1817-4644-B865-F6425461DD13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512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Physics Motivation</a:t>
            </a:r>
          </a:p>
          <a:p>
            <a:r>
              <a:rPr lang="en-US" dirty="0" smtClean="0"/>
              <a:t>heavy-ion physics and QGP</a:t>
            </a:r>
          </a:p>
          <a:p>
            <a:r>
              <a:rPr lang="en-US" dirty="0" smtClean="0"/>
              <a:t>hard and soft probes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P</a:t>
            </a:r>
            <a:r>
              <a:rPr lang="en-US" dirty="0" smtClean="0"/>
              <a:t>resent ALICE Setup</a:t>
            </a:r>
          </a:p>
          <a:p>
            <a:r>
              <a:rPr lang="en-US" dirty="0" smtClean="0"/>
              <a:t>detectors</a:t>
            </a:r>
          </a:p>
          <a:p>
            <a:r>
              <a:rPr lang="en-US" dirty="0" smtClean="0"/>
              <a:t>triggering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ALICE upgrade</a:t>
            </a:r>
          </a:p>
          <a:p>
            <a:r>
              <a:rPr lang="en-US" dirty="0" smtClean="0"/>
              <a:t>ITS, TPC upgrades</a:t>
            </a:r>
          </a:p>
          <a:p>
            <a:r>
              <a:rPr lang="en-US" dirty="0" smtClean="0"/>
              <a:t>challenges</a:t>
            </a:r>
          </a:p>
          <a:p>
            <a:r>
              <a:rPr lang="en-US" dirty="0" smtClean="0"/>
              <a:t>O</a:t>
            </a:r>
            <a:r>
              <a:rPr lang="en-US" baseline="30000" dirty="0" smtClean="0"/>
              <a:t>2</a:t>
            </a:r>
            <a:r>
              <a:rPr lang="en-US" dirty="0" smtClean="0"/>
              <a:t> project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HPSPSA, Wits, 27-31 Jan 2014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Tom Dietel</a:t>
            </a:r>
            <a:endParaRPr lang="de-DE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8787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/ LHC Heavy-Ion Running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20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1 month heavy-ion running per year</a:t>
            </a:r>
          </a:p>
          <a:p>
            <a:pPr lvl="1"/>
            <a:r>
              <a:rPr lang="en-US" dirty="0" smtClean="0"/>
              <a:t>Pb-Pb @ 2.76 (5.5) TeV – up to </a:t>
            </a:r>
            <a:r>
              <a:rPr lang="en-US" b="1" dirty="0" smtClean="0"/>
              <a:t>8 kHz</a:t>
            </a:r>
          </a:p>
          <a:p>
            <a:pPr lvl="1"/>
            <a:r>
              <a:rPr lang="en-US" dirty="0" smtClean="0"/>
              <a:t>p-</a:t>
            </a:r>
            <a:r>
              <a:rPr lang="en-US" dirty="0" err="1" smtClean="0"/>
              <a:t>Pb</a:t>
            </a:r>
            <a:r>
              <a:rPr lang="en-US" dirty="0" smtClean="0"/>
              <a:t> @ </a:t>
            </a:r>
            <a:r>
              <a:rPr lang="en-US" dirty="0" smtClean="0"/>
              <a:t>5.02 </a:t>
            </a:r>
            <a:r>
              <a:rPr lang="en-US" dirty="0" smtClean="0"/>
              <a:t>(8) TeV – 100-200 kHz</a:t>
            </a:r>
          </a:p>
          <a:p>
            <a:pPr lvl="1"/>
            <a:r>
              <a:rPr lang="en-US" dirty="0" smtClean="0"/>
              <a:t>other systems under discussion (</a:t>
            </a:r>
            <a:r>
              <a:rPr lang="en-US" dirty="0" err="1" smtClean="0"/>
              <a:t>Ar-Ar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10 months </a:t>
            </a:r>
            <a:r>
              <a:rPr lang="en-US" dirty="0" err="1" smtClean="0"/>
              <a:t>pp</a:t>
            </a:r>
            <a:r>
              <a:rPr lang="en-US" dirty="0" smtClean="0"/>
              <a:t> </a:t>
            </a:r>
            <a:r>
              <a:rPr lang="en-US" dirty="0" smtClean="0"/>
              <a:t>running per year</a:t>
            </a:r>
          </a:p>
          <a:p>
            <a:pPr lvl="1"/>
            <a:r>
              <a:rPr lang="en-US" dirty="0" smtClean="0"/>
              <a:t>reduced luminosity at ALICE (100-200 kHz)</a:t>
            </a:r>
          </a:p>
          <a:p>
            <a:pPr lvl="1"/>
            <a:r>
              <a:rPr lang="en-US" dirty="0" smtClean="0"/>
              <a:t>mainly as reference for HI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896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08" t="10900" r="10024"/>
          <a:stretch/>
        </p:blipFill>
        <p:spPr bwMode="auto">
          <a:xfrm>
            <a:off x="4502727" y="1278798"/>
            <a:ext cx="4567189" cy="33876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Projection Chamber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21</a:t>
            </a:fld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1" y="1278798"/>
            <a:ext cx="8229597" cy="50530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largest TPC ever built</a:t>
            </a:r>
            <a:endParaRPr lang="en-US" dirty="0"/>
          </a:p>
          <a:p>
            <a:r>
              <a:rPr lang="en-US" dirty="0" smtClean="0"/>
              <a:t>L=5m, d=5m, V=88m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570 000 readout pads</a:t>
            </a:r>
          </a:p>
          <a:p>
            <a:r>
              <a:rPr lang="en-US" dirty="0" smtClean="0"/>
              <a:t>1 event = up to 1000 </a:t>
            </a:r>
            <a:br>
              <a:rPr lang="en-US" dirty="0" smtClean="0"/>
            </a:br>
            <a:r>
              <a:rPr lang="en-US" dirty="0" smtClean="0"/>
              <a:t>10-bit samples </a:t>
            </a:r>
            <a:br>
              <a:rPr lang="en-US" dirty="0" smtClean="0"/>
            </a:br>
            <a:r>
              <a:rPr lang="en-US" dirty="0" smtClean="0"/>
              <a:t>@ 5.66 MHz</a:t>
            </a:r>
          </a:p>
          <a:p>
            <a:r>
              <a:rPr lang="en-US" dirty="0" err="1" smtClean="0"/>
              <a:t>t</a:t>
            </a:r>
            <a:r>
              <a:rPr lang="en-US" baseline="-25000" dirty="0" err="1" smtClean="0"/>
              <a:t>drift</a:t>
            </a:r>
            <a:r>
              <a:rPr lang="en-US" dirty="0" smtClean="0"/>
              <a:t> ≈ 90 μs</a:t>
            </a:r>
          </a:p>
          <a:p>
            <a:r>
              <a:rPr lang="en-US" dirty="0" smtClean="0"/>
              <a:t>max event rate 3.5 kHz</a:t>
            </a:r>
          </a:p>
          <a:p>
            <a:endParaRPr lang="en-US" dirty="0"/>
          </a:p>
          <a:p>
            <a:r>
              <a:rPr lang="en-US" dirty="0" smtClean="0"/>
              <a:t>reconstruction and identification of charged particles with up to 160 space points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74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ice_event_red_small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973"/>
            <a:ext cx="9144000" cy="620535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97650"/>
            <a:ext cx="5822950" cy="249238"/>
          </a:xfrm>
        </p:spPr>
        <p:txBody>
          <a:bodyPr/>
          <a:lstStyle/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597650"/>
            <a:ext cx="1554163" cy="260350"/>
          </a:xfrm>
        </p:spPr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15263" y="6597650"/>
            <a:ext cx="1328737" cy="249238"/>
          </a:xfrm>
        </p:spPr>
        <p:txBody>
          <a:bodyPr/>
          <a:lstStyle/>
          <a:p>
            <a:fld id="{564DDC49-B39A-8E4F-B7B8-F222F40138DA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830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TPC – Particle Identification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23</a:t>
            </a:fld>
            <a:endParaRPr lang="de-DE" dirty="0"/>
          </a:p>
        </p:txBody>
      </p:sp>
      <p:pic>
        <p:nvPicPr>
          <p:cNvPr id="6" name="Picture 5" descr="2012-Aug-07-dEdx_PbPb_2011_withAlphaInle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183" y="1090082"/>
            <a:ext cx="6556011" cy="5200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0" y="6149660"/>
            <a:ext cx="5759883" cy="50937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sz="1400" dirty="0" smtClean="0"/>
              <a:t>negative particles → no nuclear fragments from detector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sz="1400" dirty="0" smtClean="0"/>
              <a:t>separation of anti-helium 3 / 4 with TOF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3078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TPC </a:t>
            </a:r>
            <a:r>
              <a:rPr lang="en-US" dirty="0" smtClean="0"/>
              <a:t>– Event Size and Data Rate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Tom Dietel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5913-385C-4C8A-A0B4-78EB169DD34E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7201" y="1278798"/>
            <a:ext cx="4411132" cy="505303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TPC is largest data source</a:t>
            </a:r>
          </a:p>
          <a:p>
            <a:r>
              <a:rPr lang="en-US" dirty="0" smtClean="0"/>
              <a:t>limiting factor for Pb-Pb</a:t>
            </a:r>
            <a:br>
              <a:rPr lang="en-US" dirty="0" smtClean="0"/>
            </a:br>
            <a:r>
              <a:rPr lang="en-US" dirty="0" smtClean="0"/>
              <a:t>(ZS: 1 GB/s @ 50 Hz)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→ record cluster data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cluster </a:t>
            </a:r>
            <a:r>
              <a:rPr lang="en-US" dirty="0" err="1" smtClean="0"/>
              <a:t>reco</a:t>
            </a:r>
            <a:r>
              <a:rPr lang="en-US" dirty="0" smtClean="0"/>
              <a:t> in FPGAs in High-Level Trigger</a:t>
            </a:r>
          </a:p>
          <a:p>
            <a:r>
              <a:rPr lang="en-US" dirty="0" smtClean="0"/>
              <a:t>discard raw data</a:t>
            </a:r>
          </a:p>
          <a:p>
            <a:r>
              <a:rPr lang="en-US" dirty="0" smtClean="0"/>
              <a:t>increase max event rate to 400 Hz (still at 1GB/s)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sz="2600" dirty="0" smtClean="0"/>
              <a:t>rate limit in </a:t>
            </a:r>
            <a:r>
              <a:rPr lang="en-US" sz="2600" dirty="0" err="1" smtClean="0"/>
              <a:t>pp</a:t>
            </a:r>
            <a:r>
              <a:rPr lang="en-US" sz="2600" dirty="0" smtClean="0"/>
              <a:t> </a:t>
            </a:r>
            <a:r>
              <a:rPr lang="en-US" sz="2600" dirty="0" smtClean="0"/>
              <a:t>≈ </a:t>
            </a:r>
            <a:r>
              <a:rPr lang="en-US" sz="2600" dirty="0" smtClean="0"/>
              <a:t>3.5 </a:t>
            </a:r>
            <a:r>
              <a:rPr lang="en-US" sz="2600" dirty="0" smtClean="0"/>
              <a:t>kHz (gating grid)</a:t>
            </a:r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3435937"/>
              </p:ext>
            </p:extLst>
          </p:nvPr>
        </p:nvGraphicFramePr>
        <p:xfrm>
          <a:off x="5422240" y="1288817"/>
          <a:ext cx="3318749" cy="1832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411"/>
                <a:gridCol w="1212338"/>
              </a:tblGrid>
              <a:tr h="65491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n-lt"/>
                          <a:cs typeface="Calibri" pitchFamily="34" charset="0"/>
                        </a:rPr>
                        <a:t>Data</a:t>
                      </a:r>
                      <a:r>
                        <a:rPr lang="en-US" sz="1800" b="0" baseline="0" dirty="0" smtClean="0">
                          <a:latin typeface="+mn-lt"/>
                          <a:cs typeface="Calibri" pitchFamily="34" charset="0"/>
                        </a:rPr>
                        <a:t> Format</a:t>
                      </a:r>
                      <a:endParaRPr lang="en-US" sz="1800" b="0" dirty="0" smtClean="0">
                        <a:latin typeface="+mn-lt"/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bg1"/>
                          </a:solidFill>
                          <a:latin typeface="+mn-lt"/>
                          <a:cs typeface="Calibri" pitchFamily="34" charset="0"/>
                        </a:rPr>
                        <a:t>Event Size</a:t>
                      </a:r>
                    </a:p>
                    <a:p>
                      <a:pPr algn="ctr"/>
                      <a:r>
                        <a:rPr lang="en-GB" sz="1800" b="0" dirty="0" smtClean="0">
                          <a:solidFill>
                            <a:schemeClr val="bg1"/>
                          </a:solidFill>
                          <a:latin typeface="+mn-lt"/>
                          <a:cs typeface="Calibri" pitchFamily="34" charset="0"/>
                        </a:rPr>
                        <a:t>(</a:t>
                      </a:r>
                      <a:r>
                        <a:rPr lang="en-GB" sz="1800" b="0" dirty="0" err="1" smtClean="0">
                          <a:solidFill>
                            <a:schemeClr val="bg1"/>
                          </a:solidFill>
                          <a:latin typeface="+mn-lt"/>
                          <a:cs typeface="Calibri" pitchFamily="34" charset="0"/>
                        </a:rPr>
                        <a:t>MByte</a:t>
                      </a:r>
                      <a:r>
                        <a:rPr lang="en-GB" sz="1800" b="0" dirty="0" smtClean="0">
                          <a:solidFill>
                            <a:schemeClr val="bg1"/>
                          </a:solidFill>
                          <a:latin typeface="+mn-lt"/>
                          <a:cs typeface="Calibri" pitchFamily="34" charset="0"/>
                        </a:rPr>
                        <a:t>)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8337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Calibri" pitchFamily="34" charset="0"/>
                        </a:rPr>
                        <a:t>Raw Data</a:t>
                      </a:r>
                      <a:endParaRPr lang="en-GB" sz="1800" dirty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Calibri" pitchFamily="34" charset="0"/>
                        </a:rPr>
                        <a:t>700</a:t>
                      </a:r>
                      <a:endParaRPr lang="en-GB" sz="18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8337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Calibri" pitchFamily="34" charset="0"/>
                        </a:rPr>
                        <a:t>Zero Suppression</a:t>
                      </a:r>
                      <a:endParaRPr lang="en-GB" sz="1800" dirty="0" smtClean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+mn-lt"/>
                          <a:cs typeface="Calibri" pitchFamily="34" charset="0"/>
                        </a:rPr>
                        <a:t>20</a:t>
                      </a:r>
                      <a:endParaRPr lang="en-GB" sz="1800" dirty="0">
                        <a:solidFill>
                          <a:srgbClr val="FF0000"/>
                        </a:solidFill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</a:tr>
              <a:tr h="4460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Calibri" pitchFamily="34" charset="0"/>
                        </a:rPr>
                        <a:t>Cluster</a:t>
                      </a:r>
                      <a:r>
                        <a:rPr lang="en-US" sz="1800" baseline="0" dirty="0" smtClean="0">
                          <a:latin typeface="+mn-lt"/>
                          <a:cs typeface="Calibri" pitchFamily="34" charset="0"/>
                        </a:rPr>
                        <a:t> Data</a:t>
                      </a:r>
                      <a:endParaRPr lang="en-GB" sz="1800" dirty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Calibri" pitchFamily="34" charset="0"/>
                        </a:rPr>
                        <a:t>~3</a:t>
                      </a:r>
                      <a:endParaRPr lang="en-GB" sz="1800" dirty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6087"/>
          <a:stretch/>
        </p:blipFill>
        <p:spPr bwMode="auto">
          <a:xfrm>
            <a:off x="4956000" y="3618358"/>
            <a:ext cx="4125102" cy="297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223552" y="4206853"/>
            <a:ext cx="1497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HLT </a:t>
            </a:r>
            <a:r>
              <a:rPr lang="de-DE" sz="1600" dirty="0" smtClean="0"/>
              <a:t>Pb-Pb </a:t>
            </a:r>
            <a:r>
              <a:rPr lang="de-DE" sz="1600" dirty="0" smtClean="0"/>
              <a:t>2011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608986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ALICE Trigger </a:t>
            </a:r>
            <a:r>
              <a:rPr lang="de-DE" dirty="0" err="1" smtClean="0"/>
              <a:t>Scheme</a:t>
            </a:r>
            <a:endParaRPr lang="de-DE" dirty="0"/>
          </a:p>
        </p:txBody>
      </p:sp>
      <p:graphicFrame>
        <p:nvGraphicFramePr>
          <p:cNvPr id="52" name="Content Placeholder 51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32355917"/>
              </p:ext>
            </p:extLst>
          </p:nvPr>
        </p:nvGraphicFramePr>
        <p:xfrm>
          <a:off x="2691781" y="1857735"/>
          <a:ext cx="5995020" cy="393034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99507"/>
                <a:gridCol w="1502420"/>
                <a:gridCol w="1502336"/>
                <a:gridCol w="1690757"/>
              </a:tblGrid>
              <a:tr h="590814">
                <a:tc>
                  <a:txBody>
                    <a:bodyPr/>
                    <a:lstStyle/>
                    <a:p>
                      <a:r>
                        <a:rPr lang="de-DE" dirty="0" smtClean="0"/>
                        <a:t>Level-0 Trigger</a:t>
                      </a:r>
                      <a:endParaRPr lang="de-DE" b="1" dirty="0"/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 smtClean="0"/>
                        <a:t> t = 1.2 μs</a:t>
                      </a:r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T0, V0, TOF</a:t>
                      </a:r>
                      <a:endParaRPr lang="de-DE" sz="1600" dirty="0"/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interaction,</a:t>
                      </a:r>
                      <a:br>
                        <a:rPr lang="en-US" sz="1600" noProof="0" dirty="0" smtClean="0"/>
                      </a:br>
                      <a:r>
                        <a:rPr lang="en-US" sz="1600" noProof="0" dirty="0" smtClean="0"/>
                        <a:t>centrality</a:t>
                      </a:r>
                      <a:endParaRPr lang="en-US" sz="1600" noProof="0" dirty="0"/>
                    </a:p>
                  </a:txBody>
                  <a:tcPr marL="63939" marR="63939"/>
                </a:tc>
              </a:tr>
              <a:tr h="385710">
                <a:tc>
                  <a:txBody>
                    <a:bodyPr/>
                    <a:lstStyle/>
                    <a:p>
                      <a:endParaRPr lang="de-DE" b="1" dirty="0"/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R</a:t>
                      </a:r>
                      <a:r>
                        <a:rPr lang="de-DE" sz="1600" baseline="-25000" dirty="0" smtClean="0"/>
                        <a:t>max</a:t>
                      </a:r>
                      <a:r>
                        <a:rPr lang="de-DE" sz="1600" dirty="0" smtClean="0"/>
                        <a:t> ≈ 100 kHz</a:t>
                      </a:r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endParaRPr lang="en-US" sz="1600" noProof="0"/>
                    </a:p>
                  </a:txBody>
                  <a:tcPr marL="63939" marR="63939"/>
                </a:tc>
              </a:tr>
              <a:tr h="872924">
                <a:tc>
                  <a:txBody>
                    <a:bodyPr/>
                    <a:lstStyle/>
                    <a:p>
                      <a:r>
                        <a:rPr lang="de-DE" dirty="0" smtClean="0"/>
                        <a:t>Level-1 Trigger</a:t>
                      </a:r>
                      <a:endParaRPr lang="de-DE" b="1" dirty="0"/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 smtClean="0"/>
                        <a:t>t = 6.5 μs</a:t>
                      </a:r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TRD</a:t>
                      </a:r>
                    </a:p>
                    <a:p>
                      <a:r>
                        <a:rPr lang="de-DE" sz="1600" dirty="0" smtClean="0"/>
                        <a:t>PHOS,EMCAL</a:t>
                      </a:r>
                      <a:endParaRPr lang="de-DE" sz="1600" dirty="0"/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r>
                        <a:rPr lang="en-US" sz="1600" noProof="0" smtClean="0"/>
                        <a:t>high-p</a:t>
                      </a:r>
                      <a:r>
                        <a:rPr lang="en-US" sz="1600" baseline="-25000" noProof="0" smtClean="0"/>
                        <a:t>T</a:t>
                      </a:r>
                      <a:r>
                        <a:rPr lang="en-US" sz="1600" baseline="0" noProof="0" smtClean="0"/>
                        <a:t> hadrons</a:t>
                      </a:r>
                      <a:r>
                        <a:rPr lang="en-US" sz="1600" noProof="0" smtClean="0"/>
                        <a:t>, photons,</a:t>
                      </a:r>
                      <a:r>
                        <a:rPr lang="en-US" sz="1600" baseline="0" noProof="0" smtClean="0"/>
                        <a:t> jets,</a:t>
                      </a:r>
                    </a:p>
                    <a:p>
                      <a:r>
                        <a:rPr lang="en-US" sz="1600" baseline="0" noProof="0" smtClean="0"/>
                        <a:t>electrons</a:t>
                      </a:r>
                      <a:endParaRPr lang="en-US" sz="1600" noProof="0"/>
                    </a:p>
                  </a:txBody>
                  <a:tcPr marL="63939" marR="63939"/>
                </a:tc>
              </a:tr>
              <a:tr h="337608">
                <a:tc>
                  <a:txBody>
                    <a:bodyPr/>
                    <a:lstStyle/>
                    <a:p>
                      <a:endParaRPr lang="de-DE" b="1" dirty="0"/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dirty="0" smtClean="0"/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endParaRPr lang="en-US" sz="1600" noProof="0"/>
                    </a:p>
                  </a:txBody>
                  <a:tcPr marL="63939" marR="63939"/>
                </a:tc>
              </a:tr>
              <a:tr h="590814">
                <a:tc>
                  <a:txBody>
                    <a:bodyPr/>
                    <a:lstStyle/>
                    <a:p>
                      <a:r>
                        <a:rPr lang="de-DE" dirty="0" smtClean="0"/>
                        <a:t>Level-2 Trigger</a:t>
                      </a:r>
                      <a:endParaRPr lang="de-DE" b="1" dirty="0"/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 smtClean="0"/>
                        <a:t>t = 88 μs</a:t>
                      </a:r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endParaRPr lang="en-US" sz="1600" noProof="0"/>
                    </a:p>
                  </a:txBody>
                  <a:tcPr marL="63939" marR="63939"/>
                </a:tc>
              </a:tr>
              <a:tr h="385710">
                <a:tc>
                  <a:txBody>
                    <a:bodyPr/>
                    <a:lstStyle/>
                    <a:p>
                      <a:endParaRPr lang="de-DE" b="1" dirty="0"/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R</a:t>
                      </a:r>
                      <a:r>
                        <a:rPr lang="de-DE" sz="1600" baseline="-25000" dirty="0" smtClean="0"/>
                        <a:t>max</a:t>
                      </a:r>
                      <a:r>
                        <a:rPr lang="de-DE" sz="1600" dirty="0" smtClean="0"/>
                        <a:t> ≈ 1 kHz</a:t>
                      </a:r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endParaRPr lang="en-US" sz="1600" noProof="0"/>
                    </a:p>
                  </a:txBody>
                  <a:tcPr marL="63939" marR="63939"/>
                </a:tc>
              </a:tr>
              <a:tr h="609017">
                <a:tc>
                  <a:txBody>
                    <a:bodyPr/>
                    <a:lstStyle/>
                    <a:p>
                      <a:r>
                        <a:rPr lang="de-DE" dirty="0" smtClean="0"/>
                        <a:t>High-Level</a:t>
                      </a:r>
                      <a:r>
                        <a:rPr lang="de-DE" baseline="0" dirty="0" smtClean="0"/>
                        <a:t> Trigger</a:t>
                      </a:r>
                      <a:endParaRPr lang="de-DE" b="1" dirty="0"/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smtClean="0"/>
                        <a:t>BW</a:t>
                      </a:r>
                      <a:r>
                        <a:rPr lang="en-US" sz="1600" baseline="-25000" noProof="0" smtClean="0"/>
                        <a:t>max</a:t>
                      </a:r>
                      <a:r>
                        <a:rPr lang="en-US" sz="1600" noProof="0" smtClean="0"/>
                        <a:t> ≈ 1GB/s</a:t>
                      </a:r>
                      <a:r>
                        <a:rPr lang="en-US" sz="1600" baseline="0" noProof="0" smtClean="0"/>
                        <a:t> </a:t>
                      </a:r>
                      <a:endParaRPr lang="en-US" sz="1600" noProof="0"/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all detectors</a:t>
                      </a:r>
                      <a:endParaRPr lang="en-US" sz="1600" noProof="0" dirty="0"/>
                    </a:p>
                  </a:txBody>
                  <a:tcPr marL="63939" marR="63939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arbitrary</a:t>
                      </a:r>
                      <a:r>
                        <a:rPr lang="en-US" sz="1600" baseline="0" noProof="0" dirty="0" smtClean="0"/>
                        <a:t> observables</a:t>
                      </a:r>
                      <a:endParaRPr lang="en-US" sz="1600" noProof="0" dirty="0"/>
                    </a:p>
                  </a:txBody>
                  <a:tcPr marL="63939" marR="63939"/>
                </a:tc>
              </a:tr>
            </a:tbl>
          </a:graphicData>
        </a:graphic>
      </p:graphicFrame>
      <p:grpSp>
        <p:nvGrpSpPr>
          <p:cNvPr id="51" name="Group 50"/>
          <p:cNvGrpSpPr/>
          <p:nvPr/>
        </p:nvGrpSpPr>
        <p:grpSpPr>
          <a:xfrm>
            <a:off x="170121" y="1833666"/>
            <a:ext cx="2521660" cy="4440296"/>
            <a:chOff x="88605" y="1375343"/>
            <a:chExt cx="2608520" cy="3992637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080504" y="1600200"/>
              <a:ext cx="0" cy="2918637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080504" y="4631070"/>
              <a:ext cx="0" cy="73691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947811" y="4474704"/>
              <a:ext cx="265386" cy="200634"/>
              <a:chOff x="862507" y="4410215"/>
              <a:chExt cx="435993" cy="329612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862507" y="4410215"/>
                <a:ext cx="435993" cy="1800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862507" y="4559759"/>
                <a:ext cx="435993" cy="1800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Explosion 2 28"/>
            <p:cNvSpPr/>
            <p:nvPr/>
          </p:nvSpPr>
          <p:spPr>
            <a:xfrm>
              <a:off x="947810" y="1460451"/>
              <a:ext cx="265388" cy="279498"/>
            </a:xfrm>
            <a:prstGeom prst="irregularSeal2">
              <a:avLst/>
            </a:prstGeom>
            <a:solidFill>
              <a:srgbClr val="FF66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947810" y="2274186"/>
              <a:ext cx="132694" cy="0"/>
            </a:xfrm>
            <a:prstGeom prst="line">
              <a:avLst/>
            </a:prstGeom>
            <a:ln w="28575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947810" y="3105889"/>
              <a:ext cx="132694" cy="0"/>
            </a:xfrm>
            <a:prstGeom prst="line">
              <a:avLst/>
            </a:prstGeom>
            <a:ln w="28575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947810" y="3973032"/>
              <a:ext cx="132694" cy="0"/>
            </a:xfrm>
            <a:prstGeom prst="line">
              <a:avLst/>
            </a:prstGeom>
            <a:ln w="28575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88605" y="2089520"/>
              <a:ext cx="859205" cy="332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mtClean="0"/>
                <a:t>1 μs</a:t>
              </a:r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8606" y="2921223"/>
              <a:ext cx="859205" cy="332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mtClean="0"/>
                <a:t>10 μs</a:t>
              </a:r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606" y="3788366"/>
              <a:ext cx="859205" cy="332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mtClean="0"/>
                <a:t>100 μs</a:t>
              </a:r>
              <a:endParaRPr lang="en-US"/>
            </a:p>
          </p:txBody>
        </p:sp>
        <p:sp>
          <p:nvSpPr>
            <p:cNvPr id="39" name="Left Arrow 38"/>
            <p:cNvSpPr/>
            <p:nvPr/>
          </p:nvSpPr>
          <p:spPr>
            <a:xfrm>
              <a:off x="1095862" y="2274186"/>
              <a:ext cx="378519" cy="255854"/>
            </a:xfrm>
            <a:prstGeom prst="leftArrow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Left Arrow 39"/>
            <p:cNvSpPr/>
            <p:nvPr/>
          </p:nvSpPr>
          <p:spPr>
            <a:xfrm>
              <a:off x="1095862" y="1833666"/>
              <a:ext cx="378519" cy="255854"/>
            </a:xfrm>
            <a:prstGeom prst="leftArrow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Left Arrow 40"/>
            <p:cNvSpPr/>
            <p:nvPr/>
          </p:nvSpPr>
          <p:spPr>
            <a:xfrm>
              <a:off x="1095862" y="2850035"/>
              <a:ext cx="378519" cy="255854"/>
            </a:xfrm>
            <a:prstGeom prst="leftArrow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Left Arrow 41"/>
            <p:cNvSpPr/>
            <p:nvPr/>
          </p:nvSpPr>
          <p:spPr>
            <a:xfrm>
              <a:off x="1095862" y="3717178"/>
              <a:ext cx="378519" cy="255854"/>
            </a:xfrm>
            <a:prstGeom prst="leftArrow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474381" y="1375343"/>
              <a:ext cx="1222744" cy="332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dirty="0" smtClean="0"/>
                <a:t>ollision</a:t>
              </a:r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474381" y="3610355"/>
              <a:ext cx="1222744" cy="332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Level-2</a:t>
              </a:r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74381" y="2209817"/>
              <a:ext cx="1222744" cy="332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Level-0</a:t>
              </a:r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474381" y="2791269"/>
              <a:ext cx="1222744" cy="332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Level-1</a:t>
              </a:r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74381" y="1740908"/>
              <a:ext cx="1222744" cy="332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Pretrigger</a:t>
              </a:r>
              <a:endParaRPr lang="en-US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2182042" y="5826825"/>
            <a:ext cx="670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 levels: </a:t>
            </a:r>
            <a:r>
              <a:rPr lang="en-US" dirty="0" smtClean="0"/>
              <a:t>		detailed information, precise decisions</a:t>
            </a:r>
          </a:p>
          <a:p>
            <a:r>
              <a:rPr lang="en-US" b="1" dirty="0" smtClean="0"/>
              <a:t>low Levels:</a:t>
            </a:r>
            <a:r>
              <a:rPr lang="en-US" dirty="0" smtClean="0"/>
              <a:t>		high event rates – 10x statistics per </a:t>
            </a:r>
            <a:r>
              <a:rPr lang="en-US" dirty="0"/>
              <a:t>l</a:t>
            </a:r>
            <a:r>
              <a:rPr lang="en-US" dirty="0" smtClean="0"/>
              <a:t>evel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2791357" y="1211405"/>
            <a:ext cx="5895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LHC: 8 kHz Pb-Pb</a:t>
            </a:r>
          </a:p>
          <a:p>
            <a:r>
              <a:rPr lang="de-DE" dirty="0"/>
              <a:t>	</a:t>
            </a:r>
            <a:r>
              <a:rPr lang="de-DE" dirty="0" smtClean="0"/>
              <a:t>100 kHz pp @ ALICE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HPSPSA, Wits, 27-31 Jan 2014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Tom Dietel</a:t>
            </a:r>
            <a:endParaRPr lang="de-DE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997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ALICE Transition Radiation Detector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1" y="1278798"/>
            <a:ext cx="5289549" cy="505303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electron identification</a:t>
            </a:r>
          </a:p>
          <a:p>
            <a:pPr lvl="1"/>
            <a:r>
              <a:rPr lang="en-US" dirty="0" smtClean="0"/>
              <a:t>using transition radiation and ionization</a:t>
            </a:r>
          </a:p>
          <a:p>
            <a:pPr lvl="1"/>
            <a:r>
              <a:rPr lang="en-US" dirty="0" smtClean="0"/>
              <a:t>pion efficiency &lt; 1%, with electron efficiency &gt; 90%</a:t>
            </a:r>
          </a:p>
          <a:p>
            <a:endParaRPr lang="en-US" dirty="0"/>
          </a:p>
          <a:p>
            <a:r>
              <a:rPr lang="en-US" dirty="0" smtClean="0"/>
              <a:t>Level-1 trigger</a:t>
            </a:r>
          </a:p>
          <a:p>
            <a:pPr lvl="1"/>
            <a:r>
              <a:rPr lang="en-US" dirty="0" smtClean="0"/>
              <a:t>for electrons,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hadrons</a:t>
            </a:r>
          </a:p>
          <a:p>
            <a:pPr lvl="1"/>
            <a:r>
              <a:rPr lang="en-US" dirty="0" smtClean="0"/>
              <a:t>6.5 μs processing</a:t>
            </a:r>
          </a:p>
          <a:p>
            <a:pPr lvl="1"/>
            <a:r>
              <a:rPr lang="en-US" dirty="0" smtClean="0"/>
              <a:t>requires tracking and PID</a:t>
            </a:r>
          </a:p>
          <a:p>
            <a:pPr lvl="1"/>
            <a:r>
              <a:rPr lang="en-US" dirty="0" smtClean="0"/>
              <a:t>implemented in ASICs and FPGAs</a:t>
            </a:r>
          </a:p>
          <a:p>
            <a:pPr lvl="1"/>
            <a:endParaRPr lang="en-US" dirty="0"/>
          </a:p>
        </p:txBody>
      </p:sp>
      <p:pic>
        <p:nvPicPr>
          <p:cNvPr id="4" name="Picture 3" descr="alignable_object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117" y="1317540"/>
            <a:ext cx="3056684" cy="2293980"/>
          </a:xfrm>
          <a:prstGeom prst="rect">
            <a:avLst/>
          </a:prstGeom>
        </p:spPr>
      </p:pic>
      <p:pic>
        <p:nvPicPr>
          <p:cNvPr id="7" name="Picture 6" descr="detection_principle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142" y="3695841"/>
            <a:ext cx="2974983" cy="308051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HPSPSA, Wits, 27-31 Jan 2014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Tom Dietel</a:t>
            </a:r>
            <a:endParaRPr lang="de-DE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0968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TRD Electron Trigger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HPSPSA, Wits, 27-31 Jan 2014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Tom Dietel</a:t>
            </a:r>
            <a:endParaRPr lang="de-DE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2" y="1428754"/>
            <a:ext cx="5575297" cy="505303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Front-End Electronics</a:t>
            </a:r>
          </a:p>
          <a:p>
            <a:r>
              <a:rPr lang="en-US" dirty="0" smtClean="0"/>
              <a:t>70000 ASICs</a:t>
            </a:r>
          </a:p>
          <a:p>
            <a:r>
              <a:rPr lang="en-US" dirty="0" err="1" smtClean="0"/>
              <a:t>tracklet</a:t>
            </a:r>
            <a:r>
              <a:rPr lang="en-US" dirty="0" smtClean="0"/>
              <a:t> reconstruction</a:t>
            </a:r>
          </a:p>
          <a:p>
            <a:r>
              <a:rPr lang="en-US" dirty="0" err="1" smtClean="0"/>
              <a:t>tracklet</a:t>
            </a:r>
            <a:r>
              <a:rPr lang="en-US" dirty="0" smtClean="0"/>
              <a:t> particle ID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Global Tracking Unit</a:t>
            </a:r>
          </a:p>
          <a:p>
            <a:r>
              <a:rPr lang="en-US" dirty="0" smtClean="0"/>
              <a:t>109 FPGAs</a:t>
            </a:r>
          </a:p>
          <a:p>
            <a:r>
              <a:rPr lang="en-US" dirty="0" smtClean="0"/>
              <a:t>track </a:t>
            </a:r>
            <a:r>
              <a:rPr lang="en-US" dirty="0" err="1" smtClean="0"/>
              <a:t>reco</a:t>
            </a:r>
            <a:r>
              <a:rPr lang="en-US" dirty="0" smtClean="0"/>
              <a:t> using </a:t>
            </a:r>
            <a:r>
              <a:rPr lang="en-US" dirty="0" err="1" smtClean="0"/>
              <a:t>tracklets</a:t>
            </a:r>
            <a:endParaRPr lang="en-US" dirty="0" smtClean="0"/>
          </a:p>
          <a:p>
            <a:r>
              <a:rPr lang="en-US" dirty="0" smtClean="0"/>
              <a:t>combined PID</a:t>
            </a:r>
          </a:p>
          <a:p>
            <a:r>
              <a:rPr lang="en-US" dirty="0" smtClean="0"/>
              <a:t>trigger decision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Triggers in p-</a:t>
            </a:r>
            <a:r>
              <a:rPr lang="en-US" dirty="0" err="1" smtClean="0"/>
              <a:t>Pb</a:t>
            </a:r>
            <a:r>
              <a:rPr lang="en-US" dirty="0" smtClean="0"/>
              <a:t> run 2013</a:t>
            </a:r>
          </a:p>
          <a:p>
            <a:r>
              <a:rPr lang="en-US" dirty="0" smtClean="0"/>
              <a:t>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electrons (high eff.)</a:t>
            </a:r>
          </a:p>
          <a:p>
            <a:r>
              <a:rPr lang="en-US" dirty="0" smtClean="0"/>
              <a:t>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electrons (less eff.)</a:t>
            </a:r>
          </a:p>
          <a:p>
            <a:r>
              <a:rPr lang="en-US" dirty="0" smtClean="0"/>
              <a:t>jets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365" r="3363"/>
          <a:stretch/>
        </p:blipFill>
        <p:spPr>
          <a:xfrm>
            <a:off x="3795038" y="1026590"/>
            <a:ext cx="5169046" cy="3460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502" y="4146403"/>
            <a:ext cx="2084662" cy="2686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304" y="4487357"/>
            <a:ext cx="1133933" cy="219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7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Long Term Plan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Dietel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449A-C66B-8B49-8FE7-2F92A4D938AC}" type="slidenum">
              <a:rPr lang="en-US" smtClean="0"/>
              <a:t>28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Main goal: inspect 100x more events</a:t>
            </a:r>
          </a:p>
          <a:p>
            <a:r>
              <a:rPr lang="en-US" dirty="0" smtClean="0"/>
              <a:t>focus on unique selling points:</a:t>
            </a:r>
          </a:p>
          <a:p>
            <a:pPr lvl="1"/>
            <a:r>
              <a:rPr lang="en-US" dirty="0" err="1" smtClean="0"/>
              <a:t>thermalisation</a:t>
            </a:r>
            <a:r>
              <a:rPr lang="en-US" dirty="0" smtClean="0"/>
              <a:t> and energy loss of </a:t>
            </a:r>
            <a:br>
              <a:rPr lang="en-US" dirty="0" smtClean="0"/>
            </a:br>
            <a:r>
              <a:rPr lang="en-US" dirty="0" smtClean="0"/>
              <a:t>heavy quarks (</a:t>
            </a:r>
            <a:r>
              <a:rPr lang="en-US" dirty="0" err="1" smtClean="0"/>
              <a:t>c,b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low-momentum </a:t>
            </a:r>
            <a:r>
              <a:rPr lang="en-US" dirty="0" err="1" smtClean="0"/>
              <a:t>quarkonium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dissociation and regeneration</a:t>
            </a:r>
          </a:p>
          <a:p>
            <a:pPr lvl="1"/>
            <a:r>
              <a:rPr lang="en-US" dirty="0" smtClean="0"/>
              <a:t>photons and low mass </a:t>
            </a:r>
            <a:r>
              <a:rPr lang="en-US" dirty="0" err="1" smtClean="0"/>
              <a:t>dileptons</a:t>
            </a:r>
            <a:endParaRPr lang="en-US" dirty="0"/>
          </a:p>
          <a:p>
            <a:pPr lvl="1"/>
            <a:r>
              <a:rPr lang="en-US" dirty="0" smtClean="0"/>
              <a:t>anti- and hyper-nuclei</a:t>
            </a:r>
          </a:p>
          <a:p>
            <a:r>
              <a:rPr lang="en-US" dirty="0" smtClean="0"/>
              <a:t>complementary to ATLAS and CMS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LHC</a:t>
            </a:r>
            <a:r>
              <a:rPr lang="en-US" dirty="0"/>
              <a:t>: high luminosity running after 2018 “HL-LHC”</a:t>
            </a:r>
          </a:p>
          <a:p>
            <a:r>
              <a:rPr lang="en-US" dirty="0"/>
              <a:t>Pb-Pb: max. interaction rate 8 kHz → 50 kHz</a:t>
            </a:r>
          </a:p>
          <a:p>
            <a:pPr lvl="1"/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039" y="1363752"/>
            <a:ext cx="2409323" cy="33569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6573039" y="994420"/>
            <a:ext cx="22749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n-lt"/>
              </a:rPr>
              <a:t>CERN-LHCC-2012-012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174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60" y="994244"/>
            <a:ext cx="5336021" cy="3401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218"/>
          <a:stretch/>
        </p:blipFill>
        <p:spPr>
          <a:xfrm>
            <a:off x="5312374" y="4212792"/>
            <a:ext cx="3962481" cy="263420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ITS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29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higher readout rate</a:t>
            </a:r>
          </a:p>
          <a:p>
            <a:r>
              <a:rPr lang="en-US" dirty="0" smtClean="0"/>
              <a:t>current: 1 kHz</a:t>
            </a:r>
          </a:p>
          <a:p>
            <a:r>
              <a:rPr lang="en-US" dirty="0" smtClean="0"/>
              <a:t>planned:</a:t>
            </a:r>
          </a:p>
          <a:p>
            <a:pPr lvl="1"/>
            <a:r>
              <a:rPr lang="en-US" dirty="0" smtClean="0"/>
              <a:t>50 kHz Pb-Pb</a:t>
            </a:r>
          </a:p>
          <a:p>
            <a:pPr lvl="1"/>
            <a:r>
              <a:rPr lang="en-US" dirty="0" smtClean="0"/>
              <a:t>several 100 kHz </a:t>
            </a:r>
            <a:r>
              <a:rPr lang="en-US" dirty="0" err="1" smtClean="0"/>
              <a:t>pp</a:t>
            </a:r>
            <a:endParaRPr lang="en-US" dirty="0" smtClean="0"/>
          </a:p>
          <a:p>
            <a:pPr lvl="1"/>
            <a:r>
              <a:rPr lang="en-US" dirty="0" smtClean="0"/>
              <a:t>triggered or </a:t>
            </a:r>
            <a:br>
              <a:rPr lang="en-US" dirty="0" smtClean="0"/>
            </a:br>
            <a:r>
              <a:rPr lang="en-US" dirty="0" smtClean="0"/>
              <a:t>continuous RO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smaller material budget</a:t>
            </a:r>
          </a:p>
          <a:p>
            <a:r>
              <a:rPr lang="en-US" dirty="0" smtClean="0"/>
              <a:t>reduced BG from photon conversions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better vertex resolution</a:t>
            </a:r>
            <a:endParaRPr lang="en-US" dirty="0"/>
          </a:p>
          <a:p>
            <a:r>
              <a:rPr lang="en-US" dirty="0" smtClean="0"/>
              <a:t>closer to beam line</a:t>
            </a:r>
          </a:p>
          <a:p>
            <a:r>
              <a:rPr lang="en-US" dirty="0" smtClean="0"/>
              <a:t>improve D-meson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424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Quark-Gluon Plasma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369019" y="3877311"/>
            <a:ext cx="3603541" cy="11815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Compression</a:t>
            </a:r>
          </a:p>
          <a:p>
            <a:r>
              <a:rPr lang="en-US" dirty="0" smtClean="0"/>
              <a:t>reduce distance between nucleons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4294967295"/>
          </p:nvPr>
        </p:nvSpPr>
        <p:spPr>
          <a:xfrm>
            <a:off x="4339256" y="3877311"/>
            <a:ext cx="4460240" cy="118152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Heating</a:t>
            </a:r>
          </a:p>
          <a:p>
            <a:r>
              <a:rPr lang="en-US" dirty="0" smtClean="0"/>
              <a:t>thermally create pions</a:t>
            </a:r>
          </a:p>
          <a:p>
            <a:r>
              <a:rPr lang="en-US" dirty="0" smtClean="0"/>
              <a:t>fill space between nucleons</a:t>
            </a:r>
          </a:p>
        </p:txBody>
      </p:sp>
      <p:pic>
        <p:nvPicPr>
          <p:cNvPr id="10" name="Picture 9" descr="QGPdiagram-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976" y="1207153"/>
            <a:ext cx="7176048" cy="2670158"/>
          </a:xfrm>
          <a:prstGeom prst="rect">
            <a:avLst/>
          </a:prstGeom>
        </p:spPr>
      </p:pic>
      <p:sp>
        <p:nvSpPr>
          <p:cNvPr id="12" name="Content Placeholder 8"/>
          <p:cNvSpPr txBox="1">
            <a:spLocks/>
          </p:cNvSpPr>
          <p:nvPr/>
        </p:nvSpPr>
        <p:spPr>
          <a:xfrm>
            <a:off x="1846363" y="5154081"/>
            <a:ext cx="7085970" cy="16696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hadrons overlap</a:t>
            </a:r>
          </a:p>
          <a:p>
            <a:r>
              <a:rPr lang="en-US" dirty="0" smtClean="0"/>
              <a:t>quarks roam freely over large volume (</a:t>
            </a:r>
            <a:r>
              <a:rPr lang="en-US" dirty="0" err="1" smtClean="0"/>
              <a:t>deconfinement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Quark-Gluon Plasma</a:t>
            </a:r>
          </a:p>
        </p:txBody>
      </p:sp>
      <p:sp>
        <p:nvSpPr>
          <p:cNvPr id="14" name="Notched Right Arrow 13"/>
          <p:cNvSpPr/>
          <p:nvPr/>
        </p:nvSpPr>
        <p:spPr>
          <a:xfrm>
            <a:off x="636465" y="5600500"/>
            <a:ext cx="864350" cy="684560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 w="1905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025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TPC Rate Limitations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HPSPSA, Wits, 27-31 Jan 2014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Tom Dietel</a:t>
            </a:r>
            <a:endParaRPr lang="de-DE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2674208"/>
            <a:ext cx="8229598" cy="365762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gating grid</a:t>
            </a:r>
          </a:p>
          <a:p>
            <a:pPr lvl="1"/>
            <a:r>
              <a:rPr lang="en-US" dirty="0" smtClean="0"/>
              <a:t>open during drift time to allow electrons into MWPC</a:t>
            </a:r>
          </a:p>
          <a:p>
            <a:pPr lvl="1"/>
            <a:r>
              <a:rPr lang="en-US" dirty="0" smtClean="0"/>
              <a:t>closed afterwards to prevent ion back-flow</a:t>
            </a:r>
          </a:p>
          <a:p>
            <a:pPr lvl="1"/>
            <a:r>
              <a:rPr lang="en-US" dirty="0" smtClean="0"/>
              <a:t>limits readout rate to 3.5 kHz</a:t>
            </a:r>
          </a:p>
          <a:p>
            <a:r>
              <a:rPr lang="en-US" dirty="0" smtClean="0"/>
              <a:t>opening GG permanently not possible</a:t>
            </a:r>
          </a:p>
          <a:p>
            <a:pPr lvl="1"/>
            <a:r>
              <a:rPr lang="en-US" dirty="0" smtClean="0"/>
              <a:t>ion back flow creates large space charge</a:t>
            </a:r>
          </a:p>
          <a:p>
            <a:pPr lvl="1"/>
            <a:r>
              <a:rPr lang="en-US" dirty="0" smtClean="0"/>
              <a:t>space point distortions up to 1 m – not tolerable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07059"/>
            <a:ext cx="9144000" cy="123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8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TPC Upgrade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31</a:t>
            </a:fld>
            <a:endParaRPr lang="de-DE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replace MWPCs with GEMs</a:t>
            </a:r>
          </a:p>
          <a:p>
            <a:r>
              <a:rPr lang="en-US" dirty="0" smtClean="0"/>
              <a:t>no gating</a:t>
            </a:r>
          </a:p>
          <a:p>
            <a:r>
              <a:rPr lang="en-US" dirty="0" smtClean="0"/>
              <a:t>continuous operation</a:t>
            </a:r>
          </a:p>
          <a:p>
            <a:r>
              <a:rPr lang="en-US" dirty="0" smtClean="0"/>
              <a:t>small ion back-flow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continuous readout</a:t>
            </a:r>
          </a:p>
          <a:p>
            <a:r>
              <a:rPr lang="en-US" dirty="0" smtClean="0"/>
              <a:t>sample at 10 MHz (7 TB/s)</a:t>
            </a:r>
          </a:p>
          <a:p>
            <a:r>
              <a:rPr lang="en-US" dirty="0" smtClean="0"/>
              <a:t>ship zero-suppressed raw data stream to DAQ (1 TB/s)</a:t>
            </a:r>
          </a:p>
          <a:p>
            <a:r>
              <a:rPr lang="en-US" dirty="0" smtClean="0"/>
              <a:t>continuous stream – no “events” in FEE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R&amp;D ongoing</a:t>
            </a:r>
          </a:p>
          <a:p>
            <a:r>
              <a:rPr lang="en-US" dirty="0" smtClean="0"/>
              <a:t>promising test run 2012/13</a:t>
            </a:r>
          </a:p>
          <a:p>
            <a:r>
              <a:rPr lang="en-US" dirty="0" smtClean="0"/>
              <a:t>investigation of gain stability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724877" y="3530570"/>
            <a:ext cx="4130426" cy="26153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146" y="1098990"/>
            <a:ext cx="2372517" cy="19822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7061" t="1" r="12139" b="9844"/>
          <a:stretch/>
        </p:blipFill>
        <p:spPr>
          <a:xfrm>
            <a:off x="6411489" y="1098990"/>
            <a:ext cx="2442470" cy="20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77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Data Volume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Tom Dietel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5913-385C-4C8A-A0B4-78EB169DD34E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201" y="5323994"/>
            <a:ext cx="8229598" cy="100783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smtClean="0"/>
              <a:t>Massive data volume reduction needed</a:t>
            </a:r>
          </a:p>
          <a:p>
            <a:r>
              <a:rPr lang="en-US" sz="2400" dirty="0" smtClean="0"/>
              <a:t>Only option is by online processing</a:t>
            </a:r>
          </a:p>
          <a:p>
            <a:endParaRPr lang="en-GB" sz="2400" dirty="0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9397427"/>
              </p:ext>
            </p:extLst>
          </p:nvPr>
        </p:nvGraphicFramePr>
        <p:xfrm>
          <a:off x="1043608" y="1253680"/>
          <a:ext cx="7119108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350"/>
                <a:gridCol w="2440874"/>
                <a:gridCol w="2435884"/>
              </a:tblGrid>
              <a:tr h="3600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+mn-lt"/>
                          <a:cs typeface="Calibri" pitchFamily="34" charset="0"/>
                        </a:rPr>
                        <a:t>Detector</a:t>
                      </a:r>
                    </a:p>
                    <a:p>
                      <a:pPr algn="ctr"/>
                      <a:endParaRPr lang="en-US" sz="2000" b="0" dirty="0" smtClean="0">
                        <a:latin typeface="+mn-lt"/>
                        <a:cs typeface="Calibri" pitchFamily="34" charset="0"/>
                      </a:endParaRPr>
                    </a:p>
                    <a:p>
                      <a:pPr algn="ctr"/>
                      <a:endParaRPr lang="en-US" sz="2000" b="0" dirty="0" smtClean="0">
                        <a:latin typeface="+mn-lt"/>
                        <a:cs typeface="Calibri" pitchFamily="34" charset="0"/>
                      </a:endParaRPr>
                    </a:p>
                  </a:txBody>
                  <a:tcPr anchor="ctr"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+mn-lt"/>
                          <a:cs typeface="Calibri" pitchFamily="34" charset="0"/>
                        </a:rPr>
                        <a:t>Event Size</a:t>
                      </a:r>
                      <a:endParaRPr lang="en-GB" sz="2000" b="0" dirty="0" smtClean="0">
                        <a:solidFill>
                          <a:schemeClr val="bg1"/>
                        </a:solidFill>
                        <a:latin typeface="+mn-lt"/>
                        <a:cs typeface="Calibri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bg1"/>
                          </a:solidFill>
                          <a:latin typeface="+mn-lt"/>
                          <a:cs typeface="Calibri" pitchFamily="34" charset="0"/>
                        </a:rPr>
                        <a:t>Bandwidth</a:t>
                      </a:r>
                    </a:p>
                    <a:p>
                      <a:pPr algn="ctr"/>
                      <a:r>
                        <a:rPr lang="en-GB" sz="2000" b="0" dirty="0" smtClean="0">
                          <a:solidFill>
                            <a:schemeClr val="bg1"/>
                          </a:solidFill>
                          <a:latin typeface="+mn-lt"/>
                          <a:cs typeface="Calibri" pitchFamily="34" charset="0"/>
                        </a:rPr>
                        <a:t>@50 kHz </a:t>
                      </a:r>
                      <a:r>
                        <a:rPr lang="en-GB" sz="2000" b="0" dirty="0" err="1" smtClean="0">
                          <a:solidFill>
                            <a:schemeClr val="bg1"/>
                          </a:solidFill>
                          <a:latin typeface="+mn-lt"/>
                          <a:cs typeface="Calibri" pitchFamily="34" charset="0"/>
                        </a:rPr>
                        <a:t>Pb-Pb</a:t>
                      </a:r>
                      <a:endParaRPr lang="en-GB" sz="2000" b="0" dirty="0" smtClean="0">
                        <a:solidFill>
                          <a:schemeClr val="bg1"/>
                        </a:solidFill>
                        <a:latin typeface="+mn-lt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n-GB" sz="2000" b="0" dirty="0" smtClean="0">
                          <a:solidFill>
                            <a:schemeClr val="bg1"/>
                          </a:solidFill>
                          <a:latin typeface="+mn-lt"/>
                          <a:cs typeface="Calibri" pitchFamily="34" charset="0"/>
                        </a:rPr>
                        <a:t>(</a:t>
                      </a:r>
                      <a:r>
                        <a:rPr lang="en-GB" sz="2000" b="0" dirty="0" err="1" smtClean="0">
                          <a:solidFill>
                            <a:schemeClr val="bg1"/>
                          </a:solidFill>
                          <a:latin typeface="+mn-lt"/>
                          <a:cs typeface="Calibri" pitchFamily="34" charset="0"/>
                        </a:rPr>
                        <a:t>GByte</a:t>
                      </a:r>
                      <a:r>
                        <a:rPr lang="en-GB" sz="2000" b="0" dirty="0" smtClean="0">
                          <a:solidFill>
                            <a:schemeClr val="bg1"/>
                          </a:solidFill>
                          <a:latin typeface="+mn-lt"/>
                          <a:cs typeface="Calibri" pitchFamily="34" charset="0"/>
                        </a:rPr>
                        <a:t>/s)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73152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bg1"/>
                          </a:solidFill>
                          <a:latin typeface="+mn-lt"/>
                          <a:cs typeface="Calibri" pitchFamily="34" charset="0"/>
                        </a:rPr>
                        <a:t>After Zero </a:t>
                      </a:r>
                    </a:p>
                    <a:p>
                      <a:pPr algn="ctr"/>
                      <a:r>
                        <a:rPr lang="en-GB" sz="2000" b="0" dirty="0" smtClean="0">
                          <a:solidFill>
                            <a:schemeClr val="bg1"/>
                          </a:solidFill>
                          <a:latin typeface="+mn-lt"/>
                          <a:cs typeface="Calibri" pitchFamily="34" charset="0"/>
                        </a:rPr>
                        <a:t>Suppression</a:t>
                      </a:r>
                    </a:p>
                    <a:p>
                      <a:pPr algn="ctr"/>
                      <a:r>
                        <a:rPr lang="en-GB" sz="2000" b="0" dirty="0" smtClean="0">
                          <a:solidFill>
                            <a:schemeClr val="bg1"/>
                          </a:solidFill>
                          <a:latin typeface="+mn-lt"/>
                          <a:cs typeface="Calibri" pitchFamily="34" charset="0"/>
                        </a:rPr>
                        <a:t>(</a:t>
                      </a:r>
                      <a:r>
                        <a:rPr lang="en-GB" sz="2000" b="0" dirty="0" err="1" smtClean="0">
                          <a:solidFill>
                            <a:schemeClr val="bg1"/>
                          </a:solidFill>
                          <a:latin typeface="+mn-lt"/>
                          <a:cs typeface="Calibri" pitchFamily="34" charset="0"/>
                        </a:rPr>
                        <a:t>MByte</a:t>
                      </a:r>
                      <a:r>
                        <a:rPr lang="en-GB" sz="2000" b="0" dirty="0" smtClean="0">
                          <a:solidFill>
                            <a:schemeClr val="bg1"/>
                          </a:solidFill>
                          <a:latin typeface="+mn-lt"/>
                          <a:cs typeface="Calibri" pitchFamily="34" charset="0"/>
                        </a:rPr>
                        <a:t>)</a:t>
                      </a: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2000" b="0" dirty="0" smtClean="0">
                        <a:solidFill>
                          <a:schemeClr val="bg1"/>
                        </a:solidFill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TPC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20.0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1000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TRD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1.6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81.5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ITS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0.8</a:t>
                      </a: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40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Others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0.5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25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n-lt"/>
                          <a:cs typeface="Calibri" pitchFamily="34" charset="0"/>
                        </a:rPr>
                        <a:t>Total</a:t>
                      </a:r>
                      <a:endParaRPr lang="en-GB" sz="2000" b="1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n-lt"/>
                          <a:cs typeface="Calibri" pitchFamily="34" charset="0"/>
                        </a:rPr>
                        <a:t>22.9</a:t>
                      </a:r>
                      <a:endParaRPr lang="en-GB" sz="2000" b="1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latin typeface="+mn-lt"/>
                          <a:cs typeface="Calibri" pitchFamily="34" charset="0"/>
                        </a:rPr>
                        <a:t>1146.5</a:t>
                      </a:r>
                      <a:endParaRPr lang="en-GB" sz="2000" b="1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23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TPC Data Volume Reduction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Tom Dietel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5913-385C-4C8A-A0B4-78EB169DD34E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201" y="4206852"/>
            <a:ext cx="4342254" cy="21249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dirty="0" smtClean="0"/>
              <a:t>TPC data volume reduction by online event reconstruction</a:t>
            </a:r>
          </a:p>
          <a:p>
            <a:r>
              <a:rPr lang="en-US" sz="2000" dirty="0" smtClean="0"/>
              <a:t>Discarding original raw data</a:t>
            </a:r>
          </a:p>
          <a:p>
            <a:r>
              <a:rPr lang="en-US" sz="2000" dirty="0" smtClean="0"/>
              <a:t>In production from </a:t>
            </a:r>
            <a:r>
              <a:rPr lang="en-US" sz="2000" dirty="0"/>
              <a:t>the 2011 </a:t>
            </a:r>
            <a:r>
              <a:rPr lang="en-US" sz="2000" dirty="0" smtClean="0"/>
              <a:t>Pb-Pb </a:t>
            </a:r>
            <a:r>
              <a:rPr lang="en-US" sz="2000" dirty="0" smtClean="0"/>
              <a:t>run</a:t>
            </a:r>
          </a:p>
          <a:p>
            <a:r>
              <a:rPr lang="en-US" sz="2000" dirty="0" smtClean="0"/>
              <a:t>some optimization still needed</a:t>
            </a:r>
            <a:endParaRPr lang="en-US" sz="2000" dirty="0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4431182"/>
              </p:ext>
            </p:extLst>
          </p:nvPr>
        </p:nvGraphicFramePr>
        <p:xfrm>
          <a:off x="546129" y="1156689"/>
          <a:ext cx="8140671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389"/>
                <a:gridCol w="3848494"/>
                <a:gridCol w="1828327"/>
                <a:gridCol w="1634461"/>
              </a:tblGrid>
              <a:tr h="639043">
                <a:tc>
                  <a:txBody>
                    <a:bodyPr/>
                    <a:lstStyle/>
                    <a:p>
                      <a:pPr algn="ctr"/>
                      <a:endParaRPr lang="en-US" sz="1800" b="0" dirty="0" smtClean="0">
                        <a:latin typeface="+mn-lt"/>
                        <a:cs typeface="Calibri" pitchFamily="34" charset="0"/>
                      </a:endParaRPr>
                    </a:p>
                  </a:txBody>
                  <a:tcPr anchor="ctr">
                    <a:lnR w="12700" cmpd="sng">
                      <a:noFill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n-lt"/>
                          <a:cs typeface="Calibri" pitchFamily="34" charset="0"/>
                        </a:rPr>
                        <a:t>Data</a:t>
                      </a:r>
                      <a:r>
                        <a:rPr lang="en-US" sz="1800" b="0" baseline="0" dirty="0" smtClean="0">
                          <a:latin typeface="+mn-lt"/>
                          <a:cs typeface="Calibri" pitchFamily="34" charset="0"/>
                        </a:rPr>
                        <a:t> Format</a:t>
                      </a:r>
                      <a:endParaRPr lang="en-US" sz="1800" b="0" dirty="0" smtClean="0">
                        <a:latin typeface="+mn-lt"/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bg1"/>
                          </a:solidFill>
                          <a:latin typeface="+mn-lt"/>
                          <a:cs typeface="Calibri" pitchFamily="34" charset="0"/>
                        </a:rPr>
                        <a:t>Data Reduction Factor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bg1"/>
                          </a:solidFill>
                          <a:latin typeface="+mn-lt"/>
                          <a:cs typeface="Calibri" pitchFamily="34" charset="0"/>
                        </a:rPr>
                        <a:t>Event Size</a:t>
                      </a:r>
                    </a:p>
                    <a:p>
                      <a:pPr algn="ctr"/>
                      <a:r>
                        <a:rPr lang="en-GB" sz="1800" b="0" dirty="0" smtClean="0">
                          <a:solidFill>
                            <a:schemeClr val="bg1"/>
                          </a:solidFill>
                          <a:latin typeface="+mn-lt"/>
                          <a:cs typeface="Calibri" pitchFamily="34" charset="0"/>
                        </a:rPr>
                        <a:t>(</a:t>
                      </a:r>
                      <a:r>
                        <a:rPr lang="en-GB" sz="1800" b="0" dirty="0" err="1" smtClean="0">
                          <a:solidFill>
                            <a:schemeClr val="bg1"/>
                          </a:solidFill>
                          <a:latin typeface="+mn-lt"/>
                          <a:cs typeface="Calibri" pitchFamily="34" charset="0"/>
                        </a:rPr>
                        <a:t>MByte</a:t>
                      </a:r>
                      <a:r>
                        <a:rPr lang="en-GB" sz="1800" b="0" dirty="0" smtClean="0">
                          <a:solidFill>
                            <a:schemeClr val="bg1"/>
                          </a:solidFill>
                          <a:latin typeface="+mn-lt"/>
                          <a:cs typeface="Calibri" pitchFamily="34" charset="0"/>
                        </a:rPr>
                        <a:t>)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36691"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Calibri" pitchFamily="34" charset="0"/>
                        </a:rPr>
                        <a:t>Raw Data</a:t>
                      </a:r>
                      <a:endParaRPr lang="en-GB" sz="1800" dirty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Calibri" pitchFamily="34" charset="0"/>
                        </a:rPr>
                        <a:t>1</a:t>
                      </a:r>
                      <a:endParaRPr lang="en-GB" sz="18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Calibri" pitchFamily="34" charset="0"/>
                        </a:rPr>
                        <a:t>700</a:t>
                      </a:r>
                      <a:endParaRPr lang="en-GB" sz="18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669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+mn-lt"/>
                          <a:cs typeface="Calibri" pitchFamily="34" charset="0"/>
                        </a:rPr>
                        <a:t>FEE</a:t>
                      </a:r>
                      <a:endParaRPr lang="en-GB" sz="1800" dirty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Calibri" pitchFamily="34" charset="0"/>
                        </a:rPr>
                        <a:t>Zero Suppression</a:t>
                      </a:r>
                      <a:endParaRPr lang="en-GB" sz="1800" dirty="0" smtClean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Calibri" pitchFamily="34" charset="0"/>
                        </a:rPr>
                        <a:t>35</a:t>
                      </a:r>
                      <a:endParaRPr lang="en-GB" sz="1800" dirty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+mn-lt"/>
                          <a:cs typeface="Calibri" pitchFamily="34" charset="0"/>
                        </a:rPr>
                        <a:t>20</a:t>
                      </a:r>
                      <a:endParaRPr lang="en-GB" sz="1800" dirty="0">
                        <a:solidFill>
                          <a:srgbClr val="FF0000"/>
                        </a:solidFill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</a:tr>
              <a:tr h="336691">
                <a:tc rowSpan="3"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+mn-lt"/>
                          <a:cs typeface="Calibri" pitchFamily="34" charset="0"/>
                        </a:rPr>
                        <a:t>HLT</a:t>
                      </a:r>
                      <a:endParaRPr lang="en-GB" sz="1800" dirty="0">
                        <a:latin typeface="+mn-lt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Calibri" pitchFamily="34" charset="0"/>
                        </a:rPr>
                        <a:t>Clustering &amp; Compression</a:t>
                      </a:r>
                      <a:endParaRPr lang="en-GB" sz="1800" dirty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Calibri" pitchFamily="34" charset="0"/>
                        </a:rPr>
                        <a:t>5-7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Calibri" pitchFamily="34" charset="0"/>
                        </a:rPr>
                        <a:t>~3</a:t>
                      </a:r>
                      <a:endParaRPr lang="en-GB" sz="1800" dirty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</a:tr>
              <a:tr h="595684">
                <a:tc vMerge="1">
                  <a:txBody>
                    <a:bodyPr/>
                    <a:lstStyle/>
                    <a:p>
                      <a:pPr algn="ctr"/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Remove clusters not associated </a:t>
                      </a:r>
                      <a:b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relevant tracks</a:t>
                      </a:r>
                      <a:endParaRPr lang="en-GB" sz="1800" dirty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Calibri" pitchFamily="34" charset="0"/>
                        </a:rPr>
                        <a:t>2</a:t>
                      </a:r>
                      <a:endParaRPr lang="en-GB" sz="1800" dirty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Calibri" pitchFamily="34" charset="0"/>
                        </a:rPr>
                        <a:t>1.5</a:t>
                      </a:r>
                      <a:endParaRPr lang="en-GB" sz="1800" dirty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</a:tr>
              <a:tr h="336691">
                <a:tc vMerge="1">
                  <a:txBody>
                    <a:bodyPr/>
                    <a:lstStyle/>
                    <a:p>
                      <a:pPr algn="ctr"/>
                      <a:endParaRPr lang="en-GB" sz="2000" b="0" dirty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Data format optimization</a:t>
                      </a:r>
                      <a:endParaRPr lang="en-GB" sz="1800" b="0" dirty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n-lt"/>
                          <a:cs typeface="Calibri" pitchFamily="34" charset="0"/>
                        </a:rPr>
                        <a:t>2-3</a:t>
                      </a:r>
                      <a:endParaRPr lang="en-GB" sz="1800" b="0" dirty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n-lt"/>
                          <a:cs typeface="Calibri" pitchFamily="34" charset="0"/>
                        </a:rPr>
                        <a:t>&lt;1</a:t>
                      </a:r>
                      <a:endParaRPr lang="en-GB" sz="1800" b="0" dirty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5208" y="3971260"/>
            <a:ext cx="4048791" cy="274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223552" y="4206853"/>
            <a:ext cx="1497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HLT </a:t>
            </a:r>
            <a:r>
              <a:rPr lang="de-DE" sz="1600" dirty="0" smtClean="0"/>
              <a:t>Pb-Pb </a:t>
            </a:r>
            <a:r>
              <a:rPr lang="de-DE" sz="1600" dirty="0" smtClean="0"/>
              <a:t>2011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338939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Data Volume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Tom Dietel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5913-385C-4C8A-A0B4-78EB169DD34E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683568" y="5300663"/>
            <a:ext cx="7959598" cy="1081087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LHC luminosity variation during fill and efficiency taken into account for average output to computing center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3314729"/>
              </p:ext>
            </p:extLst>
          </p:nvPr>
        </p:nvGraphicFramePr>
        <p:xfrm>
          <a:off x="683568" y="1268760"/>
          <a:ext cx="795959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670"/>
                <a:gridCol w="1660970"/>
                <a:gridCol w="2486701"/>
                <a:gridCol w="2092257"/>
              </a:tblGrid>
              <a:tr h="14630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+mn-lt"/>
                          <a:cs typeface="Calibri" pitchFamily="34" charset="0"/>
                        </a:rPr>
                        <a:t>Detector</a:t>
                      </a:r>
                    </a:p>
                    <a:p>
                      <a:pPr algn="ctr"/>
                      <a:endParaRPr lang="en-US" sz="2000" b="0" dirty="0" smtClean="0">
                        <a:latin typeface="+mn-lt"/>
                        <a:cs typeface="Calibri" pitchFamily="34" charset="0"/>
                      </a:endParaRPr>
                    </a:p>
                    <a:p>
                      <a:pPr algn="ctr"/>
                      <a:endParaRPr lang="en-US" sz="2000" b="0" dirty="0" smtClean="0">
                        <a:latin typeface="+mn-lt"/>
                        <a:cs typeface="Calibri" pitchFamily="34" charset="0"/>
                      </a:endParaRPr>
                    </a:p>
                  </a:txBody>
                  <a:tcPr anchor="ctr"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+mn-lt"/>
                          <a:cs typeface="Calibri" pitchFamily="34" charset="0"/>
                        </a:rPr>
                        <a:t>Input to Online System (</a:t>
                      </a:r>
                      <a:r>
                        <a:rPr lang="en-US" sz="2000" b="0" dirty="0" err="1" smtClean="0">
                          <a:latin typeface="+mn-lt"/>
                          <a:cs typeface="Calibri" pitchFamily="34" charset="0"/>
                        </a:rPr>
                        <a:t>GByte</a:t>
                      </a:r>
                      <a:r>
                        <a:rPr lang="en-US" sz="2000" b="0" dirty="0" smtClean="0">
                          <a:latin typeface="+mn-lt"/>
                          <a:cs typeface="Calibri" pitchFamily="34" charset="0"/>
                        </a:rPr>
                        <a:t>/s)</a:t>
                      </a:r>
                      <a:endParaRPr lang="en-GB" sz="2000" b="0" dirty="0">
                        <a:latin typeface="+mn-lt"/>
                        <a:cs typeface="Calibri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 smtClean="0">
                          <a:latin typeface="+mn-lt"/>
                          <a:cs typeface="Calibri" pitchFamily="34" charset="0"/>
                        </a:rPr>
                        <a:t>Peak</a:t>
                      </a:r>
                      <a:r>
                        <a:rPr lang="en-US" sz="2000" b="0" dirty="0" smtClean="0">
                          <a:latin typeface="+mn-lt"/>
                          <a:cs typeface="Calibri" pitchFamily="34" charset="0"/>
                        </a:rPr>
                        <a:t> Output to Local Data</a:t>
                      </a:r>
                      <a:r>
                        <a:rPr lang="en-US" sz="2000" b="0" baseline="0" dirty="0" smtClean="0">
                          <a:latin typeface="+mn-lt"/>
                          <a:cs typeface="Calibri" pitchFamily="34" charset="0"/>
                        </a:rPr>
                        <a:t> Storage (</a:t>
                      </a:r>
                      <a:r>
                        <a:rPr lang="en-US" sz="2000" b="0" baseline="0" dirty="0" err="1" smtClean="0">
                          <a:latin typeface="+mn-lt"/>
                          <a:cs typeface="Calibri" pitchFamily="34" charset="0"/>
                        </a:rPr>
                        <a:t>GByte</a:t>
                      </a:r>
                      <a:r>
                        <a:rPr lang="en-US" sz="2000" b="0" baseline="0" dirty="0" smtClean="0">
                          <a:latin typeface="+mn-lt"/>
                          <a:cs typeface="Calibri" pitchFamily="34" charset="0"/>
                        </a:rPr>
                        <a:t>/s)</a:t>
                      </a:r>
                    </a:p>
                  </a:txBody>
                  <a:tcPr anchor="ctr"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latin typeface="+mn-lt"/>
                          <a:cs typeface="Calibri" pitchFamily="34" charset="0"/>
                        </a:rPr>
                        <a:t>Avg. </a:t>
                      </a:r>
                      <a:r>
                        <a:rPr lang="en-US" sz="2000" b="0" dirty="0" smtClean="0">
                          <a:latin typeface="+mn-lt"/>
                          <a:cs typeface="Calibri" pitchFamily="34" charset="0"/>
                        </a:rPr>
                        <a:t>Output to Computing</a:t>
                      </a:r>
                      <a:br>
                        <a:rPr lang="en-US" sz="2000" b="0" dirty="0" smtClean="0">
                          <a:latin typeface="+mn-lt"/>
                          <a:cs typeface="Calibri" pitchFamily="34" charset="0"/>
                        </a:rPr>
                      </a:br>
                      <a:r>
                        <a:rPr lang="en-US" sz="2000" b="0" dirty="0" smtClean="0">
                          <a:latin typeface="+mn-lt"/>
                          <a:cs typeface="Calibri" pitchFamily="34" charset="0"/>
                        </a:rPr>
                        <a:t>Center</a:t>
                      </a:r>
                      <a:r>
                        <a:rPr lang="en-US" sz="2000" b="0" baseline="0" dirty="0" smtClean="0">
                          <a:latin typeface="+mn-lt"/>
                          <a:cs typeface="Calibri" pitchFamily="34" charset="0"/>
                        </a:rPr>
                        <a:t> (</a:t>
                      </a:r>
                      <a:r>
                        <a:rPr lang="en-US" sz="2000" b="0" baseline="0" dirty="0" err="1" smtClean="0">
                          <a:latin typeface="+mn-lt"/>
                          <a:cs typeface="Calibri" pitchFamily="34" charset="0"/>
                        </a:rPr>
                        <a:t>GByte</a:t>
                      </a:r>
                      <a:r>
                        <a:rPr lang="en-US" sz="2000" b="0" baseline="0" dirty="0" smtClean="0">
                          <a:latin typeface="+mn-lt"/>
                          <a:cs typeface="Calibri" pitchFamily="34" charset="0"/>
                        </a:rPr>
                        <a:t>/s)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TPC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1000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50.0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8.0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TRD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81.5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dk1"/>
                          </a:solidFill>
                          <a:latin typeface="+mn-lt"/>
                          <a:cs typeface="Calibri" pitchFamily="34" charset="0"/>
                        </a:rPr>
                        <a:t>10.0</a:t>
                      </a:r>
                      <a:endParaRPr lang="en-GB" sz="2000" dirty="0">
                        <a:solidFill>
                          <a:srgbClr val="FF0000"/>
                        </a:solidFill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1.6</a:t>
                      </a:r>
                      <a:endParaRPr lang="en-GB" sz="2000" dirty="0">
                        <a:solidFill>
                          <a:srgbClr val="FF0000"/>
                        </a:solidFill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ITS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40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10.0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1.6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Others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25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12.5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+mn-lt"/>
                          <a:cs typeface="Calibri" pitchFamily="34" charset="0"/>
                        </a:rPr>
                        <a:t>2.0</a:t>
                      </a:r>
                      <a:endParaRPr lang="en-GB" sz="2000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n-lt"/>
                          <a:cs typeface="Calibri" pitchFamily="34" charset="0"/>
                        </a:rPr>
                        <a:t>Total</a:t>
                      </a:r>
                      <a:endParaRPr lang="en-GB" sz="2000" b="1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latin typeface="+mn-lt"/>
                          <a:cs typeface="Calibri" pitchFamily="34" charset="0"/>
                        </a:rPr>
                        <a:t>1146.5</a:t>
                      </a:r>
                      <a:endParaRPr lang="en-GB" sz="2000" b="1" dirty="0"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chemeClr val="dk1"/>
                          </a:solidFill>
                          <a:latin typeface="+mn-lt"/>
                          <a:cs typeface="Calibri" pitchFamily="34" charset="0"/>
                        </a:rPr>
                        <a:t>82.5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R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latin typeface="+mn-lt"/>
                          <a:cs typeface="Calibri" pitchFamily="34" charset="0"/>
                        </a:rPr>
                        <a:t>13.2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rgbClr val="FFFF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465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</a:t>
            </a:r>
            <a:r>
              <a:rPr lang="en-GB" baseline="30000" dirty="0"/>
              <a:t>2</a:t>
            </a:r>
            <a:r>
              <a:rPr lang="en-GB" dirty="0"/>
              <a:t> Project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HPSPSA, Wits, 27-31 Jan 2014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Tom Dietel</a:t>
            </a:r>
            <a:endParaRPr lang="de-DE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35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optimization and upgrade of all computing efforts necessary:</a:t>
            </a:r>
          </a:p>
          <a:p>
            <a:r>
              <a:rPr lang="en-US" dirty="0" smtClean="0"/>
              <a:t>DAQ (data acquisition): handle data volume</a:t>
            </a:r>
          </a:p>
          <a:p>
            <a:r>
              <a:rPr lang="en-US" dirty="0" smtClean="0"/>
              <a:t>offline: reconstruction and data analysis</a:t>
            </a:r>
          </a:p>
          <a:p>
            <a:r>
              <a:rPr lang="en-US" dirty="0" smtClean="0"/>
              <a:t>HLT (High-Level Trigger): online reconstruction and data reduction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common effort: Online-Offline project</a:t>
            </a:r>
          </a:p>
          <a:p>
            <a:r>
              <a:rPr lang="en-US" dirty="0" smtClean="0"/>
              <a:t>close collaboration</a:t>
            </a:r>
          </a:p>
          <a:p>
            <a:r>
              <a:rPr lang="en-US" dirty="0" smtClean="0"/>
              <a:t>15 computing working groups (CWG): </a:t>
            </a:r>
            <a:br>
              <a:rPr lang="en-US" dirty="0" smtClean="0"/>
            </a:br>
            <a:r>
              <a:rPr lang="en-US" dirty="0" smtClean="0"/>
              <a:t>overall system, computing platforms, </a:t>
            </a:r>
            <a:br>
              <a:rPr lang="en-US" dirty="0" smtClean="0"/>
            </a:br>
            <a:r>
              <a:rPr lang="en-US" dirty="0" smtClean="0"/>
              <a:t>hardware, reconstruction, calibration,</a:t>
            </a:r>
            <a:br>
              <a:rPr lang="en-US" dirty="0" smtClean="0"/>
            </a:br>
            <a:r>
              <a:rPr lang="en-US" dirty="0" smtClean="0"/>
              <a:t>software lifecycle…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870" y="3971809"/>
            <a:ext cx="2153292" cy="275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54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Dataflow Model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Tom Dietel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5913-385C-4C8A-A0B4-78EB169DD34E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7020272" y="681181"/>
            <a:ext cx="2088232" cy="12356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Book Antiqua" pitchFamily="18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Courier New" pitchFamily="49" charset="0"/>
              <a:buChar char="o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7020272" y="2276872"/>
            <a:ext cx="2088232" cy="40006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Book Antiqua" pitchFamily="18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Courier New" pitchFamily="49" charset="0"/>
              <a:buChar char="o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729" y="1132416"/>
            <a:ext cx="5563197" cy="525305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766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Dataflow Model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Tom Dietel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5913-385C-4C8A-A0B4-78EB169DD34E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198" y="4730750"/>
            <a:ext cx="8229601" cy="160107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detector local processing</a:t>
            </a:r>
          </a:p>
          <a:p>
            <a:r>
              <a:rPr lang="en-US" dirty="0" smtClean="0"/>
              <a:t>data reduction, e.g. cluster finding</a:t>
            </a:r>
          </a:p>
          <a:p>
            <a:r>
              <a:rPr lang="en-US" dirty="0" smtClean="0"/>
              <a:t>time slicing</a:t>
            </a:r>
            <a:r>
              <a:rPr lang="en-US" dirty="0"/>
              <a:t> </a:t>
            </a:r>
            <a:r>
              <a:rPr lang="en-US" dirty="0" smtClean="0"/>
              <a:t>→ data from consecutive 100-1000 events</a:t>
            </a:r>
          </a:p>
          <a:p>
            <a:r>
              <a:rPr lang="en-US" dirty="0" smtClean="0"/>
              <a:t>first calibration procedures</a:t>
            </a:r>
            <a:endParaRPr lang="en-US" dirty="0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7020272" y="681181"/>
            <a:ext cx="2088232" cy="12356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Book Antiqua" pitchFamily="18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Courier New" pitchFamily="49" charset="0"/>
              <a:buChar char="o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7020272" y="2276872"/>
            <a:ext cx="2088232" cy="40006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Book Antiqua" pitchFamily="18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Courier New" pitchFamily="49" charset="0"/>
              <a:buChar char="o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746" b="59883"/>
          <a:stretch/>
        </p:blipFill>
        <p:spPr>
          <a:xfrm>
            <a:off x="880531" y="1084429"/>
            <a:ext cx="7026073" cy="344512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667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Dataflow Model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Tom Dietel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5913-385C-4C8A-A0B4-78EB169DD34E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1" y="4011083"/>
            <a:ext cx="8229598" cy="232074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global processing</a:t>
            </a:r>
          </a:p>
          <a:p>
            <a:r>
              <a:rPr lang="en-US" dirty="0" smtClean="0"/>
              <a:t>full online reconstruction</a:t>
            </a:r>
          </a:p>
          <a:p>
            <a:r>
              <a:rPr lang="en-US" dirty="0" smtClean="0"/>
              <a:t>further data reduction</a:t>
            </a:r>
          </a:p>
          <a:p>
            <a:pPr lvl="1"/>
            <a:r>
              <a:rPr lang="en-US" dirty="0" smtClean="0"/>
              <a:t>using track info → keep only clusters on tracks</a:t>
            </a:r>
          </a:p>
          <a:p>
            <a:pPr lvl="1"/>
            <a:r>
              <a:rPr lang="en-US" dirty="0" smtClean="0"/>
              <a:t>keep sufficient information for re-processing with improved calibration</a:t>
            </a:r>
          </a:p>
          <a:p>
            <a:r>
              <a:rPr lang="en-US" dirty="0" smtClean="0"/>
              <a:t>requires and provides online calibration</a:t>
            </a:r>
            <a:endParaRPr lang="en-US" dirty="0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7020272" y="681181"/>
            <a:ext cx="2088232" cy="12356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Book Antiqua" pitchFamily="18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Courier New" pitchFamily="49" charset="0"/>
              <a:buChar char="o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7020272" y="2276872"/>
            <a:ext cx="2088232" cy="40006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Book Antiqua" pitchFamily="18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Courier New" pitchFamily="49" charset="0"/>
              <a:buChar char="o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429" b="30443"/>
          <a:stretch/>
        </p:blipFill>
        <p:spPr>
          <a:xfrm>
            <a:off x="457199" y="1153582"/>
            <a:ext cx="8243324" cy="265641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492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Dataflow Model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Tom Dietel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5913-385C-4C8A-A0B4-78EB169DD34E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1" y="3693582"/>
            <a:ext cx="8229598" cy="263824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offline processing</a:t>
            </a:r>
          </a:p>
          <a:p>
            <a:r>
              <a:rPr lang="en-US" dirty="0" smtClean="0"/>
              <a:t>improved reconstruction passes with better calibration</a:t>
            </a:r>
          </a:p>
          <a:p>
            <a:r>
              <a:rPr lang="en-US" dirty="0" smtClean="0"/>
              <a:t>100x more events → tuning necessary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offline analysis</a:t>
            </a:r>
          </a:p>
          <a:p>
            <a:r>
              <a:rPr lang="en-US" dirty="0" smtClean="0"/>
              <a:t>scaling to 100x more events</a:t>
            </a:r>
            <a:r>
              <a:rPr lang="en-US" dirty="0" smtClean="0"/>
              <a:t>?</a:t>
            </a:r>
            <a:endParaRPr lang="en-US" baseline="30000" dirty="0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7020272" y="681181"/>
            <a:ext cx="2088232" cy="12356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Book Antiqua" pitchFamily="18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Courier New" pitchFamily="49" charset="0"/>
              <a:buChar char="o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7020272" y="2276872"/>
            <a:ext cx="2088232" cy="40006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Book Antiqua" pitchFamily="18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Wingdings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Courier New" pitchFamily="49" charset="0"/>
              <a:buChar char="o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A20000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931" r="27089"/>
          <a:stretch/>
        </p:blipFill>
        <p:spPr>
          <a:xfrm>
            <a:off x="1145281" y="1079499"/>
            <a:ext cx="5609695" cy="240241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66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1" y="1278798"/>
            <a:ext cx="6792382" cy="505303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raw material: nuclei</a:t>
            </a:r>
          </a:p>
          <a:p>
            <a:pPr lvl="1"/>
            <a:r>
              <a:rPr lang="en-US" dirty="0" smtClean="0"/>
              <a:t>density: 2×10</a:t>
            </a:r>
            <a:r>
              <a:rPr lang="en-US" baseline="30000" dirty="0" smtClean="0"/>
              <a:t>17 </a:t>
            </a:r>
            <a:r>
              <a:rPr lang="en-US" dirty="0" smtClean="0"/>
              <a:t>kg/m</a:t>
            </a:r>
            <a:r>
              <a:rPr lang="en-US" baseline="30000" dirty="0" smtClean="0"/>
              <a:t>3</a:t>
            </a:r>
            <a:r>
              <a:rPr lang="en-US" dirty="0" smtClean="0"/>
              <a:t> ≈ 0.1 GeV/(fm</a:t>
            </a:r>
            <a:r>
              <a:rPr lang="en-US" baseline="30000" dirty="0" smtClean="0"/>
              <a:t>3</a:t>
            </a:r>
            <a:r>
              <a:rPr lang="en-US" dirty="0" smtClean="0"/>
              <a:t> c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kinetic energy</a:t>
            </a:r>
          </a:p>
          <a:p>
            <a:pPr lvl="1"/>
            <a:r>
              <a:rPr lang="en-US" dirty="0" smtClean="0"/>
              <a:t>up to E=2.76 TeV per nucleon</a:t>
            </a:r>
          </a:p>
          <a:p>
            <a:pPr lvl="1"/>
            <a:r>
              <a:rPr lang="en-US" dirty="0" smtClean="0"/>
              <a:t>about 3000 times rest energy (938 MeV)</a:t>
            </a:r>
          </a:p>
          <a:p>
            <a:r>
              <a:rPr lang="en-US" dirty="0"/>
              <a:t>c</a:t>
            </a:r>
            <a:r>
              <a:rPr lang="en-US" dirty="0" smtClean="0"/>
              <a:t>ollision: </a:t>
            </a:r>
            <a:r>
              <a:rPr lang="en-US" baseline="30000" dirty="0" smtClean="0"/>
              <a:t>208</a:t>
            </a:r>
            <a:r>
              <a:rPr lang="en-US" dirty="0" smtClean="0"/>
              <a:t>Pb + </a:t>
            </a:r>
            <a:r>
              <a:rPr lang="en-US" baseline="30000" dirty="0" smtClean="0"/>
              <a:t>208</a:t>
            </a:r>
            <a:r>
              <a:rPr lang="en-US" dirty="0" smtClean="0"/>
              <a:t>Pb @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=2.76 TeV</a:t>
            </a:r>
          </a:p>
          <a:p>
            <a:pPr lvl="1"/>
            <a:r>
              <a:rPr lang="en-US" dirty="0" err="1" smtClean="0"/>
              <a:t>E</a:t>
            </a:r>
            <a:r>
              <a:rPr lang="en-US" baseline="-25000" dirty="0" err="1" smtClean="0"/>
              <a:t>total</a:t>
            </a:r>
            <a:r>
              <a:rPr lang="en-US" dirty="0" smtClean="0"/>
              <a:t> = 1.15 </a:t>
            </a:r>
            <a:r>
              <a:rPr lang="en-US" dirty="0" err="1" smtClean="0"/>
              <a:t>PeV</a:t>
            </a:r>
            <a:r>
              <a:rPr lang="en-US" dirty="0" smtClean="0"/>
              <a:t> ≈ 0.2 </a:t>
            </a:r>
            <a:r>
              <a:rPr lang="en-US" dirty="0" err="1" smtClean="0"/>
              <a:t>mJ</a:t>
            </a:r>
            <a:endParaRPr lang="en-US" dirty="0" smtClean="0"/>
          </a:p>
          <a:p>
            <a:pPr lvl="1"/>
            <a:r>
              <a:rPr lang="en-US" dirty="0" smtClean="0"/>
              <a:t>typ. volume: (10 </a:t>
            </a:r>
            <a:r>
              <a:rPr lang="en-US" dirty="0" err="1" smtClean="0"/>
              <a:t>fm</a:t>
            </a:r>
            <a:r>
              <a:rPr lang="en-US" dirty="0" smtClean="0"/>
              <a:t>)</a:t>
            </a:r>
            <a:r>
              <a:rPr lang="en-US" baseline="30000" dirty="0" smtClean="0"/>
              <a:t>3</a:t>
            </a:r>
          </a:p>
          <a:p>
            <a:pPr lvl="1"/>
            <a:r>
              <a:rPr lang="en-US" dirty="0" smtClean="0"/>
              <a:t>energy density: TeV/fm</a:t>
            </a:r>
            <a:r>
              <a:rPr lang="en-US" baseline="30000" dirty="0" smtClean="0"/>
              <a:t>3</a:t>
            </a:r>
            <a:r>
              <a:rPr lang="en-US" dirty="0" smtClean="0"/>
              <a:t> ≈ 10</a:t>
            </a:r>
            <a:r>
              <a:rPr lang="en-US" baseline="30000" dirty="0" smtClean="0"/>
              <a:t>38</a:t>
            </a:r>
            <a:r>
              <a:rPr lang="en-US" dirty="0" smtClean="0"/>
              <a:t> J/m</a:t>
            </a:r>
            <a:r>
              <a:rPr lang="en-US" baseline="30000" dirty="0" smtClean="0"/>
              <a:t>3</a:t>
            </a:r>
          </a:p>
          <a:p>
            <a:pPr lvl="1"/>
            <a:r>
              <a:rPr lang="en-US" dirty="0" smtClean="0"/>
              <a:t>typ. time: 10 </a:t>
            </a:r>
            <a:r>
              <a:rPr lang="en-US" dirty="0" err="1" smtClean="0"/>
              <a:t>fm</a:t>
            </a:r>
            <a:r>
              <a:rPr lang="en-US" dirty="0" smtClean="0"/>
              <a:t>/c ≈ 10</a:t>
            </a:r>
            <a:r>
              <a:rPr lang="en-US" baseline="30000" dirty="0" smtClean="0"/>
              <a:t>-22</a:t>
            </a:r>
            <a:r>
              <a:rPr lang="en-US" dirty="0" smtClean="0"/>
              <a:t>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QGP in the Laboratory</a:t>
            </a:r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428346" y="0"/>
            <a:ext cx="1715654" cy="6862613"/>
            <a:chOff x="6564321" y="-1631912"/>
            <a:chExt cx="2122479" cy="8489912"/>
          </a:xfrm>
        </p:grpSpPr>
        <p:pic>
          <p:nvPicPr>
            <p:cNvPr id="5" name="Picture 4" descr="pic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4321" y="-1631912"/>
              <a:ext cx="2122479" cy="2122478"/>
            </a:xfrm>
            <a:prstGeom prst="rect">
              <a:avLst/>
            </a:prstGeom>
          </p:spPr>
        </p:pic>
        <p:pic>
          <p:nvPicPr>
            <p:cNvPr id="7" name="Picture 6" descr="pic0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4321" y="490566"/>
              <a:ext cx="2122479" cy="2122478"/>
            </a:xfrm>
            <a:prstGeom prst="rect">
              <a:avLst/>
            </a:prstGeom>
          </p:spPr>
        </p:pic>
        <p:pic>
          <p:nvPicPr>
            <p:cNvPr id="9" name="Picture 8" descr="pic0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4321" y="2613044"/>
              <a:ext cx="2122479" cy="2122478"/>
            </a:xfrm>
            <a:prstGeom prst="rect">
              <a:avLst/>
            </a:prstGeom>
          </p:spPr>
        </p:pic>
        <p:pic>
          <p:nvPicPr>
            <p:cNvPr id="11" name="Picture 10" descr="pic0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4321" y="4735522"/>
              <a:ext cx="2122479" cy="2122478"/>
            </a:xfrm>
            <a:prstGeom prst="rect">
              <a:avLst/>
            </a:prstGeom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200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</a:t>
            </a:r>
            <a:r>
              <a:rPr lang="en-US" baseline="30000" dirty="0" smtClean="0"/>
              <a:t>2</a:t>
            </a:r>
            <a:r>
              <a:rPr lang="en-US" dirty="0" smtClean="0"/>
              <a:t> Hardware System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911858" y="1294026"/>
            <a:ext cx="1045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 x 10 or 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40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Gb/s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4376116" y="1203626"/>
            <a:ext cx="90689" cy="159657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/>
          <p:cNvCxnSpPr>
            <a:stCxn id="31" idx="3"/>
            <a:endCxn id="10" idx="3"/>
          </p:cNvCxnSpPr>
          <p:nvPr/>
        </p:nvCxnSpPr>
        <p:spPr bwMode="auto">
          <a:xfrm>
            <a:off x="1905000" y="1289096"/>
            <a:ext cx="1083651" cy="755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9"/>
          <p:cNvSpPr>
            <a:spLocks noChangeArrowheads="1"/>
          </p:cNvSpPr>
          <p:nvPr/>
        </p:nvSpPr>
        <p:spPr bwMode="auto">
          <a:xfrm flipH="1">
            <a:off x="2988651" y="1106095"/>
            <a:ext cx="978864" cy="381102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ctr" defTabSz="762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2368327" y="1196752"/>
            <a:ext cx="90689" cy="159657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961008" y="1293510"/>
            <a:ext cx="96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10 Gb/s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>
            <a:stCxn id="10" idx="1"/>
            <a:endCxn id="13" idx="1"/>
          </p:cNvCxnSpPr>
          <p:nvPr/>
        </p:nvCxnSpPr>
        <p:spPr bwMode="auto">
          <a:xfrm>
            <a:off x="3967515" y="1296646"/>
            <a:ext cx="885104" cy="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 flipH="1">
            <a:off x="2988651" y="2354018"/>
            <a:ext cx="978864" cy="402456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ctr" defTabSz="762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3" name="Straight Arrow Connector 22"/>
          <p:cNvCxnSpPr>
            <a:stCxn id="21" idx="1"/>
            <a:endCxn id="22" idx="1"/>
          </p:cNvCxnSpPr>
          <p:nvPr/>
        </p:nvCxnSpPr>
        <p:spPr bwMode="auto">
          <a:xfrm>
            <a:off x="3967515" y="2555246"/>
            <a:ext cx="885104" cy="3807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Rectangle 25"/>
          <p:cNvSpPr>
            <a:spLocks noChangeArrowheads="1"/>
          </p:cNvSpPr>
          <p:nvPr/>
        </p:nvSpPr>
        <p:spPr bwMode="auto">
          <a:xfrm flipH="1">
            <a:off x="2988651" y="4875026"/>
            <a:ext cx="978864" cy="394840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ctr" defTabSz="762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>
            <a:stCxn id="26" idx="1"/>
            <a:endCxn id="27" idx="1"/>
          </p:cNvCxnSpPr>
          <p:nvPr/>
        </p:nvCxnSpPr>
        <p:spPr bwMode="auto">
          <a:xfrm>
            <a:off x="3967515" y="5072446"/>
            <a:ext cx="885104" cy="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624840" y="1090995"/>
            <a:ext cx="1280160" cy="396202"/>
          </a:xfrm>
          <a:prstGeom prst="rect">
            <a:avLst/>
          </a:prstGeom>
          <a:solidFill>
            <a:srgbClr val="618FFD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46038" tIns="46038" rIns="46038" bIns="46038" anchor="ctr" anchorCtr="1"/>
          <a:lstStyle/>
          <a:p>
            <a:pPr marL="0" marR="0" lvl="0" indent="0" algn="ctr" defTabSz="762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624840" y="2360272"/>
            <a:ext cx="1280160" cy="396202"/>
          </a:xfrm>
          <a:prstGeom prst="rect">
            <a:avLst/>
          </a:prstGeom>
          <a:solidFill>
            <a:srgbClr val="618FFD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46038" tIns="46038" rIns="46038" bIns="46038" anchor="ctr" anchorCtr="1"/>
          <a:lstStyle/>
          <a:p>
            <a:pPr marL="0" marR="0" lvl="0" indent="0" defTabSz="762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24840" y="4873664"/>
            <a:ext cx="1280160" cy="396202"/>
          </a:xfrm>
          <a:prstGeom prst="rect">
            <a:avLst/>
          </a:prstGeom>
          <a:solidFill>
            <a:srgbClr val="618FFD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46038" tIns="46038" rIns="46038" bIns="46038" anchor="ctr" anchorCtr="1"/>
          <a:lstStyle/>
          <a:p>
            <a:pPr marL="0" marR="0" lvl="0" indent="0" defTabSz="762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Muon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4" name="Straight Arrow Connector 33"/>
          <p:cNvCxnSpPr>
            <a:stCxn id="32" idx="3"/>
            <a:endCxn id="21" idx="3"/>
          </p:cNvCxnSpPr>
          <p:nvPr/>
        </p:nvCxnSpPr>
        <p:spPr bwMode="auto">
          <a:xfrm flipV="1">
            <a:off x="1905000" y="2555246"/>
            <a:ext cx="1083651" cy="3127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33" idx="3"/>
            <a:endCxn id="26" idx="3"/>
          </p:cNvCxnSpPr>
          <p:nvPr/>
        </p:nvCxnSpPr>
        <p:spPr bwMode="auto">
          <a:xfrm>
            <a:off x="1905000" y="5071765"/>
            <a:ext cx="1083651" cy="681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Rectangle 35"/>
          <p:cNvSpPr>
            <a:spLocks noChangeArrowheads="1"/>
          </p:cNvSpPr>
          <p:nvPr/>
        </p:nvSpPr>
        <p:spPr bwMode="auto">
          <a:xfrm flipH="1">
            <a:off x="624840" y="5489703"/>
            <a:ext cx="1280160" cy="378192"/>
          </a:xfrm>
          <a:prstGeom prst="rect">
            <a:avLst/>
          </a:prstGeom>
          <a:solidFill>
            <a:srgbClr val="FFCC66"/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ctr" defTabSz="762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FTP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7578" y="520782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L0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L1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 flipH="1">
            <a:off x="2979437" y="2971839"/>
            <a:ext cx="988078" cy="425414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ctr" defTabSz="762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0" name="Straight Arrow Connector 39"/>
          <p:cNvCxnSpPr>
            <a:stCxn id="38" idx="1"/>
            <a:endCxn id="39" idx="1"/>
          </p:cNvCxnSpPr>
          <p:nvPr/>
        </p:nvCxnSpPr>
        <p:spPr bwMode="auto">
          <a:xfrm>
            <a:off x="3967515" y="3184546"/>
            <a:ext cx="880497" cy="7007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620233" y="2992771"/>
            <a:ext cx="1280160" cy="396202"/>
          </a:xfrm>
          <a:prstGeom prst="rect">
            <a:avLst/>
          </a:prstGeom>
          <a:solidFill>
            <a:srgbClr val="618FFD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46038" tIns="46038" rIns="46038" bIns="46038" anchor="ctr" anchorCtr="1"/>
          <a:lstStyle/>
          <a:p>
            <a:pPr marL="0" marR="0" lvl="0" indent="0" defTabSz="762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2" name="Straight Arrow Connector 41"/>
          <p:cNvCxnSpPr>
            <a:stCxn id="41" idx="3"/>
            <a:endCxn id="38" idx="3"/>
          </p:cNvCxnSpPr>
          <p:nvPr/>
        </p:nvCxnSpPr>
        <p:spPr bwMode="auto">
          <a:xfrm flipV="1">
            <a:off x="1900393" y="3184546"/>
            <a:ext cx="1079044" cy="6326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>
            <a:spLocks noChangeArrowheads="1"/>
          </p:cNvSpPr>
          <p:nvPr/>
        </p:nvSpPr>
        <p:spPr bwMode="auto">
          <a:xfrm flipH="1">
            <a:off x="2978493" y="1734146"/>
            <a:ext cx="989022" cy="383600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ctr" defTabSz="762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6" name="Straight Arrow Connector 45"/>
          <p:cNvCxnSpPr>
            <a:stCxn id="44" idx="1"/>
            <a:endCxn id="45" idx="1"/>
          </p:cNvCxnSpPr>
          <p:nvPr/>
        </p:nvCxnSpPr>
        <p:spPr bwMode="auto">
          <a:xfrm>
            <a:off x="3967515" y="1925946"/>
            <a:ext cx="880025" cy="130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619761" y="1721544"/>
            <a:ext cx="1280160" cy="396202"/>
          </a:xfrm>
          <a:prstGeom prst="rect">
            <a:avLst/>
          </a:prstGeom>
          <a:solidFill>
            <a:srgbClr val="618FFD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46038" tIns="46038" rIns="46038" bIns="46038" anchor="ctr" anchorCtr="1"/>
          <a:lstStyle/>
          <a:p>
            <a:pPr marL="0" marR="0" lvl="0" indent="0" algn="ctr" defTabSz="762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TPC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8" name="Straight Arrow Connector 47"/>
          <p:cNvCxnSpPr>
            <a:stCxn id="47" idx="3"/>
            <a:endCxn id="44" idx="3"/>
          </p:cNvCxnSpPr>
          <p:nvPr/>
        </p:nvCxnSpPr>
        <p:spPr bwMode="auto">
          <a:xfrm>
            <a:off x="1899921" y="1919645"/>
            <a:ext cx="1078572" cy="6301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" name="Rectangle 50"/>
          <p:cNvSpPr>
            <a:spLocks noChangeArrowheads="1"/>
          </p:cNvSpPr>
          <p:nvPr/>
        </p:nvSpPr>
        <p:spPr bwMode="auto">
          <a:xfrm flipH="1">
            <a:off x="2988651" y="5502332"/>
            <a:ext cx="978864" cy="425414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ctr" defTabSz="762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3" name="Straight Arrow Connector 52"/>
          <p:cNvCxnSpPr>
            <a:stCxn id="51" idx="1"/>
            <a:endCxn id="52" idx="1"/>
          </p:cNvCxnSpPr>
          <p:nvPr/>
        </p:nvCxnSpPr>
        <p:spPr bwMode="auto">
          <a:xfrm flipV="1">
            <a:off x="3967515" y="5710855"/>
            <a:ext cx="885104" cy="4184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>
            <a:endCxn id="51" idx="3"/>
          </p:cNvCxnSpPr>
          <p:nvPr/>
        </p:nvCxnSpPr>
        <p:spPr bwMode="auto">
          <a:xfrm>
            <a:off x="1905000" y="5714358"/>
            <a:ext cx="1083651" cy="681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5" name="Rectangle 54"/>
          <p:cNvSpPr>
            <a:spLocks noChangeArrowheads="1"/>
          </p:cNvSpPr>
          <p:nvPr/>
        </p:nvSpPr>
        <p:spPr bwMode="auto">
          <a:xfrm flipH="1">
            <a:off x="2958171" y="4247259"/>
            <a:ext cx="1009344" cy="391774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ctr" defTabSz="762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7" name="Straight Arrow Connector 56"/>
          <p:cNvCxnSpPr>
            <a:stCxn id="55" idx="1"/>
            <a:endCxn id="56" idx="1"/>
          </p:cNvCxnSpPr>
          <p:nvPr/>
        </p:nvCxnSpPr>
        <p:spPr bwMode="auto">
          <a:xfrm flipV="1">
            <a:off x="3967515" y="4441613"/>
            <a:ext cx="886694" cy="1533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609600" y="4242831"/>
            <a:ext cx="1280160" cy="396202"/>
          </a:xfrm>
          <a:prstGeom prst="rect">
            <a:avLst/>
          </a:prstGeom>
          <a:solidFill>
            <a:srgbClr val="618FFD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46038" tIns="46038" rIns="46038" bIns="46038" anchor="ctr" anchorCtr="1"/>
          <a:lstStyle/>
          <a:p>
            <a:pPr marL="0" marR="0" lvl="0" indent="0" defTabSz="762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TOF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9" name="Straight Arrow Connector 58"/>
          <p:cNvCxnSpPr>
            <a:stCxn id="58" idx="3"/>
            <a:endCxn id="55" idx="3"/>
          </p:cNvCxnSpPr>
          <p:nvPr/>
        </p:nvCxnSpPr>
        <p:spPr bwMode="auto">
          <a:xfrm>
            <a:off x="1889760" y="4440932"/>
            <a:ext cx="1068411" cy="2214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Rectangle 59"/>
          <p:cNvSpPr>
            <a:spLocks noChangeArrowheads="1"/>
          </p:cNvSpPr>
          <p:nvPr/>
        </p:nvSpPr>
        <p:spPr bwMode="auto">
          <a:xfrm flipH="1">
            <a:off x="2958171" y="3617794"/>
            <a:ext cx="1009344" cy="392104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ctr" defTabSz="762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2" name="Straight Arrow Connector 61"/>
          <p:cNvCxnSpPr>
            <a:stCxn id="60" idx="1"/>
            <a:endCxn id="61" idx="1"/>
          </p:cNvCxnSpPr>
          <p:nvPr/>
        </p:nvCxnSpPr>
        <p:spPr bwMode="auto">
          <a:xfrm>
            <a:off x="3967515" y="3813846"/>
            <a:ext cx="886694" cy="157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3" name="Rectangle 6"/>
          <p:cNvSpPr>
            <a:spLocks noChangeArrowheads="1"/>
          </p:cNvSpPr>
          <p:nvPr/>
        </p:nvSpPr>
        <p:spPr bwMode="auto">
          <a:xfrm>
            <a:off x="609600" y="3613696"/>
            <a:ext cx="1280160" cy="396202"/>
          </a:xfrm>
          <a:prstGeom prst="rect">
            <a:avLst/>
          </a:prstGeom>
          <a:solidFill>
            <a:srgbClr val="618FFD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46038" tIns="46038" rIns="46038" bIns="46038" anchor="ctr" anchorCtr="1"/>
          <a:lstStyle/>
          <a:p>
            <a:pPr marL="0" marR="0" lvl="0" indent="0" defTabSz="762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4" name="Straight Arrow Connector 63"/>
          <p:cNvCxnSpPr>
            <a:stCxn id="63" idx="3"/>
            <a:endCxn id="60" idx="3"/>
          </p:cNvCxnSpPr>
          <p:nvPr/>
        </p:nvCxnSpPr>
        <p:spPr bwMode="auto">
          <a:xfrm>
            <a:off x="1889760" y="3811797"/>
            <a:ext cx="1068411" cy="2049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5" name="Straight Arrow Connector 64"/>
          <p:cNvCxnSpPr/>
          <p:nvPr/>
        </p:nvCxnSpPr>
        <p:spPr bwMode="auto">
          <a:xfrm>
            <a:off x="838200" y="5851546"/>
            <a:ext cx="0" cy="279319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>
            <a:off x="1066800" y="5851546"/>
            <a:ext cx="0" cy="279319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>
            <a:off x="1295400" y="5851546"/>
            <a:ext cx="0" cy="279319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>
            <a:off x="1752600" y="5851546"/>
            <a:ext cx="0" cy="279319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69" name="Straight Arrow Connector 68"/>
          <p:cNvCxnSpPr/>
          <p:nvPr/>
        </p:nvCxnSpPr>
        <p:spPr bwMode="auto">
          <a:xfrm>
            <a:off x="1524000" y="5851546"/>
            <a:ext cx="0" cy="279319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70" name="Rectangle 6"/>
          <p:cNvSpPr>
            <a:spLocks noChangeArrowheads="1"/>
          </p:cNvSpPr>
          <p:nvPr/>
        </p:nvSpPr>
        <p:spPr bwMode="auto">
          <a:xfrm>
            <a:off x="416914" y="6097996"/>
            <a:ext cx="1716686" cy="396202"/>
          </a:xfrm>
          <a:prstGeom prst="rect">
            <a:avLst/>
          </a:prstGeom>
          <a:solidFill>
            <a:srgbClr val="618FFD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46038" tIns="46038" rIns="46038" bIns="46038" anchor="ctr" anchorCtr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Trigger Detectors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788278" y="1962234"/>
            <a:ext cx="1284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~ </a:t>
            </a:r>
            <a:r>
              <a:rPr lang="fr-F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25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00 links</a:t>
            </a:r>
            <a:b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 total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339752" y="6025709"/>
            <a:ext cx="2214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~ 250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FLPs</a:t>
            </a:r>
            <a:endParaRPr lang="fr-FR" sz="16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First </a:t>
            </a:r>
            <a:r>
              <a:rPr lang="fr-FR" sz="16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Level</a:t>
            </a:r>
            <a:r>
              <a:rPr lang="fr-F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Processors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Elbow Connector 35"/>
          <p:cNvCxnSpPr>
            <a:stCxn id="36" idx="3"/>
            <a:endCxn id="31" idx="1"/>
          </p:cNvCxnSpPr>
          <p:nvPr/>
        </p:nvCxnSpPr>
        <p:spPr bwMode="auto">
          <a:xfrm rot="10800000">
            <a:off x="624840" y="1289097"/>
            <a:ext cx="12700" cy="4389703"/>
          </a:xfrm>
          <a:prstGeom prst="bentConnector3">
            <a:avLst>
              <a:gd name="adj1" fmla="val 2473709"/>
            </a:avLst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4" name="Straight Arrow Connector 73"/>
          <p:cNvCxnSpPr>
            <a:endCxn id="47" idx="1"/>
          </p:cNvCxnSpPr>
          <p:nvPr/>
        </p:nvCxnSpPr>
        <p:spPr>
          <a:xfrm>
            <a:off x="323528" y="1919645"/>
            <a:ext cx="29623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326547" y="2556198"/>
            <a:ext cx="29623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17918" y="3192128"/>
            <a:ext cx="29623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23528" y="3818682"/>
            <a:ext cx="29623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23528" y="4455534"/>
            <a:ext cx="29623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323528" y="5065258"/>
            <a:ext cx="29623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87" idx="3"/>
            <a:endCxn id="84" idx="3"/>
          </p:cNvCxnSpPr>
          <p:nvPr/>
        </p:nvCxnSpPr>
        <p:spPr bwMode="auto">
          <a:xfrm>
            <a:off x="5759394" y="1952717"/>
            <a:ext cx="320750" cy="2758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 flipH="1">
            <a:off x="5849038" y="1893984"/>
            <a:ext cx="72643" cy="127888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2" name="Rectangle 81"/>
          <p:cNvSpPr>
            <a:spLocks noChangeArrowheads="1"/>
          </p:cNvSpPr>
          <p:nvPr/>
        </p:nvSpPr>
        <p:spPr bwMode="auto">
          <a:xfrm flipH="1">
            <a:off x="6080144" y="2937223"/>
            <a:ext cx="697194" cy="240719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 flipH="1">
            <a:off x="6080144" y="1835116"/>
            <a:ext cx="697194" cy="240719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5" name="Straight Arrow Connector 84"/>
          <p:cNvCxnSpPr>
            <a:stCxn id="100" idx="3"/>
            <a:endCxn id="86" idx="2"/>
          </p:cNvCxnSpPr>
          <p:nvPr/>
        </p:nvCxnSpPr>
        <p:spPr bwMode="auto">
          <a:xfrm>
            <a:off x="7837061" y="3147423"/>
            <a:ext cx="222065" cy="4069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6" name="Flowchart: Magnetic Disk 85"/>
          <p:cNvSpPr/>
          <p:nvPr/>
        </p:nvSpPr>
        <p:spPr bwMode="auto">
          <a:xfrm>
            <a:off x="8059126" y="2854246"/>
            <a:ext cx="793488" cy="594491"/>
          </a:xfrm>
          <a:prstGeom prst="flowChartMagneticDisk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rtlCol="0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Storage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9" name="Straight Arrow Connector 88"/>
          <p:cNvCxnSpPr>
            <a:stCxn id="101" idx="3"/>
            <a:endCxn id="90" idx="2"/>
          </p:cNvCxnSpPr>
          <p:nvPr/>
        </p:nvCxnSpPr>
        <p:spPr bwMode="auto">
          <a:xfrm flipV="1">
            <a:off x="7837061" y="4058916"/>
            <a:ext cx="222065" cy="4069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0" name="Flowchart: Magnetic Disk 89"/>
          <p:cNvSpPr/>
          <p:nvPr/>
        </p:nvSpPr>
        <p:spPr bwMode="auto">
          <a:xfrm>
            <a:off x="8059126" y="3750392"/>
            <a:ext cx="793488" cy="617049"/>
          </a:xfrm>
          <a:prstGeom prst="flowChartMagneticDisk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rtlCol="0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Storage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1" name="Straight Arrow Connector 90"/>
          <p:cNvCxnSpPr>
            <a:stCxn id="84" idx="1"/>
            <a:endCxn id="103" idx="1"/>
          </p:cNvCxnSpPr>
          <p:nvPr/>
        </p:nvCxnSpPr>
        <p:spPr bwMode="auto">
          <a:xfrm>
            <a:off x="6777338" y="1955475"/>
            <a:ext cx="307576" cy="6759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2" name="Straight Arrow Connector 91"/>
          <p:cNvCxnSpPr>
            <a:stCxn id="82" idx="1"/>
            <a:endCxn id="102" idx="1"/>
          </p:cNvCxnSpPr>
          <p:nvPr/>
        </p:nvCxnSpPr>
        <p:spPr bwMode="auto">
          <a:xfrm flipV="1">
            <a:off x="6777338" y="3056623"/>
            <a:ext cx="314269" cy="96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3" name="Straight Arrow Connector 92"/>
          <p:cNvCxnSpPr>
            <a:stCxn id="97" idx="3"/>
            <a:endCxn id="96" idx="3"/>
          </p:cNvCxnSpPr>
          <p:nvPr/>
        </p:nvCxnSpPr>
        <p:spPr bwMode="auto">
          <a:xfrm>
            <a:off x="5757005" y="4153500"/>
            <a:ext cx="320750" cy="2758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4" name="Rectangle 93"/>
          <p:cNvSpPr>
            <a:spLocks noChangeArrowheads="1"/>
          </p:cNvSpPr>
          <p:nvPr/>
        </p:nvSpPr>
        <p:spPr bwMode="auto">
          <a:xfrm flipH="1">
            <a:off x="6077755" y="5144660"/>
            <a:ext cx="697194" cy="240719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5" name="Straight Arrow Connector 94"/>
          <p:cNvCxnSpPr>
            <a:stCxn id="108" idx="3"/>
            <a:endCxn id="94" idx="3"/>
          </p:cNvCxnSpPr>
          <p:nvPr/>
        </p:nvCxnSpPr>
        <p:spPr bwMode="auto">
          <a:xfrm flipV="1">
            <a:off x="5758807" y="5265019"/>
            <a:ext cx="318948" cy="3327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6" name="Rectangle 95"/>
          <p:cNvSpPr>
            <a:spLocks noChangeArrowheads="1"/>
          </p:cNvSpPr>
          <p:nvPr/>
        </p:nvSpPr>
        <p:spPr bwMode="auto">
          <a:xfrm flipH="1">
            <a:off x="6077755" y="4035898"/>
            <a:ext cx="697194" cy="240719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082526" y="1021978"/>
            <a:ext cx="758277" cy="5210568"/>
            <a:chOff x="7082526" y="1021978"/>
            <a:chExt cx="758277" cy="5210568"/>
          </a:xfrm>
        </p:grpSpPr>
        <p:sp>
          <p:nvSpPr>
            <p:cNvPr id="99" name="Rounded Rectangle 98"/>
            <p:cNvSpPr/>
            <p:nvPr/>
          </p:nvSpPr>
          <p:spPr bwMode="auto">
            <a:xfrm>
              <a:off x="7088194" y="1021978"/>
              <a:ext cx="752609" cy="5210568"/>
            </a:xfrm>
            <a:prstGeom prst="roundRect">
              <a:avLst/>
            </a:prstGeom>
            <a:solidFill>
              <a:srgbClr val="00AE00">
                <a:lumMod val="60000"/>
                <a:lumOff val="40000"/>
              </a:srgb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182562" tIns="46038" rIns="182562" bIns="46038" rtlCol="0" anchor="ctr" anchorCtr="1"/>
            <a:lstStyle/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0000"/>
                <a:buFont typeface="Wingdings" pitchFamily="2" charset="2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Storage</a:t>
              </a:r>
              <a:endPara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76200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0000"/>
                <a:buFont typeface="Wingdings" pitchFamily="2" charset="2"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Network</a:t>
              </a: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7575608" y="3055866"/>
              <a:ext cx="261453" cy="18311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71500" marR="0" lvl="0" indent="-571500" algn="ctr" defTabSz="91440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0000"/>
                <a:buFont typeface="Wingdings" pitchFamily="2" charset="2"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7575608" y="3971429"/>
              <a:ext cx="261453" cy="18311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71500" marR="0" lvl="0" indent="-571500" algn="ctr" defTabSz="91440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0000"/>
                <a:buFont typeface="Wingdings" pitchFamily="2" charset="2"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7091607" y="2965066"/>
              <a:ext cx="261453" cy="18311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71500" marR="0" lvl="0" indent="-571500" algn="ctr" defTabSz="91440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0000"/>
                <a:buFont typeface="Wingdings" pitchFamily="2" charset="2"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7084914" y="1870678"/>
              <a:ext cx="261453" cy="18311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71500" marR="0" lvl="0" indent="-571500" algn="ctr" defTabSz="91440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0000"/>
                <a:buFont typeface="Wingdings" pitchFamily="2" charset="2"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7089218" y="5172504"/>
              <a:ext cx="261453" cy="18311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71500" marR="0" lvl="0" indent="-571500" algn="ctr" defTabSz="91440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0000"/>
                <a:buFont typeface="Wingdings" pitchFamily="2" charset="2"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104"/>
            <p:cNvSpPr/>
            <p:nvPr/>
          </p:nvSpPr>
          <p:spPr bwMode="auto">
            <a:xfrm>
              <a:off x="7082526" y="4071177"/>
              <a:ext cx="261453" cy="18311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71500" marR="0" lvl="0" indent="-571500" algn="ctr" defTabSz="91440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0000"/>
                <a:buFont typeface="Wingdings" pitchFamily="2" charset="2"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106" name="Straight Arrow Connector 105"/>
          <p:cNvCxnSpPr>
            <a:stCxn id="96" idx="1"/>
            <a:endCxn id="105" idx="1"/>
          </p:cNvCxnSpPr>
          <p:nvPr/>
        </p:nvCxnSpPr>
        <p:spPr bwMode="auto">
          <a:xfrm>
            <a:off x="6774949" y="4156258"/>
            <a:ext cx="307576" cy="6475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07" name="Straight Arrow Connector 106"/>
          <p:cNvCxnSpPr>
            <a:stCxn id="94" idx="1"/>
            <a:endCxn id="104" idx="1"/>
          </p:cNvCxnSpPr>
          <p:nvPr/>
        </p:nvCxnSpPr>
        <p:spPr bwMode="auto">
          <a:xfrm flipV="1">
            <a:off x="6774949" y="5264060"/>
            <a:ext cx="314269" cy="96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847540" y="1021978"/>
            <a:ext cx="911854" cy="5210568"/>
            <a:chOff x="4847540" y="1021978"/>
            <a:chExt cx="911854" cy="521056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4852619" y="1182346"/>
              <a:ext cx="381000" cy="2286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71500" marR="0" lvl="0" indent="-571500" algn="ctr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0000"/>
                <a:buFont typeface="Wingdings" pitchFamily="2" charset="2"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4852319" y="1021978"/>
              <a:ext cx="900781" cy="5210568"/>
            </a:xfrm>
            <a:prstGeom prst="roundRect">
              <a:avLst/>
            </a:prstGeom>
            <a:solidFill>
              <a:srgbClr val="00AE00">
                <a:lumMod val="60000"/>
                <a:lumOff val="40000"/>
              </a:srgb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182562" tIns="46038" rIns="182562" bIns="46038" rtlCol="0" anchor="ctr" anchorCtr="1"/>
            <a:lstStyle/>
            <a:p>
              <a:pPr marL="0" marR="0" lvl="0" indent="0" algn="ctr" defTabSz="7620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Farm</a:t>
              </a:r>
              <a:endPara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7620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Network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4852619" y="2444753"/>
              <a:ext cx="381000" cy="2286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71500" marR="0" lvl="0" indent="-571500" algn="ctr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0000"/>
                <a:buFont typeface="Wingdings" pitchFamily="2" charset="2"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852619" y="4958146"/>
              <a:ext cx="381000" cy="2286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71500" marR="0" lvl="0" indent="-571500" algn="ctr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0000"/>
                <a:buFont typeface="Wingdings" pitchFamily="2" charset="2"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4848012" y="3077253"/>
              <a:ext cx="381000" cy="2286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71500" marR="0" lvl="0" indent="-571500" algn="ctr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0000"/>
                <a:buFont typeface="Wingdings" pitchFamily="2" charset="2"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4847540" y="1812946"/>
              <a:ext cx="381000" cy="2286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71500" marR="0" lvl="0" indent="-571500" algn="ctr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0000"/>
                <a:buFont typeface="Wingdings" pitchFamily="2" charset="2"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4852619" y="5596555"/>
              <a:ext cx="381000" cy="2286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71500" marR="0" lvl="0" indent="-571500" algn="ctr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0000"/>
                <a:buFont typeface="Wingdings" pitchFamily="2" charset="2"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4854209" y="4327313"/>
              <a:ext cx="381000" cy="2286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71500" marR="0" lvl="0" indent="-571500" algn="ctr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0000"/>
                <a:buFont typeface="Wingdings" pitchFamily="2" charset="2"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4854209" y="3701116"/>
              <a:ext cx="381000" cy="2286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71500" marR="0" lvl="0" indent="-571500" algn="ctr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0000"/>
                <a:buFont typeface="Wingdings" pitchFamily="2" charset="2"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5497941" y="1861161"/>
              <a:ext cx="261453" cy="18311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71500" marR="0" lvl="0" indent="-571500" algn="ctr" defTabSz="91440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0000"/>
                <a:buFont typeface="Wingdings" pitchFamily="2" charset="2"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5497939" y="2969637"/>
              <a:ext cx="261452" cy="18311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71500" marR="0" lvl="0" indent="-571500" algn="ctr" defTabSz="91440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0000"/>
                <a:buFont typeface="Wingdings" pitchFamily="2" charset="2"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5495553" y="4061943"/>
              <a:ext cx="261453" cy="18311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71500" marR="0" lvl="0" indent="-571500" algn="ctr" defTabSz="91440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0000"/>
                <a:buFont typeface="Wingdings" pitchFamily="2" charset="2"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5497354" y="5176791"/>
              <a:ext cx="261453" cy="18311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71500" marR="0" lvl="0" indent="-571500" algn="ctr" defTabSz="91440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C0128"/>
                </a:buClr>
                <a:buSzPct val="70000"/>
                <a:buFont typeface="Wingdings" pitchFamily="2" charset="2"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98" name="Straight Arrow Connector 97"/>
          <p:cNvCxnSpPr>
            <a:stCxn id="88" idx="3"/>
            <a:endCxn id="82" idx="3"/>
          </p:cNvCxnSpPr>
          <p:nvPr/>
        </p:nvCxnSpPr>
        <p:spPr bwMode="auto">
          <a:xfrm flipV="1">
            <a:off x="5759391" y="3057583"/>
            <a:ext cx="320753" cy="3611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09" name="TextBox 108"/>
          <p:cNvSpPr txBox="1"/>
          <p:nvPr/>
        </p:nvSpPr>
        <p:spPr>
          <a:xfrm>
            <a:off x="5759655" y="1455104"/>
            <a:ext cx="904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Gb/s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0" name="Straight Connector 109"/>
          <p:cNvCxnSpPr/>
          <p:nvPr/>
        </p:nvCxnSpPr>
        <p:spPr bwMode="auto">
          <a:xfrm flipH="1">
            <a:off x="2362630" y="1855061"/>
            <a:ext cx="90689" cy="159657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/>
          <p:nvPr/>
        </p:nvCxnSpPr>
        <p:spPr bwMode="auto">
          <a:xfrm flipH="1">
            <a:off x="2360393" y="2477255"/>
            <a:ext cx="90689" cy="159657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 flipH="1">
            <a:off x="2339752" y="3113701"/>
            <a:ext cx="90689" cy="159657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/>
          <p:nvPr/>
        </p:nvCxnSpPr>
        <p:spPr bwMode="auto">
          <a:xfrm flipH="1">
            <a:off x="2360393" y="3744521"/>
            <a:ext cx="90689" cy="159657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 flipH="1">
            <a:off x="2360393" y="4361089"/>
            <a:ext cx="90689" cy="159657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 flipH="1">
            <a:off x="2360393" y="5001550"/>
            <a:ext cx="90689" cy="159657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 flipH="1">
            <a:off x="2360393" y="5645607"/>
            <a:ext cx="90689" cy="159657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7" name="TextBox 116"/>
          <p:cNvSpPr txBox="1"/>
          <p:nvPr/>
        </p:nvSpPr>
        <p:spPr>
          <a:xfrm>
            <a:off x="5193464" y="6035979"/>
            <a:ext cx="24314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~ 1250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EPNs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Event </a:t>
            </a:r>
            <a:r>
              <a:rPr lang="fr-FR" sz="16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Processing</a:t>
            </a:r>
            <a:r>
              <a:rPr lang="fr-FR" sz="16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fr-FR" sz="16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odes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917" y="836711"/>
            <a:ext cx="731572" cy="123912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HPSPSA, Wits, 27-31 Jan 2014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Tom Dietel</a:t>
            </a:r>
            <a:endParaRPr lang="de-DE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40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6018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HPSPSA, Wits, 27-31 Jan 2014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Tom Dietel</a:t>
            </a:r>
            <a:endParaRPr lang="de-DE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41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Heavy-Ion Physics</a:t>
            </a:r>
          </a:p>
          <a:p>
            <a:r>
              <a:rPr lang="en-US" dirty="0" smtClean="0"/>
              <a:t>bulk and hard probes to study </a:t>
            </a:r>
            <a:r>
              <a:rPr lang="en-US" dirty="0" err="1" smtClean="0"/>
              <a:t>deconfined</a:t>
            </a:r>
            <a:r>
              <a:rPr lang="en-US" dirty="0" smtClean="0"/>
              <a:t> state of nuclear matter – QGP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Present ALICE Setup</a:t>
            </a:r>
          </a:p>
          <a:p>
            <a:r>
              <a:rPr lang="en-US" dirty="0" smtClean="0"/>
              <a:t>dedicated heavy-ion experiment</a:t>
            </a:r>
          </a:p>
          <a:p>
            <a:r>
              <a:rPr lang="en-US" dirty="0" smtClean="0"/>
              <a:t>excellent PID capabilities</a:t>
            </a:r>
          </a:p>
          <a:p>
            <a:r>
              <a:rPr lang="en-US" dirty="0" smtClean="0"/>
              <a:t>event based readout</a:t>
            </a:r>
          </a:p>
          <a:p>
            <a:r>
              <a:rPr lang="en-US" dirty="0" smtClean="0"/>
              <a:t>trigger for jets, electrons, </a:t>
            </a:r>
            <a:r>
              <a:rPr lang="en-US" dirty="0" err="1" smtClean="0"/>
              <a:t>muons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ALICE Upgrade</a:t>
            </a:r>
          </a:p>
          <a:p>
            <a:r>
              <a:rPr lang="en-US" dirty="0" smtClean="0"/>
              <a:t>100 times more statistics - recording of all events</a:t>
            </a:r>
          </a:p>
          <a:p>
            <a:r>
              <a:rPr lang="en-US" dirty="0" smtClean="0"/>
              <a:t>major detector upgrades: TPC and ITS</a:t>
            </a:r>
          </a:p>
          <a:p>
            <a:r>
              <a:rPr lang="en-US" dirty="0" smtClean="0"/>
              <a:t>must be accompanied my new online &amp; offline computing</a:t>
            </a:r>
            <a:br>
              <a:rPr lang="en-US" dirty="0" smtClean="0"/>
            </a:br>
            <a:r>
              <a:rPr lang="en-US" dirty="0" smtClean="0"/>
              <a:t>→ O</a:t>
            </a:r>
            <a:r>
              <a:rPr lang="en-US" baseline="30000" dirty="0" smtClean="0"/>
              <a:t>2</a:t>
            </a:r>
            <a:r>
              <a:rPr lang="en-US" dirty="0" smtClean="0"/>
              <a:t> upgrade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617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ice_event_red_small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973"/>
            <a:ext cx="9144000" cy="620535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682750" y="6597650"/>
            <a:ext cx="5822950" cy="249238"/>
          </a:xfrm>
        </p:spPr>
        <p:txBody>
          <a:bodyPr/>
          <a:lstStyle/>
          <a:p>
            <a:r>
              <a:rPr lang="x-none" dirty="0" smtClean="0"/>
              <a:t>HPSPSA, Wits, 27-31 Jan 2014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597650"/>
            <a:ext cx="1554163" cy="260350"/>
          </a:xfrm>
        </p:spPr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15263" y="6597650"/>
            <a:ext cx="1328737" cy="249238"/>
          </a:xfrm>
        </p:spPr>
        <p:txBody>
          <a:bodyPr/>
          <a:lstStyle/>
          <a:p>
            <a:fld id="{564DDC49-B39A-8E4F-B7B8-F222F40138DA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7440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333500"/>
            <a:ext cx="8229597" cy="499832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global observables of </a:t>
            </a:r>
            <a:br>
              <a:rPr lang="en-US" dirty="0" smtClean="0"/>
            </a:br>
            <a:r>
              <a:rPr lang="en-US" dirty="0" smtClean="0"/>
              <a:t>particle production</a:t>
            </a:r>
          </a:p>
          <a:p>
            <a:pPr lvl="1"/>
            <a:r>
              <a:rPr lang="en-US" dirty="0" smtClean="0"/>
              <a:t>hadron species</a:t>
            </a:r>
          </a:p>
          <a:p>
            <a:pPr lvl="1"/>
            <a:r>
              <a:rPr lang="en-US" dirty="0" smtClean="0"/>
              <a:t>anisotropy and momentum </a:t>
            </a:r>
            <a:br>
              <a:rPr lang="en-US" dirty="0" smtClean="0"/>
            </a:br>
            <a:r>
              <a:rPr lang="en-US" dirty="0" smtClean="0"/>
              <a:t>distribution</a:t>
            </a:r>
          </a:p>
          <a:p>
            <a:pPr lvl="1"/>
            <a:endParaRPr lang="en-US" dirty="0"/>
          </a:p>
          <a:p>
            <a:r>
              <a:rPr lang="en-US" dirty="0" smtClean="0"/>
              <a:t>direct access to thermodynamic properties </a:t>
            </a:r>
          </a:p>
          <a:p>
            <a:pPr lvl="1"/>
            <a:r>
              <a:rPr lang="en-US" dirty="0" smtClean="0"/>
              <a:t>freeze-out temperature</a:t>
            </a:r>
          </a:p>
          <a:p>
            <a:pPr lvl="1"/>
            <a:r>
              <a:rPr lang="en-US" dirty="0" err="1" smtClean="0"/>
              <a:t>baryo</a:t>
            </a:r>
            <a:r>
              <a:rPr lang="en-US" dirty="0" smtClean="0"/>
              <a:t>-chemical potential at freeze-out</a:t>
            </a:r>
          </a:p>
          <a:p>
            <a:pPr lvl="1"/>
            <a:r>
              <a:rPr lang="en-US" dirty="0" smtClean="0"/>
              <a:t>pressure gradients and hydro-dynamic flow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Bulk Properties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326592" y="1165200"/>
            <a:ext cx="3360205" cy="2648284"/>
            <a:chOff x="5614462" y="1182883"/>
            <a:chExt cx="2745316" cy="2218597"/>
          </a:xfrm>
        </p:grpSpPr>
        <p:pic>
          <p:nvPicPr>
            <p:cNvPr id="4" name="Picture 3" descr="alice_event_red_small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984" r="13296"/>
            <a:stretch/>
          </p:blipFill>
          <p:spPr>
            <a:xfrm>
              <a:off x="5958417" y="1182883"/>
              <a:ext cx="2296583" cy="220378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614462" y="2868085"/>
              <a:ext cx="497416" cy="444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862362" y="2956980"/>
              <a:ext cx="497416" cy="444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HPSPSA, Wits, 27-31 Jan 2014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Tom Dietel</a:t>
            </a:r>
            <a:endParaRPr lang="de-DE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929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Arial" charset="0"/>
                <a:ea typeface="ＭＳ Ｐゴシック" charset="0"/>
                <a:cs typeface="ＭＳ Ｐゴシック" charset="0"/>
              </a:rPr>
              <a:t>Statistical 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Model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7</a:t>
            </a:fld>
            <a:endParaRPr lang="de-DE" dirty="0"/>
          </a:p>
        </p:txBody>
      </p:sp>
      <p:graphicFrame>
        <p:nvGraphicFramePr>
          <p:cNvPr id="522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86812"/>
              </p:ext>
            </p:extLst>
          </p:nvPr>
        </p:nvGraphicFramePr>
        <p:xfrm>
          <a:off x="1973262" y="2235200"/>
          <a:ext cx="424021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" name="Formel" r:id="rId4" imgW="2120900" imgH="495300" progId="Equation.DSMT4">
                  <p:embed/>
                </p:oleObj>
              </mc:Choice>
              <mc:Fallback>
                <p:oleObj name="Formel" r:id="rId4" imgW="21209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3262" y="2235200"/>
                        <a:ext cx="4240213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893539"/>
              </p:ext>
            </p:extLst>
          </p:nvPr>
        </p:nvGraphicFramePr>
        <p:xfrm>
          <a:off x="2094442" y="3598863"/>
          <a:ext cx="330041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" name="Formel" r:id="rId6" imgW="1651000" imgH="254000" progId="Equation.DSMT4">
                  <p:embed/>
                </p:oleObj>
              </mc:Choice>
              <mc:Fallback>
                <p:oleObj name="Formel" r:id="rId6" imgW="16510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442" y="3598863"/>
                        <a:ext cx="3300413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0" name="Text Box 8"/>
          <p:cNvSpPr txBox="1">
            <a:spLocks noChangeArrowheads="1"/>
          </p:cNvSpPr>
          <p:nvPr/>
        </p:nvSpPr>
        <p:spPr bwMode="auto">
          <a:xfrm>
            <a:off x="274638" y="4192587"/>
            <a:ext cx="78009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dirty="0"/>
              <a:t>For any conserved quantum number exists a chemical </a:t>
            </a:r>
          </a:p>
          <a:p>
            <a:pPr eaLnBrk="1" hangingPunct="1"/>
            <a:r>
              <a:rPr lang="en-GB" dirty="0" smtClean="0"/>
              <a:t>potential μ, </a:t>
            </a:r>
            <a:r>
              <a:rPr lang="en-GB" dirty="0"/>
              <a:t>conservation laws give boundary conditions:</a:t>
            </a:r>
          </a:p>
        </p:txBody>
      </p:sp>
      <p:graphicFrame>
        <p:nvGraphicFramePr>
          <p:cNvPr id="5223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849816"/>
              </p:ext>
            </p:extLst>
          </p:nvPr>
        </p:nvGraphicFramePr>
        <p:xfrm>
          <a:off x="3016251" y="5026025"/>
          <a:ext cx="2631474" cy="1535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" name="Formel" r:id="rId8" imgW="1981200" imgH="1155700" progId="Equation.DSMT4">
                  <p:embed/>
                </p:oleObj>
              </mc:Choice>
              <mc:Fallback>
                <p:oleObj name="Formel" r:id="rId8" imgW="1981200" imgH="1155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251" y="5026025"/>
                        <a:ext cx="2631474" cy="15356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2" name="Text Box 10"/>
          <p:cNvSpPr txBox="1">
            <a:spLocks noChangeArrowheads="1"/>
          </p:cNvSpPr>
          <p:nvPr/>
        </p:nvSpPr>
        <p:spPr bwMode="auto">
          <a:xfrm>
            <a:off x="1311275" y="5060950"/>
            <a:ext cx="16414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FF0000"/>
                </a:solidFill>
              </a:rPr>
              <a:t>Baryon number:</a:t>
            </a:r>
          </a:p>
        </p:txBody>
      </p:sp>
      <p:sp>
        <p:nvSpPr>
          <p:cNvPr id="52233" name="Text Box 11"/>
          <p:cNvSpPr txBox="1">
            <a:spLocks noChangeArrowheads="1"/>
          </p:cNvSpPr>
          <p:nvPr/>
        </p:nvSpPr>
        <p:spPr bwMode="auto">
          <a:xfrm>
            <a:off x="1311275" y="5483754"/>
            <a:ext cx="13906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FF0000"/>
                </a:solidFill>
              </a:rPr>
              <a:t>Strangeness:</a:t>
            </a:r>
          </a:p>
        </p:txBody>
      </p:sp>
      <p:sp>
        <p:nvSpPr>
          <p:cNvPr id="52234" name="Text Box 12"/>
          <p:cNvSpPr txBox="1">
            <a:spLocks noChangeArrowheads="1"/>
          </p:cNvSpPr>
          <p:nvPr/>
        </p:nvSpPr>
        <p:spPr bwMode="auto">
          <a:xfrm>
            <a:off x="1311275" y="6100233"/>
            <a:ext cx="9112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FF0000"/>
                </a:solidFill>
              </a:rPr>
              <a:t>Charge:</a:t>
            </a:r>
          </a:p>
        </p:txBody>
      </p:sp>
      <p:sp>
        <p:nvSpPr>
          <p:cNvPr id="52235" name="AutoShape 13"/>
          <p:cNvSpPr>
            <a:spLocks/>
          </p:cNvSpPr>
          <p:nvPr/>
        </p:nvSpPr>
        <p:spPr bwMode="auto">
          <a:xfrm>
            <a:off x="5719763" y="5036608"/>
            <a:ext cx="464080" cy="1370013"/>
          </a:xfrm>
          <a:prstGeom prst="rightBrace">
            <a:avLst>
              <a:gd name="adj1" fmla="val 67576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sp>
        <p:nvSpPr>
          <p:cNvPr id="52236" name="Text Box 14"/>
          <p:cNvSpPr txBox="1">
            <a:spLocks noChangeArrowheads="1"/>
          </p:cNvSpPr>
          <p:nvPr/>
        </p:nvSpPr>
        <p:spPr bwMode="auto">
          <a:xfrm>
            <a:off x="6388101" y="5238750"/>
            <a:ext cx="168751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FF0000"/>
                </a:solidFill>
              </a:rPr>
              <a:t>Leaving two free</a:t>
            </a:r>
          </a:p>
          <a:p>
            <a:pPr eaLnBrk="1" hangingPunct="1"/>
            <a:r>
              <a:rPr lang="en-GB" sz="1600" dirty="0">
                <a:solidFill>
                  <a:srgbClr val="FF0000"/>
                </a:solidFill>
              </a:rPr>
              <a:t>parameters:</a:t>
            </a:r>
          </a:p>
        </p:txBody>
      </p:sp>
      <p:graphicFrame>
        <p:nvGraphicFramePr>
          <p:cNvPr id="522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341937"/>
              </p:ext>
            </p:extLst>
          </p:nvPr>
        </p:nvGraphicFramePr>
        <p:xfrm>
          <a:off x="6713008" y="5868458"/>
          <a:ext cx="889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" name="Equation" r:id="rId10" imgW="444307" imgH="228501" progId="Equation.3">
                  <p:embed/>
                </p:oleObj>
              </mc:Choice>
              <mc:Fallback>
                <p:oleObj name="Equation" r:id="rId10" imgW="444307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008" y="5868458"/>
                        <a:ext cx="8890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8" name="Text Box 16"/>
          <p:cNvSpPr txBox="1">
            <a:spLocks noChangeArrowheads="1"/>
          </p:cNvSpPr>
          <p:nvPr/>
        </p:nvSpPr>
        <p:spPr bwMode="auto">
          <a:xfrm>
            <a:off x="6551349" y="3225800"/>
            <a:ext cx="12636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1793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793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793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793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793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79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79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79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79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FF0000"/>
                </a:solidFill>
              </a:rPr>
              <a:t>+	: fermions</a:t>
            </a:r>
            <a:br>
              <a:rPr lang="en-GB" sz="1600" dirty="0">
                <a:solidFill>
                  <a:srgbClr val="FF0000"/>
                </a:solidFill>
              </a:rPr>
            </a:br>
            <a:r>
              <a:rPr lang="en-GB" sz="1600" dirty="0">
                <a:solidFill>
                  <a:srgbClr val="FF0000"/>
                </a:solidFill>
              </a:rPr>
              <a:t>-	: bosons</a:t>
            </a:r>
          </a:p>
        </p:txBody>
      </p:sp>
      <p:sp>
        <p:nvSpPr>
          <p:cNvPr id="52239" name="Line 17"/>
          <p:cNvSpPr>
            <a:spLocks noChangeShapeType="1"/>
          </p:cNvSpPr>
          <p:nvPr/>
        </p:nvSpPr>
        <p:spPr bwMode="auto">
          <a:xfrm flipH="1" flipV="1">
            <a:off x="5816337" y="3094784"/>
            <a:ext cx="735012" cy="3365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52240" name="Text Box 18"/>
          <p:cNvSpPr txBox="1">
            <a:spLocks noChangeArrowheads="1"/>
          </p:cNvSpPr>
          <p:nvPr/>
        </p:nvSpPr>
        <p:spPr bwMode="auto">
          <a:xfrm>
            <a:off x="274638" y="1038225"/>
            <a:ext cx="8607169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dirty="0" smtClean="0"/>
              <a:t>Assumption: thermal production of all hadrons in macro-canonical ensemble </a:t>
            </a:r>
          </a:p>
          <a:p>
            <a:pPr eaLnBrk="1" hangingPunct="1"/>
            <a:r>
              <a:rPr lang="en-GB" dirty="0" smtClean="0"/>
              <a:t>→ hadron abundances are fixed by partition function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741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Model in ALICE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8</a:t>
            </a:fld>
            <a:endParaRPr lang="de-DE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2" y="1278798"/>
            <a:ext cx="3151715" cy="505303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Fit particle ratios to extract freeze-out temperature</a:t>
            </a:r>
          </a:p>
          <a:p>
            <a:r>
              <a:rPr lang="en-US" dirty="0" smtClean="0"/>
              <a:t>T=152 </a:t>
            </a:r>
            <a:r>
              <a:rPr lang="en-US" dirty="0" smtClean="0"/>
              <a:t>MeV</a:t>
            </a:r>
            <a:br>
              <a:rPr lang="en-US" dirty="0" smtClean="0"/>
            </a:br>
            <a:r>
              <a:rPr lang="en-US" dirty="0" smtClean="0"/>
              <a:t>2 trillion K</a:t>
            </a:r>
            <a:endParaRPr lang="en-US" dirty="0" smtClean="0"/>
          </a:p>
          <a:p>
            <a:r>
              <a:rPr lang="en-US" dirty="0" smtClean="0"/>
              <a:t>µ</a:t>
            </a:r>
            <a:r>
              <a:rPr lang="en-US" baseline="-25000" dirty="0" smtClean="0"/>
              <a:t>B</a:t>
            </a:r>
            <a:r>
              <a:rPr lang="en-US" dirty="0" smtClean="0"/>
              <a:t> = 1 MeV (fixed)</a:t>
            </a:r>
          </a:p>
          <a:p>
            <a:r>
              <a:rPr lang="en-US" dirty="0" smtClean="0"/>
              <a:t>exclude protons to improve fit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Consistent with phase transition around 150-160 MeV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917" y="1278798"/>
            <a:ext cx="5275401" cy="47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0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Diagram of Nuclear Matter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HPSPSA, Wits, 27-31 Jan 2014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9</a:t>
            </a:fld>
            <a:endParaRPr lang="de-DE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693831" y="1225882"/>
            <a:ext cx="3077631" cy="508178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increasing T for small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endParaRPr lang="en-US" baseline="-25000" dirty="0" smtClean="0"/>
          </a:p>
          <a:p>
            <a:r>
              <a:rPr lang="en-US" dirty="0" err="1" smtClean="0"/>
              <a:t>const</a:t>
            </a:r>
            <a:r>
              <a:rPr lang="en-US" dirty="0" smtClean="0"/>
              <a:t> T≈160 MeV</a:t>
            </a:r>
            <a:br>
              <a:rPr lang="en-US" dirty="0" smtClean="0"/>
            </a:br>
            <a:r>
              <a:rPr lang="en-US" dirty="0" smtClean="0"/>
              <a:t>for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&gt;10GeV</a:t>
            </a:r>
          </a:p>
          <a:p>
            <a:r>
              <a:rPr lang="en-US" dirty="0" smtClean="0"/>
              <a:t>consistent with lattice QCD</a:t>
            </a:r>
          </a:p>
          <a:p>
            <a:pPr lvl="1"/>
            <a:r>
              <a:rPr lang="en-US" dirty="0" smtClean="0"/>
              <a:t>crossover phase transition at SPS,RHIC energies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order phase transition, </a:t>
            </a:r>
            <a:r>
              <a:rPr lang="en-US" dirty="0" err="1" smtClean="0"/>
              <a:t>critial</a:t>
            </a:r>
            <a:r>
              <a:rPr lang="en-US" dirty="0" smtClean="0"/>
              <a:t> point predicted</a:t>
            </a:r>
            <a:br>
              <a:rPr lang="en-US" dirty="0" smtClean="0"/>
            </a:br>
            <a:r>
              <a:rPr lang="en-US" dirty="0" smtClean="0"/>
              <a:t>search ongoing</a:t>
            </a:r>
          </a:p>
          <a:p>
            <a:r>
              <a:rPr lang="en-US" dirty="0" smtClean="0"/>
              <a:t>baryon free region at mid-rapidity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028699"/>
            <a:ext cx="5685366" cy="56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9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pec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asp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aspen.potx</Template>
  <TotalTime>34675</TotalTime>
  <Words>1891</Words>
  <Application>Microsoft Macintosh PowerPoint</Application>
  <PresentationFormat>On-screen Show (4:3)</PresentationFormat>
  <Paragraphs>584</Paragraphs>
  <Slides>41</Slides>
  <Notes>3</Notes>
  <HiddenSlides>1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Special</vt:lpstr>
      <vt:lpstr>Title Slides</vt:lpstr>
      <vt:lpstr>aspen</vt:lpstr>
      <vt:lpstr>Formel</vt:lpstr>
      <vt:lpstr>Equation</vt:lpstr>
      <vt:lpstr>Data Processing for the  ALICE at the LHC</vt:lpstr>
      <vt:lpstr>Contents</vt:lpstr>
      <vt:lpstr>Quark-Gluon Plasma</vt:lpstr>
      <vt:lpstr>QGP in the Laboratory</vt:lpstr>
      <vt:lpstr>PowerPoint Presentation</vt:lpstr>
      <vt:lpstr>Bulk Properties</vt:lpstr>
      <vt:lpstr>Statistical Model</vt:lpstr>
      <vt:lpstr>Statistical Model in ALICE</vt:lpstr>
      <vt:lpstr>Phase Diagram of Nuclear Matter</vt:lpstr>
      <vt:lpstr>Bulk Properties – Data Sets</vt:lpstr>
      <vt:lpstr>Hard Probes</vt:lpstr>
      <vt:lpstr>Jets in Heavy-Ion Collisions</vt:lpstr>
      <vt:lpstr>Single Particle Spectra</vt:lpstr>
      <vt:lpstr>Hard Probes - Requirements</vt:lpstr>
      <vt:lpstr>“Semi-hard” Observables</vt:lpstr>
      <vt:lpstr>D-Mesons</vt:lpstr>
      <vt:lpstr>Identified Charm RAA</vt:lpstr>
      <vt:lpstr>“Semi-Hard” Observables - Requirements</vt:lpstr>
      <vt:lpstr>PowerPoint Presentation</vt:lpstr>
      <vt:lpstr>ALICE / LHC Heavy-Ion Running</vt:lpstr>
      <vt:lpstr>Time Projection Chamber</vt:lpstr>
      <vt:lpstr>PowerPoint Presentation</vt:lpstr>
      <vt:lpstr>TPC – Particle Identification</vt:lpstr>
      <vt:lpstr>TPC – Event Size and Data Rate</vt:lpstr>
      <vt:lpstr>ALICE Trigger Scheme</vt:lpstr>
      <vt:lpstr>ALICE Transition Radiation Detector</vt:lpstr>
      <vt:lpstr>TRD Electron Trigger</vt:lpstr>
      <vt:lpstr>ALICE Long Term Plan</vt:lpstr>
      <vt:lpstr>New ITS</vt:lpstr>
      <vt:lpstr>TPC Rate Limitations</vt:lpstr>
      <vt:lpstr>TPC Upgrade</vt:lpstr>
      <vt:lpstr>Challenge: Data Volume</vt:lpstr>
      <vt:lpstr>TPC Data Volume Reduction</vt:lpstr>
      <vt:lpstr>Total Data Volume</vt:lpstr>
      <vt:lpstr>O2 Project</vt:lpstr>
      <vt:lpstr>Dataflow Model</vt:lpstr>
      <vt:lpstr>Dataflow Model</vt:lpstr>
      <vt:lpstr>Dataflow Model</vt:lpstr>
      <vt:lpstr>Dataflow Model</vt:lpstr>
      <vt:lpstr>O2 Hardware System</vt:lpstr>
      <vt:lpstr>Summary</vt:lpstr>
    </vt:vector>
  </TitlesOfParts>
  <Company>IKP Muenster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Dietel</dc:creator>
  <cp:lastModifiedBy>Tom Dietel</cp:lastModifiedBy>
  <cp:revision>155</cp:revision>
  <cp:lastPrinted>2014-01-27T20:20:55Z</cp:lastPrinted>
  <dcterms:created xsi:type="dcterms:W3CDTF">2012-01-24T15:07:58Z</dcterms:created>
  <dcterms:modified xsi:type="dcterms:W3CDTF">2014-01-28T09:26:46Z</dcterms:modified>
</cp:coreProperties>
</file>