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5" r:id="rId6"/>
    <p:sldId id="26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5" d="100"/>
          <a:sy n="65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ethiwem\AppData\Local\Microsoft\Windows\Temporary%20Internet%20Files\Content.Outlook\LZH1QB7K\PhD%20per%20mi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0016162989829702"/>
          <c:y val="0.18617045453069794"/>
          <c:w val="0.87722201668992716"/>
          <c:h val="0.6941498376073196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6794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4.6817525335131858E-3"/>
                  <c:y val="1.4006104178700039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3.1672020048711812E-3"/>
                  <c:y val="1.1945460957997246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3.268161635879176E-3"/>
                  <c:y val="1.4452560355928422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5.1865506885530434E-3"/>
                  <c:y val="1.2695422820502358E-2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1.1476972576669399E-3"/>
                  <c:y val="-7.8447488750934078E-3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4.6345757618286515E-3"/>
                  <c:y val="3.7827327876845145E-4"/>
                </c:manualLayout>
              </c:layout>
              <c:dLblPos val="outEnd"/>
              <c:showVal val="1"/>
            </c:dLbl>
            <c:spPr>
              <a:noFill/>
              <a:ln w="13588">
                <a:noFill/>
              </a:ln>
            </c:spPr>
            <c:showVal val="1"/>
          </c:dLbls>
          <c:cat>
            <c:numRef>
              <c:f>Sheet1!$D$42:$D$58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Sheet1!$E$42:$E$58</c:f>
              <c:numCache>
                <c:formatCode>General</c:formatCode>
                <c:ptCount val="17"/>
                <c:pt idx="0">
                  <c:v>4948</c:v>
                </c:pt>
                <c:pt idx="1">
                  <c:v>5074</c:v>
                </c:pt>
                <c:pt idx="2">
                  <c:v>5166</c:v>
                </c:pt>
                <c:pt idx="3">
                  <c:v>5118</c:v>
                </c:pt>
                <c:pt idx="4">
                  <c:v>5101</c:v>
                </c:pt>
                <c:pt idx="5">
                  <c:v>5137</c:v>
                </c:pt>
                <c:pt idx="6">
                  <c:v>5645</c:v>
                </c:pt>
                <c:pt idx="7">
                  <c:v>5378</c:v>
                </c:pt>
                <c:pt idx="8">
                  <c:v>5994</c:v>
                </c:pt>
                <c:pt idx="9">
                  <c:v>6280</c:v>
                </c:pt>
                <c:pt idx="10">
                  <c:v>7121</c:v>
                </c:pt>
                <c:pt idx="11">
                  <c:v>8323</c:v>
                </c:pt>
                <c:pt idx="12">
                  <c:v>9199</c:v>
                </c:pt>
                <c:pt idx="13">
                  <c:v>10065</c:v>
                </c:pt>
                <c:pt idx="14">
                  <c:v>10085</c:v>
                </c:pt>
                <c:pt idx="15">
                  <c:v>11167</c:v>
                </c:pt>
                <c:pt idx="16">
                  <c:v>12311</c:v>
                </c:pt>
              </c:numCache>
            </c:numRef>
          </c:val>
        </c:ser>
        <c:axId val="152396160"/>
        <c:axId val="152397696"/>
      </c:barChart>
      <c:catAx>
        <c:axId val="152396160"/>
        <c:scaling>
          <c:orientation val="minMax"/>
        </c:scaling>
        <c:axPos val="b"/>
        <c:numFmt formatCode="General" sourceLinked="1"/>
        <c:tickLblPos val="nextTo"/>
        <c:spPr>
          <a:ln w="169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52397696"/>
        <c:crosses val="autoZero"/>
        <c:auto val="1"/>
        <c:lblAlgn val="ctr"/>
        <c:lblOffset val="100"/>
        <c:tickLblSkip val="1"/>
        <c:tickMarkSkip val="1"/>
      </c:catAx>
      <c:valAx>
        <c:axId val="152397696"/>
        <c:scaling>
          <c:orientation val="minMax"/>
        </c:scaling>
        <c:axPos val="l"/>
        <c:majorGridlines>
          <c:spPr>
            <a:ln w="169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169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52396160"/>
        <c:crosses val="autoZero"/>
        <c:crossBetween val="between"/>
      </c:valAx>
      <c:spPr>
        <a:solidFill>
          <a:srgbClr val="C0C0C0"/>
        </a:solidFill>
        <a:ln w="6794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1699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Sheet1!$C$3:$M$3</c:f>
              <c:strCache>
                <c:ptCount val="11"/>
                <c:pt idx="0">
                  <c:v>2002/03</c:v>
                </c:pt>
                <c:pt idx="1">
                  <c:v>2003/04</c:v>
                </c:pt>
                <c:pt idx="2">
                  <c:v>2004/05</c:v>
                </c:pt>
                <c:pt idx="3">
                  <c:v>2005/06</c:v>
                </c:pt>
                <c:pt idx="4">
                  <c:v>2006/07</c:v>
                </c:pt>
                <c:pt idx="5">
                  <c:v>2007/08</c:v>
                </c:pt>
                <c:pt idx="6">
                  <c:v>2008/09</c:v>
                </c:pt>
                <c:pt idx="7">
                  <c:v>2009/10</c:v>
                </c:pt>
                <c:pt idx="8">
                  <c:v>2010/11</c:v>
                </c:pt>
                <c:pt idx="9">
                  <c:v>2011/12</c:v>
                </c:pt>
                <c:pt idx="10">
                  <c:v>2012/13</c:v>
                </c:pt>
              </c:strCache>
            </c:strRef>
          </c:cat>
          <c:val>
            <c:numRef>
              <c:f>Sheet1!$C$4:$M$4</c:f>
              <c:numCache>
                <c:formatCode>General</c:formatCode>
                <c:ptCount val="11"/>
                <c:pt idx="0">
                  <c:v>21.69</c:v>
                </c:pt>
                <c:pt idx="1">
                  <c:v>22.8</c:v>
                </c:pt>
                <c:pt idx="2">
                  <c:v>23.610000000000031</c:v>
                </c:pt>
                <c:pt idx="3">
                  <c:v>25.14</c:v>
                </c:pt>
                <c:pt idx="4">
                  <c:v>22.99</c:v>
                </c:pt>
                <c:pt idx="5">
                  <c:v>26.32</c:v>
                </c:pt>
                <c:pt idx="6">
                  <c:v>24.150000000000031</c:v>
                </c:pt>
                <c:pt idx="7">
                  <c:v>27.89</c:v>
                </c:pt>
                <c:pt idx="8">
                  <c:v>28.419999999999987</c:v>
                </c:pt>
                <c:pt idx="9">
                  <c:v>31.150000000000031</c:v>
                </c:pt>
                <c:pt idx="10">
                  <c:v>32.56</c:v>
                </c:pt>
              </c:numCache>
            </c:numRef>
          </c:val>
        </c:ser>
        <c:axId val="131498752"/>
        <c:axId val="131500288"/>
      </c:barChart>
      <c:catAx>
        <c:axId val="1314987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ZA"/>
            </a:pPr>
            <a:endParaRPr lang="en-US"/>
          </a:p>
        </c:txPr>
        <c:crossAx val="131500288"/>
        <c:crosses val="autoZero"/>
        <c:auto val="1"/>
        <c:lblAlgn val="ctr"/>
        <c:lblOffset val="100"/>
      </c:catAx>
      <c:valAx>
        <c:axId val="1315002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ZA"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14987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ZA"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dTable>
    </c:plotArea>
    <c:plotVisOnly val="1"/>
    <c:dispBlanksAs val="gap"/>
  </c:chart>
  <c:spPr>
    <a:solidFill>
      <a:schemeClr val="bg1"/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2C58-CCF8-4962-8496-B388E2DF7E6D}" type="datetimeFigureOut">
              <a:rPr lang="en-US" smtClean="0"/>
              <a:pPr/>
              <a:t>1/27/2014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FA9F-50BD-4B76-A9B0-250233F66E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2C58-CCF8-4962-8496-B388E2DF7E6D}" type="datetimeFigureOut">
              <a:rPr lang="en-US" smtClean="0"/>
              <a:pPr/>
              <a:t>1/27/2014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FA9F-50BD-4B76-A9B0-250233F66E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2C58-CCF8-4962-8496-B388E2DF7E6D}" type="datetimeFigureOut">
              <a:rPr lang="en-US" smtClean="0"/>
              <a:pPr/>
              <a:t>1/27/2014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FA9F-50BD-4B76-A9B0-250233F66E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2C58-CCF8-4962-8496-B388E2DF7E6D}" type="datetimeFigureOut">
              <a:rPr lang="en-US" smtClean="0"/>
              <a:pPr/>
              <a:t>1/27/2014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FA9F-50BD-4B76-A9B0-250233F66E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2C58-CCF8-4962-8496-B388E2DF7E6D}" type="datetimeFigureOut">
              <a:rPr lang="en-US" smtClean="0"/>
              <a:pPr/>
              <a:t>1/27/2014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FA9F-50BD-4B76-A9B0-250233F66E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2C58-CCF8-4962-8496-B388E2DF7E6D}" type="datetimeFigureOut">
              <a:rPr lang="en-US" smtClean="0"/>
              <a:pPr/>
              <a:t>1/27/2014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FA9F-50BD-4B76-A9B0-250233F66E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2C58-CCF8-4962-8496-B388E2DF7E6D}" type="datetimeFigureOut">
              <a:rPr lang="en-US" smtClean="0"/>
              <a:pPr/>
              <a:t>1/27/2014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FA9F-50BD-4B76-A9B0-250233F66E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2C58-CCF8-4962-8496-B388E2DF7E6D}" type="datetimeFigureOut">
              <a:rPr lang="en-US" smtClean="0"/>
              <a:pPr/>
              <a:t>1/27/2014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FA9F-50BD-4B76-A9B0-250233F66E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2C58-CCF8-4962-8496-B388E2DF7E6D}" type="datetimeFigureOut">
              <a:rPr lang="en-US" smtClean="0"/>
              <a:pPr/>
              <a:t>1/27/2014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FA9F-50BD-4B76-A9B0-250233F66E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2C58-CCF8-4962-8496-B388E2DF7E6D}" type="datetimeFigureOut">
              <a:rPr lang="en-US" smtClean="0"/>
              <a:pPr/>
              <a:t>1/27/2014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FA9F-50BD-4B76-A9B0-250233F66E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2C58-CCF8-4962-8496-B388E2DF7E6D}" type="datetimeFigureOut">
              <a:rPr lang="en-US" smtClean="0"/>
              <a:pPr/>
              <a:t>1/27/2014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FA9F-50BD-4B76-A9B0-250233F66E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C2C58-CCF8-4962-8496-B388E2DF7E6D}" type="datetimeFigureOut">
              <a:rPr lang="en-US" smtClean="0"/>
              <a:pPr/>
              <a:t>1/27/2014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8FA9F-50BD-4B76-A9B0-250233F66E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696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198" y="1321816"/>
          <a:ext cx="8382002" cy="5349240"/>
        </p:xfrm>
        <a:graphic>
          <a:graphicData uri="http://schemas.openxmlformats.org/drawingml/2006/table">
            <a:tbl>
              <a:tblPr/>
              <a:tblGrid>
                <a:gridCol w="2802200"/>
                <a:gridCol w="1115302"/>
                <a:gridCol w="1116125"/>
                <a:gridCol w="1116125"/>
                <a:gridCol w="1116125"/>
                <a:gridCol w="1116125"/>
              </a:tblGrid>
              <a:tr h="3594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2006/07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2007/08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2008/09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2009/10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2010/11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GERD (Rb)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16.521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18.624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21.041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20.955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20.254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GERD (% of GDP)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0.95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0.93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0.92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0.87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0.76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6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Public sector R&amp;D spend (Rb)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7.065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7.662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8.468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9.629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10.032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6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Private sector  R&amp;D spend (Rb) (including SOE)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9.243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10.738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12.332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11.139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10.059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6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Public sector R&amp;D spend (% of government budget)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0.21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0.21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0.18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0.14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0.12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6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Public sector R&amp;D spend (% of GERD)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42.8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41.1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40.2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45.9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49.6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6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Private sector  R&amp;D spend (% of GERD)*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55.9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57.7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58.6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53.2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49.7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3810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Funding of R&amp;D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2" y="1143000"/>
          <a:ext cx="8610599" cy="5349240"/>
        </p:xfrm>
        <a:graphic>
          <a:graphicData uri="http://schemas.openxmlformats.org/drawingml/2006/table">
            <a:tbl>
              <a:tblPr/>
              <a:tblGrid>
                <a:gridCol w="2878624"/>
                <a:gridCol w="1145719"/>
                <a:gridCol w="1146564"/>
                <a:gridCol w="1146564"/>
                <a:gridCol w="1146564"/>
                <a:gridCol w="1146564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2006/07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2007/08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2008/09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2009/10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2010/11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Headcount of R&amp;D personnel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58 706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59 334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58 895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59 494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55 531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Researchers (headcount of PhDs)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6 973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7 756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8 143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8 498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7 456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Public sector researchers (headcount of PhDs)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5 998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6 686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6 729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7 305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6 561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Private sector researchers (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headcount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of PhDs)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942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1 032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1 368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1 143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839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Female researchers (% of all researchers)</a:t>
                      </a:r>
                      <a:r>
                        <a:rPr lang="en-GB" sz="18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#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39.7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40.3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39.7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40.8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42</a:t>
                      </a:r>
                      <a:endParaRPr lang="en-GB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Total FTE researchers per 1000 employees 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1.5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1.5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1.4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1.5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1.4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7984" marR="47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3048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Human capital provision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3048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Research output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43"/>
          <p:cNvGraphicFramePr/>
          <p:nvPr/>
        </p:nvGraphicFramePr>
        <p:xfrm>
          <a:off x="457200" y="1219200"/>
          <a:ext cx="8153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3048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Impact of research output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017" y="1066800"/>
            <a:ext cx="647778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09600" y="990600"/>
          <a:ext cx="7772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3048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PhD grads / million population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18807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42D850-85C8-4125-AEF1-2F0432EFC294}" type="slidenum">
              <a:rPr lang="en-US" sz="2500" b="0" smtClean="0">
                <a:latin typeface="Gill Sans MT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2500" b="0" smtClean="0"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1269" name="AutoShape 8"/>
          <p:cNvSpPr>
            <a:spLocks/>
          </p:cNvSpPr>
          <p:nvPr/>
        </p:nvSpPr>
        <p:spPr bwMode="auto">
          <a:xfrm>
            <a:off x="0" y="5908675"/>
            <a:ext cx="3429000" cy="6445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01600">
              <a:lnSpc>
                <a:spcPct val="80000"/>
              </a:lnSpc>
              <a:spcBef>
                <a:spcPts val="850"/>
              </a:spcBef>
            </a:pPr>
            <a:r>
              <a:rPr lang="en-US" sz="3500" dirty="0">
                <a:solidFill>
                  <a:srgbClr val="FFFFFF"/>
                </a:solidFill>
                <a:latin typeface="Gill Sans MT" pitchFamily="34" charset="0"/>
                <a:sym typeface="Helvetica Neue"/>
              </a:rPr>
              <a:t>Presentation </a:t>
            </a:r>
            <a:r>
              <a:rPr lang="en-US" sz="2500" dirty="0">
                <a:latin typeface="Gill Sans MT" pitchFamily="34" charset="0"/>
                <a:sym typeface="Helvetica Neue"/>
              </a:rPr>
              <a:t>www.dst.gov.za</a:t>
            </a:r>
            <a:endParaRPr lang="en-US" sz="2500" dirty="0">
              <a:latin typeface="Gill Sans MT" pitchFamily="34" charset="0"/>
            </a:endParaRPr>
          </a:p>
        </p:txBody>
      </p:sp>
      <p:sp>
        <p:nvSpPr>
          <p:cNvPr id="6" name="AutoShape 8"/>
          <p:cNvSpPr>
            <a:spLocks/>
          </p:cNvSpPr>
          <p:nvPr/>
        </p:nvSpPr>
        <p:spPr bwMode="auto">
          <a:xfrm>
            <a:off x="2028825" y="0"/>
            <a:ext cx="7115175" cy="10683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01600">
              <a:lnSpc>
                <a:spcPct val="80000"/>
              </a:lnSpc>
              <a:spcBef>
                <a:spcPts val="850"/>
              </a:spcBef>
            </a:pPr>
            <a:r>
              <a:rPr lang="en-US" sz="3500" b="1" dirty="0" smtClean="0">
                <a:solidFill>
                  <a:srgbClr val="FFFFFF"/>
                </a:solidFill>
                <a:latin typeface="Gill Sans MT" pitchFamily="34" charset="0"/>
                <a:sym typeface="Helvetica Neue"/>
              </a:rPr>
              <a:t>High-level HCD challenges (2)</a:t>
            </a:r>
            <a:endParaRPr lang="en-US" sz="3500" i="1" dirty="0">
              <a:latin typeface="Gill Sans MT" pitchFamily="34" charset="0"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490509" y="3554688"/>
          <a:ext cx="8215370" cy="2196842"/>
        </p:xfrm>
        <a:graphic>
          <a:graphicData uri="http://schemas.openxmlformats.org/drawingml/2006/table">
            <a:tbl>
              <a:tblPr/>
              <a:tblGrid>
                <a:gridCol w="2928959"/>
                <a:gridCol w="1285884"/>
                <a:gridCol w="1357322"/>
                <a:gridCol w="1285884"/>
                <a:gridCol w="1357321"/>
              </a:tblGrid>
              <a:tr h="434540">
                <a:tc>
                  <a:txBody>
                    <a:bodyPr/>
                    <a:lstStyle/>
                    <a:p>
                      <a:pPr indent="-180340" algn="ctr">
                        <a:lnSpc>
                          <a:spcPts val="2000"/>
                        </a:lnSpc>
                      </a:pPr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For</a:t>
                      </a:r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2012</a:t>
                      </a:r>
                      <a:endParaRPr lang="en-GB" sz="21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U/B</a:t>
                      </a:r>
                      <a:endParaRPr lang="en-GB" sz="2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</a:t>
                      </a:r>
                      <a:endParaRPr lang="en-GB" sz="2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</a:t>
                      </a:r>
                      <a:endParaRPr lang="en-GB" sz="2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endParaRPr lang="en-GB" sz="2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682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Number enrolled</a:t>
                      </a:r>
                      <a:endParaRPr lang="en-GB" sz="2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781 711</a:t>
                      </a:r>
                      <a:endParaRPr lang="en-GB" sz="2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85 500</a:t>
                      </a:r>
                      <a:endParaRPr lang="en-GB" sz="2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49 560</a:t>
                      </a:r>
                      <a:endParaRPr lang="en-GB" sz="2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13 965</a:t>
                      </a:r>
                      <a:endParaRPr lang="en-GB" sz="2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4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Number of graduates</a:t>
                      </a:r>
                      <a:endParaRPr lang="en-GB" sz="2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120 394</a:t>
                      </a:r>
                      <a:endParaRPr lang="en-GB" sz="2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33 284</a:t>
                      </a:r>
                      <a:endParaRPr lang="en-GB" sz="2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10 331</a:t>
                      </a:r>
                      <a:endParaRPr lang="en-GB" sz="2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1 878</a:t>
                      </a:r>
                      <a:endParaRPr lang="en-GB" sz="2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4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 of black enrolled</a:t>
                      </a:r>
                      <a:endParaRPr lang="en-GB" sz="2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83</a:t>
                      </a:r>
                      <a:endParaRPr lang="en-GB" sz="2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78</a:t>
                      </a:r>
                      <a:endParaRPr lang="en-GB" sz="2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66</a:t>
                      </a:r>
                      <a:endParaRPr lang="en-GB" sz="2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60</a:t>
                      </a:r>
                      <a:endParaRPr lang="en-GB" sz="2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4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 of female enrolled </a:t>
                      </a:r>
                      <a:endParaRPr lang="en-GB" sz="21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58</a:t>
                      </a:r>
                      <a:endParaRPr lang="en-GB" sz="2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48</a:t>
                      </a:r>
                      <a:endParaRPr lang="en-GB" sz="2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43</a:t>
                      </a:r>
                      <a:endParaRPr lang="en-GB" sz="2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371600"/>
          <a:ext cx="8229600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333500"/>
                <a:gridCol w="1333500"/>
                <a:gridCol w="1333500"/>
                <a:gridCol w="1333500"/>
              </a:tblGrid>
              <a:tr h="37592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ZA" sz="2100" b="1" dirty="0" smtClean="0">
                          <a:solidFill>
                            <a:schemeClr val="tx1"/>
                          </a:solidFill>
                        </a:rPr>
                        <a:t>For 2010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1" dirty="0" smtClean="0">
                          <a:solidFill>
                            <a:schemeClr val="tx1"/>
                          </a:solidFill>
                        </a:rPr>
                        <a:t>U/B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ZA" sz="2100" b="1" dirty="0" smtClean="0">
                          <a:solidFill>
                            <a:schemeClr val="tx1"/>
                          </a:solidFill>
                        </a:rPr>
                        <a:t>Number enrolled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0" dirty="0" smtClean="0">
                          <a:solidFill>
                            <a:schemeClr val="tx1"/>
                          </a:solidFill>
                        </a:rPr>
                        <a:t>440</a:t>
                      </a:r>
                      <a:r>
                        <a:rPr lang="en-ZA" sz="2100" b="0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r>
                        <a:rPr lang="en-ZA" sz="2100" b="0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0" dirty="0" smtClean="0">
                          <a:solidFill>
                            <a:schemeClr val="tx1"/>
                          </a:solidFill>
                        </a:rPr>
                        <a:t>46 000</a:t>
                      </a:r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0" dirty="0" smtClean="0">
                          <a:solidFill>
                            <a:schemeClr val="tx1"/>
                          </a:solidFill>
                        </a:rPr>
                        <a:t>11 600</a:t>
                      </a:r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ZA" sz="2100" b="1" dirty="0" smtClean="0">
                          <a:solidFill>
                            <a:schemeClr val="tx1"/>
                          </a:solidFill>
                        </a:rPr>
                        <a:t>Number of graduates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0" dirty="0" smtClean="0">
                          <a:solidFill>
                            <a:schemeClr val="tx1"/>
                          </a:solidFill>
                        </a:rPr>
                        <a:t>61 000</a:t>
                      </a:r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0" dirty="0" smtClean="0">
                          <a:solidFill>
                            <a:schemeClr val="tx1"/>
                          </a:solidFill>
                        </a:rPr>
                        <a:t>20 500</a:t>
                      </a:r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0" dirty="0" smtClean="0">
                          <a:solidFill>
                            <a:schemeClr val="tx1"/>
                          </a:solidFill>
                        </a:rPr>
                        <a:t>4 600</a:t>
                      </a:r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0" dirty="0" smtClean="0">
                          <a:solidFill>
                            <a:schemeClr val="tx1"/>
                          </a:solidFill>
                        </a:rPr>
                        <a:t>1 400</a:t>
                      </a:r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ZA" sz="2100" b="1" smtClean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en-ZA" sz="2100" b="1" dirty="0" smtClean="0">
                          <a:solidFill>
                            <a:schemeClr val="tx1"/>
                          </a:solidFill>
                        </a:rPr>
                        <a:t>of black enrolled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0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ZA" sz="2100" b="1" dirty="0" smtClean="0">
                          <a:solidFill>
                            <a:schemeClr val="tx1"/>
                          </a:solidFill>
                        </a:rPr>
                        <a:t> % of female</a:t>
                      </a:r>
                      <a:r>
                        <a:rPr lang="en-ZA" sz="2100" b="1" baseline="0" dirty="0" smtClean="0">
                          <a:solidFill>
                            <a:schemeClr val="tx1"/>
                          </a:solidFill>
                        </a:rPr>
                        <a:t> enrolled</a:t>
                      </a:r>
                      <a:endParaRPr lang="en-GB" sz="2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0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ZA" sz="2100" b="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GB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305800" cy="76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3640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ZA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Demographic</a:t>
            </a:r>
            <a:r>
              <a:rPr kumimoji="0" lang="en-ZA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drop-off</a:t>
            </a:r>
            <a:endParaRPr kumimoji="0" lang="en-ZA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305</Words>
  <Application>Microsoft Office PowerPoint</Application>
  <PresentationFormat>On-screen Show (4:3)</PresentationFormat>
  <Paragraphs>155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Auf der Heyde</dc:creator>
  <cp:lastModifiedBy>Thomas Auf der Heyde</cp:lastModifiedBy>
  <cp:revision>9</cp:revision>
  <dcterms:created xsi:type="dcterms:W3CDTF">2013-07-19T20:37:51Z</dcterms:created>
  <dcterms:modified xsi:type="dcterms:W3CDTF">2014-01-27T04:58:14Z</dcterms:modified>
</cp:coreProperties>
</file>