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diagrams/layout5.xml" ContentType="application/vnd.openxmlformats-officedocument.drawingml.diagramLayout+xml"/>
  <Override PartName="/ppt/notesSlides/notesSlide14.xml" ContentType="application/vnd.openxmlformats-officedocument.presentationml.notesSlide+xml"/>
  <Override PartName="/docProps/custom.xml" ContentType="application/vnd.openxmlformats-officedocument.custom-properties+xml"/>
  <Override PartName="/ppt/diagrams/layout3.xml" ContentType="application/vnd.openxmlformats-officedocument.drawingml.diagramLayout+xml"/>
  <Override PartName="/ppt/charts/chart7.xml" ContentType="application/vnd.openxmlformats-officedocument.drawingml.char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notesSlides/notesSlide7.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notesSlides/notesSlide13.xml" ContentType="application/vnd.openxmlformats-officedocument.presentationml.notesSlide+xml"/>
  <Override PartName="/ppt/diagrams/layout2.xml" ContentType="application/vnd.openxmlformats-officedocument.drawingml.diagramLayout+xml"/>
  <Override PartName="/ppt/charts/chart6.xml" ContentType="application/vnd.openxmlformats-officedocument.drawingml.chart+xml"/>
  <Override PartName="/ppt/notesSlides/notesSlide8.xml" ContentType="application/vnd.openxmlformats-officedocument.presentationml.notesSlide+xml"/>
  <Override PartName="/ppt/diagrams/data5.xml" ContentType="application/vnd.openxmlformats-officedocument.drawingml.diagramData+xml"/>
  <Override PartName="/ppt/charts/chart10.xml" ContentType="application/vnd.openxmlformats-officedocument.drawingml.chart+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4"/>
  </p:notesMasterIdLst>
  <p:sldIdLst>
    <p:sldId id="256" r:id="rId3"/>
    <p:sldId id="302" r:id="rId4"/>
    <p:sldId id="303" r:id="rId5"/>
    <p:sldId id="304" r:id="rId6"/>
    <p:sldId id="305" r:id="rId7"/>
    <p:sldId id="331" r:id="rId8"/>
    <p:sldId id="306" r:id="rId9"/>
    <p:sldId id="329" r:id="rId10"/>
    <p:sldId id="310" r:id="rId11"/>
    <p:sldId id="321" r:id="rId12"/>
    <p:sldId id="315" r:id="rId13"/>
    <p:sldId id="338" r:id="rId14"/>
    <p:sldId id="337" r:id="rId15"/>
    <p:sldId id="326" r:id="rId16"/>
    <p:sldId id="328" r:id="rId17"/>
    <p:sldId id="334" r:id="rId18"/>
    <p:sldId id="335" r:id="rId19"/>
    <p:sldId id="327" r:id="rId20"/>
    <p:sldId id="325" r:id="rId21"/>
    <p:sldId id="336" r:id="rId22"/>
    <p:sldId id="322" r:id="rId23"/>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531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36" autoAdjust="0"/>
  </p:normalViewPr>
  <p:slideViewPr>
    <p:cSldViewPr>
      <p:cViewPr>
        <p:scale>
          <a:sx n="70" d="100"/>
          <a:sy n="70" d="100"/>
        </p:scale>
        <p:origin x="-2814" y="-7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ropbox\MAC-Project\Results\HPL\Prob-Size-Comparisons\Size-hpl-cor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ob\Dropbox\MAC-Project\Results\HPL\Single-vs-double-precision\singlevsdoubl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b\Dropbox\&#9786;%20-%20Latex-Writup\FlagConfigur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ropbox\MAC-Project\Results\HPL\Prob-Size-Comparisons\Size-hpl-cor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ropbox\MAC-Project\Results\HPL\Prob-Size-Comparisons\Size-hpl-cor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ob\Dropbox\MAC-Project\Results\HPL\Prob-Size-Comparisons\Size-hpl-cor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Rob\Dropbox\&#9786;%20-%20Latex-Writup\FlagConfigurati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Rob\Dropbox\MAC-Project\Results\HPL\Prob-Size-Comparisons\Size-hpl-cor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Rob\Dropbox\MAC-Project\Results\HPL\Prob-Size-Comparisons\Size-hpl-cor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Performance vs Iteration </a:t>
            </a:r>
          </a:p>
        </c:rich>
      </c:tx>
      <c:layout/>
    </c:title>
    <c:plotArea>
      <c:layout>
        <c:manualLayout>
          <c:layoutTarget val="inner"/>
          <c:xMode val="edge"/>
          <c:yMode val="edge"/>
          <c:x val="0.18021722540847032"/>
          <c:y val="0.19480351414406538"/>
          <c:w val="0.59059558045463056"/>
          <c:h val="0.52460848643919622"/>
        </c:manualLayout>
      </c:layout>
      <c:lineChart>
        <c:grouping val="standard"/>
        <c:ser>
          <c:idx val="0"/>
          <c:order val="0"/>
          <c:tx>
            <c:v>Cortex A7</c:v>
          </c:tx>
          <c:spPr>
            <a:ln>
              <a:solidFill>
                <a:srgbClr val="0070C0"/>
              </a:solidFill>
            </a:ln>
          </c:spPr>
          <c:marker>
            <c:spPr>
              <a:solidFill>
                <a:srgbClr val="0070C0"/>
              </a:solidFill>
              <a:ln>
                <a:solidFill>
                  <a:srgbClr val="0070C0"/>
                </a:solidFill>
              </a:ln>
            </c:spPr>
          </c:marker>
          <c:cat>
            <c:numRef>
              <c:f>Coremark!$M$27:$M$44</c:f>
              <c:numCache>
                <c:formatCode>General</c:formatCode>
                <c:ptCount val="18"/>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numCache>
            </c:numRef>
          </c:cat>
          <c:val>
            <c:numRef>
              <c:f>Coremark!$P$27:$P$44</c:f>
              <c:numCache>
                <c:formatCode>0.00</c:formatCode>
                <c:ptCount val="18"/>
                <c:pt idx="0">
                  <c:v>1000</c:v>
                </c:pt>
                <c:pt idx="1">
                  <c:v>2000</c:v>
                </c:pt>
                <c:pt idx="2">
                  <c:v>2666.6666669999977</c:v>
                </c:pt>
                <c:pt idx="3">
                  <c:v>1454.5454549999999</c:v>
                </c:pt>
                <c:pt idx="4">
                  <c:v>4000</c:v>
                </c:pt>
                <c:pt idx="5">
                  <c:v>4266.666667000005</c:v>
                </c:pt>
                <c:pt idx="6">
                  <c:v>4740.7407409999996</c:v>
                </c:pt>
                <c:pt idx="7">
                  <c:v>4830.1886790000044</c:v>
                </c:pt>
                <c:pt idx="8">
                  <c:v>4654.5454549999995</c:v>
                </c:pt>
                <c:pt idx="9">
                  <c:v>4785.0467290000024</c:v>
                </c:pt>
                <c:pt idx="10">
                  <c:v>4864.6080760000004</c:v>
                </c:pt>
                <c:pt idx="11">
                  <c:v>4841.6075650000002</c:v>
                </c:pt>
                <c:pt idx="12">
                  <c:v>4850.2072230000003</c:v>
                </c:pt>
                <c:pt idx="13">
                  <c:v>4858.8374849999991</c:v>
                </c:pt>
                <c:pt idx="14">
                  <c:v>4861.7210680000044</c:v>
                </c:pt>
                <c:pt idx="15">
                  <c:v>4851.2843290000001</c:v>
                </c:pt>
                <c:pt idx="16">
                  <c:v>4860.8195810000034</c:v>
                </c:pt>
                <c:pt idx="17">
                  <c:v>4859.3778959999981</c:v>
                </c:pt>
              </c:numCache>
            </c:numRef>
          </c:val>
        </c:ser>
        <c:ser>
          <c:idx val="1"/>
          <c:order val="1"/>
          <c:tx>
            <c:v>Cortex A9</c:v>
          </c:tx>
          <c:spPr>
            <a:ln>
              <a:solidFill>
                <a:srgbClr val="C00000"/>
              </a:solidFill>
            </a:ln>
          </c:spPr>
          <c:marker>
            <c:spPr>
              <a:solidFill>
                <a:srgbClr val="C00000"/>
              </a:solidFill>
              <a:ln>
                <a:solidFill>
                  <a:srgbClr val="C00000"/>
                </a:solidFill>
              </a:ln>
            </c:spPr>
          </c:marker>
          <c:cat>
            <c:numRef>
              <c:f>Coremark!$M$27:$M$44</c:f>
              <c:numCache>
                <c:formatCode>General</c:formatCode>
                <c:ptCount val="18"/>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numCache>
            </c:numRef>
          </c:cat>
          <c:val>
            <c:numRef>
              <c:f>Coremark!$N$27:$N$44</c:f>
              <c:numCache>
                <c:formatCode>0.00</c:formatCode>
                <c:ptCount val="18"/>
                <c:pt idx="0">
                  <c:v>1333.3333329999987</c:v>
                </c:pt>
                <c:pt idx="1">
                  <c:v>2666.6666669999977</c:v>
                </c:pt>
                <c:pt idx="2">
                  <c:v>4000</c:v>
                </c:pt>
                <c:pt idx="3">
                  <c:v>6400</c:v>
                </c:pt>
                <c:pt idx="4">
                  <c:v>8000</c:v>
                </c:pt>
                <c:pt idx="5">
                  <c:v>9142.8571429999902</c:v>
                </c:pt>
                <c:pt idx="6">
                  <c:v>10240</c:v>
                </c:pt>
                <c:pt idx="7">
                  <c:v>10666.666667</c:v>
                </c:pt>
                <c:pt idx="8">
                  <c:v>11010.752688</c:v>
                </c:pt>
                <c:pt idx="9">
                  <c:v>11191.256831000001</c:v>
                </c:pt>
                <c:pt idx="10">
                  <c:v>11252.747253000009</c:v>
                </c:pt>
                <c:pt idx="11">
                  <c:v>11268.225585</c:v>
                </c:pt>
                <c:pt idx="12">
                  <c:v>11206.566347</c:v>
                </c:pt>
                <c:pt idx="13">
                  <c:v>11311.011391</c:v>
                </c:pt>
                <c:pt idx="14">
                  <c:v>11227.685455000004</c:v>
                </c:pt>
                <c:pt idx="15">
                  <c:v>11327.62941800001</c:v>
                </c:pt>
                <c:pt idx="16">
                  <c:v>11328.608469999999</c:v>
                </c:pt>
                <c:pt idx="17">
                  <c:v>11324.937898</c:v>
                </c:pt>
              </c:numCache>
            </c:numRef>
          </c:val>
        </c:ser>
        <c:marker val="1"/>
        <c:axId val="60068992"/>
        <c:axId val="60071296"/>
      </c:lineChart>
      <c:catAx>
        <c:axId val="60068992"/>
        <c:scaling>
          <c:orientation val="minMax"/>
        </c:scaling>
        <c:axPos val="b"/>
        <c:title>
          <c:tx>
            <c:rich>
              <a:bodyPr/>
              <a:lstStyle/>
              <a:p>
                <a:pPr>
                  <a:defRPr/>
                </a:pPr>
                <a:r>
                  <a:rPr lang="en-ZA"/>
                  <a:t>Iterations</a:t>
                </a:r>
              </a:p>
            </c:rich>
          </c:tx>
          <c:layout/>
        </c:title>
        <c:numFmt formatCode="General" sourceLinked="1"/>
        <c:tickLblPos val="nextTo"/>
        <c:crossAx val="60071296"/>
        <c:crosses val="autoZero"/>
        <c:auto val="1"/>
        <c:lblAlgn val="ctr"/>
        <c:lblOffset val="100"/>
      </c:catAx>
      <c:valAx>
        <c:axId val="60071296"/>
        <c:scaling>
          <c:orientation val="minMax"/>
        </c:scaling>
        <c:axPos val="l"/>
        <c:majorGridlines/>
        <c:title>
          <c:tx>
            <c:rich>
              <a:bodyPr rot="-5400000" vert="horz"/>
              <a:lstStyle/>
              <a:p>
                <a:pPr>
                  <a:defRPr/>
                </a:pPr>
                <a:r>
                  <a:rPr lang="en-ZA"/>
                  <a:t>Iterations/sec</a:t>
                </a:r>
              </a:p>
            </c:rich>
          </c:tx>
          <c:layout/>
        </c:title>
        <c:numFmt formatCode="0" sourceLinked="0"/>
        <c:tickLblPos val="nextTo"/>
        <c:crossAx val="60068992"/>
        <c:crosses val="autoZero"/>
        <c:crossBetween val="between"/>
      </c:valAx>
    </c:plotArea>
    <c:legend>
      <c:legendPos val="r"/>
      <c:layout>
        <c:manualLayout>
          <c:xMode val="edge"/>
          <c:yMode val="edge"/>
          <c:x val="0.80090509069119908"/>
          <c:y val="0.49724336541265707"/>
          <c:w val="0.16729061069717224"/>
          <c:h val="0.22298993875765544"/>
        </c:manualLayout>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Single vs Double Precision</a:t>
            </a:r>
          </a:p>
        </c:rich>
      </c:tx>
      <c:layout/>
    </c:title>
    <c:plotArea>
      <c:layout/>
      <c:barChart>
        <c:barDir val="col"/>
        <c:grouping val="clustered"/>
        <c:ser>
          <c:idx val="0"/>
          <c:order val="0"/>
          <c:tx>
            <c:v>Single Precision</c:v>
          </c:tx>
          <c:spPr>
            <a:solidFill>
              <a:schemeClr val="accent3">
                <a:lumMod val="50000"/>
              </a:schemeClr>
            </a:solidFill>
          </c:spPr>
          <c:dPt>
            <c:idx val="0"/>
            <c:spPr>
              <a:solidFill>
                <a:srgbClr val="0070C0"/>
              </a:solidFill>
            </c:spPr>
          </c:dPt>
          <c:dPt>
            <c:idx val="1"/>
            <c:spPr>
              <a:solidFill>
                <a:srgbClr val="0070C0"/>
              </a:solidFill>
            </c:spPr>
          </c:dPt>
          <c:cat>
            <c:strRef>
              <c:f>Sheet4!$C$2:$D$2</c:f>
              <c:strCache>
                <c:ptCount val="2"/>
                <c:pt idx="0">
                  <c:v>Cortex A7</c:v>
                </c:pt>
                <c:pt idx="1">
                  <c:v>Cortex A9</c:v>
                </c:pt>
              </c:strCache>
            </c:strRef>
          </c:cat>
          <c:val>
            <c:numRef>
              <c:f>Sheet4!$C$4:$D$4</c:f>
              <c:numCache>
                <c:formatCode>0.000</c:formatCode>
                <c:ptCount val="2"/>
                <c:pt idx="0">
                  <c:v>1696</c:v>
                </c:pt>
                <c:pt idx="1">
                  <c:v>4428</c:v>
                </c:pt>
              </c:numCache>
            </c:numRef>
          </c:val>
        </c:ser>
        <c:ser>
          <c:idx val="1"/>
          <c:order val="1"/>
          <c:tx>
            <c:v>Double Precision</c:v>
          </c:tx>
          <c:spPr>
            <a:solidFill>
              <a:schemeClr val="accent6">
                <a:lumMod val="50000"/>
              </a:schemeClr>
            </a:solidFill>
          </c:spPr>
          <c:cat>
            <c:strRef>
              <c:f>Sheet4!$C$2:$D$2</c:f>
              <c:strCache>
                <c:ptCount val="2"/>
                <c:pt idx="0">
                  <c:v>Cortex A7</c:v>
                </c:pt>
                <c:pt idx="1">
                  <c:v>Cortex A9</c:v>
                </c:pt>
              </c:strCache>
            </c:strRef>
          </c:cat>
          <c:val>
            <c:numRef>
              <c:f>Sheet4!$C$5:$D$5</c:f>
              <c:numCache>
                <c:formatCode>0.000</c:formatCode>
                <c:ptCount val="2"/>
                <c:pt idx="0">
                  <c:v>758.5</c:v>
                </c:pt>
                <c:pt idx="1">
                  <c:v>2397</c:v>
                </c:pt>
              </c:numCache>
            </c:numRef>
          </c:val>
        </c:ser>
        <c:axId val="80034432"/>
        <c:axId val="79782272"/>
      </c:barChart>
      <c:catAx>
        <c:axId val="80034432"/>
        <c:scaling>
          <c:orientation val="minMax"/>
        </c:scaling>
        <c:axPos val="b"/>
        <c:tickLblPos val="nextTo"/>
        <c:txPr>
          <a:bodyPr/>
          <a:lstStyle/>
          <a:p>
            <a:pPr>
              <a:defRPr sz="1400"/>
            </a:pPr>
            <a:endParaRPr lang="en-US"/>
          </a:p>
        </c:txPr>
        <c:crossAx val="79782272"/>
        <c:crosses val="autoZero"/>
        <c:auto val="1"/>
        <c:lblAlgn val="ctr"/>
        <c:lblOffset val="100"/>
      </c:catAx>
      <c:valAx>
        <c:axId val="79782272"/>
        <c:scaling>
          <c:orientation val="minMax"/>
        </c:scaling>
        <c:axPos val="l"/>
        <c:majorGridlines/>
        <c:title>
          <c:tx>
            <c:rich>
              <a:bodyPr rot="-5400000" vert="horz"/>
              <a:lstStyle/>
              <a:p>
                <a:pPr>
                  <a:defRPr sz="1400"/>
                </a:pPr>
                <a:r>
                  <a:rPr lang="en-ZA" sz="1400"/>
                  <a:t>MFLOPS</a:t>
                </a:r>
              </a:p>
            </c:rich>
          </c:tx>
          <c:layout/>
        </c:title>
        <c:numFmt formatCode="0" sourceLinked="0"/>
        <c:tickLblPos val="nextTo"/>
        <c:crossAx val="80034432"/>
        <c:crosses val="autoZero"/>
        <c:crossBetween val="between"/>
      </c:valAx>
    </c:plotArea>
    <c:legend>
      <c:legendPos val="r"/>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Flag Selection</a:t>
            </a:r>
          </a:p>
        </c:rich>
      </c:tx>
      <c:layout/>
    </c:title>
    <c:plotArea>
      <c:layout>
        <c:manualLayout>
          <c:layoutTarget val="inner"/>
          <c:xMode val="edge"/>
          <c:yMode val="edge"/>
          <c:x val="0.17184951881014873"/>
          <c:y val="0.19480351414406533"/>
          <c:w val="0.64242825896762901"/>
          <c:h val="0.59104512977544421"/>
        </c:manualLayout>
      </c:layout>
      <c:lineChart>
        <c:grouping val="standard"/>
        <c:ser>
          <c:idx val="0"/>
          <c:order val="0"/>
          <c:tx>
            <c:v>Cortex A7</c:v>
          </c:tx>
          <c:spPr>
            <a:ln>
              <a:solidFill>
                <a:srgbClr val="0070C0"/>
              </a:solidFill>
            </a:ln>
          </c:spPr>
          <c:marker>
            <c:spPr>
              <a:solidFill>
                <a:srgbClr val="0070C0"/>
              </a:solidFill>
              <a:ln>
                <a:solidFill>
                  <a:srgbClr val="0070C0"/>
                </a:solidFill>
              </a:ln>
            </c:spPr>
          </c:marker>
          <c:val>
            <c:numRef>
              <c:f>Coremark!$D$5:$D$20</c:f>
              <c:numCache>
                <c:formatCode>0.00%</c:formatCode>
                <c:ptCount val="16"/>
                <c:pt idx="0">
                  <c:v>0.76292582648095375</c:v>
                </c:pt>
                <c:pt idx="1">
                  <c:v>0.75454348014942252</c:v>
                </c:pt>
                <c:pt idx="2">
                  <c:v>0.76302027636241698</c:v>
                </c:pt>
                <c:pt idx="3">
                  <c:v>0.75987438968941645</c:v>
                </c:pt>
                <c:pt idx="4">
                  <c:v>0.76298250544214541</c:v>
                </c:pt>
                <c:pt idx="5">
                  <c:v>0.75456266993285148</c:v>
                </c:pt>
                <c:pt idx="6">
                  <c:v>0.76288802544456691</c:v>
                </c:pt>
                <c:pt idx="7">
                  <c:v>0.75994987362205635</c:v>
                </c:pt>
                <c:pt idx="8">
                  <c:v>0.76735214804751017</c:v>
                </c:pt>
                <c:pt idx="9">
                  <c:v>0.76569490457216094</c:v>
                </c:pt>
                <c:pt idx="10">
                  <c:v>0.76671200952819385</c:v>
                </c:pt>
                <c:pt idx="11">
                  <c:v>0.7673713027190584</c:v>
                </c:pt>
                <c:pt idx="12">
                  <c:v>0.7673334692054159</c:v>
                </c:pt>
                <c:pt idx="13">
                  <c:v>0.76552525388740811</c:v>
                </c:pt>
                <c:pt idx="14">
                  <c:v>0.76740864525794972</c:v>
                </c:pt>
                <c:pt idx="15">
                  <c:v>0.76669322774958892</c:v>
                </c:pt>
              </c:numCache>
            </c:numRef>
          </c:val>
        </c:ser>
        <c:ser>
          <c:idx val="1"/>
          <c:order val="1"/>
          <c:tx>
            <c:v>Cortex A9</c:v>
          </c:tx>
          <c:spPr>
            <a:ln>
              <a:solidFill>
                <a:srgbClr val="C00000"/>
              </a:solidFill>
            </a:ln>
          </c:spPr>
          <c:marker>
            <c:spPr>
              <a:solidFill>
                <a:srgbClr val="C00000"/>
              </a:solidFill>
              <a:ln>
                <a:solidFill>
                  <a:srgbClr val="C00000"/>
                </a:solidFill>
              </a:ln>
            </c:spPr>
          </c:marker>
          <c:val>
            <c:numRef>
              <c:f>Coremark!$F$5:$F$20</c:f>
              <c:numCache>
                <c:formatCode>0.00%</c:formatCode>
                <c:ptCount val="16"/>
                <c:pt idx="0">
                  <c:v>0.75159932829651765</c:v>
                </c:pt>
                <c:pt idx="1">
                  <c:v>0.75873018537480652</c:v>
                </c:pt>
                <c:pt idx="2">
                  <c:v>0.7558681680369671</c:v>
                </c:pt>
                <c:pt idx="3">
                  <c:v>0.75255344809941593</c:v>
                </c:pt>
                <c:pt idx="4">
                  <c:v>0.75706479943434668</c:v>
                </c:pt>
                <c:pt idx="5">
                  <c:v>0.75876258091225879</c:v>
                </c:pt>
                <c:pt idx="6">
                  <c:v>0.75441282702857193</c:v>
                </c:pt>
                <c:pt idx="7">
                  <c:v>0.75661205928228359</c:v>
                </c:pt>
                <c:pt idx="8">
                  <c:v>0.7565149384786527</c:v>
                </c:pt>
                <c:pt idx="9">
                  <c:v>0.76301521567679176</c:v>
                </c:pt>
                <c:pt idx="10">
                  <c:v>0.753717554396096</c:v>
                </c:pt>
                <c:pt idx="11">
                  <c:v>0.75630485606259046</c:v>
                </c:pt>
                <c:pt idx="12">
                  <c:v>0.76157620305331974</c:v>
                </c:pt>
                <c:pt idx="13">
                  <c:v>0.7687716773480231</c:v>
                </c:pt>
                <c:pt idx="14">
                  <c:v>0.76173780908965361</c:v>
                </c:pt>
                <c:pt idx="15">
                  <c:v>0.76172157056335799</c:v>
                </c:pt>
              </c:numCache>
            </c:numRef>
          </c:val>
        </c:ser>
        <c:marker val="1"/>
        <c:axId val="60133376"/>
        <c:axId val="60135680"/>
      </c:lineChart>
      <c:catAx>
        <c:axId val="60133376"/>
        <c:scaling>
          <c:orientation val="minMax"/>
        </c:scaling>
        <c:axPos val="b"/>
        <c:title>
          <c:tx>
            <c:rich>
              <a:bodyPr/>
              <a:lstStyle/>
              <a:p>
                <a:pPr>
                  <a:defRPr/>
                </a:pPr>
                <a:r>
                  <a:rPr lang="en-ZA"/>
                  <a:t>Different Flag Combinations</a:t>
                </a:r>
              </a:p>
            </c:rich>
          </c:tx>
          <c:layout/>
        </c:title>
        <c:tickLblPos val="nextTo"/>
        <c:crossAx val="60135680"/>
        <c:crosses val="autoZero"/>
        <c:auto val="1"/>
        <c:lblAlgn val="ctr"/>
        <c:lblOffset val="100"/>
      </c:catAx>
      <c:valAx>
        <c:axId val="60135680"/>
        <c:scaling>
          <c:orientation val="minMax"/>
        </c:scaling>
        <c:axPos val="l"/>
        <c:majorGridlines/>
        <c:title>
          <c:tx>
            <c:rich>
              <a:bodyPr rot="-5400000" vert="horz"/>
              <a:lstStyle/>
              <a:p>
                <a:pPr>
                  <a:defRPr/>
                </a:pPr>
                <a:r>
                  <a:rPr lang="en-ZA"/>
                  <a:t>Percentage Improvment of No Flags</a:t>
                </a:r>
              </a:p>
            </c:rich>
          </c:tx>
          <c:layout/>
        </c:title>
        <c:numFmt formatCode="0.0%" sourceLinked="0"/>
        <c:tickLblPos val="nextTo"/>
        <c:crossAx val="60133376"/>
        <c:crosses val="autoZero"/>
        <c:crossBetween val="midCat"/>
      </c:valAx>
    </c:plotArea>
    <c:legend>
      <c:legendPos val="r"/>
      <c:layout>
        <c:manualLayout>
          <c:xMode val="edge"/>
          <c:yMode val="edge"/>
          <c:x val="0.81983333333333364"/>
          <c:y val="0.48798410615339777"/>
          <c:w val="0.16350000000000001"/>
          <c:h val="0.23224919801691477"/>
        </c:manualLayout>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US"/>
              <a:t>Normalised CoreMark</a:t>
            </a:r>
          </a:p>
        </c:rich>
      </c:tx>
      <c:layout/>
    </c:title>
    <c:plotArea>
      <c:layout/>
      <c:barChart>
        <c:barDir val="col"/>
        <c:grouping val="clustered"/>
        <c:ser>
          <c:idx val="0"/>
          <c:order val="0"/>
          <c:tx>
            <c:v>CoreMark/Core/MHz</c:v>
          </c:tx>
          <c:cat>
            <c:strRef>
              <c:f>'CoreMark Compare'!$C$3:$H$3</c:f>
              <c:strCache>
                <c:ptCount val="6"/>
                <c:pt idx="0">
                  <c:v>Cortex A7</c:v>
                </c:pt>
                <c:pt idx="1">
                  <c:v>Cortex A9</c:v>
                </c:pt>
                <c:pt idx="2">
                  <c:v>Cortex A9 DB</c:v>
                </c:pt>
                <c:pt idx="3">
                  <c:v>Atom N2800</c:v>
                </c:pt>
                <c:pt idx="4">
                  <c:v>Intel i7 2600</c:v>
                </c:pt>
                <c:pt idx="5">
                  <c:v>Intel i7 3930k</c:v>
                </c:pt>
              </c:strCache>
            </c:strRef>
          </c:cat>
          <c:val>
            <c:numRef>
              <c:f>'CoreMark Compare'!$C$10:$H$10</c:f>
              <c:numCache>
                <c:formatCode>0.00</c:formatCode>
                <c:ptCount val="6"/>
                <c:pt idx="0">
                  <c:v>2.4299860275</c:v>
                </c:pt>
                <c:pt idx="1">
                  <c:v>2.8422040617469881</c:v>
                </c:pt>
                <c:pt idx="2">
                  <c:v>2.6030998995983952</c:v>
                </c:pt>
                <c:pt idx="3">
                  <c:v>3.3029301075268807</c:v>
                </c:pt>
                <c:pt idx="4">
                  <c:v>7.3380262382075445</c:v>
                </c:pt>
                <c:pt idx="5">
                  <c:v>7.8626244791666666</c:v>
                </c:pt>
              </c:numCache>
            </c:numRef>
          </c:val>
        </c:ser>
        <c:axId val="54086272"/>
        <c:axId val="54100352"/>
      </c:barChart>
      <c:catAx>
        <c:axId val="54086272"/>
        <c:scaling>
          <c:orientation val="minMax"/>
        </c:scaling>
        <c:axPos val="b"/>
        <c:tickLblPos val="nextTo"/>
        <c:crossAx val="54100352"/>
        <c:crosses val="autoZero"/>
        <c:auto val="1"/>
        <c:lblAlgn val="ctr"/>
        <c:lblOffset val="100"/>
      </c:catAx>
      <c:valAx>
        <c:axId val="54100352"/>
        <c:scaling>
          <c:orientation val="minMax"/>
        </c:scaling>
        <c:axPos val="l"/>
        <c:majorGridlines/>
        <c:title>
          <c:tx>
            <c:rich>
              <a:bodyPr rot="-5400000" vert="horz"/>
              <a:lstStyle/>
              <a:p>
                <a:pPr>
                  <a:defRPr/>
                </a:pPr>
                <a:r>
                  <a:rPr lang="en-ZA"/>
                  <a:t>CoreMarks/Core/MHz</a:t>
                </a:r>
              </a:p>
            </c:rich>
          </c:tx>
          <c:layout/>
        </c:title>
        <c:numFmt formatCode="0" sourceLinked="0"/>
        <c:tickLblPos val="nextTo"/>
        <c:crossAx val="54086272"/>
        <c:crosses val="autoZero"/>
        <c:crossBetween val="between"/>
      </c:valAx>
    </c:plotArea>
    <c:legend>
      <c:legendPos val="b"/>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ZA"/>
  <c:chart>
    <c:title>
      <c:layout/>
    </c:title>
    <c:plotArea>
      <c:layout/>
      <c:barChart>
        <c:barDir val="col"/>
        <c:grouping val="clustered"/>
        <c:ser>
          <c:idx val="0"/>
          <c:order val="0"/>
          <c:tx>
            <c:v>Normalised CoreMark/Watt</c:v>
          </c:tx>
          <c:cat>
            <c:strRef>
              <c:f>'CoreMark Compare'!$C$3:$H$3</c:f>
              <c:strCache>
                <c:ptCount val="6"/>
                <c:pt idx="0">
                  <c:v>Cortex A7</c:v>
                </c:pt>
                <c:pt idx="1">
                  <c:v>Cortex A9</c:v>
                </c:pt>
                <c:pt idx="2">
                  <c:v>Cortex A9 DB</c:v>
                </c:pt>
                <c:pt idx="3">
                  <c:v>Atom N2800</c:v>
                </c:pt>
                <c:pt idx="4">
                  <c:v>Intel i7 2600</c:v>
                </c:pt>
                <c:pt idx="5">
                  <c:v>Intel i7 3930k</c:v>
                </c:pt>
              </c:strCache>
            </c:strRef>
          </c:cat>
          <c:val>
            <c:numRef>
              <c:f>'CoreMark Compare'!$C$11:$H$11</c:f>
              <c:numCache>
                <c:formatCode>0.00</c:formatCode>
                <c:ptCount val="6"/>
                <c:pt idx="0">
                  <c:v>1.0565156641304361</c:v>
                </c:pt>
                <c:pt idx="1">
                  <c:v>0.7786860443142436</c:v>
                </c:pt>
                <c:pt idx="2">
                  <c:v>0.71317805468449269</c:v>
                </c:pt>
                <c:pt idx="3">
                  <c:v>0.50814309346567466</c:v>
                </c:pt>
                <c:pt idx="4">
                  <c:v>7.7242381454816364E-2</c:v>
                </c:pt>
                <c:pt idx="5">
                  <c:v>6.0481726762820515E-2</c:v>
                </c:pt>
              </c:numCache>
            </c:numRef>
          </c:val>
        </c:ser>
        <c:axId val="54112640"/>
        <c:axId val="54114176"/>
      </c:barChart>
      <c:catAx>
        <c:axId val="54112640"/>
        <c:scaling>
          <c:orientation val="minMax"/>
        </c:scaling>
        <c:axPos val="b"/>
        <c:tickLblPos val="nextTo"/>
        <c:crossAx val="54114176"/>
        <c:crosses val="autoZero"/>
        <c:auto val="1"/>
        <c:lblAlgn val="ctr"/>
        <c:lblOffset val="100"/>
      </c:catAx>
      <c:valAx>
        <c:axId val="54114176"/>
        <c:scaling>
          <c:orientation val="minMax"/>
        </c:scaling>
        <c:axPos val="l"/>
        <c:majorGridlines/>
        <c:title>
          <c:tx>
            <c:rich>
              <a:bodyPr rot="-5400000" vert="horz"/>
              <a:lstStyle/>
              <a:p>
                <a:pPr>
                  <a:defRPr/>
                </a:pPr>
                <a:r>
                  <a:rPr lang="en-ZA" dirty="0" err="1" smtClean="0"/>
                  <a:t>CoreMarks</a:t>
                </a:r>
                <a:r>
                  <a:rPr lang="en-ZA" dirty="0" smtClean="0"/>
                  <a:t>/Core/MHz/Watt</a:t>
                </a:r>
                <a:endParaRPr lang="en-ZA" dirty="0"/>
              </a:p>
            </c:rich>
          </c:tx>
          <c:layout/>
        </c:title>
        <c:numFmt formatCode="0.00" sourceLinked="1"/>
        <c:tickLblPos val="nextTo"/>
        <c:crossAx val="54112640"/>
        <c:crosses val="autoZero"/>
        <c:crossBetween val="between"/>
      </c:valAx>
    </c:plotArea>
    <c:legend>
      <c:legendPos val="b"/>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HPL Array Size</a:t>
            </a:r>
          </a:p>
        </c:rich>
      </c:tx>
      <c:layout/>
    </c:title>
    <c:plotArea>
      <c:layout>
        <c:manualLayout>
          <c:layoutTarget val="inner"/>
          <c:xMode val="edge"/>
          <c:yMode val="edge"/>
          <c:x val="0.15581188065777504"/>
          <c:y val="0.14271517908266623"/>
          <c:w val="0.66225614655310994"/>
          <c:h val="0.67300721928332818"/>
        </c:manualLayout>
      </c:layout>
      <c:lineChart>
        <c:grouping val="standard"/>
        <c:ser>
          <c:idx val="0"/>
          <c:order val="0"/>
          <c:tx>
            <c:strRef>
              <c:f>'HPL NS'!$C$2</c:f>
              <c:strCache>
                <c:ptCount val="1"/>
                <c:pt idx="0">
                  <c:v>Cortex A7</c:v>
                </c:pt>
              </c:strCache>
            </c:strRef>
          </c:tx>
          <c:spPr>
            <a:ln>
              <a:solidFill>
                <a:srgbClr val="0070C0"/>
              </a:solidFill>
            </a:ln>
          </c:spPr>
          <c:marker>
            <c:spPr>
              <a:solidFill>
                <a:srgbClr val="0070C0"/>
              </a:solidFill>
              <a:ln>
                <a:solidFill>
                  <a:srgbClr val="0070C0"/>
                </a:solidFill>
              </a:ln>
            </c:spPr>
          </c:marker>
          <c:cat>
            <c:numRef>
              <c:f>'HPL NS'!$A$3:$A$20</c:f>
              <c:numCache>
                <c:formatCode>0.0</c:formatCode>
                <c:ptCount val="18"/>
                <c:pt idx="0">
                  <c:v>4.5</c:v>
                </c:pt>
                <c:pt idx="1">
                  <c:v>9.03125</c:v>
                </c:pt>
                <c:pt idx="2">
                  <c:v>24.5</c:v>
                </c:pt>
                <c:pt idx="3">
                  <c:v>50</c:v>
                </c:pt>
                <c:pt idx="4">
                  <c:v>98</c:v>
                </c:pt>
                <c:pt idx="5">
                  <c:v>148.78125</c:v>
                </c:pt>
                <c:pt idx="6">
                  <c:v>247.53125</c:v>
                </c:pt>
                <c:pt idx="7">
                  <c:v>344.53124999999977</c:v>
                </c:pt>
                <c:pt idx="8">
                  <c:v>450</c:v>
                </c:pt>
                <c:pt idx="9">
                  <c:v>595.125</c:v>
                </c:pt>
                <c:pt idx="10">
                  <c:v>741.125</c:v>
                </c:pt>
                <c:pt idx="11">
                  <c:v>861.125</c:v>
                </c:pt>
                <c:pt idx="12">
                  <c:v>892.53124999999955</c:v>
                </c:pt>
                <c:pt idx="13">
                  <c:v>990.125</c:v>
                </c:pt>
                <c:pt idx="14">
                  <c:v>1188.28125</c:v>
                </c:pt>
                <c:pt idx="15">
                  <c:v>1339.03125</c:v>
                </c:pt>
                <c:pt idx="16">
                  <c:v>1498.78125</c:v>
                </c:pt>
                <c:pt idx="17">
                  <c:v>1610.28125</c:v>
                </c:pt>
              </c:numCache>
            </c:numRef>
          </c:cat>
          <c:val>
            <c:numRef>
              <c:f>'HPL NS'!$C$3:$C$14</c:f>
              <c:numCache>
                <c:formatCode>0</c:formatCode>
                <c:ptCount val="12"/>
                <c:pt idx="0">
                  <c:v>486.9</c:v>
                </c:pt>
                <c:pt idx="1">
                  <c:v>555.30000000000007</c:v>
                </c:pt>
                <c:pt idx="2">
                  <c:v>613.4</c:v>
                </c:pt>
                <c:pt idx="3">
                  <c:v>649.29999999999995</c:v>
                </c:pt>
                <c:pt idx="4">
                  <c:v>683.5</c:v>
                </c:pt>
                <c:pt idx="5">
                  <c:v>709</c:v>
                </c:pt>
                <c:pt idx="6">
                  <c:v>722.9</c:v>
                </c:pt>
                <c:pt idx="7">
                  <c:v>736.3</c:v>
                </c:pt>
                <c:pt idx="8">
                  <c:v>730.7</c:v>
                </c:pt>
                <c:pt idx="9">
                  <c:v>742.80000000000007</c:v>
                </c:pt>
                <c:pt idx="10">
                  <c:v>744.4</c:v>
                </c:pt>
                <c:pt idx="11">
                  <c:v>753</c:v>
                </c:pt>
              </c:numCache>
            </c:numRef>
          </c:val>
        </c:ser>
        <c:ser>
          <c:idx val="1"/>
          <c:order val="1"/>
          <c:tx>
            <c:strRef>
              <c:f>'HPL NS'!$D$2</c:f>
              <c:strCache>
                <c:ptCount val="1"/>
                <c:pt idx="0">
                  <c:v>Cortex A9</c:v>
                </c:pt>
              </c:strCache>
            </c:strRef>
          </c:tx>
          <c:spPr>
            <a:ln>
              <a:solidFill>
                <a:srgbClr val="C00000"/>
              </a:solidFill>
            </a:ln>
          </c:spPr>
          <c:marker>
            <c:spPr>
              <a:solidFill>
                <a:srgbClr val="C00000"/>
              </a:solidFill>
              <a:ln>
                <a:solidFill>
                  <a:srgbClr val="C00000"/>
                </a:solidFill>
              </a:ln>
            </c:spPr>
          </c:marker>
          <c:cat>
            <c:numRef>
              <c:f>'HPL NS'!$A$3:$A$20</c:f>
              <c:numCache>
                <c:formatCode>0.0</c:formatCode>
                <c:ptCount val="18"/>
                <c:pt idx="0">
                  <c:v>4.5</c:v>
                </c:pt>
                <c:pt idx="1">
                  <c:v>9.03125</c:v>
                </c:pt>
                <c:pt idx="2">
                  <c:v>24.5</c:v>
                </c:pt>
                <c:pt idx="3">
                  <c:v>50</c:v>
                </c:pt>
                <c:pt idx="4">
                  <c:v>98</c:v>
                </c:pt>
                <c:pt idx="5">
                  <c:v>148.78125</c:v>
                </c:pt>
                <c:pt idx="6">
                  <c:v>247.53125</c:v>
                </c:pt>
                <c:pt idx="7">
                  <c:v>344.53124999999977</c:v>
                </c:pt>
                <c:pt idx="8">
                  <c:v>450</c:v>
                </c:pt>
                <c:pt idx="9">
                  <c:v>595.125</c:v>
                </c:pt>
                <c:pt idx="10">
                  <c:v>741.125</c:v>
                </c:pt>
                <c:pt idx="11">
                  <c:v>861.125</c:v>
                </c:pt>
                <c:pt idx="12">
                  <c:v>892.53124999999955</c:v>
                </c:pt>
                <c:pt idx="13">
                  <c:v>990.125</c:v>
                </c:pt>
                <c:pt idx="14">
                  <c:v>1188.28125</c:v>
                </c:pt>
                <c:pt idx="15">
                  <c:v>1339.03125</c:v>
                </c:pt>
                <c:pt idx="16">
                  <c:v>1498.78125</c:v>
                </c:pt>
                <c:pt idx="17">
                  <c:v>1610.28125</c:v>
                </c:pt>
              </c:numCache>
            </c:numRef>
          </c:cat>
          <c:val>
            <c:numRef>
              <c:f>'HPL NS'!$D$3:$D$20</c:f>
              <c:numCache>
                <c:formatCode>0</c:formatCode>
                <c:ptCount val="18"/>
                <c:pt idx="0">
                  <c:v>1169</c:v>
                </c:pt>
                <c:pt idx="1">
                  <c:v>1475</c:v>
                </c:pt>
                <c:pt idx="2">
                  <c:v>1699</c:v>
                </c:pt>
                <c:pt idx="3">
                  <c:v>1837</c:v>
                </c:pt>
                <c:pt idx="4">
                  <c:v>1973</c:v>
                </c:pt>
                <c:pt idx="5">
                  <c:v>2046</c:v>
                </c:pt>
                <c:pt idx="6">
                  <c:v>2169</c:v>
                </c:pt>
                <c:pt idx="7">
                  <c:v>2200</c:v>
                </c:pt>
                <c:pt idx="8">
                  <c:v>2233</c:v>
                </c:pt>
                <c:pt idx="9">
                  <c:v>2280</c:v>
                </c:pt>
                <c:pt idx="10">
                  <c:v>2320</c:v>
                </c:pt>
                <c:pt idx="11">
                  <c:v>2336</c:v>
                </c:pt>
                <c:pt idx="12">
                  <c:v>2334</c:v>
                </c:pt>
                <c:pt idx="13">
                  <c:v>2309</c:v>
                </c:pt>
                <c:pt idx="14">
                  <c:v>2352</c:v>
                </c:pt>
                <c:pt idx="15">
                  <c:v>2350</c:v>
                </c:pt>
                <c:pt idx="16">
                  <c:v>2382</c:v>
                </c:pt>
                <c:pt idx="17">
                  <c:v>2359</c:v>
                </c:pt>
              </c:numCache>
            </c:numRef>
          </c:val>
        </c:ser>
        <c:marker val="1"/>
        <c:axId val="57080448"/>
        <c:axId val="79332480"/>
      </c:lineChart>
      <c:catAx>
        <c:axId val="57080448"/>
        <c:scaling>
          <c:orientation val="minMax"/>
        </c:scaling>
        <c:axPos val="b"/>
        <c:title>
          <c:tx>
            <c:rich>
              <a:bodyPr/>
              <a:lstStyle/>
              <a:p>
                <a:pPr>
                  <a:defRPr/>
                </a:pPr>
                <a:r>
                  <a:rPr lang="en-ZA"/>
                  <a:t>Array Size (MB)</a:t>
                </a:r>
              </a:p>
            </c:rich>
          </c:tx>
          <c:layout/>
        </c:title>
        <c:numFmt formatCode="0" sourceLinked="0"/>
        <c:tickLblPos val="nextTo"/>
        <c:crossAx val="79332480"/>
        <c:crosses val="autoZero"/>
        <c:auto val="1"/>
        <c:lblAlgn val="ctr"/>
        <c:lblOffset val="100"/>
      </c:catAx>
      <c:valAx>
        <c:axId val="79332480"/>
        <c:scaling>
          <c:orientation val="minMax"/>
        </c:scaling>
        <c:axPos val="l"/>
        <c:majorGridlines/>
        <c:title>
          <c:tx>
            <c:rich>
              <a:bodyPr rot="-5400000" vert="horz"/>
              <a:lstStyle/>
              <a:p>
                <a:pPr>
                  <a:defRPr/>
                </a:pPr>
                <a:r>
                  <a:rPr lang="en-ZA"/>
                  <a:t>Floating Point Operations Per Second</a:t>
                </a:r>
              </a:p>
            </c:rich>
          </c:tx>
          <c:layout/>
        </c:title>
        <c:numFmt formatCode="0" sourceLinked="1"/>
        <c:tickLblPos val="nextTo"/>
        <c:crossAx val="57080448"/>
        <c:crosses val="autoZero"/>
        <c:crossBetween val="between"/>
      </c:valAx>
    </c:plotArea>
    <c:legend>
      <c:legendPos val="r"/>
      <c:layout>
        <c:manualLayout>
          <c:xMode val="edge"/>
          <c:yMode val="edge"/>
          <c:x val="0.8316734693877551"/>
          <c:y val="0.49119702511686736"/>
          <c:w val="0.15200000000000011"/>
          <c:h val="0.18032344696743119"/>
        </c:manualLayout>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Flag Selection</a:t>
            </a:r>
          </a:p>
        </c:rich>
      </c:tx>
      <c:layout/>
    </c:title>
    <c:plotArea>
      <c:layout>
        <c:manualLayout>
          <c:layoutTarget val="inner"/>
          <c:xMode val="edge"/>
          <c:yMode val="edge"/>
          <c:x val="0.17184951881014873"/>
          <c:y val="0.19480351414406533"/>
          <c:w val="0.64242825896762901"/>
          <c:h val="0.59104512977544399"/>
        </c:manualLayout>
      </c:layout>
      <c:lineChart>
        <c:grouping val="standard"/>
        <c:ser>
          <c:idx val="0"/>
          <c:order val="0"/>
          <c:tx>
            <c:v>Cortex A7</c:v>
          </c:tx>
          <c:spPr>
            <a:ln>
              <a:solidFill>
                <a:srgbClr val="0070C0"/>
              </a:solidFill>
            </a:ln>
          </c:spPr>
          <c:marker>
            <c:spPr>
              <a:solidFill>
                <a:srgbClr val="0070C0"/>
              </a:solidFill>
              <a:ln>
                <a:solidFill>
                  <a:srgbClr val="0070C0"/>
                </a:solidFill>
              </a:ln>
            </c:spPr>
          </c:marker>
          <c:val>
            <c:numRef>
              <c:f>HPL!$D$5:$D$20</c:f>
              <c:numCache>
                <c:formatCode>0.00%</c:formatCode>
                <c:ptCount val="16"/>
                <c:pt idx="0">
                  <c:v>6.1192543048243517E-3</c:v>
                </c:pt>
                <c:pt idx="1">
                  <c:v>6.5433854907539493E-3</c:v>
                </c:pt>
                <c:pt idx="2">
                  <c:v>3.5668426309031229E-3</c:v>
                </c:pt>
                <c:pt idx="3">
                  <c:v>8.583690987124797E-4</c:v>
                </c:pt>
                <c:pt idx="4">
                  <c:v>5.4115636570778534E-3</c:v>
                </c:pt>
                <c:pt idx="5">
                  <c:v>8.7993187624184517E-3</c:v>
                </c:pt>
                <c:pt idx="6">
                  <c:v>4.1351775274491515E-3</c:v>
                </c:pt>
                <c:pt idx="7">
                  <c:v>3.8510911424902779E-3</c:v>
                </c:pt>
                <c:pt idx="8">
                  <c:v>1.0012873694751057E-3</c:v>
                </c:pt>
                <c:pt idx="9">
                  <c:v>-7.3561228905234524E-3</c:v>
                </c:pt>
                <c:pt idx="10">
                  <c:v>-1.4320492624933281E-4</c:v>
                </c:pt>
                <c:pt idx="11">
                  <c:v>5.2699045719981942E-3</c:v>
                </c:pt>
                <c:pt idx="12">
                  <c:v>4.9864653084484983E-3</c:v>
                </c:pt>
                <c:pt idx="13">
                  <c:v>8.5178875638841564E-3</c:v>
                </c:pt>
                <c:pt idx="14">
                  <c:v>7.2494669509595277E-3</c:v>
                </c:pt>
                <c:pt idx="15">
                  <c:v>8.0954409884958622E-3</c:v>
                </c:pt>
              </c:numCache>
            </c:numRef>
          </c:val>
        </c:ser>
        <c:ser>
          <c:idx val="1"/>
          <c:order val="1"/>
          <c:tx>
            <c:v>Cortex A9</c:v>
          </c:tx>
          <c:spPr>
            <a:ln>
              <a:solidFill>
                <a:srgbClr val="C00000"/>
              </a:solidFill>
            </a:ln>
          </c:spPr>
          <c:marker>
            <c:spPr>
              <a:solidFill>
                <a:srgbClr val="C00000"/>
              </a:solidFill>
              <a:ln>
                <a:solidFill>
                  <a:srgbClr val="C00000"/>
                </a:solidFill>
              </a:ln>
            </c:spPr>
          </c:marker>
          <c:val>
            <c:numRef>
              <c:f>HPL!$F$5:$F$20</c:f>
              <c:numCache>
                <c:formatCode>0.00%</c:formatCode>
                <c:ptCount val="16"/>
                <c:pt idx="0">
                  <c:v>1.4780600461893764E-2</c:v>
                </c:pt>
                <c:pt idx="1">
                  <c:v>1.0208816705336427E-2</c:v>
                </c:pt>
                <c:pt idx="2">
                  <c:v>1.2956964368347987E-2</c:v>
                </c:pt>
                <c:pt idx="3">
                  <c:v>7.9069767441860509E-3</c:v>
                </c:pt>
                <c:pt idx="4">
                  <c:v>9.2893636785880227E-3</c:v>
                </c:pt>
                <c:pt idx="5">
                  <c:v>7.9069767441860509E-3</c:v>
                </c:pt>
                <c:pt idx="6">
                  <c:v>5.1305970149253775E-3</c:v>
                </c:pt>
                <c:pt idx="7">
                  <c:v>1.5235457063711913E-2</c:v>
                </c:pt>
                <c:pt idx="8">
                  <c:v>1.2042612320518759E-2</c:v>
                </c:pt>
                <c:pt idx="9">
                  <c:v>1.5689893862482703E-2</c:v>
                </c:pt>
                <c:pt idx="10">
                  <c:v>1.0667903525046376E-2</c:v>
                </c:pt>
                <c:pt idx="11">
                  <c:v>1.0667903525046376E-2</c:v>
                </c:pt>
                <c:pt idx="12">
                  <c:v>1.1126564673157174E-2</c:v>
                </c:pt>
                <c:pt idx="13">
                  <c:v>7.445323406235463E-3</c:v>
                </c:pt>
                <c:pt idx="14">
                  <c:v>9.2893636785880227E-3</c:v>
                </c:pt>
                <c:pt idx="15">
                  <c:v>1.0667903525046376E-2</c:v>
                </c:pt>
              </c:numCache>
            </c:numRef>
          </c:val>
        </c:ser>
        <c:marker val="1"/>
        <c:axId val="79353344"/>
        <c:axId val="79360000"/>
      </c:lineChart>
      <c:catAx>
        <c:axId val="79353344"/>
        <c:scaling>
          <c:orientation val="minMax"/>
        </c:scaling>
        <c:axPos val="b"/>
        <c:title>
          <c:tx>
            <c:rich>
              <a:bodyPr/>
              <a:lstStyle/>
              <a:p>
                <a:pPr>
                  <a:defRPr/>
                </a:pPr>
                <a:r>
                  <a:rPr lang="en-ZA"/>
                  <a:t>Different Flag Combinations</a:t>
                </a:r>
              </a:p>
            </c:rich>
          </c:tx>
          <c:layout/>
        </c:title>
        <c:tickLblPos val="nextTo"/>
        <c:crossAx val="79360000"/>
        <c:crosses val="autoZero"/>
        <c:auto val="1"/>
        <c:lblAlgn val="ctr"/>
        <c:lblOffset val="100"/>
      </c:catAx>
      <c:valAx>
        <c:axId val="79360000"/>
        <c:scaling>
          <c:orientation val="minMax"/>
        </c:scaling>
        <c:axPos val="l"/>
        <c:majorGridlines/>
        <c:title>
          <c:tx>
            <c:rich>
              <a:bodyPr rot="-5400000" vert="horz"/>
              <a:lstStyle/>
              <a:p>
                <a:pPr>
                  <a:defRPr/>
                </a:pPr>
                <a:r>
                  <a:rPr lang="en-ZA"/>
                  <a:t>Percentage Improvment of No Flags</a:t>
                </a:r>
              </a:p>
            </c:rich>
          </c:tx>
          <c:layout/>
        </c:title>
        <c:numFmt formatCode="0.0%" sourceLinked="0"/>
        <c:tickLblPos val="nextTo"/>
        <c:crossAx val="79353344"/>
        <c:crosses val="autoZero"/>
        <c:crossBetween val="midCat"/>
      </c:valAx>
    </c:plotArea>
    <c:legend>
      <c:legendPos val="r"/>
      <c:layout>
        <c:manualLayout>
          <c:xMode val="edge"/>
          <c:yMode val="edge"/>
          <c:x val="0.84483333333333388"/>
          <c:y val="0.48798410615339782"/>
          <c:w val="0.1551666666666667"/>
          <c:h val="0.26002697579469297"/>
        </c:manualLayout>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Generic vs Tuned</a:t>
            </a:r>
          </a:p>
        </c:rich>
      </c:tx>
      <c:layout/>
    </c:title>
    <c:plotArea>
      <c:layout/>
      <c:barChart>
        <c:barDir val="col"/>
        <c:grouping val="clustered"/>
        <c:ser>
          <c:idx val="0"/>
          <c:order val="0"/>
          <c:tx>
            <c:v>Generic</c:v>
          </c:tx>
          <c:spPr>
            <a:solidFill>
              <a:schemeClr val="accent6">
                <a:lumMod val="50000"/>
              </a:schemeClr>
            </a:solidFill>
          </c:spPr>
          <c:cat>
            <c:strRef>
              <c:f>Sheet1!$B$3:$B$4</c:f>
              <c:strCache>
                <c:ptCount val="2"/>
                <c:pt idx="0">
                  <c:v>Cortex A7</c:v>
                </c:pt>
                <c:pt idx="1">
                  <c:v>Cortex A9</c:v>
                </c:pt>
              </c:strCache>
            </c:strRef>
          </c:cat>
          <c:val>
            <c:numRef>
              <c:f>Sheet1!$C$3:$C$4</c:f>
              <c:numCache>
                <c:formatCode>General</c:formatCode>
                <c:ptCount val="2"/>
                <c:pt idx="0">
                  <c:v>677.1</c:v>
                </c:pt>
                <c:pt idx="1">
                  <c:v>1829</c:v>
                </c:pt>
              </c:numCache>
            </c:numRef>
          </c:val>
        </c:ser>
        <c:ser>
          <c:idx val="1"/>
          <c:order val="1"/>
          <c:tx>
            <c:v>Tuned</c:v>
          </c:tx>
          <c:spPr>
            <a:solidFill>
              <a:srgbClr val="0070C0"/>
            </a:solidFill>
          </c:spPr>
          <c:cat>
            <c:strRef>
              <c:f>Sheet1!$B$3:$B$4</c:f>
              <c:strCache>
                <c:ptCount val="2"/>
                <c:pt idx="0">
                  <c:v>Cortex A7</c:v>
                </c:pt>
                <c:pt idx="1">
                  <c:v>Cortex A9</c:v>
                </c:pt>
              </c:strCache>
            </c:strRef>
          </c:cat>
          <c:val>
            <c:numRef>
              <c:f>Sheet1!$D$3:$D$4</c:f>
              <c:numCache>
                <c:formatCode>General</c:formatCode>
                <c:ptCount val="2"/>
                <c:pt idx="0">
                  <c:v>758.5</c:v>
                </c:pt>
                <c:pt idx="1">
                  <c:v>2397</c:v>
                </c:pt>
              </c:numCache>
            </c:numRef>
          </c:val>
        </c:ser>
        <c:axId val="60355712"/>
        <c:axId val="60357248"/>
      </c:barChart>
      <c:catAx>
        <c:axId val="60355712"/>
        <c:scaling>
          <c:orientation val="minMax"/>
        </c:scaling>
        <c:axPos val="b"/>
        <c:tickLblPos val="nextTo"/>
        <c:txPr>
          <a:bodyPr/>
          <a:lstStyle/>
          <a:p>
            <a:pPr>
              <a:defRPr sz="1200"/>
            </a:pPr>
            <a:endParaRPr lang="en-US"/>
          </a:p>
        </c:txPr>
        <c:crossAx val="60357248"/>
        <c:crosses val="autoZero"/>
        <c:auto val="1"/>
        <c:lblAlgn val="ctr"/>
        <c:lblOffset val="100"/>
      </c:catAx>
      <c:valAx>
        <c:axId val="60357248"/>
        <c:scaling>
          <c:orientation val="minMax"/>
        </c:scaling>
        <c:axPos val="l"/>
        <c:majorGridlines/>
        <c:title>
          <c:tx>
            <c:rich>
              <a:bodyPr rot="-5400000" vert="horz"/>
              <a:lstStyle/>
              <a:p>
                <a:pPr>
                  <a:defRPr sz="1400"/>
                </a:pPr>
                <a:r>
                  <a:rPr lang="en-ZA" sz="1400"/>
                  <a:t>MFLOPS</a:t>
                </a:r>
              </a:p>
            </c:rich>
          </c:tx>
          <c:layout>
            <c:manualLayout>
              <c:xMode val="edge"/>
              <c:yMode val="edge"/>
              <c:x val="2.2222222222222247E-2"/>
              <c:y val="0.37426108194808982"/>
            </c:manualLayout>
          </c:layout>
        </c:title>
        <c:numFmt formatCode="General" sourceLinked="1"/>
        <c:tickLblPos val="nextTo"/>
        <c:crossAx val="60355712"/>
        <c:crosses val="autoZero"/>
        <c:crossBetween val="between"/>
      </c:valAx>
    </c:plotArea>
    <c:legend>
      <c:legendPos val="r"/>
      <c:layout/>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HPL Score</a:t>
            </a:r>
          </a:p>
        </c:rich>
      </c:tx>
      <c:layout/>
    </c:title>
    <c:plotArea>
      <c:layout/>
      <c:barChart>
        <c:barDir val="col"/>
        <c:grouping val="clustered"/>
        <c:ser>
          <c:idx val="0"/>
          <c:order val="0"/>
          <c:tx>
            <c:v>Performance</c:v>
          </c:tx>
          <c:cat>
            <c:strRef>
              <c:f>'HPL NS'!$M$2:$O$2</c:f>
              <c:strCache>
                <c:ptCount val="3"/>
                <c:pt idx="0">
                  <c:v>Cortex A7</c:v>
                </c:pt>
                <c:pt idx="1">
                  <c:v>Cortex A9</c:v>
                </c:pt>
                <c:pt idx="2">
                  <c:v>Intel i7 3930k</c:v>
                </c:pt>
              </c:strCache>
            </c:strRef>
          </c:cat>
          <c:val>
            <c:numRef>
              <c:f>'HPL NS'!$M$6:$O$6</c:f>
              <c:numCache>
                <c:formatCode>0</c:formatCode>
                <c:ptCount val="3"/>
                <c:pt idx="0" formatCode="General">
                  <c:v>0.75300000000000045</c:v>
                </c:pt>
                <c:pt idx="1">
                  <c:v>2.3819999999999997</c:v>
                </c:pt>
                <c:pt idx="2">
                  <c:v>125</c:v>
                </c:pt>
              </c:numCache>
            </c:numRef>
          </c:val>
        </c:ser>
        <c:axId val="79503360"/>
        <c:axId val="79504896"/>
      </c:barChart>
      <c:catAx>
        <c:axId val="79503360"/>
        <c:scaling>
          <c:orientation val="minMax"/>
        </c:scaling>
        <c:axPos val="b"/>
        <c:tickLblPos val="nextTo"/>
        <c:txPr>
          <a:bodyPr/>
          <a:lstStyle/>
          <a:p>
            <a:pPr>
              <a:defRPr sz="1200"/>
            </a:pPr>
            <a:endParaRPr lang="en-US"/>
          </a:p>
        </c:txPr>
        <c:crossAx val="79504896"/>
        <c:crosses val="autoZero"/>
        <c:auto val="1"/>
        <c:lblAlgn val="ctr"/>
        <c:lblOffset val="100"/>
      </c:catAx>
      <c:valAx>
        <c:axId val="79504896"/>
        <c:scaling>
          <c:orientation val="minMax"/>
        </c:scaling>
        <c:axPos val="l"/>
        <c:majorGridlines/>
        <c:title>
          <c:tx>
            <c:rich>
              <a:bodyPr rot="-5400000" vert="horz"/>
              <a:lstStyle/>
              <a:p>
                <a:pPr>
                  <a:defRPr sz="1200"/>
                </a:pPr>
                <a:r>
                  <a:rPr lang="en-ZA" sz="1200"/>
                  <a:t>GFLOPS</a:t>
                </a:r>
              </a:p>
            </c:rich>
          </c:tx>
          <c:layout>
            <c:manualLayout>
              <c:xMode val="edge"/>
              <c:yMode val="edge"/>
              <c:x val="3.6364239098881479E-2"/>
              <c:y val="0.4388936943514215"/>
            </c:manualLayout>
          </c:layout>
        </c:title>
        <c:numFmt formatCode="General" sourceLinked="1"/>
        <c:tickLblPos val="nextTo"/>
        <c:crossAx val="79503360"/>
        <c:crosses val="autoZero"/>
        <c:crossBetween val="between"/>
      </c:valAx>
    </c:plotArea>
    <c:legend>
      <c:legendPos val="r"/>
      <c:layout/>
      <c:txPr>
        <a:bodyPr/>
        <a:lstStyle/>
        <a:p>
          <a:pPr>
            <a:defRPr sz="1200"/>
          </a:pPr>
          <a:endParaRPr lang="en-US"/>
        </a:p>
      </c:txPr>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ZA"/>
  <c:chart>
    <c:title>
      <c:tx>
        <c:rich>
          <a:bodyPr/>
          <a:lstStyle/>
          <a:p>
            <a:pPr>
              <a:defRPr/>
            </a:pPr>
            <a:r>
              <a:rPr lang="en-ZA"/>
              <a:t>HPL Score / Watt</a:t>
            </a:r>
          </a:p>
        </c:rich>
      </c:tx>
      <c:layout/>
    </c:title>
    <c:plotArea>
      <c:layout/>
      <c:barChart>
        <c:barDir val="col"/>
        <c:grouping val="clustered"/>
        <c:ser>
          <c:idx val="0"/>
          <c:order val="0"/>
          <c:tx>
            <c:v>Performance</c:v>
          </c:tx>
          <c:cat>
            <c:strRef>
              <c:f>'HPL NS'!$M$2:$O$2</c:f>
              <c:strCache>
                <c:ptCount val="3"/>
                <c:pt idx="0">
                  <c:v>Cortex A7</c:v>
                </c:pt>
                <c:pt idx="1">
                  <c:v>Cortex A9</c:v>
                </c:pt>
                <c:pt idx="2">
                  <c:v>Intel i7 3930k</c:v>
                </c:pt>
              </c:strCache>
            </c:strRef>
          </c:cat>
          <c:val>
            <c:numRef>
              <c:f>'HPL NS'!$M$7:$O$7</c:f>
              <c:numCache>
                <c:formatCode>0.00</c:formatCode>
                <c:ptCount val="3"/>
                <c:pt idx="0">
                  <c:v>0.26421052631578945</c:v>
                </c:pt>
                <c:pt idx="1">
                  <c:v>0.47168316831683182</c:v>
                </c:pt>
                <c:pt idx="2">
                  <c:v>0.96153846153846168</c:v>
                </c:pt>
              </c:numCache>
            </c:numRef>
          </c:val>
        </c:ser>
        <c:axId val="79513088"/>
        <c:axId val="79514624"/>
      </c:barChart>
      <c:catAx>
        <c:axId val="79513088"/>
        <c:scaling>
          <c:orientation val="minMax"/>
        </c:scaling>
        <c:axPos val="b"/>
        <c:tickLblPos val="nextTo"/>
        <c:txPr>
          <a:bodyPr/>
          <a:lstStyle/>
          <a:p>
            <a:pPr>
              <a:defRPr sz="1200"/>
            </a:pPr>
            <a:endParaRPr lang="en-US"/>
          </a:p>
        </c:txPr>
        <c:crossAx val="79514624"/>
        <c:crosses val="autoZero"/>
        <c:auto val="1"/>
        <c:lblAlgn val="ctr"/>
        <c:lblOffset val="100"/>
      </c:catAx>
      <c:valAx>
        <c:axId val="79514624"/>
        <c:scaling>
          <c:orientation val="minMax"/>
        </c:scaling>
        <c:axPos val="l"/>
        <c:majorGridlines/>
        <c:title>
          <c:tx>
            <c:rich>
              <a:bodyPr rot="-5400000" vert="horz"/>
              <a:lstStyle/>
              <a:p>
                <a:pPr>
                  <a:defRPr sz="1200"/>
                </a:pPr>
                <a:r>
                  <a:rPr lang="en-ZA" sz="1200"/>
                  <a:t>GFLOPS/Watt</a:t>
                </a:r>
              </a:p>
            </c:rich>
          </c:tx>
          <c:layout>
            <c:manualLayout>
              <c:xMode val="edge"/>
              <c:yMode val="edge"/>
              <c:x val="3.2835910952422963E-2"/>
              <c:y val="0.37571643825289291"/>
            </c:manualLayout>
          </c:layout>
        </c:title>
        <c:numFmt formatCode="0.00" sourceLinked="1"/>
        <c:tickLblPos val="nextTo"/>
        <c:crossAx val="79513088"/>
        <c:crosses val="autoZero"/>
        <c:crossBetween val="between"/>
      </c:valAx>
    </c:plotArea>
    <c:legend>
      <c:legendPos val="r"/>
      <c:layout/>
      <c:txPr>
        <a:bodyPr/>
        <a:lstStyle/>
        <a:p>
          <a:pPr>
            <a:defRPr sz="1200"/>
          </a:pPr>
          <a:endParaRPr lang="en-US"/>
        </a:p>
      </c:txPr>
    </c:legend>
    <c:plotVisOnly val="1"/>
  </c:chart>
  <c:spPr>
    <a:solidFill>
      <a:schemeClr val="lt1"/>
    </a:solidFill>
    <a:ln w="25400" cap="rnd"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18D25-8994-4809-9319-8A1F63617B9C}" type="doc">
      <dgm:prSet loTypeId="urn:microsoft.com/office/officeart/2005/8/layout/balance1" loCatId="relationship" qsTypeId="urn:microsoft.com/office/officeart/2005/8/quickstyle/3d2" qsCatId="3D" csTypeId="urn:microsoft.com/office/officeart/2005/8/colors/accent1_2" csCatId="accent1" phldr="1"/>
      <dgm:spPr/>
      <dgm:t>
        <a:bodyPr/>
        <a:lstStyle/>
        <a:p>
          <a:endParaRPr lang="en-ZA"/>
        </a:p>
      </dgm:t>
    </dgm:pt>
    <dgm:pt modelId="{8EB2ADED-72CB-4516-A7FE-97A017919BB9}">
      <dgm:prSet phldrT="[Text]"/>
      <dgm:spPr/>
      <dgm:t>
        <a:bodyPr/>
        <a:lstStyle/>
        <a:p>
          <a:r>
            <a:rPr lang="en-ZA" dirty="0" smtClean="0"/>
            <a:t>ARMS</a:t>
          </a:r>
          <a:endParaRPr lang="en-ZA" dirty="0"/>
        </a:p>
      </dgm:t>
    </dgm:pt>
    <dgm:pt modelId="{CB0244B6-9087-40E4-8EDF-57CDBF14D643}" type="parTrans" cxnId="{97E2040C-8741-42DD-BF08-998C20411433}">
      <dgm:prSet/>
      <dgm:spPr/>
      <dgm:t>
        <a:bodyPr/>
        <a:lstStyle/>
        <a:p>
          <a:endParaRPr lang="en-ZA"/>
        </a:p>
      </dgm:t>
    </dgm:pt>
    <dgm:pt modelId="{D2A9F422-28BB-48F6-8C9B-5CB901274D36}" type="sibTrans" cxnId="{97E2040C-8741-42DD-BF08-998C20411433}">
      <dgm:prSet/>
      <dgm:spPr/>
      <dgm:t>
        <a:bodyPr/>
        <a:lstStyle/>
        <a:p>
          <a:endParaRPr lang="en-ZA"/>
        </a:p>
      </dgm:t>
    </dgm:pt>
    <dgm:pt modelId="{B99F4775-C2B2-4AD9-B998-EA085EEA4389}">
      <dgm:prSet phldrT="[Text]"/>
      <dgm:spPr/>
      <dgm:t>
        <a:bodyPr/>
        <a:lstStyle/>
        <a:p>
          <a:r>
            <a:rPr lang="en-ZA" dirty="0" smtClean="0"/>
            <a:t>$</a:t>
          </a:r>
          <a:endParaRPr lang="en-ZA" dirty="0"/>
        </a:p>
      </dgm:t>
    </dgm:pt>
    <dgm:pt modelId="{71D6352D-1E7C-41E2-AD21-519F85B6E28D}" type="parTrans" cxnId="{6F010447-E848-49D7-8BE7-A1301AAAE524}">
      <dgm:prSet/>
      <dgm:spPr/>
      <dgm:t>
        <a:bodyPr/>
        <a:lstStyle/>
        <a:p>
          <a:endParaRPr lang="en-ZA"/>
        </a:p>
      </dgm:t>
    </dgm:pt>
    <dgm:pt modelId="{A5A8E043-B908-4F6A-B489-49418DCBC572}" type="sibTrans" cxnId="{6F010447-E848-49D7-8BE7-A1301AAAE524}">
      <dgm:prSet/>
      <dgm:spPr/>
      <dgm:t>
        <a:bodyPr/>
        <a:lstStyle/>
        <a:p>
          <a:endParaRPr lang="en-ZA"/>
        </a:p>
      </dgm:t>
    </dgm:pt>
    <dgm:pt modelId="{686793CC-60B9-4001-8BFD-E71A90161418}">
      <dgm:prSet phldrT="[Text]"/>
      <dgm:spPr/>
      <dgm:t>
        <a:bodyPr/>
        <a:lstStyle/>
        <a:p>
          <a:r>
            <a:rPr lang="en-ZA" dirty="0" smtClean="0"/>
            <a:t>X86</a:t>
          </a:r>
          <a:endParaRPr lang="en-ZA" dirty="0"/>
        </a:p>
      </dgm:t>
    </dgm:pt>
    <dgm:pt modelId="{DBE48CC0-E6D4-478C-A9EA-56AE187C6148}" type="parTrans" cxnId="{137A7FA3-0E6A-4D4A-880F-8992B6330573}">
      <dgm:prSet/>
      <dgm:spPr/>
      <dgm:t>
        <a:bodyPr/>
        <a:lstStyle/>
        <a:p>
          <a:endParaRPr lang="en-ZA"/>
        </a:p>
      </dgm:t>
    </dgm:pt>
    <dgm:pt modelId="{8C2E2C6F-C039-4B8C-AAEC-05F0F2A27A12}" type="sibTrans" cxnId="{137A7FA3-0E6A-4D4A-880F-8992B6330573}">
      <dgm:prSet/>
      <dgm:spPr/>
      <dgm:t>
        <a:bodyPr/>
        <a:lstStyle/>
        <a:p>
          <a:endParaRPr lang="en-ZA"/>
        </a:p>
      </dgm:t>
    </dgm:pt>
    <dgm:pt modelId="{1BFEB2CF-EF6A-4B09-BAFA-A065C260D73F}">
      <dgm:prSet phldrT="[Text]"/>
      <dgm:spPr/>
      <dgm:t>
        <a:bodyPr/>
        <a:lstStyle/>
        <a:p>
          <a:r>
            <a:rPr lang="en-ZA" dirty="0" smtClean="0"/>
            <a:t>$$</a:t>
          </a:r>
          <a:endParaRPr lang="en-ZA" dirty="0"/>
        </a:p>
      </dgm:t>
    </dgm:pt>
    <dgm:pt modelId="{EEA062D1-86FD-4EB9-9CBB-48DCC8F3A5EC}" type="parTrans" cxnId="{AF903DE8-ACC5-4EF9-86F9-02F6C8F95EBE}">
      <dgm:prSet/>
      <dgm:spPr/>
      <dgm:t>
        <a:bodyPr/>
        <a:lstStyle/>
        <a:p>
          <a:endParaRPr lang="en-ZA"/>
        </a:p>
      </dgm:t>
    </dgm:pt>
    <dgm:pt modelId="{BB9F233F-7984-4406-9E86-D26BF2B5D3A0}" type="sibTrans" cxnId="{AF903DE8-ACC5-4EF9-86F9-02F6C8F95EBE}">
      <dgm:prSet/>
      <dgm:spPr/>
      <dgm:t>
        <a:bodyPr/>
        <a:lstStyle/>
        <a:p>
          <a:endParaRPr lang="en-ZA"/>
        </a:p>
      </dgm:t>
    </dgm:pt>
    <dgm:pt modelId="{051A051C-807C-4EAE-9F07-E37AD747FE7C}">
      <dgm:prSet phldrT="[Text]"/>
      <dgm:spPr/>
      <dgm:t>
        <a:bodyPr/>
        <a:lstStyle/>
        <a:p>
          <a:r>
            <a:rPr lang="en-ZA" dirty="0" smtClean="0"/>
            <a:t>$$</a:t>
          </a:r>
          <a:endParaRPr lang="en-ZA" dirty="0"/>
        </a:p>
      </dgm:t>
    </dgm:pt>
    <dgm:pt modelId="{AA1B9699-F71F-4B83-8C48-4C3F86047491}" type="parTrans" cxnId="{4790066F-CEE1-43E2-A3D7-DD2110EF307D}">
      <dgm:prSet/>
      <dgm:spPr/>
      <dgm:t>
        <a:bodyPr/>
        <a:lstStyle/>
        <a:p>
          <a:endParaRPr lang="en-ZA"/>
        </a:p>
      </dgm:t>
    </dgm:pt>
    <dgm:pt modelId="{6308D089-2084-46B7-B58E-89A5DA02D3AE}" type="sibTrans" cxnId="{4790066F-CEE1-43E2-A3D7-DD2110EF307D}">
      <dgm:prSet/>
      <dgm:spPr/>
      <dgm:t>
        <a:bodyPr/>
        <a:lstStyle/>
        <a:p>
          <a:endParaRPr lang="en-ZA"/>
        </a:p>
      </dgm:t>
    </dgm:pt>
    <dgm:pt modelId="{C02AC87C-2982-47D8-929F-C5184984931C}">
      <dgm:prSet phldrT="[Text]"/>
      <dgm:spPr/>
      <dgm:t>
        <a:bodyPr/>
        <a:lstStyle/>
        <a:p>
          <a:r>
            <a:rPr lang="en-ZA" dirty="0" smtClean="0"/>
            <a:t>$</a:t>
          </a:r>
          <a:endParaRPr lang="en-ZA" dirty="0"/>
        </a:p>
      </dgm:t>
    </dgm:pt>
    <dgm:pt modelId="{0E024D6A-8FDB-4DC6-BAFF-8ECAE204673E}" type="parTrans" cxnId="{BEACAA0D-E79F-47F8-B812-311857B47C8A}">
      <dgm:prSet/>
      <dgm:spPr/>
      <dgm:t>
        <a:bodyPr/>
        <a:lstStyle/>
        <a:p>
          <a:endParaRPr lang="en-ZA"/>
        </a:p>
      </dgm:t>
    </dgm:pt>
    <dgm:pt modelId="{9BB9A000-3151-4461-85B7-4F0CE2683427}" type="sibTrans" cxnId="{BEACAA0D-E79F-47F8-B812-311857B47C8A}">
      <dgm:prSet/>
      <dgm:spPr/>
      <dgm:t>
        <a:bodyPr/>
        <a:lstStyle/>
        <a:p>
          <a:endParaRPr lang="en-ZA"/>
        </a:p>
      </dgm:t>
    </dgm:pt>
    <dgm:pt modelId="{4AD7E2B2-D456-4A51-9D43-F831845287E7}" type="pres">
      <dgm:prSet presAssocID="{08418D25-8994-4809-9319-8A1F63617B9C}" presName="outerComposite" presStyleCnt="0">
        <dgm:presLayoutVars>
          <dgm:chMax val="2"/>
          <dgm:animLvl val="lvl"/>
          <dgm:resizeHandles val="exact"/>
        </dgm:presLayoutVars>
      </dgm:prSet>
      <dgm:spPr/>
      <dgm:t>
        <a:bodyPr/>
        <a:lstStyle/>
        <a:p>
          <a:endParaRPr lang="en-ZA"/>
        </a:p>
      </dgm:t>
    </dgm:pt>
    <dgm:pt modelId="{0D36CCF7-553D-4E41-9888-FEDD8AA6BAF7}" type="pres">
      <dgm:prSet presAssocID="{08418D25-8994-4809-9319-8A1F63617B9C}" presName="dummyMaxCanvas" presStyleCnt="0"/>
      <dgm:spPr/>
    </dgm:pt>
    <dgm:pt modelId="{106312B8-01BD-49EB-9DFA-A97CC42C355C}" type="pres">
      <dgm:prSet presAssocID="{08418D25-8994-4809-9319-8A1F63617B9C}" presName="parentComposite" presStyleCnt="0"/>
      <dgm:spPr/>
    </dgm:pt>
    <dgm:pt modelId="{76A8C166-6DE2-49BF-90F7-58AE3A692376}" type="pres">
      <dgm:prSet presAssocID="{08418D25-8994-4809-9319-8A1F63617B9C}" presName="parent1" presStyleLbl="alignAccFollowNode1" presStyleIdx="0" presStyleCnt="4">
        <dgm:presLayoutVars>
          <dgm:chMax val="4"/>
        </dgm:presLayoutVars>
      </dgm:prSet>
      <dgm:spPr/>
      <dgm:t>
        <a:bodyPr/>
        <a:lstStyle/>
        <a:p>
          <a:endParaRPr lang="en-ZA"/>
        </a:p>
      </dgm:t>
    </dgm:pt>
    <dgm:pt modelId="{FDFADD97-BA46-41AC-99F5-65446B95BD8C}" type="pres">
      <dgm:prSet presAssocID="{08418D25-8994-4809-9319-8A1F63617B9C}" presName="parent2" presStyleLbl="alignAccFollowNode1" presStyleIdx="1" presStyleCnt="4">
        <dgm:presLayoutVars>
          <dgm:chMax val="4"/>
        </dgm:presLayoutVars>
      </dgm:prSet>
      <dgm:spPr/>
      <dgm:t>
        <a:bodyPr/>
        <a:lstStyle/>
        <a:p>
          <a:endParaRPr lang="en-ZA"/>
        </a:p>
      </dgm:t>
    </dgm:pt>
    <dgm:pt modelId="{864EADFD-5490-4003-8891-5FDAC6DCE22F}" type="pres">
      <dgm:prSet presAssocID="{08418D25-8994-4809-9319-8A1F63617B9C}" presName="childrenComposite" presStyleCnt="0"/>
      <dgm:spPr/>
    </dgm:pt>
    <dgm:pt modelId="{F11B6EAC-9078-4FAD-BD4F-AF1F629D5F4A}" type="pres">
      <dgm:prSet presAssocID="{08418D25-8994-4809-9319-8A1F63617B9C}" presName="dummyMaxCanvas_ChildArea" presStyleCnt="0"/>
      <dgm:spPr/>
    </dgm:pt>
    <dgm:pt modelId="{7A79B9EF-CA03-4D95-8633-28ED27DC224A}" type="pres">
      <dgm:prSet presAssocID="{08418D25-8994-4809-9319-8A1F63617B9C}" presName="fulcrum" presStyleLbl="alignAccFollowNode1" presStyleIdx="2" presStyleCnt="4"/>
      <dgm:spPr/>
    </dgm:pt>
    <dgm:pt modelId="{0D48F80B-B2C1-4962-A75D-807211C538E5}" type="pres">
      <dgm:prSet presAssocID="{08418D25-8994-4809-9319-8A1F63617B9C}" presName="balance_13" presStyleLbl="alignAccFollowNode1" presStyleIdx="3" presStyleCnt="4">
        <dgm:presLayoutVars>
          <dgm:bulletEnabled val="1"/>
        </dgm:presLayoutVars>
      </dgm:prSet>
      <dgm:spPr/>
    </dgm:pt>
    <dgm:pt modelId="{710A3770-D8D2-4AF9-9648-3A97E36784BA}" type="pres">
      <dgm:prSet presAssocID="{08418D25-8994-4809-9319-8A1F63617B9C}" presName="right_13_1" presStyleLbl="node1" presStyleIdx="0" presStyleCnt="4">
        <dgm:presLayoutVars>
          <dgm:bulletEnabled val="1"/>
        </dgm:presLayoutVars>
      </dgm:prSet>
      <dgm:spPr/>
      <dgm:t>
        <a:bodyPr/>
        <a:lstStyle/>
        <a:p>
          <a:endParaRPr lang="en-ZA"/>
        </a:p>
      </dgm:t>
    </dgm:pt>
    <dgm:pt modelId="{316F9980-5929-462E-8C50-5E3205DB7E50}" type="pres">
      <dgm:prSet presAssocID="{08418D25-8994-4809-9319-8A1F63617B9C}" presName="right_13_2" presStyleLbl="node1" presStyleIdx="1" presStyleCnt="4">
        <dgm:presLayoutVars>
          <dgm:bulletEnabled val="1"/>
        </dgm:presLayoutVars>
      </dgm:prSet>
      <dgm:spPr/>
      <dgm:t>
        <a:bodyPr/>
        <a:lstStyle/>
        <a:p>
          <a:endParaRPr lang="en-ZA"/>
        </a:p>
      </dgm:t>
    </dgm:pt>
    <dgm:pt modelId="{3CC0E313-5DDA-4F7A-8654-247EDEDFADA5}" type="pres">
      <dgm:prSet presAssocID="{08418D25-8994-4809-9319-8A1F63617B9C}" presName="right_13_3" presStyleLbl="node1" presStyleIdx="2" presStyleCnt="4">
        <dgm:presLayoutVars>
          <dgm:bulletEnabled val="1"/>
        </dgm:presLayoutVars>
      </dgm:prSet>
      <dgm:spPr/>
      <dgm:t>
        <a:bodyPr/>
        <a:lstStyle/>
        <a:p>
          <a:endParaRPr lang="en-ZA"/>
        </a:p>
      </dgm:t>
    </dgm:pt>
    <dgm:pt modelId="{A895C12A-5842-47C6-B8A5-7718F302C8B5}" type="pres">
      <dgm:prSet presAssocID="{08418D25-8994-4809-9319-8A1F63617B9C}" presName="left_13_1" presStyleLbl="node1" presStyleIdx="3" presStyleCnt="4">
        <dgm:presLayoutVars>
          <dgm:bulletEnabled val="1"/>
        </dgm:presLayoutVars>
      </dgm:prSet>
      <dgm:spPr/>
      <dgm:t>
        <a:bodyPr/>
        <a:lstStyle/>
        <a:p>
          <a:endParaRPr lang="en-ZA"/>
        </a:p>
      </dgm:t>
    </dgm:pt>
  </dgm:ptLst>
  <dgm:cxnLst>
    <dgm:cxn modelId="{0F29E74B-52C0-4C75-9F02-A6F54AD4AFC0}" type="presOf" srcId="{C02AC87C-2982-47D8-929F-C5184984931C}" destId="{3CC0E313-5DDA-4F7A-8654-247EDEDFADA5}" srcOrd="0" destOrd="0" presId="urn:microsoft.com/office/officeart/2005/8/layout/balance1"/>
    <dgm:cxn modelId="{BEACAA0D-E79F-47F8-B812-311857B47C8A}" srcId="{686793CC-60B9-4001-8BFD-E71A90161418}" destId="{C02AC87C-2982-47D8-929F-C5184984931C}" srcOrd="2" destOrd="0" parTransId="{0E024D6A-8FDB-4DC6-BAFF-8ECAE204673E}" sibTransId="{9BB9A000-3151-4461-85B7-4F0CE2683427}"/>
    <dgm:cxn modelId="{97C5A677-3171-431E-A757-3CEDA01C0F16}" type="presOf" srcId="{686793CC-60B9-4001-8BFD-E71A90161418}" destId="{FDFADD97-BA46-41AC-99F5-65446B95BD8C}" srcOrd="0" destOrd="0" presId="urn:microsoft.com/office/officeart/2005/8/layout/balance1"/>
    <dgm:cxn modelId="{6F010447-E848-49D7-8BE7-A1301AAAE524}" srcId="{8EB2ADED-72CB-4516-A7FE-97A017919BB9}" destId="{B99F4775-C2B2-4AD9-B998-EA085EEA4389}" srcOrd="0" destOrd="0" parTransId="{71D6352D-1E7C-41E2-AD21-519F85B6E28D}" sibTransId="{A5A8E043-B908-4F6A-B489-49418DCBC572}"/>
    <dgm:cxn modelId="{4790066F-CEE1-43E2-A3D7-DD2110EF307D}" srcId="{686793CC-60B9-4001-8BFD-E71A90161418}" destId="{051A051C-807C-4EAE-9F07-E37AD747FE7C}" srcOrd="1" destOrd="0" parTransId="{AA1B9699-F71F-4B83-8C48-4C3F86047491}" sibTransId="{6308D089-2084-46B7-B58E-89A5DA02D3AE}"/>
    <dgm:cxn modelId="{093B3E0E-8DFE-4603-A9ED-C1CFFC40708C}" type="presOf" srcId="{051A051C-807C-4EAE-9F07-E37AD747FE7C}" destId="{316F9980-5929-462E-8C50-5E3205DB7E50}" srcOrd="0" destOrd="0" presId="urn:microsoft.com/office/officeart/2005/8/layout/balance1"/>
    <dgm:cxn modelId="{C385277C-0281-41ED-B195-679DAE2B8273}" type="presOf" srcId="{8EB2ADED-72CB-4516-A7FE-97A017919BB9}" destId="{76A8C166-6DE2-49BF-90F7-58AE3A692376}" srcOrd="0" destOrd="0" presId="urn:microsoft.com/office/officeart/2005/8/layout/balance1"/>
    <dgm:cxn modelId="{137A7FA3-0E6A-4D4A-880F-8992B6330573}" srcId="{08418D25-8994-4809-9319-8A1F63617B9C}" destId="{686793CC-60B9-4001-8BFD-E71A90161418}" srcOrd="1" destOrd="0" parTransId="{DBE48CC0-E6D4-478C-A9EA-56AE187C6148}" sibTransId="{8C2E2C6F-C039-4B8C-AAEC-05F0F2A27A12}"/>
    <dgm:cxn modelId="{97E2040C-8741-42DD-BF08-998C20411433}" srcId="{08418D25-8994-4809-9319-8A1F63617B9C}" destId="{8EB2ADED-72CB-4516-A7FE-97A017919BB9}" srcOrd="0" destOrd="0" parTransId="{CB0244B6-9087-40E4-8EDF-57CDBF14D643}" sibTransId="{D2A9F422-28BB-48F6-8C9B-5CB901274D36}"/>
    <dgm:cxn modelId="{AF903DE8-ACC5-4EF9-86F9-02F6C8F95EBE}" srcId="{686793CC-60B9-4001-8BFD-E71A90161418}" destId="{1BFEB2CF-EF6A-4B09-BAFA-A065C260D73F}" srcOrd="0" destOrd="0" parTransId="{EEA062D1-86FD-4EB9-9CBB-48DCC8F3A5EC}" sibTransId="{BB9F233F-7984-4406-9E86-D26BF2B5D3A0}"/>
    <dgm:cxn modelId="{53408432-435C-4E5F-B0F6-DB719F201521}" type="presOf" srcId="{08418D25-8994-4809-9319-8A1F63617B9C}" destId="{4AD7E2B2-D456-4A51-9D43-F831845287E7}" srcOrd="0" destOrd="0" presId="urn:microsoft.com/office/officeart/2005/8/layout/balance1"/>
    <dgm:cxn modelId="{7CD08410-1AC3-4F84-945A-4346BEFF2099}" type="presOf" srcId="{B99F4775-C2B2-4AD9-B998-EA085EEA4389}" destId="{A895C12A-5842-47C6-B8A5-7718F302C8B5}" srcOrd="0" destOrd="0" presId="urn:microsoft.com/office/officeart/2005/8/layout/balance1"/>
    <dgm:cxn modelId="{7E0D81FF-4321-489B-AAEA-47A580691A7D}" type="presOf" srcId="{1BFEB2CF-EF6A-4B09-BAFA-A065C260D73F}" destId="{710A3770-D8D2-4AF9-9648-3A97E36784BA}" srcOrd="0" destOrd="0" presId="urn:microsoft.com/office/officeart/2005/8/layout/balance1"/>
    <dgm:cxn modelId="{3494EEBE-00B6-43E3-8BC4-A769D4159692}" type="presParOf" srcId="{4AD7E2B2-D456-4A51-9D43-F831845287E7}" destId="{0D36CCF7-553D-4E41-9888-FEDD8AA6BAF7}" srcOrd="0" destOrd="0" presId="urn:microsoft.com/office/officeart/2005/8/layout/balance1"/>
    <dgm:cxn modelId="{33FE1669-EA49-4671-9A4C-2D36D79E17BE}" type="presParOf" srcId="{4AD7E2B2-D456-4A51-9D43-F831845287E7}" destId="{106312B8-01BD-49EB-9DFA-A97CC42C355C}" srcOrd="1" destOrd="0" presId="urn:microsoft.com/office/officeart/2005/8/layout/balance1"/>
    <dgm:cxn modelId="{288B9B2E-59C2-4B3A-9FB0-62D2A4FEF38A}" type="presParOf" srcId="{106312B8-01BD-49EB-9DFA-A97CC42C355C}" destId="{76A8C166-6DE2-49BF-90F7-58AE3A692376}" srcOrd="0" destOrd="0" presId="urn:microsoft.com/office/officeart/2005/8/layout/balance1"/>
    <dgm:cxn modelId="{70DC797F-6B7B-4F03-9D1C-D16DAEE8B65D}" type="presParOf" srcId="{106312B8-01BD-49EB-9DFA-A97CC42C355C}" destId="{FDFADD97-BA46-41AC-99F5-65446B95BD8C}" srcOrd="1" destOrd="0" presId="urn:microsoft.com/office/officeart/2005/8/layout/balance1"/>
    <dgm:cxn modelId="{A8EDBEF1-42ED-4D05-85F6-FA089EF900DE}" type="presParOf" srcId="{4AD7E2B2-D456-4A51-9D43-F831845287E7}" destId="{864EADFD-5490-4003-8891-5FDAC6DCE22F}" srcOrd="2" destOrd="0" presId="urn:microsoft.com/office/officeart/2005/8/layout/balance1"/>
    <dgm:cxn modelId="{5C9FD278-E353-4B75-9EBB-6F8786AFA37C}" type="presParOf" srcId="{864EADFD-5490-4003-8891-5FDAC6DCE22F}" destId="{F11B6EAC-9078-4FAD-BD4F-AF1F629D5F4A}" srcOrd="0" destOrd="0" presId="urn:microsoft.com/office/officeart/2005/8/layout/balance1"/>
    <dgm:cxn modelId="{21717FFE-2C24-458B-9B62-C62F8AF244F2}" type="presParOf" srcId="{864EADFD-5490-4003-8891-5FDAC6DCE22F}" destId="{7A79B9EF-CA03-4D95-8633-28ED27DC224A}" srcOrd="1" destOrd="0" presId="urn:microsoft.com/office/officeart/2005/8/layout/balance1"/>
    <dgm:cxn modelId="{20F44C2C-2A23-4A8B-A0CE-A00783264E4D}" type="presParOf" srcId="{864EADFD-5490-4003-8891-5FDAC6DCE22F}" destId="{0D48F80B-B2C1-4962-A75D-807211C538E5}" srcOrd="2" destOrd="0" presId="urn:microsoft.com/office/officeart/2005/8/layout/balance1"/>
    <dgm:cxn modelId="{9B45A155-6DB6-4D05-9A2B-0B5D053C0313}" type="presParOf" srcId="{864EADFD-5490-4003-8891-5FDAC6DCE22F}" destId="{710A3770-D8D2-4AF9-9648-3A97E36784BA}" srcOrd="3" destOrd="0" presId="urn:microsoft.com/office/officeart/2005/8/layout/balance1"/>
    <dgm:cxn modelId="{61437E44-1346-4300-94D3-9275E910E61F}" type="presParOf" srcId="{864EADFD-5490-4003-8891-5FDAC6DCE22F}" destId="{316F9980-5929-462E-8C50-5E3205DB7E50}" srcOrd="4" destOrd="0" presId="urn:microsoft.com/office/officeart/2005/8/layout/balance1"/>
    <dgm:cxn modelId="{F6CA2820-A54D-4316-8B74-DFD41DA1BE37}" type="presParOf" srcId="{864EADFD-5490-4003-8891-5FDAC6DCE22F}" destId="{3CC0E313-5DDA-4F7A-8654-247EDEDFADA5}" srcOrd="5" destOrd="0" presId="urn:microsoft.com/office/officeart/2005/8/layout/balance1"/>
    <dgm:cxn modelId="{E1ED7731-BB55-4AB0-8256-E763BF63F03A}" type="presParOf" srcId="{864EADFD-5490-4003-8891-5FDAC6DCE22F}" destId="{A895C12A-5842-47C6-B8A5-7718F302C8B5}" srcOrd="6"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B71E48-6DED-4215-9325-1DCBCAA29EEB}" type="doc">
      <dgm:prSet loTypeId="urn:microsoft.com/office/officeart/2005/8/layout/process1" loCatId="process" qsTypeId="urn:microsoft.com/office/officeart/2005/8/quickstyle/simple5" qsCatId="simple" csTypeId="urn:microsoft.com/office/officeart/2005/8/colors/accent1_2" csCatId="accent1" phldr="1"/>
      <dgm:spPr/>
    </dgm:pt>
    <dgm:pt modelId="{F17E87DC-C8DF-4D25-ADCC-E29948BF539E}">
      <dgm:prSet phldrT="[Text]"/>
      <dgm:spPr>
        <a:solidFill>
          <a:schemeClr val="accent3">
            <a:lumMod val="50000"/>
          </a:schemeClr>
        </a:solidFill>
      </dgm:spPr>
      <dgm:t>
        <a:bodyPr/>
        <a:lstStyle/>
        <a:p>
          <a:r>
            <a:rPr lang="en-ZA" dirty="0" smtClean="0"/>
            <a:t>1x Intel i7 3930K</a:t>
          </a:r>
          <a:endParaRPr lang="en-ZA" dirty="0"/>
        </a:p>
      </dgm:t>
    </dgm:pt>
    <dgm:pt modelId="{7AB8A3B3-FC94-4F69-97B5-483784829D33}" type="parTrans" cxnId="{DAB09B38-B5A0-4276-9CD4-1BB494B055C3}">
      <dgm:prSet/>
      <dgm:spPr/>
      <dgm:t>
        <a:bodyPr/>
        <a:lstStyle/>
        <a:p>
          <a:endParaRPr lang="en-ZA"/>
        </a:p>
      </dgm:t>
    </dgm:pt>
    <dgm:pt modelId="{F15166B0-33B4-4376-9218-A25F7FE4BE9F}" type="sibTrans" cxnId="{DAB09B38-B5A0-4276-9CD4-1BB494B055C3}">
      <dgm:prSet/>
      <dgm:spPr>
        <a:solidFill>
          <a:schemeClr val="tx2">
            <a:lumMod val="75000"/>
          </a:schemeClr>
        </a:solidFill>
      </dgm:spPr>
      <dgm:t>
        <a:bodyPr/>
        <a:lstStyle/>
        <a:p>
          <a:endParaRPr lang="en-ZA"/>
        </a:p>
      </dgm:t>
    </dgm:pt>
    <dgm:pt modelId="{D1BE5020-F441-4C53-9B19-7D927E7F819B}">
      <dgm:prSet phldrT="[Text]"/>
      <dgm:spPr>
        <a:solidFill>
          <a:schemeClr val="accent3">
            <a:lumMod val="50000"/>
          </a:schemeClr>
        </a:solidFill>
      </dgm:spPr>
      <dgm:t>
        <a:bodyPr/>
        <a:lstStyle/>
        <a:p>
          <a:r>
            <a:rPr lang="en-ZA" dirty="0" smtClean="0"/>
            <a:t>1 X $630</a:t>
          </a:r>
          <a:endParaRPr lang="en-ZA" dirty="0"/>
        </a:p>
      </dgm:t>
    </dgm:pt>
    <dgm:pt modelId="{E7ED340B-AD51-40F4-A345-5946EEBC7119}" type="parTrans" cxnId="{A2F8F52C-BF7F-4897-8E42-8BDFF58B5500}">
      <dgm:prSet/>
      <dgm:spPr/>
      <dgm:t>
        <a:bodyPr/>
        <a:lstStyle/>
        <a:p>
          <a:endParaRPr lang="en-ZA"/>
        </a:p>
      </dgm:t>
    </dgm:pt>
    <dgm:pt modelId="{A9A27762-3D5F-4195-8B8E-CA8924F0EB3E}" type="sibTrans" cxnId="{A2F8F52C-BF7F-4897-8E42-8BDFF58B5500}">
      <dgm:prSet/>
      <dgm:spPr>
        <a:solidFill>
          <a:schemeClr val="tx2">
            <a:lumMod val="75000"/>
          </a:schemeClr>
        </a:solidFill>
      </dgm:spPr>
      <dgm:t>
        <a:bodyPr/>
        <a:lstStyle/>
        <a:p>
          <a:endParaRPr lang="en-ZA"/>
        </a:p>
      </dgm:t>
    </dgm:pt>
    <dgm:pt modelId="{BB5A305A-F720-44AE-8E9A-29DF9E322237}">
      <dgm:prSet phldrT="[Text]"/>
      <dgm:spPr>
        <a:solidFill>
          <a:schemeClr val="accent3">
            <a:lumMod val="50000"/>
          </a:schemeClr>
        </a:solidFill>
      </dgm:spPr>
      <dgm:t>
        <a:bodyPr/>
        <a:lstStyle/>
        <a:p>
          <a:r>
            <a:rPr lang="en-ZA" dirty="0" smtClean="0"/>
            <a:t>130 W</a:t>
          </a:r>
          <a:endParaRPr lang="en-ZA" dirty="0"/>
        </a:p>
      </dgm:t>
    </dgm:pt>
    <dgm:pt modelId="{C765BDD9-942F-4226-9F6E-75F9D187E217}" type="parTrans" cxnId="{4F9335A6-427A-4913-BF14-2E0030D1B211}">
      <dgm:prSet/>
      <dgm:spPr/>
      <dgm:t>
        <a:bodyPr/>
        <a:lstStyle/>
        <a:p>
          <a:endParaRPr lang="en-ZA"/>
        </a:p>
      </dgm:t>
    </dgm:pt>
    <dgm:pt modelId="{D6B42BDA-F75D-4548-B51C-CC11DC434151}" type="sibTrans" cxnId="{4F9335A6-427A-4913-BF14-2E0030D1B211}">
      <dgm:prSet/>
      <dgm:spPr>
        <a:solidFill>
          <a:schemeClr val="tx2">
            <a:lumMod val="75000"/>
          </a:schemeClr>
        </a:solidFill>
      </dgm:spPr>
      <dgm:t>
        <a:bodyPr/>
        <a:lstStyle/>
        <a:p>
          <a:endParaRPr lang="en-ZA"/>
        </a:p>
      </dgm:t>
    </dgm:pt>
    <dgm:pt modelId="{15C89F89-55E6-47D9-A25E-7D6A6BBB3DAD}">
      <dgm:prSet phldrT="[Text]"/>
      <dgm:spPr>
        <a:solidFill>
          <a:schemeClr val="accent6">
            <a:lumMod val="50000"/>
          </a:schemeClr>
        </a:solidFill>
      </dgm:spPr>
      <dgm:t>
        <a:bodyPr/>
        <a:lstStyle/>
        <a:p>
          <a:r>
            <a:rPr lang="en-ZA" dirty="0" smtClean="0"/>
            <a:t>6 Cores</a:t>
          </a:r>
          <a:endParaRPr lang="en-ZA" dirty="0"/>
        </a:p>
      </dgm:t>
    </dgm:pt>
    <dgm:pt modelId="{7BDA236D-8488-40B2-9AD4-852CDAA0DDDD}" type="parTrans" cxnId="{7C572E6B-4BB4-48F1-B47C-5EC9ADA56F56}">
      <dgm:prSet/>
      <dgm:spPr/>
      <dgm:t>
        <a:bodyPr/>
        <a:lstStyle/>
        <a:p>
          <a:endParaRPr lang="en-ZA"/>
        </a:p>
      </dgm:t>
    </dgm:pt>
    <dgm:pt modelId="{904A5965-C82E-4BA9-A5FB-F2F6491AE733}" type="sibTrans" cxnId="{7C572E6B-4BB4-48F1-B47C-5EC9ADA56F56}">
      <dgm:prSet/>
      <dgm:spPr/>
      <dgm:t>
        <a:bodyPr/>
        <a:lstStyle/>
        <a:p>
          <a:endParaRPr lang="en-ZA"/>
        </a:p>
      </dgm:t>
    </dgm:pt>
    <dgm:pt modelId="{5D1F9F3F-DDE9-41DB-93BC-57EE6D5AB259}" type="pres">
      <dgm:prSet presAssocID="{2EB71E48-6DED-4215-9325-1DCBCAA29EEB}" presName="Name0" presStyleCnt="0">
        <dgm:presLayoutVars>
          <dgm:dir/>
          <dgm:resizeHandles val="exact"/>
        </dgm:presLayoutVars>
      </dgm:prSet>
      <dgm:spPr/>
    </dgm:pt>
    <dgm:pt modelId="{5EA29977-30CD-426A-9DA3-F6980B8EE247}" type="pres">
      <dgm:prSet presAssocID="{F17E87DC-C8DF-4D25-ADCC-E29948BF539E}" presName="node" presStyleLbl="node1" presStyleIdx="0" presStyleCnt="4">
        <dgm:presLayoutVars>
          <dgm:bulletEnabled val="1"/>
        </dgm:presLayoutVars>
      </dgm:prSet>
      <dgm:spPr/>
      <dgm:t>
        <a:bodyPr/>
        <a:lstStyle/>
        <a:p>
          <a:endParaRPr lang="en-ZA"/>
        </a:p>
      </dgm:t>
    </dgm:pt>
    <dgm:pt modelId="{76C8DB29-AD7A-4A86-9DF7-2B8F9506DF64}" type="pres">
      <dgm:prSet presAssocID="{F15166B0-33B4-4376-9218-A25F7FE4BE9F}" presName="sibTrans" presStyleLbl="sibTrans2D1" presStyleIdx="0" presStyleCnt="3"/>
      <dgm:spPr/>
      <dgm:t>
        <a:bodyPr/>
        <a:lstStyle/>
        <a:p>
          <a:endParaRPr lang="en-ZA"/>
        </a:p>
      </dgm:t>
    </dgm:pt>
    <dgm:pt modelId="{5980D933-9DD4-48FB-8FE1-511A2D89A3ED}" type="pres">
      <dgm:prSet presAssocID="{F15166B0-33B4-4376-9218-A25F7FE4BE9F}" presName="connectorText" presStyleLbl="sibTrans2D1" presStyleIdx="0" presStyleCnt="3"/>
      <dgm:spPr/>
      <dgm:t>
        <a:bodyPr/>
        <a:lstStyle/>
        <a:p>
          <a:endParaRPr lang="en-ZA"/>
        </a:p>
      </dgm:t>
    </dgm:pt>
    <dgm:pt modelId="{FD02B7A6-B8B6-41AD-B35E-4EBA102F11E7}" type="pres">
      <dgm:prSet presAssocID="{D1BE5020-F441-4C53-9B19-7D927E7F819B}" presName="node" presStyleLbl="node1" presStyleIdx="1" presStyleCnt="4">
        <dgm:presLayoutVars>
          <dgm:bulletEnabled val="1"/>
        </dgm:presLayoutVars>
      </dgm:prSet>
      <dgm:spPr/>
      <dgm:t>
        <a:bodyPr/>
        <a:lstStyle/>
        <a:p>
          <a:endParaRPr lang="en-ZA"/>
        </a:p>
      </dgm:t>
    </dgm:pt>
    <dgm:pt modelId="{2D4529C7-C172-4086-B201-DE46983330E5}" type="pres">
      <dgm:prSet presAssocID="{A9A27762-3D5F-4195-8B8E-CA8924F0EB3E}" presName="sibTrans" presStyleLbl="sibTrans2D1" presStyleIdx="1" presStyleCnt="3"/>
      <dgm:spPr/>
      <dgm:t>
        <a:bodyPr/>
        <a:lstStyle/>
        <a:p>
          <a:endParaRPr lang="en-ZA"/>
        </a:p>
      </dgm:t>
    </dgm:pt>
    <dgm:pt modelId="{7CB48D51-BB2E-4CBF-B20E-7966908126CA}" type="pres">
      <dgm:prSet presAssocID="{A9A27762-3D5F-4195-8B8E-CA8924F0EB3E}" presName="connectorText" presStyleLbl="sibTrans2D1" presStyleIdx="1" presStyleCnt="3"/>
      <dgm:spPr/>
      <dgm:t>
        <a:bodyPr/>
        <a:lstStyle/>
        <a:p>
          <a:endParaRPr lang="en-ZA"/>
        </a:p>
      </dgm:t>
    </dgm:pt>
    <dgm:pt modelId="{1E6D3E5C-BBB6-4E17-9651-B243150EA6B2}" type="pres">
      <dgm:prSet presAssocID="{BB5A305A-F720-44AE-8E9A-29DF9E322237}" presName="node" presStyleLbl="node1" presStyleIdx="2" presStyleCnt="4">
        <dgm:presLayoutVars>
          <dgm:bulletEnabled val="1"/>
        </dgm:presLayoutVars>
      </dgm:prSet>
      <dgm:spPr/>
      <dgm:t>
        <a:bodyPr/>
        <a:lstStyle/>
        <a:p>
          <a:endParaRPr lang="en-ZA"/>
        </a:p>
      </dgm:t>
    </dgm:pt>
    <dgm:pt modelId="{2AF34D8B-FE33-4043-9796-39BFF2751230}" type="pres">
      <dgm:prSet presAssocID="{D6B42BDA-F75D-4548-B51C-CC11DC434151}" presName="sibTrans" presStyleLbl="sibTrans2D1" presStyleIdx="2" presStyleCnt="3"/>
      <dgm:spPr/>
      <dgm:t>
        <a:bodyPr/>
        <a:lstStyle/>
        <a:p>
          <a:endParaRPr lang="en-ZA"/>
        </a:p>
      </dgm:t>
    </dgm:pt>
    <dgm:pt modelId="{AF94FF8F-8DAE-4D28-B9B7-16B2F66E5255}" type="pres">
      <dgm:prSet presAssocID="{D6B42BDA-F75D-4548-B51C-CC11DC434151}" presName="connectorText" presStyleLbl="sibTrans2D1" presStyleIdx="2" presStyleCnt="3"/>
      <dgm:spPr/>
      <dgm:t>
        <a:bodyPr/>
        <a:lstStyle/>
        <a:p>
          <a:endParaRPr lang="en-ZA"/>
        </a:p>
      </dgm:t>
    </dgm:pt>
    <dgm:pt modelId="{1A7D6277-FE20-4FD3-AD4E-B1C0163C7AA7}" type="pres">
      <dgm:prSet presAssocID="{15C89F89-55E6-47D9-A25E-7D6A6BBB3DAD}" presName="node" presStyleLbl="node1" presStyleIdx="3" presStyleCnt="4">
        <dgm:presLayoutVars>
          <dgm:bulletEnabled val="1"/>
        </dgm:presLayoutVars>
      </dgm:prSet>
      <dgm:spPr/>
      <dgm:t>
        <a:bodyPr/>
        <a:lstStyle/>
        <a:p>
          <a:endParaRPr lang="en-ZA"/>
        </a:p>
      </dgm:t>
    </dgm:pt>
  </dgm:ptLst>
  <dgm:cxnLst>
    <dgm:cxn modelId="{316676EA-AE40-4529-9830-8342107FEB16}" type="presOf" srcId="{D6B42BDA-F75D-4548-B51C-CC11DC434151}" destId="{AF94FF8F-8DAE-4D28-B9B7-16B2F66E5255}" srcOrd="1" destOrd="0" presId="urn:microsoft.com/office/officeart/2005/8/layout/process1"/>
    <dgm:cxn modelId="{AB5D1D02-6C99-4044-BA01-8956A7ED05FD}" type="presOf" srcId="{A9A27762-3D5F-4195-8B8E-CA8924F0EB3E}" destId="{7CB48D51-BB2E-4CBF-B20E-7966908126CA}" srcOrd="1" destOrd="0" presId="urn:microsoft.com/office/officeart/2005/8/layout/process1"/>
    <dgm:cxn modelId="{EE82B268-1A0F-41E2-BE02-19A0C325C363}" type="presOf" srcId="{BB5A305A-F720-44AE-8E9A-29DF9E322237}" destId="{1E6D3E5C-BBB6-4E17-9651-B243150EA6B2}" srcOrd="0" destOrd="0" presId="urn:microsoft.com/office/officeart/2005/8/layout/process1"/>
    <dgm:cxn modelId="{A2F8F52C-BF7F-4897-8E42-8BDFF58B5500}" srcId="{2EB71E48-6DED-4215-9325-1DCBCAA29EEB}" destId="{D1BE5020-F441-4C53-9B19-7D927E7F819B}" srcOrd="1" destOrd="0" parTransId="{E7ED340B-AD51-40F4-A345-5946EEBC7119}" sibTransId="{A9A27762-3D5F-4195-8B8E-CA8924F0EB3E}"/>
    <dgm:cxn modelId="{B4219915-4DC5-428E-9F47-40438FDB3641}" type="presOf" srcId="{A9A27762-3D5F-4195-8B8E-CA8924F0EB3E}" destId="{2D4529C7-C172-4086-B201-DE46983330E5}" srcOrd="0" destOrd="0" presId="urn:microsoft.com/office/officeart/2005/8/layout/process1"/>
    <dgm:cxn modelId="{7C572E6B-4BB4-48F1-B47C-5EC9ADA56F56}" srcId="{2EB71E48-6DED-4215-9325-1DCBCAA29EEB}" destId="{15C89F89-55E6-47D9-A25E-7D6A6BBB3DAD}" srcOrd="3" destOrd="0" parTransId="{7BDA236D-8488-40B2-9AD4-852CDAA0DDDD}" sibTransId="{904A5965-C82E-4BA9-A5FB-F2F6491AE733}"/>
    <dgm:cxn modelId="{900B0EEA-693A-4785-B8B3-01B57A96B901}" type="presOf" srcId="{F15166B0-33B4-4376-9218-A25F7FE4BE9F}" destId="{5980D933-9DD4-48FB-8FE1-511A2D89A3ED}" srcOrd="1" destOrd="0" presId="urn:microsoft.com/office/officeart/2005/8/layout/process1"/>
    <dgm:cxn modelId="{4F9335A6-427A-4913-BF14-2E0030D1B211}" srcId="{2EB71E48-6DED-4215-9325-1DCBCAA29EEB}" destId="{BB5A305A-F720-44AE-8E9A-29DF9E322237}" srcOrd="2" destOrd="0" parTransId="{C765BDD9-942F-4226-9F6E-75F9D187E217}" sibTransId="{D6B42BDA-F75D-4548-B51C-CC11DC434151}"/>
    <dgm:cxn modelId="{DAB09B38-B5A0-4276-9CD4-1BB494B055C3}" srcId="{2EB71E48-6DED-4215-9325-1DCBCAA29EEB}" destId="{F17E87DC-C8DF-4D25-ADCC-E29948BF539E}" srcOrd="0" destOrd="0" parTransId="{7AB8A3B3-FC94-4F69-97B5-483784829D33}" sibTransId="{F15166B0-33B4-4376-9218-A25F7FE4BE9F}"/>
    <dgm:cxn modelId="{A2E7F754-2264-4859-BACD-3ED50FF20A9C}" type="presOf" srcId="{D6B42BDA-F75D-4548-B51C-CC11DC434151}" destId="{2AF34D8B-FE33-4043-9796-39BFF2751230}" srcOrd="0" destOrd="0" presId="urn:microsoft.com/office/officeart/2005/8/layout/process1"/>
    <dgm:cxn modelId="{C40AE553-38A3-4B48-9A98-CBA59790CBFA}" type="presOf" srcId="{2EB71E48-6DED-4215-9325-1DCBCAA29EEB}" destId="{5D1F9F3F-DDE9-41DB-93BC-57EE6D5AB259}" srcOrd="0" destOrd="0" presId="urn:microsoft.com/office/officeart/2005/8/layout/process1"/>
    <dgm:cxn modelId="{862BFCAD-A921-4FF2-BDDD-1FCDFC0672A7}" type="presOf" srcId="{F17E87DC-C8DF-4D25-ADCC-E29948BF539E}" destId="{5EA29977-30CD-426A-9DA3-F6980B8EE247}" srcOrd="0" destOrd="0" presId="urn:microsoft.com/office/officeart/2005/8/layout/process1"/>
    <dgm:cxn modelId="{CF6994D3-31C5-482D-B791-EAB41936927B}" type="presOf" srcId="{15C89F89-55E6-47D9-A25E-7D6A6BBB3DAD}" destId="{1A7D6277-FE20-4FD3-AD4E-B1C0163C7AA7}" srcOrd="0" destOrd="0" presId="urn:microsoft.com/office/officeart/2005/8/layout/process1"/>
    <dgm:cxn modelId="{4794A7B0-B049-4F3D-BAE9-514CD2454425}" type="presOf" srcId="{D1BE5020-F441-4C53-9B19-7D927E7F819B}" destId="{FD02B7A6-B8B6-41AD-B35E-4EBA102F11E7}" srcOrd="0" destOrd="0" presId="urn:microsoft.com/office/officeart/2005/8/layout/process1"/>
    <dgm:cxn modelId="{025CF1BB-8880-4298-96BB-99E87465493B}" type="presOf" srcId="{F15166B0-33B4-4376-9218-A25F7FE4BE9F}" destId="{76C8DB29-AD7A-4A86-9DF7-2B8F9506DF64}" srcOrd="0" destOrd="0" presId="urn:microsoft.com/office/officeart/2005/8/layout/process1"/>
    <dgm:cxn modelId="{5058C04B-2DCA-4D20-A6E2-5DAC17970986}" type="presParOf" srcId="{5D1F9F3F-DDE9-41DB-93BC-57EE6D5AB259}" destId="{5EA29977-30CD-426A-9DA3-F6980B8EE247}" srcOrd="0" destOrd="0" presId="urn:microsoft.com/office/officeart/2005/8/layout/process1"/>
    <dgm:cxn modelId="{B38F29B7-6C24-44AD-937A-74134E2E3E57}" type="presParOf" srcId="{5D1F9F3F-DDE9-41DB-93BC-57EE6D5AB259}" destId="{76C8DB29-AD7A-4A86-9DF7-2B8F9506DF64}" srcOrd="1" destOrd="0" presId="urn:microsoft.com/office/officeart/2005/8/layout/process1"/>
    <dgm:cxn modelId="{B0EA533D-4409-4B95-8234-3B4D691B09A3}" type="presParOf" srcId="{76C8DB29-AD7A-4A86-9DF7-2B8F9506DF64}" destId="{5980D933-9DD4-48FB-8FE1-511A2D89A3ED}" srcOrd="0" destOrd="0" presId="urn:microsoft.com/office/officeart/2005/8/layout/process1"/>
    <dgm:cxn modelId="{21CE0374-33D7-4B96-8D2A-5B98010BBC2B}" type="presParOf" srcId="{5D1F9F3F-DDE9-41DB-93BC-57EE6D5AB259}" destId="{FD02B7A6-B8B6-41AD-B35E-4EBA102F11E7}" srcOrd="2" destOrd="0" presId="urn:microsoft.com/office/officeart/2005/8/layout/process1"/>
    <dgm:cxn modelId="{64840196-00F7-478C-AB13-19E40564B31B}" type="presParOf" srcId="{5D1F9F3F-DDE9-41DB-93BC-57EE6D5AB259}" destId="{2D4529C7-C172-4086-B201-DE46983330E5}" srcOrd="3" destOrd="0" presId="urn:microsoft.com/office/officeart/2005/8/layout/process1"/>
    <dgm:cxn modelId="{BA3A1724-FBAF-40DE-836C-A4F1B641FD91}" type="presParOf" srcId="{2D4529C7-C172-4086-B201-DE46983330E5}" destId="{7CB48D51-BB2E-4CBF-B20E-7966908126CA}" srcOrd="0" destOrd="0" presId="urn:microsoft.com/office/officeart/2005/8/layout/process1"/>
    <dgm:cxn modelId="{9422C7D9-BAE3-4F75-B8FC-4DD709566115}" type="presParOf" srcId="{5D1F9F3F-DDE9-41DB-93BC-57EE6D5AB259}" destId="{1E6D3E5C-BBB6-4E17-9651-B243150EA6B2}" srcOrd="4" destOrd="0" presId="urn:microsoft.com/office/officeart/2005/8/layout/process1"/>
    <dgm:cxn modelId="{358ADC48-BD7A-463F-A59B-CDC16F7D65F1}" type="presParOf" srcId="{5D1F9F3F-DDE9-41DB-93BC-57EE6D5AB259}" destId="{2AF34D8B-FE33-4043-9796-39BFF2751230}" srcOrd="5" destOrd="0" presId="urn:microsoft.com/office/officeart/2005/8/layout/process1"/>
    <dgm:cxn modelId="{5FB239B1-C234-4C40-AB1E-15527A1AE6F2}" type="presParOf" srcId="{2AF34D8B-FE33-4043-9796-39BFF2751230}" destId="{AF94FF8F-8DAE-4D28-B9B7-16B2F66E5255}" srcOrd="0" destOrd="0" presId="urn:microsoft.com/office/officeart/2005/8/layout/process1"/>
    <dgm:cxn modelId="{268D0427-0E00-457E-9149-DC6DD7AEB177}" type="presParOf" srcId="{5D1F9F3F-DDE9-41DB-93BC-57EE6D5AB259}" destId="{1A7D6277-FE20-4FD3-AD4E-B1C0163C7AA7}" srcOrd="6"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B71E48-6DED-4215-9325-1DCBCAA29EEB}" type="doc">
      <dgm:prSet loTypeId="urn:microsoft.com/office/officeart/2005/8/layout/process1" loCatId="process" qsTypeId="urn:microsoft.com/office/officeart/2005/8/quickstyle/simple5" qsCatId="simple" csTypeId="urn:microsoft.com/office/officeart/2005/8/colors/accent1_2" csCatId="accent1" phldr="1"/>
      <dgm:spPr/>
    </dgm:pt>
    <dgm:pt modelId="{F17E87DC-C8DF-4D25-ADCC-E29948BF539E}">
      <dgm:prSet phldrT="[Text]" custT="1"/>
      <dgm:spPr>
        <a:solidFill>
          <a:schemeClr val="accent3">
            <a:lumMod val="50000"/>
          </a:schemeClr>
        </a:solidFill>
      </dgm:spPr>
      <dgm:t>
        <a:bodyPr/>
        <a:lstStyle/>
        <a:p>
          <a:r>
            <a:rPr lang="en-ZA" sz="1300" dirty="0" smtClean="0"/>
            <a:t>14x Cortex A9</a:t>
          </a:r>
          <a:endParaRPr lang="en-ZA" sz="1300" dirty="0"/>
        </a:p>
      </dgm:t>
    </dgm:pt>
    <dgm:pt modelId="{7AB8A3B3-FC94-4F69-97B5-483784829D33}" type="parTrans" cxnId="{DAB09B38-B5A0-4276-9CD4-1BB494B055C3}">
      <dgm:prSet/>
      <dgm:spPr/>
      <dgm:t>
        <a:bodyPr/>
        <a:lstStyle/>
        <a:p>
          <a:endParaRPr lang="en-ZA" sz="1300"/>
        </a:p>
      </dgm:t>
    </dgm:pt>
    <dgm:pt modelId="{F15166B0-33B4-4376-9218-A25F7FE4BE9F}" type="sibTrans" cxnId="{DAB09B38-B5A0-4276-9CD4-1BB494B055C3}">
      <dgm:prSet custT="1"/>
      <dgm:spPr>
        <a:solidFill>
          <a:schemeClr val="tx2">
            <a:lumMod val="75000"/>
          </a:schemeClr>
        </a:solidFill>
      </dgm:spPr>
      <dgm:t>
        <a:bodyPr/>
        <a:lstStyle/>
        <a:p>
          <a:endParaRPr lang="en-ZA" sz="1300"/>
        </a:p>
      </dgm:t>
    </dgm:pt>
    <dgm:pt modelId="{D1BE5020-F441-4C53-9B19-7D927E7F819B}">
      <dgm:prSet phldrT="[Text]" custT="1"/>
      <dgm:spPr>
        <a:solidFill>
          <a:schemeClr val="accent3">
            <a:lumMod val="50000"/>
          </a:schemeClr>
        </a:solidFill>
      </dgm:spPr>
      <dgm:t>
        <a:bodyPr/>
        <a:lstStyle/>
        <a:p>
          <a:r>
            <a:rPr lang="en-ZA" sz="1300" dirty="0" smtClean="0"/>
            <a:t>14 X $60 = $840</a:t>
          </a:r>
          <a:endParaRPr lang="en-ZA" sz="1300" dirty="0"/>
        </a:p>
      </dgm:t>
    </dgm:pt>
    <dgm:pt modelId="{E7ED340B-AD51-40F4-A345-5946EEBC7119}" type="parTrans" cxnId="{A2F8F52C-BF7F-4897-8E42-8BDFF58B5500}">
      <dgm:prSet/>
      <dgm:spPr/>
      <dgm:t>
        <a:bodyPr/>
        <a:lstStyle/>
        <a:p>
          <a:endParaRPr lang="en-ZA" sz="1300"/>
        </a:p>
      </dgm:t>
    </dgm:pt>
    <dgm:pt modelId="{A9A27762-3D5F-4195-8B8E-CA8924F0EB3E}" type="sibTrans" cxnId="{A2F8F52C-BF7F-4897-8E42-8BDFF58B5500}">
      <dgm:prSet custT="1"/>
      <dgm:spPr>
        <a:solidFill>
          <a:schemeClr val="tx2">
            <a:lumMod val="75000"/>
          </a:schemeClr>
        </a:solidFill>
      </dgm:spPr>
      <dgm:t>
        <a:bodyPr/>
        <a:lstStyle/>
        <a:p>
          <a:endParaRPr lang="en-ZA" sz="1300"/>
        </a:p>
      </dgm:t>
    </dgm:pt>
    <dgm:pt modelId="{BB5A305A-F720-44AE-8E9A-29DF9E322237}">
      <dgm:prSet phldrT="[Text]" custT="1"/>
      <dgm:spPr>
        <a:solidFill>
          <a:schemeClr val="accent3">
            <a:lumMod val="50000"/>
          </a:schemeClr>
        </a:solidFill>
      </dgm:spPr>
      <dgm:t>
        <a:bodyPr/>
        <a:lstStyle/>
        <a:p>
          <a:r>
            <a:rPr lang="en-ZA" sz="1300" dirty="0" smtClean="0"/>
            <a:t>56 W</a:t>
          </a:r>
          <a:endParaRPr lang="en-ZA" sz="1300" dirty="0"/>
        </a:p>
      </dgm:t>
    </dgm:pt>
    <dgm:pt modelId="{C765BDD9-942F-4226-9F6E-75F9D187E217}" type="parTrans" cxnId="{4F9335A6-427A-4913-BF14-2E0030D1B211}">
      <dgm:prSet/>
      <dgm:spPr/>
      <dgm:t>
        <a:bodyPr/>
        <a:lstStyle/>
        <a:p>
          <a:endParaRPr lang="en-ZA" sz="1300"/>
        </a:p>
      </dgm:t>
    </dgm:pt>
    <dgm:pt modelId="{D6B42BDA-F75D-4548-B51C-CC11DC434151}" type="sibTrans" cxnId="{4F9335A6-427A-4913-BF14-2E0030D1B211}">
      <dgm:prSet custT="1"/>
      <dgm:spPr>
        <a:solidFill>
          <a:schemeClr val="tx2">
            <a:lumMod val="75000"/>
          </a:schemeClr>
        </a:solidFill>
      </dgm:spPr>
      <dgm:t>
        <a:bodyPr/>
        <a:lstStyle/>
        <a:p>
          <a:endParaRPr lang="en-ZA" sz="1300"/>
        </a:p>
      </dgm:t>
    </dgm:pt>
    <dgm:pt modelId="{15C89F89-55E6-47D9-A25E-7D6A6BBB3DAD}">
      <dgm:prSet phldrT="[Text]" custT="1"/>
      <dgm:spPr>
        <a:solidFill>
          <a:schemeClr val="accent6">
            <a:lumMod val="50000"/>
          </a:schemeClr>
        </a:solidFill>
      </dgm:spPr>
      <dgm:t>
        <a:bodyPr/>
        <a:lstStyle/>
        <a:p>
          <a:r>
            <a:rPr lang="en-ZA" sz="1300" dirty="0" smtClean="0"/>
            <a:t>56 Cores</a:t>
          </a:r>
          <a:endParaRPr lang="en-ZA" sz="1300" dirty="0"/>
        </a:p>
      </dgm:t>
    </dgm:pt>
    <dgm:pt modelId="{7BDA236D-8488-40B2-9AD4-852CDAA0DDDD}" type="parTrans" cxnId="{7C572E6B-4BB4-48F1-B47C-5EC9ADA56F56}">
      <dgm:prSet/>
      <dgm:spPr/>
      <dgm:t>
        <a:bodyPr/>
        <a:lstStyle/>
        <a:p>
          <a:endParaRPr lang="en-ZA" sz="1300"/>
        </a:p>
      </dgm:t>
    </dgm:pt>
    <dgm:pt modelId="{904A5965-C82E-4BA9-A5FB-F2F6491AE733}" type="sibTrans" cxnId="{7C572E6B-4BB4-48F1-B47C-5EC9ADA56F56}">
      <dgm:prSet/>
      <dgm:spPr/>
      <dgm:t>
        <a:bodyPr/>
        <a:lstStyle/>
        <a:p>
          <a:endParaRPr lang="en-ZA" sz="1300"/>
        </a:p>
      </dgm:t>
    </dgm:pt>
    <dgm:pt modelId="{5D1F9F3F-DDE9-41DB-93BC-57EE6D5AB259}" type="pres">
      <dgm:prSet presAssocID="{2EB71E48-6DED-4215-9325-1DCBCAA29EEB}" presName="Name0" presStyleCnt="0">
        <dgm:presLayoutVars>
          <dgm:dir/>
          <dgm:resizeHandles val="exact"/>
        </dgm:presLayoutVars>
      </dgm:prSet>
      <dgm:spPr/>
    </dgm:pt>
    <dgm:pt modelId="{5EA29977-30CD-426A-9DA3-F6980B8EE247}" type="pres">
      <dgm:prSet presAssocID="{F17E87DC-C8DF-4D25-ADCC-E29948BF539E}" presName="node" presStyleLbl="node1" presStyleIdx="0" presStyleCnt="4">
        <dgm:presLayoutVars>
          <dgm:bulletEnabled val="1"/>
        </dgm:presLayoutVars>
      </dgm:prSet>
      <dgm:spPr/>
      <dgm:t>
        <a:bodyPr/>
        <a:lstStyle/>
        <a:p>
          <a:endParaRPr lang="en-ZA"/>
        </a:p>
      </dgm:t>
    </dgm:pt>
    <dgm:pt modelId="{76C8DB29-AD7A-4A86-9DF7-2B8F9506DF64}" type="pres">
      <dgm:prSet presAssocID="{F15166B0-33B4-4376-9218-A25F7FE4BE9F}" presName="sibTrans" presStyleLbl="sibTrans2D1" presStyleIdx="0" presStyleCnt="3"/>
      <dgm:spPr/>
      <dgm:t>
        <a:bodyPr/>
        <a:lstStyle/>
        <a:p>
          <a:endParaRPr lang="en-ZA"/>
        </a:p>
      </dgm:t>
    </dgm:pt>
    <dgm:pt modelId="{5980D933-9DD4-48FB-8FE1-511A2D89A3ED}" type="pres">
      <dgm:prSet presAssocID="{F15166B0-33B4-4376-9218-A25F7FE4BE9F}" presName="connectorText" presStyleLbl="sibTrans2D1" presStyleIdx="0" presStyleCnt="3"/>
      <dgm:spPr/>
      <dgm:t>
        <a:bodyPr/>
        <a:lstStyle/>
        <a:p>
          <a:endParaRPr lang="en-ZA"/>
        </a:p>
      </dgm:t>
    </dgm:pt>
    <dgm:pt modelId="{FD02B7A6-B8B6-41AD-B35E-4EBA102F11E7}" type="pres">
      <dgm:prSet presAssocID="{D1BE5020-F441-4C53-9B19-7D927E7F819B}" presName="node" presStyleLbl="node1" presStyleIdx="1" presStyleCnt="4">
        <dgm:presLayoutVars>
          <dgm:bulletEnabled val="1"/>
        </dgm:presLayoutVars>
      </dgm:prSet>
      <dgm:spPr/>
      <dgm:t>
        <a:bodyPr/>
        <a:lstStyle/>
        <a:p>
          <a:endParaRPr lang="en-ZA"/>
        </a:p>
      </dgm:t>
    </dgm:pt>
    <dgm:pt modelId="{2D4529C7-C172-4086-B201-DE46983330E5}" type="pres">
      <dgm:prSet presAssocID="{A9A27762-3D5F-4195-8B8E-CA8924F0EB3E}" presName="sibTrans" presStyleLbl="sibTrans2D1" presStyleIdx="1" presStyleCnt="3"/>
      <dgm:spPr/>
      <dgm:t>
        <a:bodyPr/>
        <a:lstStyle/>
        <a:p>
          <a:endParaRPr lang="en-ZA"/>
        </a:p>
      </dgm:t>
    </dgm:pt>
    <dgm:pt modelId="{7CB48D51-BB2E-4CBF-B20E-7966908126CA}" type="pres">
      <dgm:prSet presAssocID="{A9A27762-3D5F-4195-8B8E-CA8924F0EB3E}" presName="connectorText" presStyleLbl="sibTrans2D1" presStyleIdx="1" presStyleCnt="3"/>
      <dgm:spPr/>
      <dgm:t>
        <a:bodyPr/>
        <a:lstStyle/>
        <a:p>
          <a:endParaRPr lang="en-ZA"/>
        </a:p>
      </dgm:t>
    </dgm:pt>
    <dgm:pt modelId="{1E6D3E5C-BBB6-4E17-9651-B243150EA6B2}" type="pres">
      <dgm:prSet presAssocID="{BB5A305A-F720-44AE-8E9A-29DF9E322237}" presName="node" presStyleLbl="node1" presStyleIdx="2" presStyleCnt="4">
        <dgm:presLayoutVars>
          <dgm:bulletEnabled val="1"/>
        </dgm:presLayoutVars>
      </dgm:prSet>
      <dgm:spPr/>
      <dgm:t>
        <a:bodyPr/>
        <a:lstStyle/>
        <a:p>
          <a:endParaRPr lang="en-ZA"/>
        </a:p>
      </dgm:t>
    </dgm:pt>
    <dgm:pt modelId="{2AF34D8B-FE33-4043-9796-39BFF2751230}" type="pres">
      <dgm:prSet presAssocID="{D6B42BDA-F75D-4548-B51C-CC11DC434151}" presName="sibTrans" presStyleLbl="sibTrans2D1" presStyleIdx="2" presStyleCnt="3"/>
      <dgm:spPr/>
      <dgm:t>
        <a:bodyPr/>
        <a:lstStyle/>
        <a:p>
          <a:endParaRPr lang="en-ZA"/>
        </a:p>
      </dgm:t>
    </dgm:pt>
    <dgm:pt modelId="{AF94FF8F-8DAE-4D28-B9B7-16B2F66E5255}" type="pres">
      <dgm:prSet presAssocID="{D6B42BDA-F75D-4548-B51C-CC11DC434151}" presName="connectorText" presStyleLbl="sibTrans2D1" presStyleIdx="2" presStyleCnt="3"/>
      <dgm:spPr/>
      <dgm:t>
        <a:bodyPr/>
        <a:lstStyle/>
        <a:p>
          <a:endParaRPr lang="en-ZA"/>
        </a:p>
      </dgm:t>
    </dgm:pt>
    <dgm:pt modelId="{1A7D6277-FE20-4FD3-AD4E-B1C0163C7AA7}" type="pres">
      <dgm:prSet presAssocID="{15C89F89-55E6-47D9-A25E-7D6A6BBB3DAD}" presName="node" presStyleLbl="node1" presStyleIdx="3" presStyleCnt="4">
        <dgm:presLayoutVars>
          <dgm:bulletEnabled val="1"/>
        </dgm:presLayoutVars>
      </dgm:prSet>
      <dgm:spPr/>
      <dgm:t>
        <a:bodyPr/>
        <a:lstStyle/>
        <a:p>
          <a:endParaRPr lang="en-ZA"/>
        </a:p>
      </dgm:t>
    </dgm:pt>
  </dgm:ptLst>
  <dgm:cxnLst>
    <dgm:cxn modelId="{71B027A9-C8A8-46CC-9384-82BBE693AC4C}" type="presOf" srcId="{BB5A305A-F720-44AE-8E9A-29DF9E322237}" destId="{1E6D3E5C-BBB6-4E17-9651-B243150EA6B2}" srcOrd="0" destOrd="0" presId="urn:microsoft.com/office/officeart/2005/8/layout/process1"/>
    <dgm:cxn modelId="{4A64E62F-7E36-4E9D-BE50-A7113358FDA6}" type="presOf" srcId="{A9A27762-3D5F-4195-8B8E-CA8924F0EB3E}" destId="{2D4529C7-C172-4086-B201-DE46983330E5}" srcOrd="0" destOrd="0" presId="urn:microsoft.com/office/officeart/2005/8/layout/process1"/>
    <dgm:cxn modelId="{353C89E6-57D0-449B-B044-05D48094FA6B}" type="presOf" srcId="{D6B42BDA-F75D-4548-B51C-CC11DC434151}" destId="{2AF34D8B-FE33-4043-9796-39BFF2751230}" srcOrd="0" destOrd="0" presId="urn:microsoft.com/office/officeart/2005/8/layout/process1"/>
    <dgm:cxn modelId="{79E07647-681C-4BE9-8F60-6C34DBF0B444}" type="presOf" srcId="{A9A27762-3D5F-4195-8B8E-CA8924F0EB3E}" destId="{7CB48D51-BB2E-4CBF-B20E-7966908126CA}" srcOrd="1" destOrd="0" presId="urn:microsoft.com/office/officeart/2005/8/layout/process1"/>
    <dgm:cxn modelId="{A7756A1E-2872-4CA0-B203-FAE9648846FE}" type="presOf" srcId="{D6B42BDA-F75D-4548-B51C-CC11DC434151}" destId="{AF94FF8F-8DAE-4D28-B9B7-16B2F66E5255}" srcOrd="1" destOrd="0" presId="urn:microsoft.com/office/officeart/2005/8/layout/process1"/>
    <dgm:cxn modelId="{C1DA43C6-D861-4B3F-ACF3-1E0FEA5FA035}" type="presOf" srcId="{F15166B0-33B4-4376-9218-A25F7FE4BE9F}" destId="{76C8DB29-AD7A-4A86-9DF7-2B8F9506DF64}" srcOrd="0" destOrd="0" presId="urn:microsoft.com/office/officeart/2005/8/layout/process1"/>
    <dgm:cxn modelId="{16397AEF-66E5-4391-B988-0467E8AF8D58}" type="presOf" srcId="{D1BE5020-F441-4C53-9B19-7D927E7F819B}" destId="{FD02B7A6-B8B6-41AD-B35E-4EBA102F11E7}" srcOrd="0" destOrd="0" presId="urn:microsoft.com/office/officeart/2005/8/layout/process1"/>
    <dgm:cxn modelId="{4F9335A6-427A-4913-BF14-2E0030D1B211}" srcId="{2EB71E48-6DED-4215-9325-1DCBCAA29EEB}" destId="{BB5A305A-F720-44AE-8E9A-29DF9E322237}" srcOrd="2" destOrd="0" parTransId="{C765BDD9-942F-4226-9F6E-75F9D187E217}" sibTransId="{D6B42BDA-F75D-4548-B51C-CC11DC434151}"/>
    <dgm:cxn modelId="{7C572E6B-4BB4-48F1-B47C-5EC9ADA56F56}" srcId="{2EB71E48-6DED-4215-9325-1DCBCAA29EEB}" destId="{15C89F89-55E6-47D9-A25E-7D6A6BBB3DAD}" srcOrd="3" destOrd="0" parTransId="{7BDA236D-8488-40B2-9AD4-852CDAA0DDDD}" sibTransId="{904A5965-C82E-4BA9-A5FB-F2F6491AE733}"/>
    <dgm:cxn modelId="{AF690574-AD88-4C64-A61C-B6604D80613F}" type="presOf" srcId="{15C89F89-55E6-47D9-A25E-7D6A6BBB3DAD}" destId="{1A7D6277-FE20-4FD3-AD4E-B1C0163C7AA7}" srcOrd="0" destOrd="0" presId="urn:microsoft.com/office/officeart/2005/8/layout/process1"/>
    <dgm:cxn modelId="{DAB09B38-B5A0-4276-9CD4-1BB494B055C3}" srcId="{2EB71E48-6DED-4215-9325-1DCBCAA29EEB}" destId="{F17E87DC-C8DF-4D25-ADCC-E29948BF539E}" srcOrd="0" destOrd="0" parTransId="{7AB8A3B3-FC94-4F69-97B5-483784829D33}" sibTransId="{F15166B0-33B4-4376-9218-A25F7FE4BE9F}"/>
    <dgm:cxn modelId="{BEB71F15-B704-433C-A1CF-7C000D7BE3D5}" type="presOf" srcId="{F15166B0-33B4-4376-9218-A25F7FE4BE9F}" destId="{5980D933-9DD4-48FB-8FE1-511A2D89A3ED}" srcOrd="1" destOrd="0" presId="urn:microsoft.com/office/officeart/2005/8/layout/process1"/>
    <dgm:cxn modelId="{53CCDBB3-56DA-4E53-9668-09E6A58E1D55}" type="presOf" srcId="{2EB71E48-6DED-4215-9325-1DCBCAA29EEB}" destId="{5D1F9F3F-DDE9-41DB-93BC-57EE6D5AB259}" srcOrd="0" destOrd="0" presId="urn:microsoft.com/office/officeart/2005/8/layout/process1"/>
    <dgm:cxn modelId="{A2F8F52C-BF7F-4897-8E42-8BDFF58B5500}" srcId="{2EB71E48-6DED-4215-9325-1DCBCAA29EEB}" destId="{D1BE5020-F441-4C53-9B19-7D927E7F819B}" srcOrd="1" destOrd="0" parTransId="{E7ED340B-AD51-40F4-A345-5946EEBC7119}" sibTransId="{A9A27762-3D5F-4195-8B8E-CA8924F0EB3E}"/>
    <dgm:cxn modelId="{0DBEF4A3-D142-4ED4-B560-A9C0FC46E3DA}" type="presOf" srcId="{F17E87DC-C8DF-4D25-ADCC-E29948BF539E}" destId="{5EA29977-30CD-426A-9DA3-F6980B8EE247}" srcOrd="0" destOrd="0" presId="urn:microsoft.com/office/officeart/2005/8/layout/process1"/>
    <dgm:cxn modelId="{063B7FF5-D756-4CE5-AB13-A6F60E656412}" type="presParOf" srcId="{5D1F9F3F-DDE9-41DB-93BC-57EE6D5AB259}" destId="{5EA29977-30CD-426A-9DA3-F6980B8EE247}" srcOrd="0" destOrd="0" presId="urn:microsoft.com/office/officeart/2005/8/layout/process1"/>
    <dgm:cxn modelId="{0BA9F9F9-8C4D-4546-A8B4-6052E0100AEA}" type="presParOf" srcId="{5D1F9F3F-DDE9-41DB-93BC-57EE6D5AB259}" destId="{76C8DB29-AD7A-4A86-9DF7-2B8F9506DF64}" srcOrd="1" destOrd="0" presId="urn:microsoft.com/office/officeart/2005/8/layout/process1"/>
    <dgm:cxn modelId="{9ADEF179-27AA-458F-9105-4761A4AF5DFD}" type="presParOf" srcId="{76C8DB29-AD7A-4A86-9DF7-2B8F9506DF64}" destId="{5980D933-9DD4-48FB-8FE1-511A2D89A3ED}" srcOrd="0" destOrd="0" presId="urn:microsoft.com/office/officeart/2005/8/layout/process1"/>
    <dgm:cxn modelId="{8CC33CA3-5B25-438B-854A-EB073151B8CA}" type="presParOf" srcId="{5D1F9F3F-DDE9-41DB-93BC-57EE6D5AB259}" destId="{FD02B7A6-B8B6-41AD-B35E-4EBA102F11E7}" srcOrd="2" destOrd="0" presId="urn:microsoft.com/office/officeart/2005/8/layout/process1"/>
    <dgm:cxn modelId="{B976CA9A-3C77-4F38-9409-CEFC65DEB399}" type="presParOf" srcId="{5D1F9F3F-DDE9-41DB-93BC-57EE6D5AB259}" destId="{2D4529C7-C172-4086-B201-DE46983330E5}" srcOrd="3" destOrd="0" presId="urn:microsoft.com/office/officeart/2005/8/layout/process1"/>
    <dgm:cxn modelId="{7CFA2396-3E4A-4262-850B-7FECC930D54B}" type="presParOf" srcId="{2D4529C7-C172-4086-B201-DE46983330E5}" destId="{7CB48D51-BB2E-4CBF-B20E-7966908126CA}" srcOrd="0" destOrd="0" presId="urn:microsoft.com/office/officeart/2005/8/layout/process1"/>
    <dgm:cxn modelId="{1A7077B7-AD9F-4300-99CB-4BC797A02394}" type="presParOf" srcId="{5D1F9F3F-DDE9-41DB-93BC-57EE6D5AB259}" destId="{1E6D3E5C-BBB6-4E17-9651-B243150EA6B2}" srcOrd="4" destOrd="0" presId="urn:microsoft.com/office/officeart/2005/8/layout/process1"/>
    <dgm:cxn modelId="{E09496EA-FDA2-4326-9166-FF76FFB3A769}" type="presParOf" srcId="{5D1F9F3F-DDE9-41DB-93BC-57EE6D5AB259}" destId="{2AF34D8B-FE33-4043-9796-39BFF2751230}" srcOrd="5" destOrd="0" presId="urn:microsoft.com/office/officeart/2005/8/layout/process1"/>
    <dgm:cxn modelId="{BE3C70EB-C55B-4337-A1A7-B43DA70BC2CC}" type="presParOf" srcId="{2AF34D8B-FE33-4043-9796-39BFF2751230}" destId="{AF94FF8F-8DAE-4D28-B9B7-16B2F66E5255}" srcOrd="0" destOrd="0" presId="urn:microsoft.com/office/officeart/2005/8/layout/process1"/>
    <dgm:cxn modelId="{1AA31291-1A59-4BBC-9C68-ABE06AFE9592}" type="presParOf" srcId="{5D1F9F3F-DDE9-41DB-93BC-57EE6D5AB259}" destId="{1A7D6277-FE20-4FD3-AD4E-B1C0163C7AA7}" srcOrd="6" destOrd="0" presId="urn:microsoft.com/office/officeart/2005/8/layout/process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C7DE70-752C-4ACF-9A0D-2A13F8EA7ADC}"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ZA"/>
        </a:p>
      </dgm:t>
    </dgm:pt>
    <dgm:pt modelId="{098732BC-993C-44FA-9048-4A78D886BC31}">
      <dgm:prSet phldrT="[Text]" custT="1"/>
      <dgm:spPr/>
      <dgm:t>
        <a:bodyPr/>
        <a:lstStyle/>
        <a:p>
          <a:r>
            <a:rPr lang="en-ZA" sz="1600" b="1" dirty="0" smtClean="0"/>
            <a:t>Cortex A7</a:t>
          </a:r>
          <a:endParaRPr lang="en-ZA" sz="1600" b="1" dirty="0"/>
        </a:p>
      </dgm:t>
    </dgm:pt>
    <dgm:pt modelId="{FDD065E5-F081-41ED-9C5C-9F12008476C1}" type="parTrans" cxnId="{5E482C05-DABA-433D-BD84-58E318246ECA}">
      <dgm:prSet/>
      <dgm:spPr/>
      <dgm:t>
        <a:bodyPr/>
        <a:lstStyle/>
        <a:p>
          <a:endParaRPr lang="en-ZA"/>
        </a:p>
      </dgm:t>
    </dgm:pt>
    <dgm:pt modelId="{E43714E7-C711-4EEE-8D5A-8D64B83A96F1}" type="sibTrans" cxnId="{5E482C05-DABA-433D-BD84-58E318246ECA}">
      <dgm:prSet/>
      <dgm:spPr/>
      <dgm:t>
        <a:bodyPr/>
        <a:lstStyle/>
        <a:p>
          <a:endParaRPr lang="en-ZA"/>
        </a:p>
      </dgm:t>
    </dgm:pt>
    <dgm:pt modelId="{1294D05E-676C-46C5-A905-E12F8EECF8A3}">
      <dgm:prSet phldrT="[Text]" custT="1"/>
      <dgm:spPr/>
      <dgm:t>
        <a:bodyPr/>
        <a:lstStyle/>
        <a:p>
          <a:r>
            <a:rPr lang="en-ZA" sz="1400" dirty="0" smtClean="0"/>
            <a:t>0.753 GFLOPS</a:t>
          </a:r>
          <a:endParaRPr lang="en-ZA" sz="1400" dirty="0"/>
        </a:p>
      </dgm:t>
    </dgm:pt>
    <dgm:pt modelId="{3A08A2C9-6AFF-44F8-8545-3AA95C54B75C}" type="parTrans" cxnId="{15CB43F2-282C-4B04-924C-D7FFD1B02169}">
      <dgm:prSet/>
      <dgm:spPr/>
      <dgm:t>
        <a:bodyPr/>
        <a:lstStyle/>
        <a:p>
          <a:endParaRPr lang="en-ZA"/>
        </a:p>
      </dgm:t>
    </dgm:pt>
    <dgm:pt modelId="{52DEDC77-F18C-4433-8001-255740DC6C8E}" type="sibTrans" cxnId="{15CB43F2-282C-4B04-924C-D7FFD1B02169}">
      <dgm:prSet/>
      <dgm:spPr/>
      <dgm:t>
        <a:bodyPr/>
        <a:lstStyle/>
        <a:p>
          <a:endParaRPr lang="en-ZA"/>
        </a:p>
      </dgm:t>
    </dgm:pt>
    <dgm:pt modelId="{335CFA6B-474C-4601-B424-87A8D870F64F}">
      <dgm:prSet phldrT="[Text]" custT="1"/>
      <dgm:spPr/>
      <dgm:t>
        <a:bodyPr/>
        <a:lstStyle/>
        <a:p>
          <a:r>
            <a:rPr lang="en-ZA" sz="1600" b="1" dirty="0" smtClean="0"/>
            <a:t>Cortex A9</a:t>
          </a:r>
          <a:endParaRPr lang="en-ZA" sz="1600" b="1" dirty="0"/>
        </a:p>
      </dgm:t>
    </dgm:pt>
    <dgm:pt modelId="{F53FD012-708C-4B9B-9DEB-9BFAC7DA2540}" type="parTrans" cxnId="{62A98FAB-86A5-4799-A47F-E579D20840ED}">
      <dgm:prSet/>
      <dgm:spPr/>
      <dgm:t>
        <a:bodyPr/>
        <a:lstStyle/>
        <a:p>
          <a:endParaRPr lang="en-ZA"/>
        </a:p>
      </dgm:t>
    </dgm:pt>
    <dgm:pt modelId="{7ACA7CCA-B16A-48FB-A0FB-1D523BFE02F5}" type="sibTrans" cxnId="{62A98FAB-86A5-4799-A47F-E579D20840ED}">
      <dgm:prSet/>
      <dgm:spPr/>
      <dgm:t>
        <a:bodyPr/>
        <a:lstStyle/>
        <a:p>
          <a:endParaRPr lang="en-ZA"/>
        </a:p>
      </dgm:t>
    </dgm:pt>
    <dgm:pt modelId="{47492B75-E395-4C80-BD92-576D8E82C09B}">
      <dgm:prSet phldrT="[Text]" custT="1"/>
      <dgm:spPr/>
      <dgm:t>
        <a:bodyPr/>
        <a:lstStyle/>
        <a:p>
          <a:r>
            <a:rPr lang="en-ZA" sz="1400" dirty="0" smtClean="0"/>
            <a:t>2.382 GFLOPS</a:t>
          </a:r>
          <a:endParaRPr lang="en-ZA" sz="1400" dirty="0"/>
        </a:p>
      </dgm:t>
    </dgm:pt>
    <dgm:pt modelId="{83D5A8BE-451C-4BB8-9F0A-7D99CD142FB0}" type="parTrans" cxnId="{491816BB-E22B-42D3-8E12-5516352AC199}">
      <dgm:prSet/>
      <dgm:spPr/>
      <dgm:t>
        <a:bodyPr/>
        <a:lstStyle/>
        <a:p>
          <a:endParaRPr lang="en-ZA"/>
        </a:p>
      </dgm:t>
    </dgm:pt>
    <dgm:pt modelId="{68D42E47-F89E-4EE4-84C3-33C4FF42490F}" type="sibTrans" cxnId="{491816BB-E22B-42D3-8E12-5516352AC199}">
      <dgm:prSet/>
      <dgm:spPr/>
      <dgm:t>
        <a:bodyPr/>
        <a:lstStyle/>
        <a:p>
          <a:endParaRPr lang="en-ZA"/>
        </a:p>
      </dgm:t>
    </dgm:pt>
    <dgm:pt modelId="{093F7175-E894-4336-A68F-6FF9559BBED5}">
      <dgm:prSet phldrT="[Text]" custT="1"/>
      <dgm:spPr/>
      <dgm:t>
        <a:bodyPr/>
        <a:lstStyle/>
        <a:p>
          <a:r>
            <a:rPr lang="en-ZA" sz="1600" dirty="0" smtClean="0"/>
            <a:t>Intel I7 3930k</a:t>
          </a:r>
          <a:endParaRPr lang="en-ZA" sz="1600" dirty="0"/>
        </a:p>
      </dgm:t>
    </dgm:pt>
    <dgm:pt modelId="{38130283-DFBB-4850-B97D-5CB84954AAAE}" type="parTrans" cxnId="{C9A46046-DCE0-4C17-A318-BC99BCB17DEB}">
      <dgm:prSet/>
      <dgm:spPr/>
      <dgm:t>
        <a:bodyPr/>
        <a:lstStyle/>
        <a:p>
          <a:endParaRPr lang="en-ZA"/>
        </a:p>
      </dgm:t>
    </dgm:pt>
    <dgm:pt modelId="{BFF2232E-1D3F-4D37-A94A-D4E3A20A72DA}" type="sibTrans" cxnId="{C9A46046-DCE0-4C17-A318-BC99BCB17DEB}">
      <dgm:prSet/>
      <dgm:spPr/>
      <dgm:t>
        <a:bodyPr/>
        <a:lstStyle/>
        <a:p>
          <a:endParaRPr lang="en-ZA"/>
        </a:p>
      </dgm:t>
    </dgm:pt>
    <dgm:pt modelId="{B2DD96E1-7EE1-4861-BC16-D28613D387DC}">
      <dgm:prSet phldrT="[Text]" custT="1"/>
      <dgm:spPr/>
      <dgm:t>
        <a:bodyPr/>
        <a:lstStyle/>
        <a:p>
          <a:r>
            <a:rPr lang="en-ZA" sz="1400" dirty="0" smtClean="0"/>
            <a:t>125 GFLOPS</a:t>
          </a:r>
          <a:endParaRPr lang="en-ZA" sz="1400" dirty="0"/>
        </a:p>
      </dgm:t>
    </dgm:pt>
    <dgm:pt modelId="{043FF1A8-606A-4C7D-AF96-3CD4CB6095F1}" type="parTrans" cxnId="{40658060-141A-439F-9FB0-9FC1F8DEC065}">
      <dgm:prSet/>
      <dgm:spPr/>
      <dgm:t>
        <a:bodyPr/>
        <a:lstStyle/>
        <a:p>
          <a:endParaRPr lang="en-ZA"/>
        </a:p>
      </dgm:t>
    </dgm:pt>
    <dgm:pt modelId="{B491859A-C940-4FD4-B292-96FB75CA0343}" type="sibTrans" cxnId="{40658060-141A-439F-9FB0-9FC1F8DEC065}">
      <dgm:prSet/>
      <dgm:spPr/>
      <dgm:t>
        <a:bodyPr/>
        <a:lstStyle/>
        <a:p>
          <a:endParaRPr lang="en-ZA"/>
        </a:p>
      </dgm:t>
    </dgm:pt>
    <dgm:pt modelId="{C5D093C1-34AC-414A-AD4C-DB20C2A8F690}">
      <dgm:prSet phldrT="[Text]" custT="1"/>
      <dgm:spPr/>
      <dgm:t>
        <a:bodyPr/>
        <a:lstStyle/>
        <a:p>
          <a:r>
            <a:rPr lang="en-ZA" sz="1400" dirty="0" smtClean="0"/>
            <a:t>0.264 GFLOPS/Watt</a:t>
          </a:r>
          <a:endParaRPr lang="en-ZA" sz="1400" dirty="0"/>
        </a:p>
      </dgm:t>
    </dgm:pt>
    <dgm:pt modelId="{07C33F5C-8D95-4349-9605-4C845D75B5EC}" type="parTrans" cxnId="{A4AA0901-EFA8-407F-B0C6-B3DB2AAB0F5A}">
      <dgm:prSet/>
      <dgm:spPr/>
      <dgm:t>
        <a:bodyPr/>
        <a:lstStyle/>
        <a:p>
          <a:endParaRPr lang="en-ZA"/>
        </a:p>
      </dgm:t>
    </dgm:pt>
    <dgm:pt modelId="{AF4EAB6E-DA9A-4309-92A1-AB9DD22BBA66}" type="sibTrans" cxnId="{A4AA0901-EFA8-407F-B0C6-B3DB2AAB0F5A}">
      <dgm:prSet/>
      <dgm:spPr/>
      <dgm:t>
        <a:bodyPr/>
        <a:lstStyle/>
        <a:p>
          <a:endParaRPr lang="en-ZA"/>
        </a:p>
      </dgm:t>
    </dgm:pt>
    <dgm:pt modelId="{970A9597-F657-4CC4-99C3-563539219DD4}">
      <dgm:prSet phldrT="[Text]" custT="1"/>
      <dgm:spPr/>
      <dgm:t>
        <a:bodyPr/>
        <a:lstStyle/>
        <a:p>
          <a:r>
            <a:rPr lang="en-ZA" sz="1400" dirty="0" smtClean="0"/>
            <a:t>0.471 GFLOPS/Watt</a:t>
          </a:r>
          <a:endParaRPr lang="en-ZA" sz="1400" dirty="0"/>
        </a:p>
      </dgm:t>
    </dgm:pt>
    <dgm:pt modelId="{D4F008FB-FA14-4A5E-85BB-A1E7039ED93B}" type="parTrans" cxnId="{EF24A845-BB5B-4385-B6CA-9503B822C29A}">
      <dgm:prSet/>
      <dgm:spPr/>
      <dgm:t>
        <a:bodyPr/>
        <a:lstStyle/>
        <a:p>
          <a:endParaRPr lang="en-ZA"/>
        </a:p>
      </dgm:t>
    </dgm:pt>
    <dgm:pt modelId="{A734DB08-F388-4046-A05A-556D25AAEBC6}" type="sibTrans" cxnId="{EF24A845-BB5B-4385-B6CA-9503B822C29A}">
      <dgm:prSet/>
      <dgm:spPr/>
      <dgm:t>
        <a:bodyPr/>
        <a:lstStyle/>
        <a:p>
          <a:endParaRPr lang="en-ZA"/>
        </a:p>
      </dgm:t>
    </dgm:pt>
    <dgm:pt modelId="{87BE2171-D065-4F83-9F1E-20FB015C4AE3}">
      <dgm:prSet phldrT="[Text]" custT="1"/>
      <dgm:spPr/>
      <dgm:t>
        <a:bodyPr/>
        <a:lstStyle/>
        <a:p>
          <a:r>
            <a:rPr lang="en-ZA" sz="1400" dirty="0" smtClean="0"/>
            <a:t>0.961 GFLOPS/Watt</a:t>
          </a:r>
          <a:endParaRPr lang="en-ZA" sz="1400" dirty="0"/>
        </a:p>
      </dgm:t>
    </dgm:pt>
    <dgm:pt modelId="{7C89F90F-5F80-4C63-97CC-3094622FDDA0}" type="parTrans" cxnId="{D3B66178-A6B1-4D0C-A97B-BBBA9E0A5A58}">
      <dgm:prSet/>
      <dgm:spPr/>
      <dgm:t>
        <a:bodyPr/>
        <a:lstStyle/>
        <a:p>
          <a:endParaRPr lang="en-ZA"/>
        </a:p>
      </dgm:t>
    </dgm:pt>
    <dgm:pt modelId="{97C04608-73DE-45BE-9A3E-472B922D1EBC}" type="sibTrans" cxnId="{D3B66178-A6B1-4D0C-A97B-BBBA9E0A5A58}">
      <dgm:prSet/>
      <dgm:spPr/>
      <dgm:t>
        <a:bodyPr/>
        <a:lstStyle/>
        <a:p>
          <a:endParaRPr lang="en-ZA"/>
        </a:p>
      </dgm:t>
    </dgm:pt>
    <dgm:pt modelId="{ED976945-68EA-4863-A686-2A91D2AFC9E7}" type="pres">
      <dgm:prSet presAssocID="{E8C7DE70-752C-4ACF-9A0D-2A13F8EA7ADC}" presName="Name0" presStyleCnt="0">
        <dgm:presLayoutVars>
          <dgm:dir/>
          <dgm:animLvl val="lvl"/>
          <dgm:resizeHandles val="exact"/>
        </dgm:presLayoutVars>
      </dgm:prSet>
      <dgm:spPr/>
      <dgm:t>
        <a:bodyPr/>
        <a:lstStyle/>
        <a:p>
          <a:endParaRPr lang="en-ZA"/>
        </a:p>
      </dgm:t>
    </dgm:pt>
    <dgm:pt modelId="{A46347CB-D0FA-485D-BF03-44A2EBC4CC4D}" type="pres">
      <dgm:prSet presAssocID="{098732BC-993C-44FA-9048-4A78D886BC31}" presName="composite" presStyleCnt="0"/>
      <dgm:spPr/>
    </dgm:pt>
    <dgm:pt modelId="{9DB3580F-5A0A-416F-BE17-EC758E5E58EA}" type="pres">
      <dgm:prSet presAssocID="{098732BC-993C-44FA-9048-4A78D886BC31}" presName="parTx" presStyleLbl="alignNode1" presStyleIdx="0" presStyleCnt="3">
        <dgm:presLayoutVars>
          <dgm:chMax val="0"/>
          <dgm:chPref val="0"/>
          <dgm:bulletEnabled val="1"/>
        </dgm:presLayoutVars>
      </dgm:prSet>
      <dgm:spPr/>
      <dgm:t>
        <a:bodyPr/>
        <a:lstStyle/>
        <a:p>
          <a:endParaRPr lang="en-ZA"/>
        </a:p>
      </dgm:t>
    </dgm:pt>
    <dgm:pt modelId="{FEDA87DB-3CB5-4174-85DF-7D40EF124E75}" type="pres">
      <dgm:prSet presAssocID="{098732BC-993C-44FA-9048-4A78D886BC31}" presName="desTx" presStyleLbl="alignAccFollowNode1" presStyleIdx="0" presStyleCnt="3">
        <dgm:presLayoutVars>
          <dgm:bulletEnabled val="1"/>
        </dgm:presLayoutVars>
      </dgm:prSet>
      <dgm:spPr/>
      <dgm:t>
        <a:bodyPr/>
        <a:lstStyle/>
        <a:p>
          <a:endParaRPr lang="en-ZA"/>
        </a:p>
      </dgm:t>
    </dgm:pt>
    <dgm:pt modelId="{48A50D0B-5AE8-4C9F-A86E-BD7C300EFFC0}" type="pres">
      <dgm:prSet presAssocID="{E43714E7-C711-4EEE-8D5A-8D64B83A96F1}" presName="space" presStyleCnt="0"/>
      <dgm:spPr/>
    </dgm:pt>
    <dgm:pt modelId="{B5978245-BF1B-4A48-98F4-EEE7531AF0E7}" type="pres">
      <dgm:prSet presAssocID="{335CFA6B-474C-4601-B424-87A8D870F64F}" presName="composite" presStyleCnt="0"/>
      <dgm:spPr/>
    </dgm:pt>
    <dgm:pt modelId="{2FCAD228-1E44-42E2-AAB1-A070413490E3}" type="pres">
      <dgm:prSet presAssocID="{335CFA6B-474C-4601-B424-87A8D870F64F}" presName="parTx" presStyleLbl="alignNode1" presStyleIdx="1" presStyleCnt="3">
        <dgm:presLayoutVars>
          <dgm:chMax val="0"/>
          <dgm:chPref val="0"/>
          <dgm:bulletEnabled val="1"/>
        </dgm:presLayoutVars>
      </dgm:prSet>
      <dgm:spPr/>
      <dgm:t>
        <a:bodyPr/>
        <a:lstStyle/>
        <a:p>
          <a:endParaRPr lang="en-ZA"/>
        </a:p>
      </dgm:t>
    </dgm:pt>
    <dgm:pt modelId="{51F3FFC6-45F3-4BCD-ADE9-C9057E72F0A3}" type="pres">
      <dgm:prSet presAssocID="{335CFA6B-474C-4601-B424-87A8D870F64F}" presName="desTx" presStyleLbl="alignAccFollowNode1" presStyleIdx="1" presStyleCnt="3">
        <dgm:presLayoutVars>
          <dgm:bulletEnabled val="1"/>
        </dgm:presLayoutVars>
      </dgm:prSet>
      <dgm:spPr/>
      <dgm:t>
        <a:bodyPr/>
        <a:lstStyle/>
        <a:p>
          <a:endParaRPr lang="en-ZA"/>
        </a:p>
      </dgm:t>
    </dgm:pt>
    <dgm:pt modelId="{5F327704-E1B6-4F78-9137-3BBD4F5A1690}" type="pres">
      <dgm:prSet presAssocID="{7ACA7CCA-B16A-48FB-A0FB-1D523BFE02F5}" presName="space" presStyleCnt="0"/>
      <dgm:spPr/>
    </dgm:pt>
    <dgm:pt modelId="{CFB64F0D-1A37-44CC-96CA-D0B9A71A592E}" type="pres">
      <dgm:prSet presAssocID="{093F7175-E894-4336-A68F-6FF9559BBED5}" presName="composite" presStyleCnt="0"/>
      <dgm:spPr/>
    </dgm:pt>
    <dgm:pt modelId="{8ACA285D-F933-4DC9-B5B8-1B2615D3FB16}" type="pres">
      <dgm:prSet presAssocID="{093F7175-E894-4336-A68F-6FF9559BBED5}" presName="parTx" presStyleLbl="alignNode1" presStyleIdx="2" presStyleCnt="3">
        <dgm:presLayoutVars>
          <dgm:chMax val="0"/>
          <dgm:chPref val="0"/>
          <dgm:bulletEnabled val="1"/>
        </dgm:presLayoutVars>
      </dgm:prSet>
      <dgm:spPr/>
      <dgm:t>
        <a:bodyPr/>
        <a:lstStyle/>
        <a:p>
          <a:endParaRPr lang="en-ZA"/>
        </a:p>
      </dgm:t>
    </dgm:pt>
    <dgm:pt modelId="{4D0547A8-89C4-47A7-B812-74C8DC31AE28}" type="pres">
      <dgm:prSet presAssocID="{093F7175-E894-4336-A68F-6FF9559BBED5}" presName="desTx" presStyleLbl="alignAccFollowNode1" presStyleIdx="2" presStyleCnt="3">
        <dgm:presLayoutVars>
          <dgm:bulletEnabled val="1"/>
        </dgm:presLayoutVars>
      </dgm:prSet>
      <dgm:spPr/>
      <dgm:t>
        <a:bodyPr/>
        <a:lstStyle/>
        <a:p>
          <a:endParaRPr lang="en-ZA"/>
        </a:p>
      </dgm:t>
    </dgm:pt>
  </dgm:ptLst>
  <dgm:cxnLst>
    <dgm:cxn modelId="{76B19DCF-426F-4B84-A415-8EDB00BC7074}" type="presOf" srcId="{E8C7DE70-752C-4ACF-9A0D-2A13F8EA7ADC}" destId="{ED976945-68EA-4863-A686-2A91D2AFC9E7}" srcOrd="0" destOrd="0" presId="urn:microsoft.com/office/officeart/2005/8/layout/hList1"/>
    <dgm:cxn modelId="{5E482C05-DABA-433D-BD84-58E318246ECA}" srcId="{E8C7DE70-752C-4ACF-9A0D-2A13F8EA7ADC}" destId="{098732BC-993C-44FA-9048-4A78D886BC31}" srcOrd="0" destOrd="0" parTransId="{FDD065E5-F081-41ED-9C5C-9F12008476C1}" sibTransId="{E43714E7-C711-4EEE-8D5A-8D64B83A96F1}"/>
    <dgm:cxn modelId="{454DA9FF-B346-4EBB-A16F-841635FDEC2F}" type="presOf" srcId="{B2DD96E1-7EE1-4861-BC16-D28613D387DC}" destId="{4D0547A8-89C4-47A7-B812-74C8DC31AE28}" srcOrd="0" destOrd="0" presId="urn:microsoft.com/office/officeart/2005/8/layout/hList1"/>
    <dgm:cxn modelId="{62A98FAB-86A5-4799-A47F-E579D20840ED}" srcId="{E8C7DE70-752C-4ACF-9A0D-2A13F8EA7ADC}" destId="{335CFA6B-474C-4601-B424-87A8D870F64F}" srcOrd="1" destOrd="0" parTransId="{F53FD012-708C-4B9B-9DEB-9BFAC7DA2540}" sibTransId="{7ACA7CCA-B16A-48FB-A0FB-1D523BFE02F5}"/>
    <dgm:cxn modelId="{15CB43F2-282C-4B04-924C-D7FFD1B02169}" srcId="{098732BC-993C-44FA-9048-4A78D886BC31}" destId="{1294D05E-676C-46C5-A905-E12F8EECF8A3}" srcOrd="0" destOrd="0" parTransId="{3A08A2C9-6AFF-44F8-8545-3AA95C54B75C}" sibTransId="{52DEDC77-F18C-4433-8001-255740DC6C8E}"/>
    <dgm:cxn modelId="{C9A46046-DCE0-4C17-A318-BC99BCB17DEB}" srcId="{E8C7DE70-752C-4ACF-9A0D-2A13F8EA7ADC}" destId="{093F7175-E894-4336-A68F-6FF9559BBED5}" srcOrd="2" destOrd="0" parTransId="{38130283-DFBB-4850-B97D-5CB84954AAAE}" sibTransId="{BFF2232E-1D3F-4D37-A94A-D4E3A20A72DA}"/>
    <dgm:cxn modelId="{CC7E68DE-D955-4C70-BB41-6819966B0228}" type="presOf" srcId="{970A9597-F657-4CC4-99C3-563539219DD4}" destId="{51F3FFC6-45F3-4BCD-ADE9-C9057E72F0A3}" srcOrd="0" destOrd="1" presId="urn:microsoft.com/office/officeart/2005/8/layout/hList1"/>
    <dgm:cxn modelId="{F7B4933B-3994-495B-915A-61AF9846D8C6}" type="presOf" srcId="{098732BC-993C-44FA-9048-4A78D886BC31}" destId="{9DB3580F-5A0A-416F-BE17-EC758E5E58EA}" srcOrd="0" destOrd="0" presId="urn:microsoft.com/office/officeart/2005/8/layout/hList1"/>
    <dgm:cxn modelId="{EF24A845-BB5B-4385-B6CA-9503B822C29A}" srcId="{335CFA6B-474C-4601-B424-87A8D870F64F}" destId="{970A9597-F657-4CC4-99C3-563539219DD4}" srcOrd="1" destOrd="0" parTransId="{D4F008FB-FA14-4A5E-85BB-A1E7039ED93B}" sibTransId="{A734DB08-F388-4046-A05A-556D25AAEBC6}"/>
    <dgm:cxn modelId="{D3B66178-A6B1-4D0C-A97B-BBBA9E0A5A58}" srcId="{093F7175-E894-4336-A68F-6FF9559BBED5}" destId="{87BE2171-D065-4F83-9F1E-20FB015C4AE3}" srcOrd="1" destOrd="0" parTransId="{7C89F90F-5F80-4C63-97CC-3094622FDDA0}" sibTransId="{97C04608-73DE-45BE-9A3E-472B922D1EBC}"/>
    <dgm:cxn modelId="{F52FAF26-2E19-4A03-A5A7-1DE64D154DEF}" type="presOf" srcId="{87BE2171-D065-4F83-9F1E-20FB015C4AE3}" destId="{4D0547A8-89C4-47A7-B812-74C8DC31AE28}" srcOrd="0" destOrd="1" presId="urn:microsoft.com/office/officeart/2005/8/layout/hList1"/>
    <dgm:cxn modelId="{3026A36E-B392-41F9-BB2D-4E4887211A58}" type="presOf" srcId="{1294D05E-676C-46C5-A905-E12F8EECF8A3}" destId="{FEDA87DB-3CB5-4174-85DF-7D40EF124E75}" srcOrd="0" destOrd="0" presId="urn:microsoft.com/office/officeart/2005/8/layout/hList1"/>
    <dgm:cxn modelId="{A4AA0901-EFA8-407F-B0C6-B3DB2AAB0F5A}" srcId="{098732BC-993C-44FA-9048-4A78D886BC31}" destId="{C5D093C1-34AC-414A-AD4C-DB20C2A8F690}" srcOrd="1" destOrd="0" parTransId="{07C33F5C-8D95-4349-9605-4C845D75B5EC}" sibTransId="{AF4EAB6E-DA9A-4309-92A1-AB9DD22BBA66}"/>
    <dgm:cxn modelId="{8821052D-B04A-492F-855F-263B46CC2459}" type="presOf" srcId="{C5D093C1-34AC-414A-AD4C-DB20C2A8F690}" destId="{FEDA87DB-3CB5-4174-85DF-7D40EF124E75}" srcOrd="0" destOrd="1" presId="urn:microsoft.com/office/officeart/2005/8/layout/hList1"/>
    <dgm:cxn modelId="{40658060-141A-439F-9FB0-9FC1F8DEC065}" srcId="{093F7175-E894-4336-A68F-6FF9559BBED5}" destId="{B2DD96E1-7EE1-4861-BC16-D28613D387DC}" srcOrd="0" destOrd="0" parTransId="{043FF1A8-606A-4C7D-AF96-3CD4CB6095F1}" sibTransId="{B491859A-C940-4FD4-B292-96FB75CA0343}"/>
    <dgm:cxn modelId="{5963E3B3-64BD-42B0-9C71-F5C3CB462C18}" type="presOf" srcId="{093F7175-E894-4336-A68F-6FF9559BBED5}" destId="{8ACA285D-F933-4DC9-B5B8-1B2615D3FB16}" srcOrd="0" destOrd="0" presId="urn:microsoft.com/office/officeart/2005/8/layout/hList1"/>
    <dgm:cxn modelId="{491816BB-E22B-42D3-8E12-5516352AC199}" srcId="{335CFA6B-474C-4601-B424-87A8D870F64F}" destId="{47492B75-E395-4C80-BD92-576D8E82C09B}" srcOrd="0" destOrd="0" parTransId="{83D5A8BE-451C-4BB8-9F0A-7D99CD142FB0}" sibTransId="{68D42E47-F89E-4EE4-84C3-33C4FF42490F}"/>
    <dgm:cxn modelId="{A69108BB-7FB6-43A0-8AB9-9498F997F8B1}" type="presOf" srcId="{335CFA6B-474C-4601-B424-87A8D870F64F}" destId="{2FCAD228-1E44-42E2-AAB1-A070413490E3}" srcOrd="0" destOrd="0" presId="urn:microsoft.com/office/officeart/2005/8/layout/hList1"/>
    <dgm:cxn modelId="{6B7E53E7-8B6B-48D8-AA61-1C4BE0C20865}" type="presOf" srcId="{47492B75-E395-4C80-BD92-576D8E82C09B}" destId="{51F3FFC6-45F3-4BCD-ADE9-C9057E72F0A3}" srcOrd="0" destOrd="0" presId="urn:microsoft.com/office/officeart/2005/8/layout/hList1"/>
    <dgm:cxn modelId="{39B351AF-262A-4976-9BFD-C70D08A0CF3E}" type="presParOf" srcId="{ED976945-68EA-4863-A686-2A91D2AFC9E7}" destId="{A46347CB-D0FA-485D-BF03-44A2EBC4CC4D}" srcOrd="0" destOrd="0" presId="urn:microsoft.com/office/officeart/2005/8/layout/hList1"/>
    <dgm:cxn modelId="{73EA0DA0-CC1A-454F-BB09-D207C1A2C1EC}" type="presParOf" srcId="{A46347CB-D0FA-485D-BF03-44A2EBC4CC4D}" destId="{9DB3580F-5A0A-416F-BE17-EC758E5E58EA}" srcOrd="0" destOrd="0" presId="urn:microsoft.com/office/officeart/2005/8/layout/hList1"/>
    <dgm:cxn modelId="{20F0C1D9-F9E7-4E7C-A1AD-D48520BCF1AD}" type="presParOf" srcId="{A46347CB-D0FA-485D-BF03-44A2EBC4CC4D}" destId="{FEDA87DB-3CB5-4174-85DF-7D40EF124E75}" srcOrd="1" destOrd="0" presId="urn:microsoft.com/office/officeart/2005/8/layout/hList1"/>
    <dgm:cxn modelId="{7A39A8B9-5A09-4CC5-8E75-9BA417F5333D}" type="presParOf" srcId="{ED976945-68EA-4863-A686-2A91D2AFC9E7}" destId="{48A50D0B-5AE8-4C9F-A86E-BD7C300EFFC0}" srcOrd="1" destOrd="0" presId="urn:microsoft.com/office/officeart/2005/8/layout/hList1"/>
    <dgm:cxn modelId="{3D7AFE5B-00D8-4785-8732-E33365FAC21B}" type="presParOf" srcId="{ED976945-68EA-4863-A686-2A91D2AFC9E7}" destId="{B5978245-BF1B-4A48-98F4-EEE7531AF0E7}" srcOrd="2" destOrd="0" presId="urn:microsoft.com/office/officeart/2005/8/layout/hList1"/>
    <dgm:cxn modelId="{477128CD-62F9-4A2C-A383-6A92AB7EF80F}" type="presParOf" srcId="{B5978245-BF1B-4A48-98F4-EEE7531AF0E7}" destId="{2FCAD228-1E44-42E2-AAB1-A070413490E3}" srcOrd="0" destOrd="0" presId="urn:microsoft.com/office/officeart/2005/8/layout/hList1"/>
    <dgm:cxn modelId="{450EA6AA-950A-4D8E-A372-803D43142497}" type="presParOf" srcId="{B5978245-BF1B-4A48-98F4-EEE7531AF0E7}" destId="{51F3FFC6-45F3-4BCD-ADE9-C9057E72F0A3}" srcOrd="1" destOrd="0" presId="urn:microsoft.com/office/officeart/2005/8/layout/hList1"/>
    <dgm:cxn modelId="{762E08C0-85B5-4605-945A-ED81AC5AFBD0}" type="presParOf" srcId="{ED976945-68EA-4863-A686-2A91D2AFC9E7}" destId="{5F327704-E1B6-4F78-9137-3BBD4F5A1690}" srcOrd="3" destOrd="0" presId="urn:microsoft.com/office/officeart/2005/8/layout/hList1"/>
    <dgm:cxn modelId="{70180C3A-8F0A-4CF7-A894-96F1E4465882}" type="presParOf" srcId="{ED976945-68EA-4863-A686-2A91D2AFC9E7}" destId="{CFB64F0D-1A37-44CC-96CA-D0B9A71A592E}" srcOrd="4" destOrd="0" presId="urn:microsoft.com/office/officeart/2005/8/layout/hList1"/>
    <dgm:cxn modelId="{1E9B4276-DA22-4A05-BB90-1B7A477FBAC1}" type="presParOf" srcId="{CFB64F0D-1A37-44CC-96CA-D0B9A71A592E}" destId="{8ACA285D-F933-4DC9-B5B8-1B2615D3FB16}" srcOrd="0" destOrd="0" presId="urn:microsoft.com/office/officeart/2005/8/layout/hList1"/>
    <dgm:cxn modelId="{AA45767D-277C-47D3-9071-2831DCD19E8C}" type="presParOf" srcId="{CFB64F0D-1A37-44CC-96CA-D0B9A71A592E}" destId="{4D0547A8-89C4-47A7-B812-74C8DC31AE2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C7DE70-752C-4ACF-9A0D-2A13F8EA7ADC}"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ZA"/>
        </a:p>
      </dgm:t>
    </dgm:pt>
    <dgm:pt modelId="{098732BC-993C-44FA-9048-4A78D886BC31}">
      <dgm:prSet phldrT="[Text]" custT="1"/>
      <dgm:spPr/>
      <dgm:t>
        <a:bodyPr/>
        <a:lstStyle/>
        <a:p>
          <a:r>
            <a:rPr lang="en-ZA" sz="1600" b="1" dirty="0" smtClean="0"/>
            <a:t>Cortex A7</a:t>
          </a:r>
          <a:endParaRPr lang="en-ZA" sz="1600" b="1" dirty="0"/>
        </a:p>
      </dgm:t>
    </dgm:pt>
    <dgm:pt modelId="{FDD065E5-F081-41ED-9C5C-9F12008476C1}" type="parTrans" cxnId="{5E482C05-DABA-433D-BD84-58E318246ECA}">
      <dgm:prSet/>
      <dgm:spPr/>
      <dgm:t>
        <a:bodyPr/>
        <a:lstStyle/>
        <a:p>
          <a:endParaRPr lang="en-ZA"/>
        </a:p>
      </dgm:t>
    </dgm:pt>
    <dgm:pt modelId="{E43714E7-C711-4EEE-8D5A-8D64B83A96F1}" type="sibTrans" cxnId="{5E482C05-DABA-433D-BD84-58E318246ECA}">
      <dgm:prSet/>
      <dgm:spPr/>
      <dgm:t>
        <a:bodyPr/>
        <a:lstStyle/>
        <a:p>
          <a:endParaRPr lang="en-ZA"/>
        </a:p>
      </dgm:t>
    </dgm:pt>
    <dgm:pt modelId="{1294D05E-676C-46C5-A905-E12F8EECF8A3}">
      <dgm:prSet phldrT="[Text]" custT="1"/>
      <dgm:spPr/>
      <dgm:t>
        <a:bodyPr/>
        <a:lstStyle/>
        <a:p>
          <a:r>
            <a:rPr lang="en-ZA" sz="1400" dirty="0" smtClean="0"/>
            <a:t>1.696 GFLOPS</a:t>
          </a:r>
          <a:endParaRPr lang="en-ZA" sz="1400" dirty="0"/>
        </a:p>
      </dgm:t>
    </dgm:pt>
    <dgm:pt modelId="{3A08A2C9-6AFF-44F8-8545-3AA95C54B75C}" type="parTrans" cxnId="{15CB43F2-282C-4B04-924C-D7FFD1B02169}">
      <dgm:prSet/>
      <dgm:spPr/>
      <dgm:t>
        <a:bodyPr/>
        <a:lstStyle/>
        <a:p>
          <a:endParaRPr lang="en-ZA"/>
        </a:p>
      </dgm:t>
    </dgm:pt>
    <dgm:pt modelId="{52DEDC77-F18C-4433-8001-255740DC6C8E}" type="sibTrans" cxnId="{15CB43F2-282C-4B04-924C-D7FFD1B02169}">
      <dgm:prSet/>
      <dgm:spPr/>
      <dgm:t>
        <a:bodyPr/>
        <a:lstStyle/>
        <a:p>
          <a:endParaRPr lang="en-ZA"/>
        </a:p>
      </dgm:t>
    </dgm:pt>
    <dgm:pt modelId="{335CFA6B-474C-4601-B424-87A8D870F64F}">
      <dgm:prSet phldrT="[Text]" custT="1"/>
      <dgm:spPr/>
      <dgm:t>
        <a:bodyPr/>
        <a:lstStyle/>
        <a:p>
          <a:r>
            <a:rPr lang="en-ZA" sz="1600" b="1" dirty="0" smtClean="0"/>
            <a:t>Cortex A9</a:t>
          </a:r>
          <a:endParaRPr lang="en-ZA" sz="1600" b="1" dirty="0"/>
        </a:p>
      </dgm:t>
    </dgm:pt>
    <dgm:pt modelId="{F53FD012-708C-4B9B-9DEB-9BFAC7DA2540}" type="parTrans" cxnId="{62A98FAB-86A5-4799-A47F-E579D20840ED}">
      <dgm:prSet/>
      <dgm:spPr/>
      <dgm:t>
        <a:bodyPr/>
        <a:lstStyle/>
        <a:p>
          <a:endParaRPr lang="en-ZA"/>
        </a:p>
      </dgm:t>
    </dgm:pt>
    <dgm:pt modelId="{7ACA7CCA-B16A-48FB-A0FB-1D523BFE02F5}" type="sibTrans" cxnId="{62A98FAB-86A5-4799-A47F-E579D20840ED}">
      <dgm:prSet/>
      <dgm:spPr/>
      <dgm:t>
        <a:bodyPr/>
        <a:lstStyle/>
        <a:p>
          <a:endParaRPr lang="en-ZA"/>
        </a:p>
      </dgm:t>
    </dgm:pt>
    <dgm:pt modelId="{47492B75-E395-4C80-BD92-576D8E82C09B}">
      <dgm:prSet phldrT="[Text]" custT="1"/>
      <dgm:spPr/>
      <dgm:t>
        <a:bodyPr/>
        <a:lstStyle/>
        <a:p>
          <a:r>
            <a:rPr lang="en-ZA" sz="1400" dirty="0" smtClean="0"/>
            <a:t>4.428 GFLOPS</a:t>
          </a:r>
          <a:endParaRPr lang="en-ZA" sz="1400" dirty="0"/>
        </a:p>
      </dgm:t>
    </dgm:pt>
    <dgm:pt modelId="{83D5A8BE-451C-4BB8-9F0A-7D99CD142FB0}" type="parTrans" cxnId="{491816BB-E22B-42D3-8E12-5516352AC199}">
      <dgm:prSet/>
      <dgm:spPr/>
      <dgm:t>
        <a:bodyPr/>
        <a:lstStyle/>
        <a:p>
          <a:endParaRPr lang="en-ZA"/>
        </a:p>
      </dgm:t>
    </dgm:pt>
    <dgm:pt modelId="{68D42E47-F89E-4EE4-84C3-33C4FF42490F}" type="sibTrans" cxnId="{491816BB-E22B-42D3-8E12-5516352AC199}">
      <dgm:prSet/>
      <dgm:spPr/>
      <dgm:t>
        <a:bodyPr/>
        <a:lstStyle/>
        <a:p>
          <a:endParaRPr lang="en-ZA"/>
        </a:p>
      </dgm:t>
    </dgm:pt>
    <dgm:pt modelId="{C5D093C1-34AC-414A-AD4C-DB20C2A8F690}">
      <dgm:prSet phldrT="[Text]" custT="1"/>
      <dgm:spPr/>
      <dgm:t>
        <a:bodyPr/>
        <a:lstStyle/>
        <a:p>
          <a:r>
            <a:rPr lang="en-ZA" sz="1400" dirty="0" smtClean="0"/>
            <a:t>0.595 GFLOPS/Watt</a:t>
          </a:r>
          <a:endParaRPr lang="en-ZA" sz="1400" dirty="0"/>
        </a:p>
      </dgm:t>
    </dgm:pt>
    <dgm:pt modelId="{07C33F5C-8D95-4349-9605-4C845D75B5EC}" type="parTrans" cxnId="{A4AA0901-EFA8-407F-B0C6-B3DB2AAB0F5A}">
      <dgm:prSet/>
      <dgm:spPr/>
      <dgm:t>
        <a:bodyPr/>
        <a:lstStyle/>
        <a:p>
          <a:endParaRPr lang="en-ZA"/>
        </a:p>
      </dgm:t>
    </dgm:pt>
    <dgm:pt modelId="{AF4EAB6E-DA9A-4309-92A1-AB9DD22BBA66}" type="sibTrans" cxnId="{A4AA0901-EFA8-407F-B0C6-B3DB2AAB0F5A}">
      <dgm:prSet/>
      <dgm:spPr/>
      <dgm:t>
        <a:bodyPr/>
        <a:lstStyle/>
        <a:p>
          <a:endParaRPr lang="en-ZA"/>
        </a:p>
      </dgm:t>
    </dgm:pt>
    <dgm:pt modelId="{970A9597-F657-4CC4-99C3-563539219DD4}">
      <dgm:prSet phldrT="[Text]" custT="1"/>
      <dgm:spPr/>
      <dgm:t>
        <a:bodyPr/>
        <a:lstStyle/>
        <a:p>
          <a:r>
            <a:rPr lang="en-ZA" sz="1400" dirty="0" smtClean="0"/>
            <a:t>0.876 GFLOPS/Watt</a:t>
          </a:r>
          <a:endParaRPr lang="en-ZA" sz="1400" dirty="0"/>
        </a:p>
      </dgm:t>
    </dgm:pt>
    <dgm:pt modelId="{D4F008FB-FA14-4A5E-85BB-A1E7039ED93B}" type="parTrans" cxnId="{EF24A845-BB5B-4385-B6CA-9503B822C29A}">
      <dgm:prSet/>
      <dgm:spPr/>
      <dgm:t>
        <a:bodyPr/>
        <a:lstStyle/>
        <a:p>
          <a:endParaRPr lang="en-ZA"/>
        </a:p>
      </dgm:t>
    </dgm:pt>
    <dgm:pt modelId="{A734DB08-F388-4046-A05A-556D25AAEBC6}" type="sibTrans" cxnId="{EF24A845-BB5B-4385-B6CA-9503B822C29A}">
      <dgm:prSet/>
      <dgm:spPr/>
      <dgm:t>
        <a:bodyPr/>
        <a:lstStyle/>
        <a:p>
          <a:endParaRPr lang="en-ZA"/>
        </a:p>
      </dgm:t>
    </dgm:pt>
    <dgm:pt modelId="{ED976945-68EA-4863-A686-2A91D2AFC9E7}" type="pres">
      <dgm:prSet presAssocID="{E8C7DE70-752C-4ACF-9A0D-2A13F8EA7ADC}" presName="Name0" presStyleCnt="0">
        <dgm:presLayoutVars>
          <dgm:dir/>
          <dgm:animLvl val="lvl"/>
          <dgm:resizeHandles val="exact"/>
        </dgm:presLayoutVars>
      </dgm:prSet>
      <dgm:spPr/>
      <dgm:t>
        <a:bodyPr/>
        <a:lstStyle/>
        <a:p>
          <a:endParaRPr lang="en-ZA"/>
        </a:p>
      </dgm:t>
    </dgm:pt>
    <dgm:pt modelId="{A46347CB-D0FA-485D-BF03-44A2EBC4CC4D}" type="pres">
      <dgm:prSet presAssocID="{098732BC-993C-44FA-9048-4A78D886BC31}" presName="composite" presStyleCnt="0"/>
      <dgm:spPr/>
    </dgm:pt>
    <dgm:pt modelId="{9DB3580F-5A0A-416F-BE17-EC758E5E58EA}" type="pres">
      <dgm:prSet presAssocID="{098732BC-993C-44FA-9048-4A78D886BC31}" presName="parTx" presStyleLbl="alignNode1" presStyleIdx="0" presStyleCnt="2">
        <dgm:presLayoutVars>
          <dgm:chMax val="0"/>
          <dgm:chPref val="0"/>
          <dgm:bulletEnabled val="1"/>
        </dgm:presLayoutVars>
      </dgm:prSet>
      <dgm:spPr/>
      <dgm:t>
        <a:bodyPr/>
        <a:lstStyle/>
        <a:p>
          <a:endParaRPr lang="en-ZA"/>
        </a:p>
      </dgm:t>
    </dgm:pt>
    <dgm:pt modelId="{FEDA87DB-3CB5-4174-85DF-7D40EF124E75}" type="pres">
      <dgm:prSet presAssocID="{098732BC-993C-44FA-9048-4A78D886BC31}" presName="desTx" presStyleLbl="alignAccFollowNode1" presStyleIdx="0" presStyleCnt="2">
        <dgm:presLayoutVars>
          <dgm:bulletEnabled val="1"/>
        </dgm:presLayoutVars>
      </dgm:prSet>
      <dgm:spPr/>
      <dgm:t>
        <a:bodyPr/>
        <a:lstStyle/>
        <a:p>
          <a:endParaRPr lang="en-ZA"/>
        </a:p>
      </dgm:t>
    </dgm:pt>
    <dgm:pt modelId="{48A50D0B-5AE8-4C9F-A86E-BD7C300EFFC0}" type="pres">
      <dgm:prSet presAssocID="{E43714E7-C711-4EEE-8D5A-8D64B83A96F1}" presName="space" presStyleCnt="0"/>
      <dgm:spPr/>
    </dgm:pt>
    <dgm:pt modelId="{B5978245-BF1B-4A48-98F4-EEE7531AF0E7}" type="pres">
      <dgm:prSet presAssocID="{335CFA6B-474C-4601-B424-87A8D870F64F}" presName="composite" presStyleCnt="0"/>
      <dgm:spPr/>
    </dgm:pt>
    <dgm:pt modelId="{2FCAD228-1E44-42E2-AAB1-A070413490E3}" type="pres">
      <dgm:prSet presAssocID="{335CFA6B-474C-4601-B424-87A8D870F64F}" presName="parTx" presStyleLbl="alignNode1" presStyleIdx="1" presStyleCnt="2">
        <dgm:presLayoutVars>
          <dgm:chMax val="0"/>
          <dgm:chPref val="0"/>
          <dgm:bulletEnabled val="1"/>
        </dgm:presLayoutVars>
      </dgm:prSet>
      <dgm:spPr/>
      <dgm:t>
        <a:bodyPr/>
        <a:lstStyle/>
        <a:p>
          <a:endParaRPr lang="en-ZA"/>
        </a:p>
      </dgm:t>
    </dgm:pt>
    <dgm:pt modelId="{51F3FFC6-45F3-4BCD-ADE9-C9057E72F0A3}" type="pres">
      <dgm:prSet presAssocID="{335CFA6B-474C-4601-B424-87A8D870F64F}" presName="desTx" presStyleLbl="alignAccFollowNode1" presStyleIdx="1" presStyleCnt="2">
        <dgm:presLayoutVars>
          <dgm:bulletEnabled val="1"/>
        </dgm:presLayoutVars>
      </dgm:prSet>
      <dgm:spPr/>
      <dgm:t>
        <a:bodyPr/>
        <a:lstStyle/>
        <a:p>
          <a:endParaRPr lang="en-ZA"/>
        </a:p>
      </dgm:t>
    </dgm:pt>
  </dgm:ptLst>
  <dgm:cxnLst>
    <dgm:cxn modelId="{256D3CD2-0786-4839-BCCF-ED0F1E0BDE9C}" type="presOf" srcId="{970A9597-F657-4CC4-99C3-563539219DD4}" destId="{51F3FFC6-45F3-4BCD-ADE9-C9057E72F0A3}" srcOrd="0" destOrd="1" presId="urn:microsoft.com/office/officeart/2005/8/layout/hList1"/>
    <dgm:cxn modelId="{491816BB-E22B-42D3-8E12-5516352AC199}" srcId="{335CFA6B-474C-4601-B424-87A8D870F64F}" destId="{47492B75-E395-4C80-BD92-576D8E82C09B}" srcOrd="0" destOrd="0" parTransId="{83D5A8BE-451C-4BB8-9F0A-7D99CD142FB0}" sibTransId="{68D42E47-F89E-4EE4-84C3-33C4FF42490F}"/>
    <dgm:cxn modelId="{A4AA0901-EFA8-407F-B0C6-B3DB2AAB0F5A}" srcId="{098732BC-993C-44FA-9048-4A78D886BC31}" destId="{C5D093C1-34AC-414A-AD4C-DB20C2A8F690}" srcOrd="1" destOrd="0" parTransId="{07C33F5C-8D95-4349-9605-4C845D75B5EC}" sibTransId="{AF4EAB6E-DA9A-4309-92A1-AB9DD22BBA66}"/>
    <dgm:cxn modelId="{62A98FAB-86A5-4799-A47F-E579D20840ED}" srcId="{E8C7DE70-752C-4ACF-9A0D-2A13F8EA7ADC}" destId="{335CFA6B-474C-4601-B424-87A8D870F64F}" srcOrd="1" destOrd="0" parTransId="{F53FD012-708C-4B9B-9DEB-9BFAC7DA2540}" sibTransId="{7ACA7CCA-B16A-48FB-A0FB-1D523BFE02F5}"/>
    <dgm:cxn modelId="{99FD2628-6CD5-4DC1-A3AA-88DB6B4F535F}" type="presOf" srcId="{C5D093C1-34AC-414A-AD4C-DB20C2A8F690}" destId="{FEDA87DB-3CB5-4174-85DF-7D40EF124E75}" srcOrd="0" destOrd="1" presId="urn:microsoft.com/office/officeart/2005/8/layout/hList1"/>
    <dgm:cxn modelId="{15CB43F2-282C-4B04-924C-D7FFD1B02169}" srcId="{098732BC-993C-44FA-9048-4A78D886BC31}" destId="{1294D05E-676C-46C5-A905-E12F8EECF8A3}" srcOrd="0" destOrd="0" parTransId="{3A08A2C9-6AFF-44F8-8545-3AA95C54B75C}" sibTransId="{52DEDC77-F18C-4433-8001-255740DC6C8E}"/>
    <dgm:cxn modelId="{5E482C05-DABA-433D-BD84-58E318246ECA}" srcId="{E8C7DE70-752C-4ACF-9A0D-2A13F8EA7ADC}" destId="{098732BC-993C-44FA-9048-4A78D886BC31}" srcOrd="0" destOrd="0" parTransId="{FDD065E5-F081-41ED-9C5C-9F12008476C1}" sibTransId="{E43714E7-C711-4EEE-8D5A-8D64B83A96F1}"/>
    <dgm:cxn modelId="{B36D7B9A-8BEE-4C58-9CBE-14293046EAF2}" type="presOf" srcId="{E8C7DE70-752C-4ACF-9A0D-2A13F8EA7ADC}" destId="{ED976945-68EA-4863-A686-2A91D2AFC9E7}" srcOrd="0" destOrd="0" presId="urn:microsoft.com/office/officeart/2005/8/layout/hList1"/>
    <dgm:cxn modelId="{EF24A845-BB5B-4385-B6CA-9503B822C29A}" srcId="{335CFA6B-474C-4601-B424-87A8D870F64F}" destId="{970A9597-F657-4CC4-99C3-563539219DD4}" srcOrd="1" destOrd="0" parTransId="{D4F008FB-FA14-4A5E-85BB-A1E7039ED93B}" sibTransId="{A734DB08-F388-4046-A05A-556D25AAEBC6}"/>
    <dgm:cxn modelId="{10F8E474-250F-46A6-BF28-1CE9D92FDD25}" type="presOf" srcId="{1294D05E-676C-46C5-A905-E12F8EECF8A3}" destId="{FEDA87DB-3CB5-4174-85DF-7D40EF124E75}" srcOrd="0" destOrd="0" presId="urn:microsoft.com/office/officeart/2005/8/layout/hList1"/>
    <dgm:cxn modelId="{ED782AA1-2784-4532-A351-0F5BCDBE8C66}" type="presOf" srcId="{098732BC-993C-44FA-9048-4A78D886BC31}" destId="{9DB3580F-5A0A-416F-BE17-EC758E5E58EA}" srcOrd="0" destOrd="0" presId="urn:microsoft.com/office/officeart/2005/8/layout/hList1"/>
    <dgm:cxn modelId="{FB6E2C4F-1827-4E1D-A036-E6FC0B6A0039}" type="presOf" srcId="{335CFA6B-474C-4601-B424-87A8D870F64F}" destId="{2FCAD228-1E44-42E2-AAB1-A070413490E3}" srcOrd="0" destOrd="0" presId="urn:microsoft.com/office/officeart/2005/8/layout/hList1"/>
    <dgm:cxn modelId="{332A36F2-361E-46AE-B7F7-24AA2EDA328E}" type="presOf" srcId="{47492B75-E395-4C80-BD92-576D8E82C09B}" destId="{51F3FFC6-45F3-4BCD-ADE9-C9057E72F0A3}" srcOrd="0" destOrd="0" presId="urn:microsoft.com/office/officeart/2005/8/layout/hList1"/>
    <dgm:cxn modelId="{68908722-F964-422C-A016-F5546621BD40}" type="presParOf" srcId="{ED976945-68EA-4863-A686-2A91D2AFC9E7}" destId="{A46347CB-D0FA-485D-BF03-44A2EBC4CC4D}" srcOrd="0" destOrd="0" presId="urn:microsoft.com/office/officeart/2005/8/layout/hList1"/>
    <dgm:cxn modelId="{B1954B10-D7DF-4701-9A5E-40A6F80C7665}" type="presParOf" srcId="{A46347CB-D0FA-485D-BF03-44A2EBC4CC4D}" destId="{9DB3580F-5A0A-416F-BE17-EC758E5E58EA}" srcOrd="0" destOrd="0" presId="urn:microsoft.com/office/officeart/2005/8/layout/hList1"/>
    <dgm:cxn modelId="{31B47051-4ECD-4BDC-8A0C-ED23AA4B7DB6}" type="presParOf" srcId="{A46347CB-D0FA-485D-BF03-44A2EBC4CC4D}" destId="{FEDA87DB-3CB5-4174-85DF-7D40EF124E75}" srcOrd="1" destOrd="0" presId="urn:microsoft.com/office/officeart/2005/8/layout/hList1"/>
    <dgm:cxn modelId="{EAB7DFB3-2E11-455E-A28B-1BC562982427}" type="presParOf" srcId="{ED976945-68EA-4863-A686-2A91D2AFC9E7}" destId="{48A50D0B-5AE8-4C9F-A86E-BD7C300EFFC0}" srcOrd="1" destOrd="0" presId="urn:microsoft.com/office/officeart/2005/8/layout/hList1"/>
    <dgm:cxn modelId="{6313C64F-CC8E-4CC6-B996-61C6AE3D97F3}" type="presParOf" srcId="{ED976945-68EA-4863-A686-2A91D2AFC9E7}" destId="{B5978245-BF1B-4A48-98F4-EEE7531AF0E7}" srcOrd="2" destOrd="0" presId="urn:microsoft.com/office/officeart/2005/8/layout/hList1"/>
    <dgm:cxn modelId="{181A7684-2EB3-4278-BD45-0E2D9A8BAB74}" type="presParOf" srcId="{B5978245-BF1B-4A48-98F4-EEE7531AF0E7}" destId="{2FCAD228-1E44-42E2-AAB1-A070413490E3}" srcOrd="0" destOrd="0" presId="urn:microsoft.com/office/officeart/2005/8/layout/hList1"/>
    <dgm:cxn modelId="{5021E6BD-296E-455F-893A-9E4FC7C3D4AB}" type="presParOf" srcId="{B5978245-BF1B-4A48-98F4-EEE7531AF0E7}" destId="{51F3FFC6-45F3-4BCD-ADE9-C9057E72F0A3}"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A8C166-6DE2-49BF-90F7-58AE3A692376}">
      <dsp:nvSpPr>
        <dsp:cNvPr id="0" name=""/>
        <dsp:cNvSpPr/>
      </dsp:nvSpPr>
      <dsp:spPr>
        <a:xfrm>
          <a:off x="311385" y="0"/>
          <a:ext cx="933223" cy="518457"/>
        </a:xfrm>
        <a:prstGeom prst="roundRect">
          <a:avLst>
            <a:gd name="adj" fmla="val 10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ARMS</a:t>
          </a:r>
          <a:endParaRPr lang="en-ZA" sz="2200" kern="1200" dirty="0"/>
        </a:p>
      </dsp:txBody>
      <dsp:txXfrm>
        <a:off x="311385" y="0"/>
        <a:ext cx="933223" cy="518457"/>
      </dsp:txXfrm>
    </dsp:sp>
    <dsp:sp modelId="{FDFADD97-BA46-41AC-99F5-65446B95BD8C}">
      <dsp:nvSpPr>
        <dsp:cNvPr id="0" name=""/>
        <dsp:cNvSpPr/>
      </dsp:nvSpPr>
      <dsp:spPr>
        <a:xfrm>
          <a:off x="1659375" y="0"/>
          <a:ext cx="933223" cy="518457"/>
        </a:xfrm>
        <a:prstGeom prst="roundRect">
          <a:avLst>
            <a:gd name="adj" fmla="val 10000"/>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smtClean="0"/>
            <a:t>X86</a:t>
          </a:r>
          <a:endParaRPr lang="en-ZA" sz="2200" kern="1200" dirty="0"/>
        </a:p>
      </dsp:txBody>
      <dsp:txXfrm>
        <a:off x="1659375" y="0"/>
        <a:ext cx="933223" cy="518457"/>
      </dsp:txXfrm>
    </dsp:sp>
    <dsp:sp modelId="{7A79B9EF-CA03-4D95-8633-28ED27DC224A}">
      <dsp:nvSpPr>
        <dsp:cNvPr id="0" name=""/>
        <dsp:cNvSpPr/>
      </dsp:nvSpPr>
      <dsp:spPr>
        <a:xfrm>
          <a:off x="1257570" y="2203444"/>
          <a:ext cx="388843" cy="388843"/>
        </a:xfrm>
        <a:prstGeom prst="triangle">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0D48F80B-B2C1-4962-A75D-807211C538E5}">
      <dsp:nvSpPr>
        <dsp:cNvPr id="0" name=""/>
        <dsp:cNvSpPr/>
      </dsp:nvSpPr>
      <dsp:spPr>
        <a:xfrm rot="240000">
          <a:off x="285106" y="2036821"/>
          <a:ext cx="2333771" cy="163193"/>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710A3770-D8D2-4AF9-9648-3A97E36784BA}">
      <dsp:nvSpPr>
        <dsp:cNvPr id="0" name=""/>
        <dsp:cNvSpPr/>
      </dsp:nvSpPr>
      <dsp:spPr>
        <a:xfrm rot="240000">
          <a:off x="1686333" y="1628797"/>
          <a:ext cx="931152" cy="433822"/>
        </a:xfrm>
        <a:prstGeom prst="round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a:t>
          </a:r>
          <a:endParaRPr lang="en-ZA" sz="1800" kern="1200" dirty="0"/>
        </a:p>
      </dsp:txBody>
      <dsp:txXfrm rot="240000">
        <a:off x="1686333" y="1628797"/>
        <a:ext cx="931152" cy="433822"/>
      </dsp:txXfrm>
    </dsp:sp>
    <dsp:sp modelId="{316F9980-5929-462E-8C50-5E3205DB7E50}">
      <dsp:nvSpPr>
        <dsp:cNvPr id="0" name=""/>
        <dsp:cNvSpPr/>
      </dsp:nvSpPr>
      <dsp:spPr>
        <a:xfrm rot="240000">
          <a:off x="1720033" y="1162186"/>
          <a:ext cx="931152" cy="433822"/>
        </a:xfrm>
        <a:prstGeom prst="round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a:t>
          </a:r>
          <a:endParaRPr lang="en-ZA" sz="1800" kern="1200" dirty="0"/>
        </a:p>
      </dsp:txBody>
      <dsp:txXfrm rot="240000">
        <a:off x="1720033" y="1162186"/>
        <a:ext cx="931152" cy="433822"/>
      </dsp:txXfrm>
    </dsp:sp>
    <dsp:sp modelId="{3CC0E313-5DDA-4F7A-8654-247EDEDFADA5}">
      <dsp:nvSpPr>
        <dsp:cNvPr id="0" name=""/>
        <dsp:cNvSpPr/>
      </dsp:nvSpPr>
      <dsp:spPr>
        <a:xfrm rot="240000">
          <a:off x="1753732" y="705943"/>
          <a:ext cx="931152" cy="433822"/>
        </a:xfrm>
        <a:prstGeom prst="round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a:t>
          </a:r>
          <a:endParaRPr lang="en-ZA" sz="1800" kern="1200" dirty="0"/>
        </a:p>
      </dsp:txBody>
      <dsp:txXfrm rot="240000">
        <a:off x="1753732" y="705943"/>
        <a:ext cx="931152" cy="433822"/>
      </dsp:txXfrm>
    </dsp:sp>
    <dsp:sp modelId="{A895C12A-5842-47C6-B8A5-7718F302C8B5}">
      <dsp:nvSpPr>
        <dsp:cNvPr id="0" name=""/>
        <dsp:cNvSpPr/>
      </dsp:nvSpPr>
      <dsp:spPr>
        <a:xfrm rot="240000">
          <a:off x="351304" y="1535475"/>
          <a:ext cx="931152" cy="433822"/>
        </a:xfrm>
        <a:prstGeom prst="round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t>$</a:t>
          </a:r>
          <a:endParaRPr lang="en-ZA" sz="1800" kern="1200" dirty="0"/>
        </a:p>
      </dsp:txBody>
      <dsp:txXfrm rot="240000">
        <a:off x="351304" y="1535475"/>
        <a:ext cx="931152" cy="4338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A29977-30CD-426A-9DA3-F6980B8EE247}">
      <dsp:nvSpPr>
        <dsp:cNvPr id="0" name=""/>
        <dsp:cNvSpPr/>
      </dsp:nvSpPr>
      <dsp:spPr>
        <a:xfrm>
          <a:off x="3006"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1x Intel i7 3930K</a:t>
          </a:r>
          <a:endParaRPr lang="en-ZA" sz="1300" kern="1200" dirty="0"/>
        </a:p>
      </dsp:txBody>
      <dsp:txXfrm>
        <a:off x="3006" y="0"/>
        <a:ext cx="1314374" cy="488279"/>
      </dsp:txXfrm>
    </dsp:sp>
    <dsp:sp modelId="{76C8DB29-AD7A-4A86-9DF7-2B8F9506DF64}">
      <dsp:nvSpPr>
        <dsp:cNvPr id="0" name=""/>
        <dsp:cNvSpPr/>
      </dsp:nvSpPr>
      <dsp:spPr>
        <a:xfrm>
          <a:off x="1448818"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1448818" y="81157"/>
        <a:ext cx="278647" cy="325964"/>
      </dsp:txXfrm>
    </dsp:sp>
    <dsp:sp modelId="{FD02B7A6-B8B6-41AD-B35E-4EBA102F11E7}">
      <dsp:nvSpPr>
        <dsp:cNvPr id="0" name=""/>
        <dsp:cNvSpPr/>
      </dsp:nvSpPr>
      <dsp:spPr>
        <a:xfrm>
          <a:off x="1843130"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1 X $630</a:t>
          </a:r>
          <a:endParaRPr lang="en-ZA" sz="1300" kern="1200" dirty="0"/>
        </a:p>
      </dsp:txBody>
      <dsp:txXfrm>
        <a:off x="1843130" y="0"/>
        <a:ext cx="1314374" cy="488279"/>
      </dsp:txXfrm>
    </dsp:sp>
    <dsp:sp modelId="{2D4529C7-C172-4086-B201-DE46983330E5}">
      <dsp:nvSpPr>
        <dsp:cNvPr id="0" name=""/>
        <dsp:cNvSpPr/>
      </dsp:nvSpPr>
      <dsp:spPr>
        <a:xfrm>
          <a:off x="3288942"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3288942" y="81157"/>
        <a:ext cx="278647" cy="325964"/>
      </dsp:txXfrm>
    </dsp:sp>
    <dsp:sp modelId="{1E6D3E5C-BBB6-4E17-9651-B243150EA6B2}">
      <dsp:nvSpPr>
        <dsp:cNvPr id="0" name=""/>
        <dsp:cNvSpPr/>
      </dsp:nvSpPr>
      <dsp:spPr>
        <a:xfrm>
          <a:off x="3683254"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130 W</a:t>
          </a:r>
          <a:endParaRPr lang="en-ZA" sz="1300" kern="1200" dirty="0"/>
        </a:p>
      </dsp:txBody>
      <dsp:txXfrm>
        <a:off x="3683254" y="0"/>
        <a:ext cx="1314374" cy="488279"/>
      </dsp:txXfrm>
    </dsp:sp>
    <dsp:sp modelId="{2AF34D8B-FE33-4043-9796-39BFF2751230}">
      <dsp:nvSpPr>
        <dsp:cNvPr id="0" name=""/>
        <dsp:cNvSpPr/>
      </dsp:nvSpPr>
      <dsp:spPr>
        <a:xfrm>
          <a:off x="5129066"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ZA" sz="1100" kern="1200"/>
        </a:p>
      </dsp:txBody>
      <dsp:txXfrm>
        <a:off x="5129066" y="81157"/>
        <a:ext cx="278647" cy="325964"/>
      </dsp:txXfrm>
    </dsp:sp>
    <dsp:sp modelId="{1A7D6277-FE20-4FD3-AD4E-B1C0163C7AA7}">
      <dsp:nvSpPr>
        <dsp:cNvPr id="0" name=""/>
        <dsp:cNvSpPr/>
      </dsp:nvSpPr>
      <dsp:spPr>
        <a:xfrm>
          <a:off x="5523379" y="0"/>
          <a:ext cx="1314374" cy="488279"/>
        </a:xfrm>
        <a:prstGeom prst="roundRect">
          <a:avLst>
            <a:gd name="adj" fmla="val 10000"/>
          </a:avLst>
        </a:prstGeom>
        <a:solidFill>
          <a:schemeClr val="accent6">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6 Cores</a:t>
          </a:r>
          <a:endParaRPr lang="en-ZA" sz="1300" kern="1200" dirty="0"/>
        </a:p>
      </dsp:txBody>
      <dsp:txXfrm>
        <a:off x="5523379" y="0"/>
        <a:ext cx="1314374" cy="48827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A29977-30CD-426A-9DA3-F6980B8EE247}">
      <dsp:nvSpPr>
        <dsp:cNvPr id="0" name=""/>
        <dsp:cNvSpPr/>
      </dsp:nvSpPr>
      <dsp:spPr>
        <a:xfrm>
          <a:off x="3006"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14x Cortex A9</a:t>
          </a:r>
          <a:endParaRPr lang="en-ZA" sz="1300" kern="1200" dirty="0"/>
        </a:p>
      </dsp:txBody>
      <dsp:txXfrm>
        <a:off x="3006" y="0"/>
        <a:ext cx="1314374" cy="488279"/>
      </dsp:txXfrm>
    </dsp:sp>
    <dsp:sp modelId="{76C8DB29-AD7A-4A86-9DF7-2B8F9506DF64}">
      <dsp:nvSpPr>
        <dsp:cNvPr id="0" name=""/>
        <dsp:cNvSpPr/>
      </dsp:nvSpPr>
      <dsp:spPr>
        <a:xfrm>
          <a:off x="1448818"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a:off x="1448818" y="81157"/>
        <a:ext cx="278647" cy="325964"/>
      </dsp:txXfrm>
    </dsp:sp>
    <dsp:sp modelId="{FD02B7A6-B8B6-41AD-B35E-4EBA102F11E7}">
      <dsp:nvSpPr>
        <dsp:cNvPr id="0" name=""/>
        <dsp:cNvSpPr/>
      </dsp:nvSpPr>
      <dsp:spPr>
        <a:xfrm>
          <a:off x="1843130"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14 X $60 = $840</a:t>
          </a:r>
          <a:endParaRPr lang="en-ZA" sz="1300" kern="1200" dirty="0"/>
        </a:p>
      </dsp:txBody>
      <dsp:txXfrm>
        <a:off x="1843130" y="0"/>
        <a:ext cx="1314374" cy="488279"/>
      </dsp:txXfrm>
    </dsp:sp>
    <dsp:sp modelId="{2D4529C7-C172-4086-B201-DE46983330E5}">
      <dsp:nvSpPr>
        <dsp:cNvPr id="0" name=""/>
        <dsp:cNvSpPr/>
      </dsp:nvSpPr>
      <dsp:spPr>
        <a:xfrm>
          <a:off x="3288942"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a:off x="3288942" y="81157"/>
        <a:ext cx="278647" cy="325964"/>
      </dsp:txXfrm>
    </dsp:sp>
    <dsp:sp modelId="{1E6D3E5C-BBB6-4E17-9651-B243150EA6B2}">
      <dsp:nvSpPr>
        <dsp:cNvPr id="0" name=""/>
        <dsp:cNvSpPr/>
      </dsp:nvSpPr>
      <dsp:spPr>
        <a:xfrm>
          <a:off x="3683254" y="0"/>
          <a:ext cx="1314374" cy="488279"/>
        </a:xfrm>
        <a:prstGeom prst="roundRect">
          <a:avLst>
            <a:gd name="adj" fmla="val 10000"/>
          </a:avLst>
        </a:prstGeom>
        <a:solidFill>
          <a:schemeClr val="accent3">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56 W</a:t>
          </a:r>
          <a:endParaRPr lang="en-ZA" sz="1300" kern="1200" dirty="0"/>
        </a:p>
      </dsp:txBody>
      <dsp:txXfrm>
        <a:off x="3683254" y="0"/>
        <a:ext cx="1314374" cy="488279"/>
      </dsp:txXfrm>
    </dsp:sp>
    <dsp:sp modelId="{2AF34D8B-FE33-4043-9796-39BFF2751230}">
      <dsp:nvSpPr>
        <dsp:cNvPr id="0" name=""/>
        <dsp:cNvSpPr/>
      </dsp:nvSpPr>
      <dsp:spPr>
        <a:xfrm>
          <a:off x="5129066" y="81157"/>
          <a:ext cx="278647" cy="325964"/>
        </a:xfrm>
        <a:prstGeom prst="rightArrow">
          <a:avLst>
            <a:gd name="adj1" fmla="val 60000"/>
            <a:gd name="adj2" fmla="val 50000"/>
          </a:avLst>
        </a:prstGeom>
        <a:solidFill>
          <a:schemeClr val="tx2">
            <a:lumMod val="75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ZA" sz="1300" kern="1200"/>
        </a:p>
      </dsp:txBody>
      <dsp:txXfrm>
        <a:off x="5129066" y="81157"/>
        <a:ext cx="278647" cy="325964"/>
      </dsp:txXfrm>
    </dsp:sp>
    <dsp:sp modelId="{1A7D6277-FE20-4FD3-AD4E-B1C0163C7AA7}">
      <dsp:nvSpPr>
        <dsp:cNvPr id="0" name=""/>
        <dsp:cNvSpPr/>
      </dsp:nvSpPr>
      <dsp:spPr>
        <a:xfrm>
          <a:off x="5523379" y="0"/>
          <a:ext cx="1314374" cy="488279"/>
        </a:xfrm>
        <a:prstGeom prst="roundRect">
          <a:avLst>
            <a:gd name="adj" fmla="val 10000"/>
          </a:avLst>
        </a:prstGeom>
        <a:solidFill>
          <a:schemeClr val="accent6">
            <a:lumMod val="50000"/>
          </a:schemeClr>
        </a:soli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ZA" sz="1300" kern="1200" dirty="0" smtClean="0"/>
            <a:t>56 Cores</a:t>
          </a:r>
          <a:endParaRPr lang="en-ZA" sz="1300" kern="1200" dirty="0"/>
        </a:p>
      </dsp:txBody>
      <dsp:txXfrm>
        <a:off x="5523379" y="0"/>
        <a:ext cx="1314374" cy="4882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3580F-5A0A-416F-BE17-EC758E5E58EA}">
      <dsp:nvSpPr>
        <dsp:cNvPr id="0" name=""/>
        <dsp:cNvSpPr/>
      </dsp:nvSpPr>
      <dsp:spPr>
        <a:xfrm>
          <a:off x="2100" y="30664"/>
          <a:ext cx="2047624" cy="432000"/>
        </a:xfrm>
        <a:prstGeom prst="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Cortex A7</a:t>
          </a:r>
          <a:endParaRPr lang="en-ZA" sz="1600" b="1" kern="1200" dirty="0"/>
        </a:p>
      </dsp:txBody>
      <dsp:txXfrm>
        <a:off x="2100" y="30664"/>
        <a:ext cx="2047624" cy="432000"/>
      </dsp:txXfrm>
    </dsp:sp>
    <dsp:sp modelId="{FEDA87DB-3CB5-4174-85DF-7D40EF124E75}">
      <dsp:nvSpPr>
        <dsp:cNvPr id="0" name=""/>
        <dsp:cNvSpPr/>
      </dsp:nvSpPr>
      <dsp:spPr>
        <a:xfrm>
          <a:off x="2100" y="462664"/>
          <a:ext cx="2047624" cy="65880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t>0.753 GFLOPS</a:t>
          </a:r>
          <a:endParaRPr lang="en-ZA" sz="1400" kern="1200" dirty="0"/>
        </a:p>
        <a:p>
          <a:pPr marL="114300" lvl="1" indent="-114300" algn="l" defTabSz="622300">
            <a:lnSpc>
              <a:spcPct val="90000"/>
            </a:lnSpc>
            <a:spcBef>
              <a:spcPct val="0"/>
            </a:spcBef>
            <a:spcAft>
              <a:spcPct val="15000"/>
            </a:spcAft>
            <a:buChar char="••"/>
          </a:pPr>
          <a:r>
            <a:rPr lang="en-ZA" sz="1400" kern="1200" dirty="0" smtClean="0"/>
            <a:t>0.264 GFLOPS/Watt</a:t>
          </a:r>
          <a:endParaRPr lang="en-ZA" sz="1400" kern="1200" dirty="0"/>
        </a:p>
      </dsp:txBody>
      <dsp:txXfrm>
        <a:off x="2100" y="462664"/>
        <a:ext cx="2047624" cy="658800"/>
      </dsp:txXfrm>
    </dsp:sp>
    <dsp:sp modelId="{2FCAD228-1E44-42E2-AAB1-A070413490E3}">
      <dsp:nvSpPr>
        <dsp:cNvPr id="0" name=""/>
        <dsp:cNvSpPr/>
      </dsp:nvSpPr>
      <dsp:spPr>
        <a:xfrm>
          <a:off x="2336391" y="30664"/>
          <a:ext cx="2047624" cy="432000"/>
        </a:xfrm>
        <a:prstGeom prst="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Cortex A9</a:t>
          </a:r>
          <a:endParaRPr lang="en-ZA" sz="1600" b="1" kern="1200" dirty="0"/>
        </a:p>
      </dsp:txBody>
      <dsp:txXfrm>
        <a:off x="2336391" y="30664"/>
        <a:ext cx="2047624" cy="432000"/>
      </dsp:txXfrm>
    </dsp:sp>
    <dsp:sp modelId="{51F3FFC6-45F3-4BCD-ADE9-C9057E72F0A3}">
      <dsp:nvSpPr>
        <dsp:cNvPr id="0" name=""/>
        <dsp:cNvSpPr/>
      </dsp:nvSpPr>
      <dsp:spPr>
        <a:xfrm>
          <a:off x="2336391" y="462664"/>
          <a:ext cx="2047624" cy="65880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t>2.382 GFLOPS</a:t>
          </a:r>
          <a:endParaRPr lang="en-ZA" sz="1400" kern="1200" dirty="0"/>
        </a:p>
        <a:p>
          <a:pPr marL="114300" lvl="1" indent="-114300" algn="l" defTabSz="622300">
            <a:lnSpc>
              <a:spcPct val="90000"/>
            </a:lnSpc>
            <a:spcBef>
              <a:spcPct val="0"/>
            </a:spcBef>
            <a:spcAft>
              <a:spcPct val="15000"/>
            </a:spcAft>
            <a:buChar char="••"/>
          </a:pPr>
          <a:r>
            <a:rPr lang="en-ZA" sz="1400" kern="1200" dirty="0" smtClean="0"/>
            <a:t>0.471 GFLOPS/Watt</a:t>
          </a:r>
          <a:endParaRPr lang="en-ZA" sz="1400" kern="1200" dirty="0"/>
        </a:p>
      </dsp:txBody>
      <dsp:txXfrm>
        <a:off x="2336391" y="462664"/>
        <a:ext cx="2047624" cy="658800"/>
      </dsp:txXfrm>
    </dsp:sp>
    <dsp:sp modelId="{8ACA285D-F933-4DC9-B5B8-1B2615D3FB16}">
      <dsp:nvSpPr>
        <dsp:cNvPr id="0" name=""/>
        <dsp:cNvSpPr/>
      </dsp:nvSpPr>
      <dsp:spPr>
        <a:xfrm>
          <a:off x="4670683" y="30664"/>
          <a:ext cx="2047624" cy="432000"/>
        </a:xfrm>
        <a:prstGeom prst="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kern="1200" dirty="0" smtClean="0"/>
            <a:t>Intel I7 3930k</a:t>
          </a:r>
          <a:endParaRPr lang="en-ZA" sz="1600" kern="1200" dirty="0"/>
        </a:p>
      </dsp:txBody>
      <dsp:txXfrm>
        <a:off x="4670683" y="30664"/>
        <a:ext cx="2047624" cy="432000"/>
      </dsp:txXfrm>
    </dsp:sp>
    <dsp:sp modelId="{4D0547A8-89C4-47A7-B812-74C8DC31AE28}">
      <dsp:nvSpPr>
        <dsp:cNvPr id="0" name=""/>
        <dsp:cNvSpPr/>
      </dsp:nvSpPr>
      <dsp:spPr>
        <a:xfrm>
          <a:off x="4670683" y="462664"/>
          <a:ext cx="2047624" cy="65880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t>125 GFLOPS</a:t>
          </a:r>
          <a:endParaRPr lang="en-ZA" sz="1400" kern="1200" dirty="0"/>
        </a:p>
        <a:p>
          <a:pPr marL="114300" lvl="1" indent="-114300" algn="l" defTabSz="622300">
            <a:lnSpc>
              <a:spcPct val="90000"/>
            </a:lnSpc>
            <a:spcBef>
              <a:spcPct val="0"/>
            </a:spcBef>
            <a:spcAft>
              <a:spcPct val="15000"/>
            </a:spcAft>
            <a:buChar char="••"/>
          </a:pPr>
          <a:r>
            <a:rPr lang="en-ZA" sz="1400" kern="1200" dirty="0" smtClean="0"/>
            <a:t>0.961 GFLOPS/Watt</a:t>
          </a:r>
          <a:endParaRPr lang="en-ZA" sz="1400" kern="1200" dirty="0"/>
        </a:p>
      </dsp:txBody>
      <dsp:txXfrm>
        <a:off x="4670683" y="462664"/>
        <a:ext cx="2047624" cy="658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B3580F-5A0A-416F-BE17-EC758E5E58EA}">
      <dsp:nvSpPr>
        <dsp:cNvPr id="0" name=""/>
        <dsp:cNvSpPr/>
      </dsp:nvSpPr>
      <dsp:spPr>
        <a:xfrm>
          <a:off x="32" y="30664"/>
          <a:ext cx="3140346" cy="432000"/>
        </a:xfrm>
        <a:prstGeom prst="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Cortex A7</a:t>
          </a:r>
          <a:endParaRPr lang="en-ZA" sz="1600" b="1" kern="1200" dirty="0"/>
        </a:p>
      </dsp:txBody>
      <dsp:txXfrm>
        <a:off x="32" y="30664"/>
        <a:ext cx="3140346" cy="432000"/>
      </dsp:txXfrm>
    </dsp:sp>
    <dsp:sp modelId="{FEDA87DB-3CB5-4174-85DF-7D40EF124E75}">
      <dsp:nvSpPr>
        <dsp:cNvPr id="0" name=""/>
        <dsp:cNvSpPr/>
      </dsp:nvSpPr>
      <dsp:spPr>
        <a:xfrm>
          <a:off x="32" y="462664"/>
          <a:ext cx="3140346" cy="65880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t>1.696 GFLOPS</a:t>
          </a:r>
          <a:endParaRPr lang="en-ZA" sz="1400" kern="1200" dirty="0"/>
        </a:p>
        <a:p>
          <a:pPr marL="114300" lvl="1" indent="-114300" algn="l" defTabSz="622300">
            <a:lnSpc>
              <a:spcPct val="90000"/>
            </a:lnSpc>
            <a:spcBef>
              <a:spcPct val="0"/>
            </a:spcBef>
            <a:spcAft>
              <a:spcPct val="15000"/>
            </a:spcAft>
            <a:buChar char="••"/>
          </a:pPr>
          <a:r>
            <a:rPr lang="en-ZA" sz="1400" kern="1200" dirty="0" smtClean="0"/>
            <a:t>0.595 GFLOPS/Watt</a:t>
          </a:r>
          <a:endParaRPr lang="en-ZA" sz="1400" kern="1200" dirty="0"/>
        </a:p>
      </dsp:txBody>
      <dsp:txXfrm>
        <a:off x="32" y="462664"/>
        <a:ext cx="3140346" cy="658800"/>
      </dsp:txXfrm>
    </dsp:sp>
    <dsp:sp modelId="{2FCAD228-1E44-42E2-AAB1-A070413490E3}">
      <dsp:nvSpPr>
        <dsp:cNvPr id="0" name=""/>
        <dsp:cNvSpPr/>
      </dsp:nvSpPr>
      <dsp:spPr>
        <a:xfrm>
          <a:off x="3580028" y="30664"/>
          <a:ext cx="3140346" cy="432000"/>
        </a:xfrm>
        <a:prstGeom prst="rect">
          <a:avLst/>
        </a:prstGeom>
        <a:gradFill rotWithShape="0">
          <a:gsLst>
            <a:gs pos="0">
              <a:schemeClr val="accent1">
                <a:hueOff val="0"/>
                <a:satOff val="0"/>
                <a:lumOff val="0"/>
                <a:alphaOff val="0"/>
                <a:shade val="40000"/>
                <a:satMod val="155000"/>
              </a:schemeClr>
            </a:gs>
            <a:gs pos="65000">
              <a:schemeClr val="accent1">
                <a:hueOff val="0"/>
                <a:satOff val="0"/>
                <a:lumOff val="0"/>
                <a:alphaOff val="0"/>
                <a:shade val="85000"/>
                <a:satMod val="155000"/>
              </a:schemeClr>
            </a:gs>
            <a:gs pos="100000">
              <a:schemeClr val="accent1">
                <a:hueOff val="0"/>
                <a:satOff val="0"/>
                <a:lumOff val="0"/>
                <a:alphaOff val="0"/>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ZA" sz="1600" b="1" kern="1200" dirty="0" smtClean="0"/>
            <a:t>Cortex A9</a:t>
          </a:r>
          <a:endParaRPr lang="en-ZA" sz="1600" b="1" kern="1200" dirty="0"/>
        </a:p>
      </dsp:txBody>
      <dsp:txXfrm>
        <a:off x="3580028" y="30664"/>
        <a:ext cx="3140346" cy="432000"/>
      </dsp:txXfrm>
    </dsp:sp>
    <dsp:sp modelId="{51F3FFC6-45F3-4BCD-ADE9-C9057E72F0A3}">
      <dsp:nvSpPr>
        <dsp:cNvPr id="0" name=""/>
        <dsp:cNvSpPr/>
      </dsp:nvSpPr>
      <dsp:spPr>
        <a:xfrm>
          <a:off x="3580028" y="462664"/>
          <a:ext cx="3140346" cy="658800"/>
        </a:xfrm>
        <a:prstGeom prst="rect">
          <a:avLst/>
        </a:prstGeom>
        <a:solidFill>
          <a:schemeClr val="accent1">
            <a:alpha val="90000"/>
            <a:tint val="40000"/>
            <a:hueOff val="0"/>
            <a:satOff val="0"/>
            <a:lumOff val="0"/>
            <a:alphaOff val="0"/>
          </a:schemeClr>
        </a:solidFill>
        <a:ln w="6350" cap="rnd" cmpd="sng" algn="ctr">
          <a:solidFill>
            <a:schemeClr val="accent1">
              <a:alpha val="90000"/>
              <a:tint val="40000"/>
              <a:hueOff val="0"/>
              <a:satOff val="0"/>
              <a:lumOff val="0"/>
              <a:alphaOff val="0"/>
            </a:schemeClr>
          </a:solidFill>
          <a:prstDash val="solid"/>
        </a:ln>
        <a:effectLst>
          <a:outerShdw blurRad="390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ZA" sz="1400" kern="1200" dirty="0" smtClean="0"/>
            <a:t>4.428 GFLOPS</a:t>
          </a:r>
          <a:endParaRPr lang="en-ZA" sz="1400" kern="1200" dirty="0"/>
        </a:p>
        <a:p>
          <a:pPr marL="114300" lvl="1" indent="-114300" algn="l" defTabSz="622300">
            <a:lnSpc>
              <a:spcPct val="90000"/>
            </a:lnSpc>
            <a:spcBef>
              <a:spcPct val="0"/>
            </a:spcBef>
            <a:spcAft>
              <a:spcPct val="15000"/>
            </a:spcAft>
            <a:buChar char="••"/>
          </a:pPr>
          <a:r>
            <a:rPr lang="en-ZA" sz="1400" kern="1200" dirty="0" smtClean="0"/>
            <a:t>0.876 GFLOPS/Watt</a:t>
          </a:r>
          <a:endParaRPr lang="en-ZA" sz="1400" kern="1200" dirty="0"/>
        </a:p>
      </dsp:txBody>
      <dsp:txXfrm>
        <a:off x="3580028" y="462664"/>
        <a:ext cx="3140346"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0.63934</cdr:x>
      <cdr:y>0.55124</cdr:y>
    </cdr:from>
    <cdr:to>
      <cdr:x>0.7377</cdr:x>
      <cdr:y>0.65624</cdr:y>
    </cdr:to>
    <cdr:sp macro="" textlink="">
      <cdr:nvSpPr>
        <cdr:cNvPr id="2" name="TextBox 1"/>
        <cdr:cNvSpPr txBox="1"/>
      </cdr:nvSpPr>
      <cdr:spPr>
        <a:xfrm xmlns:a="http://schemas.openxmlformats.org/drawingml/2006/main">
          <a:off x="2808312" y="1512168"/>
          <a:ext cx="43204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100" dirty="0" smtClean="0"/>
            <a:t>10s</a:t>
          </a:r>
          <a:endParaRPr lang="en-ZA"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F97678DB-3F8D-4CD0-BA77-3656CB4B8304}" type="datetimeFigureOut">
              <a:rPr lang="en-US" smtClean="0"/>
              <a:pPr/>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55A5A28D-BDB6-46FF-A1EF-D3D59E3A726F}" type="slidenum">
              <a:rPr lang="en-US" smtClean="0"/>
              <a:pPr/>
              <a:t>‹#›</a:t>
            </a:fld>
            <a:endParaRPr lang="en-US"/>
          </a:p>
        </p:txBody>
      </p:sp>
    </p:spTree>
    <p:extLst>
      <p:ext uri="{BB962C8B-B14F-4D97-AF65-F5344CB8AC3E}">
        <p14:creationId xmlns="" xmlns:p14="http://schemas.microsoft.com/office/powerpoint/2010/main" val="33777634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living in a world more connected</a:t>
            </a:r>
            <a:r>
              <a:rPr lang="en-US" baseline="0" dirty="0" smtClean="0"/>
              <a:t> than ever before. I am not talking about internet access but rather mobile internet access. </a:t>
            </a:r>
          </a:p>
          <a:p>
            <a:endParaRPr lang="en-US" baseline="0" dirty="0" smtClean="0"/>
          </a:p>
          <a:p>
            <a:r>
              <a:rPr lang="en-US" dirty="0" smtClean="0"/>
              <a:t>Email, Instant messaging</a:t>
            </a:r>
            <a:r>
              <a:rPr lang="en-US" baseline="0" dirty="0" smtClean="0"/>
              <a:t>, Navigation and Information are literally at our fingertips.</a:t>
            </a:r>
          </a:p>
          <a:p>
            <a:endParaRPr lang="en-US" baseline="0" dirty="0" smtClean="0"/>
          </a:p>
          <a:p>
            <a:r>
              <a:rPr lang="en-US" baseline="0" dirty="0" smtClean="0"/>
              <a:t>This has all been made possible by a little guy in this Smartphone.  The ARM processor.</a:t>
            </a:r>
          </a:p>
          <a:p>
            <a:endParaRPr lang="en-US" baseline="0" dirty="0" smtClean="0"/>
          </a:p>
          <a:p>
            <a:r>
              <a:rPr lang="en-US" baseline="0" dirty="0" smtClean="0"/>
              <a:t>My name is Robert Reed and I will be presenting a Benchmarking Characterization of ARM based processors.</a:t>
            </a:r>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mentioned briefly</a:t>
            </a:r>
            <a:r>
              <a:rPr lang="en-ZA" baseline="0" dirty="0" smtClean="0"/>
              <a:t> that HPL tested using double precision. Some applications such as Radio Astronomy can use single precision. So how does the ARM respond to single precision.</a:t>
            </a:r>
            <a:r>
              <a:rPr lang="en-ZA" dirty="0" smtClean="0"/>
              <a:t> </a:t>
            </a:r>
          </a:p>
          <a:p>
            <a:endParaRPr lang="en-ZA" dirty="0" smtClean="0"/>
          </a:p>
          <a:p>
            <a:r>
              <a:rPr lang="en-ZA" dirty="0" smtClean="0"/>
              <a:t>The answer is very well! This is largely due to the NEON extension.</a:t>
            </a:r>
            <a:r>
              <a:rPr lang="en-ZA" baseline="0" dirty="0" smtClean="0"/>
              <a:t> The performance is more than doubled and we can see that the performance/watt also increased from the double precision. I mentioned earlier that the math libraries did the work so it made sense to compile ATLAS with the correct flags for single and double precision.</a:t>
            </a:r>
          </a:p>
          <a:p>
            <a:endParaRPr lang="en-ZA" baseline="0" dirty="0" smtClean="0"/>
          </a:p>
          <a:p>
            <a:r>
              <a:rPr lang="en-ZA" baseline="0" dirty="0" smtClean="0"/>
              <a:t>With the improvement of ARMs we expect to see a double precision version of this NEON extension. This will dramatically increase the performance of these chips.</a:t>
            </a:r>
          </a:p>
        </p:txBody>
      </p:sp>
      <p:sp>
        <p:nvSpPr>
          <p:cNvPr id="4" name="Slide Number Placeholder 3"/>
          <p:cNvSpPr>
            <a:spLocks noGrp="1"/>
          </p:cNvSpPr>
          <p:nvPr>
            <p:ph type="sldNum" sz="quarter" idx="10"/>
          </p:nvPr>
        </p:nvSpPr>
        <p:spPr/>
        <p:txBody>
          <a:bodyPr/>
          <a:lstStyle/>
          <a:p>
            <a:fld id="{55A5A28D-BDB6-46FF-A1EF-D3D59E3A726F}" type="slidenum">
              <a:rPr lang="en-US" smtClean="0"/>
              <a:pPr/>
              <a:t>10</a:t>
            </a:fld>
            <a:endParaRPr lang="en-US"/>
          </a:p>
        </p:txBody>
      </p:sp>
    </p:spTree>
    <p:extLst>
      <p:ext uri="{BB962C8B-B14F-4D97-AF65-F5344CB8AC3E}">
        <p14:creationId xmlns="" xmlns:p14="http://schemas.microsoft.com/office/powerpoint/2010/main" val="117761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What</a:t>
            </a:r>
            <a:r>
              <a:rPr lang="en-ZA" baseline="0" dirty="0" smtClean="0"/>
              <a:t> can we conclude. By combining multiple ARMs together to get comparable speeds such as in the </a:t>
            </a:r>
            <a:r>
              <a:rPr lang="en-ZA" baseline="0" dirty="0" err="1" smtClean="0"/>
              <a:t>CoreMark</a:t>
            </a:r>
            <a:r>
              <a:rPr lang="en-ZA" baseline="0" dirty="0" smtClean="0"/>
              <a:t> case we find ourselves with a large number of cores. This lends itself to promote parallel computing and at higher energy efficiency.</a:t>
            </a:r>
          </a:p>
          <a:p>
            <a:endParaRPr lang="en-ZA" dirty="0" smtClean="0"/>
          </a:p>
          <a:p>
            <a:r>
              <a:rPr lang="en-ZA" dirty="0" smtClean="0"/>
              <a:t>However,</a:t>
            </a:r>
            <a:r>
              <a:rPr lang="en-ZA" baseline="0" dirty="0" smtClean="0"/>
              <a:t> l</a:t>
            </a:r>
            <a:r>
              <a:rPr lang="en-ZA" dirty="0" smtClean="0"/>
              <a:t>ooking at the HPL results show that</a:t>
            </a:r>
            <a:r>
              <a:rPr lang="en-ZA" baseline="0" dirty="0" smtClean="0"/>
              <a:t> there is still some improvements that need to be made. Even for high throughput the smaller problems may still require complex calculations. A possible solution would be to use the in built GPU’s as co processors which would give a significant boost to the floating point operations and this is something we are currently looking into. It also shows that the applications in question is critical. Some applications will promote parallelising and some will not.</a:t>
            </a:r>
          </a:p>
          <a:p>
            <a:endParaRPr lang="en-ZA" baseline="0" dirty="0" smtClean="0"/>
          </a:p>
          <a:p>
            <a:r>
              <a:rPr lang="en-ZA" baseline="0" dirty="0" smtClean="0"/>
              <a:t>With the coming of new </a:t>
            </a:r>
            <a:r>
              <a:rPr lang="en-ZA" baseline="0" dirty="0" err="1" smtClean="0"/>
              <a:t>cpus</a:t>
            </a:r>
            <a:r>
              <a:rPr lang="en-ZA" baseline="0" dirty="0" smtClean="0"/>
              <a:t> such as the Cortex A50s we expect a new era of high throughput computing. </a:t>
            </a:r>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11</a:t>
            </a:fld>
            <a:endParaRPr lang="en-US"/>
          </a:p>
        </p:txBody>
      </p:sp>
    </p:spTree>
    <p:extLst>
      <p:ext uri="{BB962C8B-B14F-4D97-AF65-F5344CB8AC3E}">
        <p14:creationId xmlns="" xmlns:p14="http://schemas.microsoft.com/office/powerpoint/2010/main" val="257426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living in a world more connected</a:t>
            </a:r>
            <a:r>
              <a:rPr lang="en-US" baseline="0" dirty="0" smtClean="0"/>
              <a:t> than ever before. I am not talking about internet access but rather mobile internet access. </a:t>
            </a:r>
          </a:p>
          <a:p>
            <a:endParaRPr lang="en-US" baseline="0" dirty="0" smtClean="0"/>
          </a:p>
          <a:p>
            <a:r>
              <a:rPr lang="en-US" dirty="0" smtClean="0"/>
              <a:t>Email, Instant messaging</a:t>
            </a:r>
            <a:r>
              <a:rPr lang="en-US" baseline="0" dirty="0" smtClean="0"/>
              <a:t>, Navigation and Information are literally at our fingertips.</a:t>
            </a:r>
          </a:p>
          <a:p>
            <a:endParaRPr lang="en-US" baseline="0" dirty="0" smtClean="0"/>
          </a:p>
          <a:p>
            <a:r>
              <a:rPr lang="en-US" baseline="0" dirty="0" smtClean="0"/>
              <a:t>This has all been made possible by a little guy in this Smartphone.  The ARM processor.</a:t>
            </a:r>
          </a:p>
          <a:p>
            <a:endParaRPr lang="en-US" baseline="0" dirty="0" smtClean="0"/>
          </a:p>
          <a:p>
            <a:r>
              <a:rPr lang="en-US" baseline="0" dirty="0" smtClean="0"/>
              <a:t>My name is Robert Reed and I will be presenting a Benchmarking Characterization of ARM based processors.</a:t>
            </a:r>
            <a:endParaRPr lang="en-US"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Backup</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19</a:t>
            </a:fld>
            <a:endParaRPr lang="en-US"/>
          </a:p>
        </p:txBody>
      </p:sp>
    </p:spTree>
    <p:extLst>
      <p:ext uri="{BB962C8B-B14F-4D97-AF65-F5344CB8AC3E}">
        <p14:creationId xmlns="" xmlns:p14="http://schemas.microsoft.com/office/powerpoint/2010/main" val="764465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mentioned briefly</a:t>
            </a:r>
            <a:r>
              <a:rPr lang="en-ZA" baseline="0" dirty="0" smtClean="0"/>
              <a:t> that HPL tested using double precision. Some applications such as Radio Astronomy can use single precision. So how does the ARM respond to single precision.</a:t>
            </a:r>
            <a:r>
              <a:rPr lang="en-ZA" dirty="0" smtClean="0"/>
              <a:t>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20</a:t>
            </a:fld>
            <a:endParaRPr lang="en-US"/>
          </a:p>
        </p:txBody>
      </p:sp>
    </p:spTree>
    <p:extLst>
      <p:ext uri="{BB962C8B-B14F-4D97-AF65-F5344CB8AC3E}">
        <p14:creationId xmlns="" xmlns:p14="http://schemas.microsoft.com/office/powerpoint/2010/main" val="117761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Mention flops/watt</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21</a:t>
            </a:fld>
            <a:endParaRPr lang="en-US"/>
          </a:p>
        </p:txBody>
      </p:sp>
    </p:spTree>
    <p:extLst>
      <p:ext uri="{BB962C8B-B14F-4D97-AF65-F5344CB8AC3E}">
        <p14:creationId xmlns="" xmlns:p14="http://schemas.microsoft.com/office/powerpoint/2010/main" val="241121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Advanced</a:t>
            </a:r>
            <a:r>
              <a:rPr lang="en-ZA" baseline="0" dirty="0" smtClean="0"/>
              <a:t> RISC machine. Reduced instruction set computing. This was introduced in the 1970’s when IBM did a study which showed that 20% of the instructions being used were doing almost 80% of the work. Simpler instructions offer the potential of better performance and require less transistors  and hence use less power.</a:t>
            </a:r>
          </a:p>
          <a:p>
            <a:endParaRPr lang="en-ZA" baseline="0" dirty="0" smtClean="0"/>
          </a:p>
          <a:p>
            <a:r>
              <a:rPr lang="en-ZA" baseline="0" dirty="0" smtClean="0"/>
              <a:t>This explains why they are largely being used in the Mobile Market. Almost 95% of </a:t>
            </a:r>
            <a:r>
              <a:rPr lang="en-ZA" baseline="0" dirty="0" err="1" smtClean="0"/>
              <a:t>smartphones</a:t>
            </a:r>
            <a:r>
              <a:rPr lang="en-ZA" baseline="0" dirty="0" smtClean="0"/>
              <a:t> today have ARM processors. Consumer products like tablets or digital televisions. RISC is even used in supercomputers such as the K-Supercomputer in Japan.</a:t>
            </a:r>
          </a:p>
          <a:p>
            <a:endParaRPr lang="en-ZA" baseline="0" dirty="0" smtClean="0"/>
          </a:p>
          <a:p>
            <a:r>
              <a:rPr lang="en-ZA" baseline="0" dirty="0" smtClean="0"/>
              <a:t>Since the ARM technology is being driven by the consumer market it results in the chips being quite inexpensive.</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Our ultimate goal is to build an affordable high through-put supercomputer. Why use ARM processors?</a:t>
            </a:r>
          </a:p>
          <a:p>
            <a:endParaRPr lang="en-ZA" baseline="0" dirty="0" smtClean="0"/>
          </a:p>
          <a:p>
            <a:r>
              <a:rPr lang="en-ZA" baseline="0" dirty="0" smtClean="0"/>
              <a:t>We know that they are not as powerful as </a:t>
            </a:r>
            <a:r>
              <a:rPr lang="en-ZA" baseline="0" dirty="0" err="1" smtClean="0"/>
              <a:t>Intels</a:t>
            </a:r>
            <a:r>
              <a:rPr lang="en-ZA" baseline="0" dirty="0" smtClean="0"/>
              <a:t> or AMD’s. So that means we need more chips to reach a comparable performance. The more arms, the more cores, the better for parallel computing.</a:t>
            </a:r>
          </a:p>
          <a:p>
            <a:endParaRPr lang="en-ZA" baseline="0" dirty="0" smtClean="0"/>
          </a:p>
          <a:p>
            <a:r>
              <a:rPr lang="en-ZA" baseline="0" dirty="0" smtClean="0"/>
              <a:t>Tianhe-2 is currently ranked #1 on the TOP500 supercomputing list. It consumes almost 24 MW of power at an estimated $20 million a year.</a:t>
            </a:r>
          </a:p>
          <a:p>
            <a:endParaRPr lang="en-ZA" baseline="0" dirty="0" smtClean="0"/>
          </a:p>
          <a:p>
            <a:r>
              <a:rPr lang="en-ZA" baseline="0" dirty="0" smtClean="0"/>
              <a:t>The Green500 is a list dedicated to performance per Watt where the performance is measured in floating point operations per second (FLOPS) and the Tianhe-2 attains 1.42 GFLOPS/Watt. </a:t>
            </a:r>
          </a:p>
          <a:p>
            <a:endParaRPr lang="en-ZA" baseline="0" dirty="0" smtClean="0"/>
          </a:p>
          <a:p>
            <a:r>
              <a:rPr lang="en-ZA" baseline="0" dirty="0" smtClean="0"/>
              <a:t>Looking at the #1 on the Green500 which has 4.5 GFLOPS/Watt it is over 3 X more efficient. Theoretically this could reduce the cost down to $6.5 million per year. </a:t>
            </a:r>
          </a:p>
          <a:p>
            <a:endParaRPr lang="en-ZA" baseline="0" dirty="0" smtClean="0"/>
          </a:p>
          <a:p>
            <a:r>
              <a:rPr lang="en-ZA" baseline="0" dirty="0" smtClean="0"/>
              <a:t>Using ARMs (which are designed with power in mind from the ground up) it now makes High throughput supercomputing affordable and accessible. </a:t>
            </a:r>
            <a:endParaRPr lang="en-ZA" baseline="0" dirty="0"/>
          </a:p>
          <a:p>
            <a:endParaRPr lang="en-ZA" baseline="0" dirty="0"/>
          </a:p>
          <a:p>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3</a:t>
            </a:fld>
            <a:endParaRPr lang="en-US"/>
          </a:p>
        </p:txBody>
      </p:sp>
    </p:spTree>
    <p:extLst>
      <p:ext uri="{BB962C8B-B14F-4D97-AF65-F5344CB8AC3E}">
        <p14:creationId xmlns="" xmlns:p14="http://schemas.microsoft.com/office/powerpoint/2010/main" val="112173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aseline="0" dirty="0" smtClean="0"/>
              <a:t>But before we start building a high throughput supercomputer we need to learn how to crawl before we start running. </a:t>
            </a:r>
          </a:p>
          <a:p>
            <a:endParaRPr lang="en-ZA" baseline="0" dirty="0" smtClean="0"/>
          </a:p>
          <a:p>
            <a:r>
              <a:rPr lang="en-ZA" baseline="0" dirty="0" smtClean="0"/>
              <a:t>We need to characterise the ARM architecture. </a:t>
            </a:r>
          </a:p>
          <a:p>
            <a:endParaRPr lang="en-ZA" baseline="0" dirty="0" smtClean="0"/>
          </a:p>
          <a:p>
            <a:r>
              <a:rPr lang="en-ZA" dirty="0" smtClean="0"/>
              <a:t>The main factors to look at CPU Cache … And connectivity is not just Ethernet</a:t>
            </a:r>
            <a:r>
              <a:rPr lang="en-ZA" baseline="0" dirty="0" smtClean="0"/>
              <a:t> but also the interconnection between the RAM and CPU and physical layout for example. </a:t>
            </a:r>
          </a:p>
          <a:p>
            <a:endParaRPr lang="en-ZA" baseline="0" dirty="0" smtClean="0"/>
          </a:p>
          <a:p>
            <a:r>
              <a:rPr lang="en-ZA" baseline="0" dirty="0" smtClean="0"/>
              <a:t>As the title of this presentation suggests Ill be focusing on the CPU.</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4</a:t>
            </a:fld>
            <a:endParaRPr lang="en-US"/>
          </a:p>
        </p:txBody>
      </p:sp>
    </p:spTree>
    <p:extLst>
      <p:ext uri="{BB962C8B-B14F-4D97-AF65-F5344CB8AC3E}">
        <p14:creationId xmlns="" xmlns:p14="http://schemas.microsoft.com/office/powerpoint/2010/main" val="21330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To gain an understanding of </a:t>
            </a:r>
            <a:r>
              <a:rPr lang="en-ZA" baseline="0" dirty="0" smtClean="0"/>
              <a:t>the</a:t>
            </a:r>
            <a:r>
              <a:rPr lang="en-ZA" dirty="0" smtClean="0"/>
              <a:t> overall</a:t>
            </a:r>
            <a:r>
              <a:rPr lang="en-ZA" baseline="0" dirty="0" smtClean="0"/>
              <a:t> performance we are using a program called </a:t>
            </a:r>
            <a:r>
              <a:rPr lang="en-ZA" baseline="0" dirty="0" err="1" smtClean="0"/>
              <a:t>CoreMark</a:t>
            </a:r>
            <a:r>
              <a:rPr lang="en-ZA" baseline="0" dirty="0" smtClean="0"/>
              <a:t>. Firstly it is supported by ARM holdings so we tend to trust the benchmark. </a:t>
            </a:r>
          </a:p>
          <a:p>
            <a:endParaRPr lang="en-ZA" baseline="0" dirty="0" smtClean="0"/>
          </a:p>
          <a:p>
            <a:r>
              <a:rPr lang="en-ZA" baseline="0" dirty="0" smtClean="0"/>
              <a:t>It uses 4 common algorithms in real world problems and performs iterations of these tests. The result is then displayed as Iterations per second. This allows one to compare across different platforms.</a:t>
            </a:r>
          </a:p>
          <a:p>
            <a:endParaRPr lang="en-ZA" baseline="0" dirty="0" smtClean="0"/>
          </a:p>
          <a:p>
            <a:r>
              <a:rPr lang="en-ZA" baseline="0" dirty="0" smtClean="0"/>
              <a:t>Using different combinations of compiler flags showed that the GCC compiler was better at tuning code for the A7 than the A9. The A9 is a 2008 model and was the first armv7-a platform which means there is little room for tuning to that specific core. The a7 is newer and has more functionality.</a:t>
            </a:r>
          </a:p>
          <a:p>
            <a:endParaRPr lang="en-ZA" baseline="0" dirty="0" smtClean="0"/>
          </a:p>
          <a:p>
            <a:r>
              <a:rPr lang="en-ZA" baseline="0" dirty="0" err="1" smtClean="0"/>
              <a:t>CoreMark</a:t>
            </a:r>
            <a:r>
              <a:rPr lang="en-ZA" baseline="0" dirty="0" smtClean="0"/>
              <a:t> also has Strict submission rules. One being the test must run for 10 seconds or more we can see from the graph on the right that at 10s we are well on the plateau. This means that the database of </a:t>
            </a:r>
            <a:r>
              <a:rPr lang="en-ZA" baseline="0" dirty="0" err="1" smtClean="0"/>
              <a:t>CoreMark</a:t>
            </a:r>
            <a:r>
              <a:rPr lang="en-ZA" baseline="0" dirty="0" smtClean="0"/>
              <a:t> results is a good standard to compare platforms against one another.</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To</a:t>
            </a:r>
            <a:r>
              <a:rPr lang="en-ZA" baseline="0" dirty="0" smtClean="0"/>
              <a:t> make the comparison more fair I am normalising the </a:t>
            </a:r>
            <a:r>
              <a:rPr lang="en-ZA" baseline="0" dirty="0" err="1" smtClean="0"/>
              <a:t>Coremark</a:t>
            </a:r>
            <a:r>
              <a:rPr lang="en-ZA" baseline="0" dirty="0" smtClean="0"/>
              <a:t> to the number of cores used as well as the frequency of the </a:t>
            </a:r>
            <a:r>
              <a:rPr lang="en-ZA" baseline="0" dirty="0" err="1" smtClean="0"/>
              <a:t>cpu</a:t>
            </a:r>
            <a:r>
              <a:rPr lang="en-ZA" baseline="0" dirty="0" smtClean="0"/>
              <a:t>. The first two results are our own recorded values and the rest are from the online database. I have compared them to the high end Atom CPU and two Intel i7 cores. One being a Quad Core and the other being the top of the range </a:t>
            </a:r>
            <a:r>
              <a:rPr lang="en-ZA" baseline="0" dirty="0" err="1" smtClean="0"/>
              <a:t>Hexa</a:t>
            </a:r>
            <a:r>
              <a:rPr lang="en-ZA" baseline="0" dirty="0" smtClean="0"/>
              <a:t> Core.</a:t>
            </a:r>
          </a:p>
          <a:p>
            <a:endParaRPr lang="en-ZA" baseline="0" dirty="0" smtClean="0"/>
          </a:p>
          <a:p>
            <a:r>
              <a:rPr lang="en-ZA" baseline="0" dirty="0" smtClean="0"/>
              <a:t>We can clearly see the i7’s dominate in terms of pure performance. Overall its 14 X more powerful than the A9 and about 30 X more powerful than the A7. If we look at normalised </a:t>
            </a:r>
            <a:r>
              <a:rPr lang="en-ZA" baseline="0" dirty="0" err="1" smtClean="0"/>
              <a:t>CoreMark</a:t>
            </a:r>
            <a:r>
              <a:rPr lang="en-ZA" baseline="0" dirty="0" smtClean="0"/>
              <a:t> its about 3 times more powerful than the A9 and similarly for the A7. </a:t>
            </a:r>
          </a:p>
          <a:p>
            <a:endParaRPr lang="en-ZA" baseline="0" dirty="0" smtClean="0"/>
          </a:p>
          <a:p>
            <a:r>
              <a:rPr lang="en-ZA" baseline="0" dirty="0" smtClean="0"/>
              <a:t>Interestingly if we look at the Normalised </a:t>
            </a:r>
            <a:r>
              <a:rPr lang="en-ZA" baseline="0" dirty="0" err="1" smtClean="0"/>
              <a:t>CoreMark</a:t>
            </a:r>
            <a:r>
              <a:rPr lang="en-ZA" baseline="0" dirty="0" smtClean="0"/>
              <a:t> per Watt then we see how the ARMs far out perform the i7’s.</a:t>
            </a:r>
          </a:p>
          <a:p>
            <a:endParaRPr lang="en-ZA" baseline="0" dirty="0" smtClean="0"/>
          </a:p>
          <a:p>
            <a:r>
              <a:rPr lang="en-ZA" baseline="0" dirty="0" smtClean="0"/>
              <a:t>So if we take 14 A9’s to match the performance of the I7 then we end up paying more for the initial cost but we will use only 40% of the energy. We also end up with 56 Cores as apposed to the 6. This leads us back to the idea that many cores are better for high throughput computing. </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err="1" smtClean="0"/>
              <a:t>CoreMark</a:t>
            </a:r>
            <a:r>
              <a:rPr lang="en-ZA" baseline="0" dirty="0" smtClean="0"/>
              <a:t> gives an over all performance index for the </a:t>
            </a:r>
            <a:r>
              <a:rPr lang="en-ZA" baseline="0" dirty="0" err="1" smtClean="0"/>
              <a:t>cpu</a:t>
            </a:r>
            <a:r>
              <a:rPr lang="en-ZA" baseline="0" dirty="0" smtClean="0"/>
              <a:t> but not the number of calculations it can achieve per second. For this we turn to High Performance </a:t>
            </a:r>
            <a:r>
              <a:rPr lang="en-ZA" baseline="0" dirty="0" err="1" smtClean="0"/>
              <a:t>Linpack</a:t>
            </a:r>
            <a:r>
              <a:rPr lang="en-ZA" baseline="0" dirty="0" smtClean="0"/>
              <a:t>.</a:t>
            </a:r>
          </a:p>
          <a:p>
            <a:endParaRPr lang="en-ZA" baseline="0" dirty="0" smtClean="0"/>
          </a:p>
          <a:p>
            <a:r>
              <a:rPr lang="en-ZA" dirty="0" smtClean="0"/>
              <a:t>This benchmark</a:t>
            </a:r>
            <a:r>
              <a:rPr lang="en-ZA" baseline="0" dirty="0" smtClean="0"/>
              <a:t> was introduced by Jack </a:t>
            </a:r>
            <a:r>
              <a:rPr lang="en-ZA" baseline="0" dirty="0" err="1" smtClean="0"/>
              <a:t>Dongarra</a:t>
            </a:r>
            <a:r>
              <a:rPr lang="en-ZA" baseline="0" dirty="0" smtClean="0"/>
              <a:t> and is currently used as the metric for the Top500 supercomputer list. As a result its well understood. </a:t>
            </a:r>
            <a:r>
              <a:rPr lang="en-ZA" baseline="0" dirty="0" err="1" smtClean="0"/>
              <a:t>Linpack</a:t>
            </a:r>
            <a:r>
              <a:rPr lang="en-ZA" baseline="0" dirty="0" smtClean="0"/>
              <a:t> is extremely system dependant and must be specifically tuned for the hardware its run on. This means we can extract a peak performance out of the hardware we are investigating. The performance is measured as the number of Floating Point Operations Per Second or FLOPS.</a:t>
            </a:r>
          </a:p>
          <a:p>
            <a:endParaRPr lang="en-ZA" baseline="0" dirty="0" smtClean="0"/>
          </a:p>
          <a:p>
            <a:r>
              <a:rPr lang="en-ZA" dirty="0" smtClean="0"/>
              <a:t>Unlike with</a:t>
            </a:r>
            <a:r>
              <a:rPr lang="en-ZA" baseline="0" dirty="0" smtClean="0"/>
              <a:t> </a:t>
            </a:r>
            <a:r>
              <a:rPr lang="en-ZA" baseline="0" dirty="0" err="1" smtClean="0"/>
              <a:t>CoreMark</a:t>
            </a:r>
            <a:r>
              <a:rPr lang="en-ZA" baseline="0" dirty="0" smtClean="0"/>
              <a:t> the compiler flags didn’t seem to make much of a difference. Only about 1.6% increase from worst case to best case. This is probably due to the fact that the work is done by the math libraries and not the code of HPL itself. So using different flags affects the way we call those libraries and not the libraries themselves.</a:t>
            </a:r>
          </a:p>
          <a:p>
            <a:endParaRPr lang="en-ZA" baseline="0" dirty="0" smtClean="0"/>
          </a:p>
          <a:p>
            <a:r>
              <a:rPr lang="en-ZA" baseline="0" dirty="0" smtClean="0"/>
              <a:t>HPL solves a N x N matrix and the size of this is limited by the available RAM. Similarly to </a:t>
            </a:r>
            <a:r>
              <a:rPr lang="en-ZA" baseline="0" dirty="0" err="1" smtClean="0"/>
              <a:t>CoreMark</a:t>
            </a:r>
            <a:r>
              <a:rPr lang="en-ZA" baseline="0" dirty="0" smtClean="0"/>
              <a:t> we can see for small problem sizes that there is large overheads but it does not reach a plateau. Its logarithmic. We use this fact to decrease the problem size when tuning the program so the tests run faster and we lose little performance.</a:t>
            </a:r>
          </a:p>
          <a:p>
            <a:endParaRPr lang="en-ZA" baseline="0" dirty="0" smtClean="0"/>
          </a:p>
          <a:p>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I mentioned</a:t>
            </a:r>
            <a:r>
              <a:rPr lang="en-ZA" baseline="0" dirty="0" smtClean="0"/>
              <a:t> that the Math Libraries are doing all the grunt work. So naturally using a better library will increase performance. We used the Advanced Tuning Linear Algebra Software (ATLAS)  has nothing to do with CERN, as its name suggests it tunes the library according to the system it is compiling on. Since we are compiling on an ARM processor its incredibly slow. Approximately 22 hours to compile once but showed an improvement of over 30%.</a:t>
            </a:r>
          </a:p>
          <a:p>
            <a:endParaRPr lang="en-ZA" baseline="0" dirty="0" smtClean="0"/>
          </a:p>
          <a:p>
            <a:r>
              <a:rPr lang="en-ZA" baseline="0" dirty="0" smtClean="0"/>
              <a:t>If we want to determine the affects caused by different compiler flags then this is the place to do it. There is one reasons why we did not. To compile 16 different ATLAS versions on all boards would take almost a month and we didn’t have the time. So we settled for similar flags to the ones we used in </a:t>
            </a:r>
            <a:r>
              <a:rPr lang="en-ZA" baseline="0" dirty="0" err="1" smtClean="0"/>
              <a:t>CoreMark</a:t>
            </a:r>
            <a:r>
              <a:rPr lang="en-ZA" baseline="0" dirty="0" smtClean="0"/>
              <a:t>.</a:t>
            </a:r>
            <a:endParaRPr lang="en-ZA" dirty="0"/>
          </a:p>
        </p:txBody>
      </p:sp>
      <p:sp>
        <p:nvSpPr>
          <p:cNvPr id="4" name="Slide Number Placeholder 3"/>
          <p:cNvSpPr>
            <a:spLocks noGrp="1"/>
          </p:cNvSpPr>
          <p:nvPr>
            <p:ph type="sldNum" sz="quarter" idx="10"/>
          </p:nvPr>
        </p:nvSpPr>
        <p:spPr/>
        <p:txBody>
          <a:bodyPr/>
          <a:lstStyle/>
          <a:p>
            <a:fld id="{55A5A28D-BDB6-46FF-A1EF-D3D59E3A72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baseline="0" dirty="0" smtClean="0"/>
              <a:t>At first glance it looks quite dismal but we must remember that we are not trying to out perform current CPU’s one on one. The whole idea is to use more ARMs to reach a comparable speed and thus have more cores to parallelise a problem. We knew that they were not going to be anywhere near the Intel I7s so this wasn’t a shock. </a:t>
            </a:r>
          </a:p>
          <a:p>
            <a:endParaRPr lang="en-ZA" baseline="0" dirty="0" smtClean="0"/>
          </a:p>
          <a:p>
            <a:r>
              <a:rPr lang="en-ZA" baseline="0" dirty="0" smtClean="0"/>
              <a:t>What is interesting though is that the Cortex A9 is a 2008 model, so it is 6 years old, and it is achieving half the GFLOPS/Watt of the Intel i7.  Imagine what the new ARM </a:t>
            </a:r>
            <a:r>
              <a:rPr lang="en-ZA" baseline="0" dirty="0" err="1" smtClean="0"/>
              <a:t>cpu’s</a:t>
            </a:r>
            <a:r>
              <a:rPr lang="en-ZA" baseline="0" dirty="0" smtClean="0"/>
              <a:t> will do in </a:t>
            </a:r>
            <a:r>
              <a:rPr lang="en-ZA" baseline="0" smtClean="0"/>
              <a:t>the next year or so.</a:t>
            </a:r>
            <a:endParaRPr lang="en-ZA" baseline="0" dirty="0" smtClean="0"/>
          </a:p>
          <a:p>
            <a:endParaRPr lang="en-ZA" baseline="0" dirty="0" smtClean="0"/>
          </a:p>
        </p:txBody>
      </p:sp>
      <p:sp>
        <p:nvSpPr>
          <p:cNvPr id="4" name="Slide Number Placeholder 3"/>
          <p:cNvSpPr>
            <a:spLocks noGrp="1"/>
          </p:cNvSpPr>
          <p:nvPr>
            <p:ph type="sldNum" sz="quarter" idx="10"/>
          </p:nvPr>
        </p:nvSpPr>
        <p:spPr/>
        <p:txBody>
          <a:bodyPr/>
          <a:lstStyle/>
          <a:p>
            <a:fld id="{55A5A28D-BDB6-46FF-A1EF-D3D59E3A726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cstate="print"/>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85800" y="1952625"/>
            <a:ext cx="7772400" cy="666750"/>
          </a:xfrm>
        </p:spPr>
        <p:txBody>
          <a:bodyPr/>
          <a:lstStyle>
            <a:lvl1pPr algn="ctr">
              <a:defRPr sz="360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685800" y="2667000"/>
            <a:ext cx="7772400" cy="381000"/>
          </a:xfrm>
        </p:spPr>
        <p:txBody>
          <a:bodyPr/>
          <a:lstStyle>
            <a:lvl1pPr marL="0" indent="0" algn="ctr">
              <a:buNone/>
              <a:defRPr sz="1600">
                <a:solidFill>
                  <a:schemeClr val="bg1"/>
                </a:solidFill>
                <a:effectLst>
                  <a:outerShdw blurRad="254000" algn="tl" rotWithShape="0">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ysClr val="windowText" lastClr="000000"/>
                </a:solidFill>
              </a:defRPr>
            </a:lvl1pPr>
          </a:lstStyle>
          <a:p>
            <a:fld id="{B8559F04-125A-46AF-8FDD-961F14F442D8}" type="datetime5">
              <a:rPr lang="en-US" smtClean="0"/>
              <a:pPr/>
              <a:t>30-Jan-14</a:t>
            </a:fld>
            <a:endParaRPr lang="en-US"/>
          </a:p>
        </p:txBody>
      </p:sp>
      <p:sp>
        <p:nvSpPr>
          <p:cNvPr id="5" name="Footer Placeholder 4"/>
          <p:cNvSpPr>
            <a:spLocks noGrp="1"/>
          </p:cNvSpPr>
          <p:nvPr>
            <p:ph type="ftr" sz="quarter" idx="11"/>
          </p:nvPr>
        </p:nvSpPr>
        <p:spPr>
          <a:xfrm>
            <a:off x="3124200" y="639263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ysClr val="windowText" lastClr="000000"/>
                </a:solidFill>
              </a:defRPr>
            </a:lvl1pPr>
          </a:lstStyle>
          <a:p>
            <a:fld id="{62D56ECA-4C16-4208-B374-27591EF545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cstate="print"/>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3505200"/>
            <a:ext cx="7772400" cy="1362075"/>
          </a:xfrm>
        </p:spPr>
        <p:txBody>
          <a:bodyPr anchor="b" anchorCtr="0"/>
          <a:lstStyle>
            <a:lvl1pPr algn="l">
              <a:defRPr sz="3600" b="0" cap="all" baseline="0">
                <a:effectLst>
                  <a:outerShdw blurRad="254000" algn="tl" rotWithShape="0">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62000" y="4876801"/>
            <a:ext cx="7772400" cy="1042987"/>
          </a:xfrm>
        </p:spPr>
        <p:txBody>
          <a:bodyPr anchor="t" anchorCtr="0"/>
          <a:lstStyle>
            <a:lvl1pPr marL="0" indent="0">
              <a:buNone/>
              <a:defRPr sz="1600">
                <a:solidFill>
                  <a:schemeClr val="accent6">
                    <a:shade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7544" y="980728"/>
            <a:ext cx="8219256" cy="5145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3E16AD-ED58-43AB-A872-373EA7031A7C}"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B10FA8-B7EA-4579-9ED5-BA530CC7ABC1}" type="datetime5">
              <a:rPr lang="en-US" smtClean="0"/>
              <a:pPr/>
              <a:t>30-Jan-14</a:t>
            </a:fld>
            <a:endParaRPr lang="en-US"/>
          </a:p>
        </p:txBody>
      </p:sp>
      <p:sp>
        <p:nvSpPr>
          <p:cNvPr id="8" name="Footer Placeholder 7"/>
          <p:cNvSpPr>
            <a:spLocks noGrp="1"/>
          </p:cNvSpPr>
          <p:nvPr>
            <p:ph type="ftr" sz="quarter" idx="11"/>
          </p:nvPr>
        </p:nvSpPr>
        <p:spPr>
          <a:xfrm>
            <a:off x="3124200" y="639263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123E53-48FA-476C-8108-362F83BD7FA3}" type="datetime5">
              <a:rPr lang="en-US" smtClean="0"/>
              <a:pPr/>
              <a:t>30-Jan-14</a:t>
            </a:fld>
            <a:endParaRPr lang="en-US"/>
          </a:p>
        </p:txBody>
      </p:sp>
      <p:sp>
        <p:nvSpPr>
          <p:cNvPr id="4" name="Footer Placeholder 3"/>
          <p:cNvSpPr>
            <a:spLocks noGrp="1"/>
          </p:cNvSpPr>
          <p:nvPr>
            <p:ph type="ftr" sz="quarter" idx="11"/>
          </p:nvPr>
        </p:nvSpPr>
        <p:spPr>
          <a:xfrm>
            <a:off x="3124200" y="639263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1A1AE-D6B2-4197-A1D1-56D245350E2A}" type="datetime5">
              <a:rPr lang="en-US" smtClean="0"/>
              <a:pPr/>
              <a:t>30-Jan-14</a:t>
            </a:fld>
            <a:endParaRPr lang="en-US"/>
          </a:p>
        </p:txBody>
      </p:sp>
      <p:sp>
        <p:nvSpPr>
          <p:cNvPr id="3" name="Footer Placeholder 2"/>
          <p:cNvSpPr>
            <a:spLocks noGrp="1"/>
          </p:cNvSpPr>
          <p:nvPr>
            <p:ph type="ftr" sz="quarter" idx="11"/>
          </p:nvPr>
        </p:nvSpPr>
        <p:spPr>
          <a:xfrm>
            <a:off x="3124200" y="639263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E28BD-2A01-4233-8D3D-1C4B6DDFD305}"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EB89-80FC-4664-BEE9-0AE9DF6D0DBB}" type="datetime5">
              <a:rPr lang="en-US" smtClean="0"/>
              <a:pPr/>
              <a:t>30-Jan-14</a:t>
            </a:fld>
            <a:endParaRPr lang="en-US"/>
          </a:p>
        </p:txBody>
      </p:sp>
      <p:sp>
        <p:nvSpPr>
          <p:cNvPr id="6" name="Footer Placeholder 5"/>
          <p:cNvSpPr>
            <a:spLocks noGrp="1"/>
          </p:cNvSpPr>
          <p:nvPr>
            <p:ph type="ftr" sz="quarter" idx="11"/>
          </p:nvPr>
        </p:nvSpPr>
        <p:spPr>
          <a:xfrm>
            <a:off x="3124200" y="639263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2D56ECA-4C16-4208-B374-27591EF545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Rectangle 12"/>
            <p:cNvPicPr>
              <a:picLocks noChangeAspect="1"/>
            </p:cNvPicPr>
            <p:nvPr/>
          </p:nvPicPr>
          <p:blipFill>
            <a:blip r:embed="rId11" cstate="print"/>
            <a:stretch>
              <a:fillRect/>
            </a:stretch>
          </p:blipFill>
          <p:spPr>
            <a:xfrm>
              <a:off x="0" y="228600"/>
              <a:ext cx="9144000" cy="6400800"/>
            </a:xfrm>
            <a:prstGeom prst="rect">
              <a:avLst/>
            </a:prstGeom>
            <a:noFill/>
            <a:ln>
              <a:noFill/>
            </a:ln>
          </p:spPr>
        </p:pic>
        <p:sp>
          <p:nvSpPr>
            <p:cNvPr id="14" name="Rectangle 13"/>
            <p:cNvSpPr/>
            <p:nvPr/>
          </p:nvSpPr>
          <p:spPr>
            <a:xfrm>
              <a:off x="0" y="188640"/>
              <a:ext cx="9144000" cy="644076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92696"/>
              <a:ext cx="9144000" cy="5736681"/>
            </a:xfrm>
            <a:prstGeom prst="rect">
              <a:avLst/>
            </a:prstGeom>
            <a:solidFill>
              <a:schemeClr val="accent2">
                <a:lumMod val="60000"/>
                <a:lumOff val="4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p:cNvSpPr>
            <a:spLocks noGrp="1"/>
          </p:cNvSpPr>
          <p:nvPr>
            <p:ph type="title"/>
          </p:nvPr>
        </p:nvSpPr>
        <p:spPr>
          <a:xfrm>
            <a:off x="457200" y="116632"/>
            <a:ext cx="8229600" cy="609699"/>
          </a:xfrm>
          <a:prstGeom prst="rect">
            <a:avLst/>
          </a:prstGeom>
        </p:spPr>
        <p:txBody>
          <a:bodyPr vert="horz"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9512" y="836712"/>
            <a:ext cx="8784976" cy="5472608"/>
          </a:xfrm>
          <a:prstGeom prst="rect">
            <a:avLst/>
          </a:prstGeom>
        </p:spPr>
        <p:txBody>
          <a:bodyPr vert="horz"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76243"/>
            <a:ext cx="2133600" cy="365125"/>
          </a:xfrm>
          <a:prstGeom prst="rect">
            <a:avLst/>
          </a:prstGeom>
        </p:spPr>
        <p:txBody>
          <a:bodyPr vert="horz" rtlCol="0" anchor="ctr"/>
          <a:lstStyle>
            <a:lvl1pPr algn="l">
              <a:defRPr sz="1200">
                <a:solidFill>
                  <a:sysClr val="windowText" lastClr="000000"/>
                </a:solidFill>
              </a:defRPr>
            </a:lvl1pPr>
          </a:lstStyle>
          <a:p>
            <a:fld id="{6E6132CB-5174-446D-A7C3-1CE6EEE19D9C}" type="datetime5">
              <a:rPr lang="en-US" smtClean="0"/>
              <a:pPr/>
              <a:t>30-Jan-14</a:t>
            </a:fld>
            <a:endParaRPr lang="en-US"/>
          </a:p>
        </p:txBody>
      </p:sp>
      <p:sp>
        <p:nvSpPr>
          <p:cNvPr id="6" name="Slide Number Placeholder 5"/>
          <p:cNvSpPr>
            <a:spLocks noGrp="1"/>
          </p:cNvSpPr>
          <p:nvPr>
            <p:ph type="sldNum" sz="quarter" idx="4"/>
          </p:nvPr>
        </p:nvSpPr>
        <p:spPr>
          <a:xfrm>
            <a:off x="6553200" y="6376243"/>
            <a:ext cx="2133600" cy="365125"/>
          </a:xfrm>
          <a:prstGeom prst="rect">
            <a:avLst/>
          </a:prstGeom>
        </p:spPr>
        <p:txBody>
          <a:bodyPr vert="horz" rtlCol="0" anchor="ctr"/>
          <a:lstStyle>
            <a:lvl1pPr algn="r">
              <a:defRPr sz="1200">
                <a:solidFill>
                  <a:sysClr val="windowText" lastClr="000000"/>
                </a:solidFill>
              </a:defRPr>
            </a:lvl1pPr>
          </a:lstStyle>
          <a:p>
            <a:fld id="{62D56ECA-4C16-4208-B374-27591EF545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p:txStyles>
    <p:titleStyle>
      <a:lvl1pPr algn="l" rtl="0" eaLnBrk="1" latinLnBrk="0" hangingPunct="1">
        <a:spcBef>
          <a:spcPct val="0"/>
        </a:spcBef>
        <a:buNone/>
        <a:defRPr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chart" Target="../charts/chart3.xml"/><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chart" Target="../charts/chart4.xml"/><Relationship Id="rId9" Type="http://schemas.microsoft.com/office/2007/relationships/diagramDrawing" Target="../diagrams/drawing2.xml"/><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ARM CPU Benchmarking</a:t>
            </a:r>
            <a:endParaRPr lang="en-US" dirty="0"/>
          </a:p>
        </p:txBody>
      </p:sp>
      <p:sp>
        <p:nvSpPr>
          <p:cNvPr id="3" name="Rectangle 2"/>
          <p:cNvSpPr>
            <a:spLocks noGrp="1"/>
          </p:cNvSpPr>
          <p:nvPr>
            <p:ph type="subTitle" idx="1"/>
          </p:nvPr>
        </p:nvSpPr>
        <p:spPr/>
        <p:txBody>
          <a:bodyPr/>
          <a:lstStyle/>
          <a:p>
            <a:r>
              <a:rPr lang="en-US" dirty="0" smtClean="0"/>
              <a:t>Robert Reed | University of the Witwatersrand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10</a:t>
            </a:fld>
            <a:endParaRPr lang="en-US"/>
          </a:p>
        </p:txBody>
      </p:sp>
      <p:graphicFrame>
        <p:nvGraphicFramePr>
          <p:cNvPr id="12" name="Diagram 11"/>
          <p:cNvGraphicFramePr/>
          <p:nvPr/>
        </p:nvGraphicFramePr>
        <p:xfrm>
          <a:off x="1187624" y="5085184"/>
          <a:ext cx="672040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p:cNvGraphicFramePr/>
          <p:nvPr/>
        </p:nvGraphicFramePr>
        <p:xfrm>
          <a:off x="1115616" y="980728"/>
          <a:ext cx="6912768" cy="396044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http://static.techspot.com/articles-info/378/images/Image_01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3645024"/>
            <a:ext cx="3616754" cy="2730650"/>
          </a:xfrm>
          <a:prstGeom prst="rect">
            <a:avLst/>
          </a:prstGeom>
          <a:noFill/>
        </p:spPr>
      </p:pic>
      <p:sp>
        <p:nvSpPr>
          <p:cNvPr id="2" name="Title 1"/>
          <p:cNvSpPr>
            <a:spLocks noGrp="1"/>
          </p:cNvSpPr>
          <p:nvPr>
            <p:ph type="title"/>
          </p:nvPr>
        </p:nvSpPr>
        <p:spPr/>
        <p:txBody>
          <a:bodyPr>
            <a:normAutofit fontScale="90000"/>
          </a:bodyPr>
          <a:lstStyle/>
          <a:p>
            <a:r>
              <a:rPr lang="en-ZA" dirty="0" smtClean="0"/>
              <a:t>Conclusion</a:t>
            </a:r>
            <a:endParaRPr lang="en-ZA" dirty="0"/>
          </a:p>
        </p:txBody>
      </p:sp>
      <p:sp>
        <p:nvSpPr>
          <p:cNvPr id="3" name="Content Placeholder 2"/>
          <p:cNvSpPr>
            <a:spLocks noGrp="1"/>
          </p:cNvSpPr>
          <p:nvPr>
            <p:ph idx="1"/>
          </p:nvPr>
        </p:nvSpPr>
        <p:spPr/>
        <p:txBody>
          <a:bodyPr/>
          <a:lstStyle/>
          <a:p>
            <a:r>
              <a:rPr lang="en-ZA" dirty="0" smtClean="0"/>
              <a:t>Great for high throughput</a:t>
            </a:r>
          </a:p>
          <a:p>
            <a:r>
              <a:rPr lang="en-ZA" dirty="0" smtClean="0"/>
              <a:t>Energy Efficient</a:t>
            </a:r>
          </a:p>
          <a:p>
            <a:r>
              <a:rPr lang="en-ZA" dirty="0" smtClean="0"/>
              <a:t>Need better performance</a:t>
            </a:r>
          </a:p>
          <a:p>
            <a:pPr lvl="1"/>
            <a:r>
              <a:rPr lang="en-ZA" dirty="0" smtClean="0"/>
              <a:t>GPU co </a:t>
            </a:r>
            <a:r>
              <a:rPr lang="en-ZA" dirty="0" smtClean="0"/>
              <a:t>processing</a:t>
            </a:r>
          </a:p>
          <a:p>
            <a:r>
              <a:rPr lang="en-ZA" dirty="0" smtClean="0"/>
              <a:t>Problem Specific</a:t>
            </a:r>
            <a:endParaRPr lang="en-ZA" dirty="0" smtClean="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11</a:t>
            </a:fld>
            <a:endParaRPr lang="en-US"/>
          </a:p>
        </p:txBody>
      </p:sp>
      <p:pic>
        <p:nvPicPr>
          <p:cNvPr id="16388" name="Picture 4" descr="http://www.earthday.org/greencities/wp-content/uploads/2013/12/iStock_000016699748Medium.jpg"/>
          <p:cNvPicPr>
            <a:picLocks noChangeAspect="1" noChangeArrowheads="1"/>
          </p:cNvPicPr>
          <p:nvPr/>
        </p:nvPicPr>
        <p:blipFill>
          <a:blip r:embed="rId4" cstate="print"/>
          <a:srcRect/>
          <a:stretch>
            <a:fillRect/>
          </a:stretch>
        </p:blipFill>
        <p:spPr bwMode="auto">
          <a:xfrm rot="528427">
            <a:off x="5515214" y="1291085"/>
            <a:ext cx="3284971" cy="2227066"/>
          </a:xfrm>
          <a:prstGeom prst="rect">
            <a:avLst/>
          </a:prstGeom>
          <a:noFill/>
          <a:effectLst>
            <a:softEdge rad="63500"/>
          </a:effectLst>
        </p:spPr>
      </p:pic>
      <p:pic>
        <p:nvPicPr>
          <p:cNvPr id="16386" name="Picture 2" descr="https://computing.llnl.gov/tutorials/parallel_comp/images/parallelProblem.gif"/>
          <p:cNvPicPr>
            <a:picLocks noChangeAspect="1" noChangeArrowheads="1"/>
          </p:cNvPicPr>
          <p:nvPr/>
        </p:nvPicPr>
        <p:blipFill>
          <a:blip r:embed="rId5" cstate="print">
            <a:duotone>
              <a:prstClr val="black"/>
              <a:schemeClr val="accent4">
                <a:tint val="45000"/>
                <a:satMod val="400000"/>
              </a:schemeClr>
            </a:duotone>
          </a:blip>
          <a:srcRect/>
          <a:stretch>
            <a:fillRect/>
          </a:stretch>
        </p:blipFill>
        <p:spPr bwMode="auto">
          <a:xfrm>
            <a:off x="3995936" y="4149080"/>
            <a:ext cx="3729202" cy="2031132"/>
          </a:xfrm>
          <a:prstGeom prst="roundRect">
            <a:avLst>
              <a:gd name="adj" fmla="val 8594"/>
            </a:avLst>
          </a:prstGeom>
          <a:solidFill>
            <a:srgbClr val="FFFFFF">
              <a:shade val="85000"/>
            </a:srgbClr>
          </a:solidFill>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ARM CPU Benchmarking</a:t>
            </a:r>
            <a:endParaRPr lang="en-US" dirty="0"/>
          </a:p>
        </p:txBody>
      </p:sp>
      <p:sp>
        <p:nvSpPr>
          <p:cNvPr id="3" name="Rectangle 2"/>
          <p:cNvSpPr>
            <a:spLocks noGrp="1"/>
          </p:cNvSpPr>
          <p:nvPr>
            <p:ph type="subTitle" idx="1"/>
          </p:nvPr>
        </p:nvSpPr>
        <p:spPr>
          <a:xfrm>
            <a:off x="685800" y="2518296"/>
            <a:ext cx="7772400" cy="381000"/>
          </a:xfrm>
        </p:spPr>
        <p:txBody>
          <a:bodyPr>
            <a:noAutofit/>
          </a:bodyPr>
          <a:lstStyle/>
          <a:p>
            <a:endParaRPr lang="en-US" sz="2800" dirty="0"/>
          </a:p>
        </p:txBody>
      </p:sp>
      <p:pic>
        <p:nvPicPr>
          <p:cNvPr id="4" name="Picture 4" descr="http://blog.admissions.illinois.edu/wp-content/uploads/2010/10/Questions2.png"/>
          <p:cNvPicPr>
            <a:picLocks noChangeAspect="1" noChangeArrowheads="1"/>
          </p:cNvPicPr>
          <p:nvPr/>
        </p:nvPicPr>
        <p:blipFill>
          <a:blip r:embed="rId3" cstate="print"/>
          <a:srcRect/>
          <a:stretch>
            <a:fillRect/>
          </a:stretch>
        </p:blipFill>
        <p:spPr bwMode="auto">
          <a:xfrm>
            <a:off x="2987824" y="3789040"/>
            <a:ext cx="3219622" cy="2071887"/>
          </a:xfrm>
          <a:prstGeom prst="rect">
            <a:avLst/>
          </a:prstGeom>
          <a:noFill/>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lstStyle/>
          <a:p>
            <a:r>
              <a:rPr lang="en-US" dirty="0" smtClean="0"/>
              <a:t>ARM CPU Benchmarking</a:t>
            </a:r>
            <a:endParaRPr lang="en-US" dirty="0"/>
          </a:p>
        </p:txBody>
      </p:sp>
      <p:sp>
        <p:nvSpPr>
          <p:cNvPr id="4" name="Rectangle 2"/>
          <p:cNvSpPr>
            <a:spLocks noGrp="1"/>
          </p:cNvSpPr>
          <p:nvPr>
            <p:ph type="subTitle" idx="1"/>
          </p:nvPr>
        </p:nvSpPr>
        <p:spPr>
          <a:xfrm>
            <a:off x="685800" y="2518296"/>
            <a:ext cx="7772400" cy="381000"/>
          </a:xfrm>
        </p:spPr>
        <p:txBody>
          <a:bodyPr>
            <a:noAutofit/>
          </a:bodyPr>
          <a:lstStyle/>
          <a:p>
            <a:r>
              <a:rPr lang="en-US" sz="2800" dirty="0" smtClean="0"/>
              <a:t>BACKUP SLIDES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Layout</a:t>
            </a:r>
            <a:endParaRPr lang="en-ZA" dirty="0"/>
          </a:p>
        </p:txBody>
      </p:sp>
      <p:sp>
        <p:nvSpPr>
          <p:cNvPr id="3" name="Content Placeholder 2"/>
          <p:cNvSpPr>
            <a:spLocks noGrp="1"/>
          </p:cNvSpPr>
          <p:nvPr>
            <p:ph idx="1"/>
          </p:nvPr>
        </p:nvSpPr>
        <p:spPr>
          <a:xfrm>
            <a:off x="179512" y="1124744"/>
            <a:ext cx="8784976" cy="5472608"/>
          </a:xfrm>
        </p:spPr>
        <p:txBody>
          <a:bodyPr/>
          <a:lstStyle/>
          <a:p>
            <a:r>
              <a:rPr lang="en-ZA" dirty="0" smtClean="0"/>
              <a:t>Physical Layout</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14</a:t>
            </a:fld>
            <a:endParaRPr lang="en-US"/>
          </a:p>
        </p:txBody>
      </p:sp>
      <p:grpSp>
        <p:nvGrpSpPr>
          <p:cNvPr id="10" name="Group 9"/>
          <p:cNvGrpSpPr/>
          <p:nvPr/>
        </p:nvGrpSpPr>
        <p:grpSpPr>
          <a:xfrm>
            <a:off x="148690" y="2312876"/>
            <a:ext cx="8964488" cy="2232248"/>
            <a:chOff x="179512" y="4005064"/>
            <a:chExt cx="8964488" cy="2232248"/>
          </a:xfrm>
        </p:grpSpPr>
        <p:cxnSp>
          <p:nvCxnSpPr>
            <p:cNvPr id="11" name="Straight Connector 10"/>
            <p:cNvCxnSpPr>
              <a:stCxn id="16" idx="0"/>
              <a:endCxn id="17" idx="1"/>
            </p:cNvCxnSpPr>
            <p:nvPr/>
          </p:nvCxnSpPr>
          <p:spPr>
            <a:xfrm flipV="1">
              <a:off x="1906264" y="5121188"/>
              <a:ext cx="721520" cy="1279"/>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7" idx="3"/>
              <a:endCxn id="18" idx="0"/>
            </p:cNvCxnSpPr>
            <p:nvPr/>
          </p:nvCxnSpPr>
          <p:spPr>
            <a:xfrm flipV="1">
              <a:off x="3203848" y="5119910"/>
              <a:ext cx="576065" cy="127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8" idx="3"/>
              <a:endCxn id="19" idx="1"/>
            </p:cNvCxnSpPr>
            <p:nvPr/>
          </p:nvCxnSpPr>
          <p:spPr>
            <a:xfrm flipV="1">
              <a:off x="5292083" y="4329100"/>
              <a:ext cx="1872205" cy="79081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8" idx="3"/>
              <a:endCxn id="20" idx="1"/>
            </p:cNvCxnSpPr>
            <p:nvPr/>
          </p:nvCxnSpPr>
          <p:spPr>
            <a:xfrm>
              <a:off x="5292083" y="5119910"/>
              <a:ext cx="1872205" cy="1278"/>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8" idx="3"/>
              <a:endCxn id="21" idx="1"/>
            </p:cNvCxnSpPr>
            <p:nvPr/>
          </p:nvCxnSpPr>
          <p:spPr>
            <a:xfrm>
              <a:off x="5292083" y="5119910"/>
              <a:ext cx="1872205" cy="793366"/>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179512" y="4690419"/>
              <a:ext cx="1728192" cy="864096"/>
            </a:xfrm>
            <a:prstGeom prst="cloud">
              <a:avLst/>
            </a:prstGeom>
            <a:solidFill>
              <a:schemeClr val="accent1">
                <a:lumMod val="7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dirty="0" smtClean="0"/>
                <a:t>INTERNET</a:t>
              </a:r>
              <a:endParaRPr lang="en-ZA" dirty="0"/>
            </a:p>
          </p:txBody>
        </p:sp>
        <p:sp>
          <p:nvSpPr>
            <p:cNvPr id="17" name="Rectangle 16"/>
            <p:cNvSpPr/>
            <p:nvPr/>
          </p:nvSpPr>
          <p:spPr>
            <a:xfrm>
              <a:off x="2627784" y="4365104"/>
              <a:ext cx="576064" cy="1512168"/>
            </a:xfrm>
            <a:prstGeom prst="rect">
              <a:avLst/>
            </a:prstGeom>
            <a:solidFill>
              <a:schemeClr val="tx1"/>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vert="vert270" rtlCol="0" anchor="ctr"/>
            <a:lstStyle/>
            <a:p>
              <a:pPr algn="ctr"/>
              <a:r>
                <a:rPr lang="en-ZA" dirty="0" smtClean="0"/>
                <a:t>Server</a:t>
              </a:r>
              <a:endParaRPr lang="en-ZA" dirty="0"/>
            </a:p>
          </p:txBody>
        </p:sp>
        <p:sp>
          <p:nvSpPr>
            <p:cNvPr id="18" name="Isosceles Triangle 17"/>
            <p:cNvSpPr/>
            <p:nvPr/>
          </p:nvSpPr>
          <p:spPr>
            <a:xfrm rot="16200000">
              <a:off x="3887925" y="4363825"/>
              <a:ext cx="1296145" cy="1512170"/>
            </a:xfrm>
            <a:prstGeom prst="triangle">
              <a:avLst/>
            </a:prstGeom>
            <a:solidFill>
              <a:schemeClr val="accent3">
                <a:lumMod val="5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vert="vert" rtlCol="0" anchor="ctr"/>
            <a:lstStyle/>
            <a:p>
              <a:pPr algn="ctr"/>
              <a:r>
                <a:rPr lang="en-ZA" dirty="0" smtClean="0"/>
                <a:t>Switch</a:t>
              </a:r>
              <a:endParaRPr lang="en-ZA" dirty="0"/>
            </a:p>
          </p:txBody>
        </p:sp>
        <p:sp>
          <p:nvSpPr>
            <p:cNvPr id="19" name="Rounded Rectangle 18"/>
            <p:cNvSpPr/>
            <p:nvPr/>
          </p:nvSpPr>
          <p:spPr>
            <a:xfrm>
              <a:off x="7164288" y="4005064"/>
              <a:ext cx="648072" cy="648072"/>
            </a:xfrm>
            <a:prstGeom prst="roundRect">
              <a:avLst>
                <a:gd name="adj" fmla="val 21051"/>
              </a:avLst>
            </a:prstGeom>
            <a:solidFill>
              <a:schemeClr val="accent1">
                <a:lumMod val="7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dirty="0" smtClean="0"/>
                <a:t>A7</a:t>
              </a:r>
            </a:p>
          </p:txBody>
        </p:sp>
        <p:sp>
          <p:nvSpPr>
            <p:cNvPr id="20" name="Rounded Rectangle 19"/>
            <p:cNvSpPr/>
            <p:nvPr/>
          </p:nvSpPr>
          <p:spPr>
            <a:xfrm>
              <a:off x="7164288" y="4797152"/>
              <a:ext cx="648072" cy="648072"/>
            </a:xfrm>
            <a:prstGeom prst="roundRect">
              <a:avLst>
                <a:gd name="adj" fmla="val 21051"/>
              </a:avLst>
            </a:prstGeom>
            <a:solidFill>
              <a:schemeClr val="accent1">
                <a:lumMod val="7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dirty="0" smtClean="0"/>
                <a:t>A9</a:t>
              </a:r>
              <a:endParaRPr lang="en-ZA" dirty="0"/>
            </a:p>
          </p:txBody>
        </p:sp>
        <p:sp>
          <p:nvSpPr>
            <p:cNvPr id="21" name="Rounded Rectangle 20"/>
            <p:cNvSpPr/>
            <p:nvPr/>
          </p:nvSpPr>
          <p:spPr>
            <a:xfrm>
              <a:off x="7164288" y="5589240"/>
              <a:ext cx="648072" cy="648072"/>
            </a:xfrm>
            <a:prstGeom prst="roundRect">
              <a:avLst>
                <a:gd name="adj" fmla="val 21051"/>
              </a:avLst>
            </a:prstGeom>
            <a:solidFill>
              <a:schemeClr val="accent1">
                <a:lumMod val="7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dirty="0" smtClean="0"/>
                <a:t>A15</a:t>
              </a:r>
              <a:endParaRPr lang="en-ZA" dirty="0"/>
            </a:p>
          </p:txBody>
        </p:sp>
        <p:sp>
          <p:nvSpPr>
            <p:cNvPr id="22" name="TextBox 21"/>
            <p:cNvSpPr txBox="1"/>
            <p:nvPr/>
          </p:nvSpPr>
          <p:spPr>
            <a:xfrm>
              <a:off x="6228184" y="4813568"/>
              <a:ext cx="432048" cy="369332"/>
            </a:xfrm>
            <a:prstGeom prst="rect">
              <a:avLst/>
            </a:prstGeom>
            <a:noFill/>
          </p:spPr>
          <p:txBody>
            <a:bodyPr wrap="square" rtlCol="0">
              <a:spAutoFit/>
            </a:bodyPr>
            <a:lstStyle/>
            <a:p>
              <a:r>
                <a:rPr lang="en-ZA" dirty="0" smtClean="0"/>
                <a:t>X5</a:t>
              </a:r>
              <a:endParaRPr lang="en-ZA" dirty="0"/>
            </a:p>
          </p:txBody>
        </p:sp>
        <p:sp>
          <p:nvSpPr>
            <p:cNvPr id="23" name="TextBox 22"/>
            <p:cNvSpPr txBox="1"/>
            <p:nvPr/>
          </p:nvSpPr>
          <p:spPr>
            <a:xfrm>
              <a:off x="6228184" y="4278963"/>
              <a:ext cx="432048" cy="369332"/>
            </a:xfrm>
            <a:prstGeom prst="rect">
              <a:avLst/>
            </a:prstGeom>
            <a:noFill/>
          </p:spPr>
          <p:txBody>
            <a:bodyPr wrap="square" rtlCol="0">
              <a:spAutoFit/>
            </a:bodyPr>
            <a:lstStyle/>
            <a:p>
              <a:r>
                <a:rPr lang="en-ZA" dirty="0" smtClean="0"/>
                <a:t>X5</a:t>
              </a:r>
              <a:endParaRPr lang="en-ZA" dirty="0"/>
            </a:p>
          </p:txBody>
        </p:sp>
        <p:sp>
          <p:nvSpPr>
            <p:cNvPr id="24" name="TextBox 23"/>
            <p:cNvSpPr txBox="1"/>
            <p:nvPr/>
          </p:nvSpPr>
          <p:spPr>
            <a:xfrm>
              <a:off x="6228184" y="5661248"/>
              <a:ext cx="432048" cy="369332"/>
            </a:xfrm>
            <a:prstGeom prst="rect">
              <a:avLst/>
            </a:prstGeom>
            <a:noFill/>
          </p:spPr>
          <p:txBody>
            <a:bodyPr wrap="square" rtlCol="0">
              <a:spAutoFit/>
            </a:bodyPr>
            <a:lstStyle/>
            <a:p>
              <a:r>
                <a:rPr lang="en-ZA" dirty="0" smtClean="0"/>
                <a:t>X1</a:t>
              </a:r>
              <a:endParaRPr lang="en-ZA" dirty="0"/>
            </a:p>
          </p:txBody>
        </p:sp>
        <p:sp>
          <p:nvSpPr>
            <p:cNvPr id="25" name="TextBox 24"/>
            <p:cNvSpPr txBox="1"/>
            <p:nvPr/>
          </p:nvSpPr>
          <p:spPr>
            <a:xfrm>
              <a:off x="7884368" y="4077072"/>
              <a:ext cx="1259632" cy="338554"/>
            </a:xfrm>
            <a:prstGeom prst="rect">
              <a:avLst/>
            </a:prstGeom>
            <a:noFill/>
          </p:spPr>
          <p:txBody>
            <a:bodyPr wrap="square" rtlCol="0">
              <a:spAutoFit/>
            </a:bodyPr>
            <a:lstStyle/>
            <a:p>
              <a:r>
                <a:rPr lang="en-ZA" sz="1600" b="1" dirty="0" err="1" smtClean="0"/>
                <a:t>Cubieboard</a:t>
              </a:r>
              <a:endParaRPr lang="en-ZA" sz="1600" b="1" dirty="0"/>
            </a:p>
          </p:txBody>
        </p:sp>
        <p:sp>
          <p:nvSpPr>
            <p:cNvPr id="26" name="TextBox 25"/>
            <p:cNvSpPr txBox="1"/>
            <p:nvPr/>
          </p:nvSpPr>
          <p:spPr>
            <a:xfrm>
              <a:off x="7884368" y="5013176"/>
              <a:ext cx="1259632" cy="338554"/>
            </a:xfrm>
            <a:prstGeom prst="rect">
              <a:avLst/>
            </a:prstGeom>
            <a:noFill/>
          </p:spPr>
          <p:txBody>
            <a:bodyPr wrap="square" rtlCol="0">
              <a:spAutoFit/>
            </a:bodyPr>
            <a:lstStyle/>
            <a:p>
              <a:r>
                <a:rPr lang="en-ZA" sz="1600" b="1" dirty="0" err="1" smtClean="0"/>
                <a:t>Wandboard</a:t>
              </a:r>
              <a:endParaRPr lang="en-ZA" sz="1600" b="1" dirty="0"/>
            </a:p>
          </p:txBody>
        </p:sp>
        <p:sp>
          <p:nvSpPr>
            <p:cNvPr id="27" name="TextBox 26"/>
            <p:cNvSpPr txBox="1"/>
            <p:nvPr/>
          </p:nvSpPr>
          <p:spPr>
            <a:xfrm>
              <a:off x="7884368" y="5733256"/>
              <a:ext cx="1259632" cy="338554"/>
            </a:xfrm>
            <a:prstGeom prst="rect">
              <a:avLst/>
            </a:prstGeom>
            <a:noFill/>
          </p:spPr>
          <p:txBody>
            <a:bodyPr wrap="square" rtlCol="0">
              <a:spAutoFit/>
            </a:bodyPr>
            <a:lstStyle/>
            <a:p>
              <a:r>
                <a:rPr lang="en-ZA" sz="1600" b="1" dirty="0" err="1" smtClean="0"/>
                <a:t>ODroid</a:t>
              </a:r>
              <a:endParaRPr lang="en-ZA" sz="1600" b="1" dirty="0"/>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CoreMark</a:t>
            </a:r>
            <a:r>
              <a:rPr lang="en-ZA" dirty="0" smtClean="0"/>
              <a:t> Flags</a:t>
            </a:r>
            <a:endParaRPr lang="en-ZA" dirty="0"/>
          </a:p>
        </p:txBody>
      </p:sp>
      <p:graphicFrame>
        <p:nvGraphicFramePr>
          <p:cNvPr id="28" name="Content Placeholder 27"/>
          <p:cNvGraphicFramePr>
            <a:graphicFrameLocks noGrp="1"/>
          </p:cNvGraphicFramePr>
          <p:nvPr>
            <p:ph idx="1"/>
          </p:nvPr>
        </p:nvGraphicFramePr>
        <p:xfrm>
          <a:off x="179512" y="908720"/>
          <a:ext cx="8784976" cy="5336168"/>
        </p:xfrm>
        <a:graphic>
          <a:graphicData uri="http://schemas.openxmlformats.org/drawingml/2006/table">
            <a:tbl>
              <a:tblPr/>
              <a:tblGrid>
                <a:gridCol w="864983"/>
                <a:gridCol w="1459657"/>
                <a:gridCol w="1324504"/>
                <a:gridCol w="1189350"/>
                <a:gridCol w="1054197"/>
                <a:gridCol w="1135289"/>
                <a:gridCol w="878498"/>
                <a:gridCol w="878498"/>
              </a:tblGrid>
              <a:tr h="288032">
                <a:tc gridSpan="8">
                  <a:txBody>
                    <a:bodyPr/>
                    <a:lstStyle/>
                    <a:p>
                      <a:pPr algn="ctr" fontAlgn="b"/>
                      <a:r>
                        <a:rPr lang="en-ZA" sz="1400" b="1" i="0" u="none" strike="noStrike" dirty="0">
                          <a:solidFill>
                            <a:schemeClr val="bg1"/>
                          </a:solidFill>
                          <a:latin typeface="Calibri"/>
                        </a:rPr>
                        <a:t>Cortex A7 Flag Testing</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280452">
                <a:tc>
                  <a:txBody>
                    <a:bodyPr/>
                    <a:lstStyle/>
                    <a:p>
                      <a:pPr algn="ctr" fontAlgn="b"/>
                      <a:r>
                        <a:rPr lang="en-ZA" sz="1400" b="1" i="0" u="none" strike="noStrike" dirty="0">
                          <a:solidFill>
                            <a:schemeClr val="bg1"/>
                          </a:solidFill>
                          <a:latin typeface="Calibri"/>
                        </a:rPr>
                        <a:t>Test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Floating Point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Neon </a:t>
                      </a:r>
                      <a:r>
                        <a:rPr lang="en-ZA" sz="1400" b="1" i="0" u="none" strike="noStrike" dirty="0" err="1">
                          <a:solidFill>
                            <a:schemeClr val="bg1"/>
                          </a:solidFill>
                          <a:latin typeface="Calibri"/>
                        </a:rPr>
                        <a:t>AutoVec</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Optimisation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mfpu</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-march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mtune</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400" b="1" i="0" u="none" strike="noStrike" dirty="0">
                          <a:solidFill>
                            <a:schemeClr val="bg1"/>
                          </a:solidFill>
                          <a:latin typeface="Calibri"/>
                        </a:rPr>
                        <a:t>-</a:t>
                      </a:r>
                      <a:r>
                        <a:rPr lang="en-ZA" sz="1400" b="1" i="0" u="none" strike="noStrike" dirty="0" err="1">
                          <a:solidFill>
                            <a:schemeClr val="bg1"/>
                          </a:solidFill>
                          <a:latin typeface="Calibri"/>
                        </a:rPr>
                        <a:t>mcpu</a:t>
                      </a:r>
                      <a:endParaRPr lang="en-ZA" sz="1400" b="1" i="0" u="none" strike="noStrike" dirty="0">
                        <a:solidFill>
                          <a:schemeClr val="bg1"/>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r>
              <a:tr h="280452">
                <a:tc>
                  <a:txBody>
                    <a:bodyPr/>
                    <a:lstStyle/>
                    <a:p>
                      <a:pPr algn="ctr" fontAlgn="b"/>
                      <a:r>
                        <a:rPr lang="en-ZA" sz="1600" b="1" i="0" u="none" strike="noStrike" dirty="0">
                          <a:solidFill>
                            <a:sysClr val="windowText" lastClr="000000"/>
                          </a:solidFill>
                          <a:latin typeface="Calibri"/>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4</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a:solidFill>
                            <a:sysClr val="windowText" lastClr="000000"/>
                          </a:solidFill>
                          <a:latin typeface="Calibri"/>
                        </a:rPr>
                        <a:t>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7</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8</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dirty="0">
                          <a:solidFill>
                            <a:sysClr val="windowText" lastClr="000000"/>
                          </a:solidFill>
                          <a:latin typeface="Calibri"/>
                        </a:rPr>
                        <a:t>9</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11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ZA" sz="1600" b="0" i="0" u="none" strike="noStrike" dirty="0">
                          <a:solidFill>
                            <a:sysClr val="windowText" lastClr="000000"/>
                          </a:solidFill>
                          <a:latin typeface="Calibri"/>
                        </a:rPr>
                        <a:t>neon-vfpv4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tcPr>
                </a:tc>
              </a:tr>
              <a:tr h="280452">
                <a:tc>
                  <a:txBody>
                    <a:bodyPr/>
                    <a:lstStyle/>
                    <a:p>
                      <a:pPr algn="ctr" fontAlgn="b"/>
                      <a:r>
                        <a:rPr lang="en-ZA" sz="1600" b="1" i="0" u="none" strike="noStrike" dirty="0">
                          <a:solidFill>
                            <a:sysClr val="windowText" lastClr="000000"/>
                          </a:solidFill>
                          <a:latin typeface="Calibri"/>
                        </a:rPr>
                        <a:t>13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r h="280452">
                <a:tc>
                  <a:txBody>
                    <a:bodyPr/>
                    <a:lstStyle/>
                    <a:p>
                      <a:pPr algn="ctr" fontAlgn="b"/>
                      <a:r>
                        <a:rPr lang="en-ZA" sz="1600" b="1" i="0" u="none" strike="noStrike" dirty="0">
                          <a:solidFill>
                            <a:sysClr val="windowText" lastClr="000000"/>
                          </a:solidFill>
                          <a:latin typeface="Calibri"/>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armv7-a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80452">
                <a:tc>
                  <a:txBody>
                    <a:bodyPr/>
                    <a:lstStyle/>
                    <a:p>
                      <a:pPr algn="ctr" fontAlgn="b"/>
                      <a:r>
                        <a:rPr lang="en-ZA" sz="1600" b="1" i="0" u="none" strike="noStrike" dirty="0">
                          <a:solidFill>
                            <a:sysClr val="windowText" lastClr="000000"/>
                          </a:solidFill>
                          <a:latin typeface="Calibri"/>
                        </a:rPr>
                        <a:t>15</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1">
                        <a:lumMod val="60000"/>
                        <a:lumOff val="40000"/>
                      </a:schemeClr>
                    </a:solidFill>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280452">
                <a:tc>
                  <a:txBody>
                    <a:bodyPr/>
                    <a:lstStyle/>
                    <a:p>
                      <a:pPr algn="ctr" fontAlgn="b"/>
                      <a:r>
                        <a:rPr lang="en-ZA" sz="1600" b="1" i="0" u="none" strike="noStrike" dirty="0">
                          <a:solidFill>
                            <a:sysClr val="windowText" lastClr="000000"/>
                          </a:solidFill>
                          <a:latin typeface="Calibri"/>
                        </a:rPr>
                        <a:t>16</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mfloat-abi</a:t>
                      </a:r>
                      <a:r>
                        <a:rPr lang="en-ZA" sz="1600" b="0" i="0" u="none" strike="noStrike" dirty="0">
                          <a:solidFill>
                            <a:sysClr val="windowText" lastClr="000000"/>
                          </a:solidFill>
                          <a:latin typeface="Calibri"/>
                        </a:rPr>
                        <a:t>=hard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err="1">
                          <a:solidFill>
                            <a:sysClr val="windowText" lastClr="000000"/>
                          </a:solidFill>
                          <a:latin typeface="Calibri"/>
                        </a:rPr>
                        <a:t>ffastmath</a:t>
                      </a:r>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r>
                        <a:rPr lang="en-ZA" sz="1600" b="0" i="0" u="none" strike="noStrike" dirty="0">
                          <a:solidFill>
                            <a:sysClr val="windowText" lastClr="000000"/>
                          </a:solidFill>
                          <a:latin typeface="Calibri"/>
                        </a:rPr>
                        <a:t>neon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c>
                  <a:txBody>
                    <a:bodyPr/>
                    <a:lstStyle/>
                    <a:p>
                      <a:pPr algn="ctr" fontAlgn="b"/>
                      <a:endParaRPr lang="en-ZA" sz="1600" b="0" i="0" u="none" strike="noStrike" dirty="0">
                        <a:solidFill>
                          <a:sysClr val="windowText" lastClr="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ZA" sz="1600" b="0" i="0" u="none" strike="noStrike" dirty="0">
                          <a:solidFill>
                            <a:sysClr val="windowText" lastClr="000000"/>
                          </a:solidFill>
                          <a:latin typeface="Calibri"/>
                        </a:rPr>
                        <a:t>cortex-a7</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err="1" smtClean="0"/>
              <a:t>CoreMark</a:t>
            </a:r>
            <a:r>
              <a:rPr lang="en-ZA" dirty="0" smtClean="0"/>
              <a:t> Comparisons</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16</a:t>
            </a:fld>
            <a:endParaRPr lang="en-US"/>
          </a:p>
        </p:txBody>
      </p:sp>
      <p:graphicFrame>
        <p:nvGraphicFramePr>
          <p:cNvPr id="29" name="Content Placeholder 28"/>
          <p:cNvGraphicFramePr>
            <a:graphicFrameLocks noGrp="1"/>
          </p:cNvGraphicFramePr>
          <p:nvPr>
            <p:ph idx="1"/>
          </p:nvPr>
        </p:nvGraphicFramePr>
        <p:xfrm>
          <a:off x="179512" y="2132856"/>
          <a:ext cx="8784978" cy="2952324"/>
        </p:xfrm>
        <a:graphic>
          <a:graphicData uri="http://schemas.openxmlformats.org/drawingml/2006/table">
            <a:tbl>
              <a:tblPr/>
              <a:tblGrid>
                <a:gridCol w="1765566"/>
                <a:gridCol w="1169902"/>
                <a:gridCol w="1169902"/>
                <a:gridCol w="1169902"/>
                <a:gridCol w="1169902"/>
                <a:gridCol w="1169902"/>
                <a:gridCol w="1169902"/>
              </a:tblGrid>
              <a:tr h="279274">
                <a:tc>
                  <a:txBody>
                    <a:bodyPr/>
                    <a:lstStyle/>
                    <a:p>
                      <a:pPr algn="l" fontAlgn="b"/>
                      <a:r>
                        <a:rPr lang="en-ZA" sz="1600" b="1" i="0" u="none" strike="noStrike" dirty="0">
                          <a:solidFill>
                            <a:schemeClr val="bg1"/>
                          </a:solidFill>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gridSpan="2">
                  <a:txBody>
                    <a:bodyPr/>
                    <a:lstStyle/>
                    <a:p>
                      <a:pPr algn="ctr" fontAlgn="b"/>
                      <a:r>
                        <a:rPr lang="en-ZA" sz="1600" b="1" i="0" u="none" strike="noStrike" dirty="0">
                          <a:solidFill>
                            <a:schemeClr val="bg1"/>
                          </a:solidFill>
                          <a:latin typeface="Calibri"/>
                        </a:rPr>
                        <a:t>Our Results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gridSpan="4">
                  <a:txBody>
                    <a:bodyPr/>
                    <a:lstStyle/>
                    <a:p>
                      <a:pPr algn="ctr" fontAlgn="b"/>
                      <a:r>
                        <a:rPr lang="en-ZA" sz="1600" b="1" i="0" u="none" strike="noStrike" dirty="0">
                          <a:solidFill>
                            <a:schemeClr val="bg1"/>
                          </a:solidFill>
                          <a:latin typeface="Calibri"/>
                        </a:rPr>
                        <a:t>Reported Results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r>
              <a:tr h="265975">
                <a:tc>
                  <a:txBody>
                    <a:bodyPr/>
                    <a:lstStyle/>
                    <a:p>
                      <a:pPr algn="ctr" fontAlgn="b"/>
                      <a:r>
                        <a:rPr lang="en-ZA" sz="1400" b="1" i="0" u="none" strike="noStrike" dirty="0">
                          <a:solidFill>
                            <a:srgbClr val="000000"/>
                          </a:solidFill>
                          <a:latin typeface="Calibri"/>
                        </a:rPr>
                        <a:t>Processor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Cortex A7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Cortex A9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Cortex A9 DB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Atom N2800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Intel i7 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c>
                  <a:txBody>
                    <a:bodyPr/>
                    <a:lstStyle/>
                    <a:p>
                      <a:pPr algn="ctr" fontAlgn="b"/>
                      <a:r>
                        <a:rPr lang="en-ZA" sz="1400" b="1" i="0" u="none" strike="noStrike">
                          <a:solidFill>
                            <a:srgbClr val="000000"/>
                          </a:solidFill>
                          <a:latin typeface="Calibri"/>
                        </a:rPr>
                        <a:t>Intel i7 3930k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9C3"/>
                    </a:solidFill>
                  </a:tcPr>
                </a:tc>
              </a:tr>
              <a:tr h="265975">
                <a:tc>
                  <a:txBody>
                    <a:bodyPr/>
                    <a:lstStyle/>
                    <a:p>
                      <a:pPr algn="ctr" fontAlgn="b"/>
                      <a:r>
                        <a:rPr lang="en-ZA" sz="1400" b="1" i="0" u="none" strike="noStrike" dirty="0">
                          <a:solidFill>
                            <a:srgbClr val="000000"/>
                          </a:solidFill>
                          <a:latin typeface="Calibri"/>
                        </a:rPr>
                        <a:t>Frequency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1000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996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996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1860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3392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3200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r>
              <a:tr h="265975">
                <a:tc>
                  <a:txBody>
                    <a:bodyPr/>
                    <a:lstStyle/>
                    <a:p>
                      <a:pPr algn="ctr" fontAlgn="b"/>
                      <a:r>
                        <a:rPr lang="en-ZA" sz="1400" b="1" i="0" u="none" strike="noStrike">
                          <a:solidFill>
                            <a:srgbClr val="000000"/>
                          </a:solidFill>
                          <a:latin typeface="Calibri"/>
                        </a:rPr>
                        <a:t>Cores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r>
              <a:tr h="265975">
                <a:tc>
                  <a:txBody>
                    <a:bodyPr/>
                    <a:lstStyle/>
                    <a:p>
                      <a:pPr algn="ctr" fontAlgn="b"/>
                      <a:r>
                        <a:rPr lang="en-ZA" sz="1400" b="1" i="0" u="none" strike="noStrike">
                          <a:solidFill>
                            <a:srgbClr val="000000"/>
                          </a:solidFill>
                          <a:latin typeface="Calibri"/>
                        </a:rPr>
                        <a:t>Power (Watts)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2.3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3.65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3.65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3"/>
                    </a:solidFill>
                  </a:tcPr>
                </a:tc>
                <a:tc>
                  <a:txBody>
                    <a:bodyPr/>
                    <a:lstStyle/>
                    <a:p>
                      <a:pPr algn="ctr" fontAlgn="b"/>
                      <a:r>
                        <a:rPr lang="en-ZA" sz="1400" b="0" i="0" u="none" strike="noStrike">
                          <a:solidFill>
                            <a:srgbClr val="000000"/>
                          </a:solidFill>
                          <a:latin typeface="Calibri"/>
                        </a:rPr>
                        <a:t>130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DD9C3"/>
                    </a:solidFill>
                  </a:tcPr>
                </a:tc>
              </a:tr>
              <a:tr h="265975">
                <a:tc>
                  <a:txBody>
                    <a:bodyPr/>
                    <a:lstStyle/>
                    <a:p>
                      <a:pPr algn="ctr" fontAlgn="b"/>
                      <a:r>
                        <a:rPr lang="en-ZA" sz="1400" b="1" i="0" u="none" strike="noStrike">
                          <a:solidFill>
                            <a:srgbClr val="000000"/>
                          </a:solidFill>
                          <a:latin typeface="Calibri"/>
                        </a:rPr>
                        <a:t>CoreMark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4859.97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11323.34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10370.75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12286.9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99562.34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150962.39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r>
              <a:tr h="265975">
                <a:tc>
                  <a:txBody>
                    <a:bodyPr/>
                    <a:lstStyle/>
                    <a:p>
                      <a:pPr algn="ctr" fontAlgn="b"/>
                      <a:r>
                        <a:rPr lang="en-ZA" sz="1400" b="1" i="0" u="none" strike="noStrike">
                          <a:solidFill>
                            <a:srgbClr val="000000"/>
                          </a:solidFill>
                          <a:latin typeface="Calibri"/>
                        </a:rPr>
                        <a:t>CoreMark/Core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2429.99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2830.84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2592.69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6143.45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24890.585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25160.4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r>
              <a:tr h="265975">
                <a:tc>
                  <a:txBody>
                    <a:bodyPr/>
                    <a:lstStyle/>
                    <a:p>
                      <a:pPr algn="ctr" fontAlgn="b"/>
                      <a:r>
                        <a:rPr lang="en-ZA" sz="1400" b="1" i="0" u="none" strike="noStrike">
                          <a:solidFill>
                            <a:srgbClr val="000000"/>
                          </a:solidFill>
                          <a:latin typeface="Calibri"/>
                        </a:rPr>
                        <a:t>CoreMark/MHz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4.86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11.37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10.41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29.35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400" b="0" i="0" u="none" strike="noStrike">
                          <a:solidFill>
                            <a:srgbClr val="000000"/>
                          </a:solidFill>
                          <a:latin typeface="Calibri"/>
                        </a:rPr>
                        <a:t>47.17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95B3D7"/>
                    </a:solidFill>
                  </a:tcPr>
                </a:tc>
              </a:tr>
              <a:tr h="265975">
                <a:tc>
                  <a:txBody>
                    <a:bodyPr/>
                    <a:lstStyle/>
                    <a:p>
                      <a:pPr algn="ctr" fontAlgn="b"/>
                      <a:r>
                        <a:rPr lang="en-ZA" sz="1400" b="1" i="0" u="none" strike="noStrike">
                          <a:solidFill>
                            <a:srgbClr val="000000"/>
                          </a:solidFill>
                          <a:latin typeface="Calibri"/>
                        </a:rPr>
                        <a:t>CoreMark/Core/MHz</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2.60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7.34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2D69A"/>
                    </a:solidFill>
                  </a:tcPr>
                </a:tc>
                <a:tc>
                  <a:txBody>
                    <a:bodyPr/>
                    <a:lstStyle/>
                    <a:p>
                      <a:pPr algn="ctr" fontAlgn="b"/>
                      <a:r>
                        <a:rPr lang="en-ZA" sz="1400" b="0" i="0" u="none" strike="noStrike">
                          <a:solidFill>
                            <a:srgbClr val="000000"/>
                          </a:solidFill>
                          <a:latin typeface="Calibri"/>
                        </a:rPr>
                        <a:t>7.86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r>
              <a:tr h="545250">
                <a:tc>
                  <a:txBody>
                    <a:bodyPr/>
                    <a:lstStyle/>
                    <a:p>
                      <a:pPr algn="ctr" fontAlgn="b"/>
                      <a:r>
                        <a:rPr lang="en-ZA" sz="1400" b="1" i="0" u="none" strike="noStrike" dirty="0" err="1">
                          <a:solidFill>
                            <a:srgbClr val="000000"/>
                          </a:solidFill>
                          <a:latin typeface="Calibri"/>
                        </a:rPr>
                        <a:t>CoreMark</a:t>
                      </a:r>
                      <a:r>
                        <a:rPr lang="en-ZA" sz="1400" b="1" i="0" u="none" strike="noStrike" dirty="0">
                          <a:solidFill>
                            <a:srgbClr val="000000"/>
                          </a:solidFill>
                          <a:latin typeface="Calibri"/>
                        </a:rPr>
                        <a:t>/Core/MHz/Watt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dirty="0">
                          <a:solidFill>
                            <a:srgbClr val="000000"/>
                          </a:solidFill>
                          <a:latin typeface="Calibri"/>
                        </a:rPr>
                        <a:t>1.06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a:solidFill>
                            <a:srgbClr val="000000"/>
                          </a:solidFill>
                          <a:latin typeface="Calibri"/>
                        </a:rPr>
                        <a:t>0.78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a:solidFill>
                            <a:srgbClr val="000000"/>
                          </a:solidFill>
                          <a:latin typeface="Calibri"/>
                        </a:rPr>
                        <a:t>0.71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a:solidFill>
                            <a:srgbClr val="000000"/>
                          </a:solidFill>
                          <a:latin typeface="Calibri"/>
                        </a:rPr>
                        <a:t>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a:solidFill>
                            <a:srgbClr val="000000"/>
                          </a:solidFill>
                          <a:latin typeface="Calibri"/>
                        </a:rPr>
                        <a:t>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ctr" fontAlgn="ctr"/>
                      <a:r>
                        <a:rPr lang="en-ZA" sz="1400" b="0" i="0" u="none" strike="noStrike" dirty="0">
                          <a:solidFill>
                            <a:srgbClr val="000000"/>
                          </a:solidFill>
                          <a:latin typeface="Calibri"/>
                        </a:rPr>
                        <a:t>0.06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5B3D7"/>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a:xfrm>
            <a:off x="179512" y="836712"/>
            <a:ext cx="8784976" cy="5472608"/>
          </a:xfrm>
        </p:spPr>
        <p:txBody>
          <a:bodyPr/>
          <a:lstStyle/>
          <a:p>
            <a:r>
              <a:rPr lang="en-ZA" dirty="0" smtClean="0"/>
              <a:t>Scalability – 4x A9</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17</a:t>
            </a:fld>
            <a:endParaRPr lang="en-US"/>
          </a:p>
        </p:txBody>
      </p:sp>
      <p:graphicFrame>
        <p:nvGraphicFramePr>
          <p:cNvPr id="11" name="Table 10"/>
          <p:cNvGraphicFramePr>
            <a:graphicFrameLocks noGrp="1"/>
          </p:cNvGraphicFramePr>
          <p:nvPr/>
        </p:nvGraphicFramePr>
        <p:xfrm>
          <a:off x="1628615" y="4365106"/>
          <a:ext cx="5886770" cy="1935096"/>
        </p:xfrm>
        <a:graphic>
          <a:graphicData uri="http://schemas.openxmlformats.org/drawingml/2006/table">
            <a:tbl>
              <a:tblPr/>
              <a:tblGrid>
                <a:gridCol w="1505918"/>
                <a:gridCol w="1095213"/>
                <a:gridCol w="1095213"/>
                <a:gridCol w="1095213"/>
                <a:gridCol w="1095213"/>
              </a:tblGrid>
              <a:tr h="195440">
                <a:tc gridSpan="5">
                  <a:txBody>
                    <a:bodyPr/>
                    <a:lstStyle/>
                    <a:p>
                      <a:pPr algn="ctr" fontAlgn="b"/>
                      <a:r>
                        <a:rPr lang="en-ZA" sz="1400" b="1" i="0" u="none" strike="noStrike" dirty="0">
                          <a:solidFill>
                            <a:schemeClr val="bg1"/>
                          </a:solidFill>
                          <a:latin typeface="Calibri"/>
                        </a:rPr>
                        <a:t>Raw </a:t>
                      </a:r>
                      <a:r>
                        <a:rPr lang="en-ZA" sz="1400" b="1" i="0" u="none" strike="noStrike" dirty="0" smtClean="0">
                          <a:solidFill>
                            <a:schemeClr val="bg1"/>
                          </a:solidFill>
                          <a:latin typeface="Calibri"/>
                        </a:rPr>
                        <a:t>results</a:t>
                      </a:r>
                      <a:endParaRPr lang="en-ZA" sz="1400" b="1" i="0" u="none" strike="noStrike" dirty="0">
                        <a:solidFill>
                          <a:schemeClr val="bg1"/>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95440">
                <a:tc rowSpan="2">
                  <a:txBody>
                    <a:bodyPr/>
                    <a:lstStyle/>
                    <a:p>
                      <a:pPr algn="ctr" fontAlgn="b"/>
                      <a:r>
                        <a:rPr lang="en-ZA" sz="1100" b="1" i="0" u="none" strike="noStrike" dirty="0" smtClean="0">
                          <a:solidFill>
                            <a:srgbClr val="000000"/>
                          </a:solidFill>
                          <a:latin typeface="Calibri"/>
                        </a:rPr>
                        <a:t>Cores</a:t>
                      </a:r>
                      <a:endParaRPr lang="en-ZA" sz="11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ZA" sz="1100" b="1" i="0" u="none" strike="noStrike" dirty="0">
                          <a:solidFill>
                            <a:srgbClr val="000000"/>
                          </a:solidFill>
                          <a:latin typeface="Calibri"/>
                        </a:rPr>
                        <a:t>Nodes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195440">
                <a:tc vMerge="1">
                  <a:txBody>
                    <a:bodyPr/>
                    <a:lstStyle/>
                    <a:p>
                      <a:pPr algn="ctr" fontAlgn="b"/>
                      <a:endParaRPr lang="en-ZA" sz="1100" b="1" i="0" u="none" strike="noStrike" dirty="0">
                        <a:solidFill>
                          <a:srgbClr val="000000"/>
                        </a:solidFill>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100" b="1" i="0" u="none" strike="noStrike" dirty="0">
                          <a:solidFill>
                            <a:srgbClr val="000000"/>
                          </a:solidFill>
                          <a:latin typeface="Calibri"/>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134">
                <a:tc>
                  <a:txBody>
                    <a:bodyPr/>
                    <a:lstStyle/>
                    <a:p>
                      <a:pPr algn="ctr" fontAlgn="b"/>
                      <a:r>
                        <a:rPr lang="en-ZA" sz="1100" b="1" i="0" u="none" strike="noStrike">
                          <a:solidFill>
                            <a:srgbClr val="000000"/>
                          </a:solidFill>
                          <a:latin typeface="Calibri"/>
                        </a:rPr>
                        <a:t>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a:solidFill>
                            <a:srgbClr val="000000"/>
                          </a:solidFill>
                          <a:latin typeface="Calibri"/>
                        </a:rPr>
                        <a:t>509.4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a:solidFill>
                            <a:srgbClr val="000000"/>
                          </a:solidFill>
                          <a:latin typeface="Calibri"/>
                        </a:rPr>
                        <a:t>984.5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dirty="0">
                          <a:solidFill>
                            <a:srgbClr val="000000"/>
                          </a:solidFill>
                          <a:latin typeface="Calibri"/>
                        </a:rPr>
                        <a:t>1452.0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100" b="0" i="0" u="none" strike="noStrike" dirty="0">
                          <a:solidFill>
                            <a:srgbClr val="000000"/>
                          </a:solidFill>
                          <a:latin typeface="Calibri"/>
                        </a:rPr>
                        <a:t>1803.0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86134">
                <a:tc>
                  <a:txBody>
                    <a:bodyPr/>
                    <a:lstStyle/>
                    <a:p>
                      <a:pPr algn="ctr" fontAlgn="b"/>
                      <a:r>
                        <a:rPr lang="en-ZA" sz="1100" b="1" i="0" u="none" strike="noStrike">
                          <a:solidFill>
                            <a:srgbClr val="000000"/>
                          </a:solidFill>
                          <a:latin typeface="Calibri"/>
                        </a:rPr>
                        <a:t>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dirty="0">
                          <a:solidFill>
                            <a:srgbClr val="000000"/>
                          </a:solidFill>
                          <a:latin typeface="Calibri"/>
                        </a:rPr>
                        <a:t>1030.0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1915.0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2905.0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3908.0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86134">
                <a:tc>
                  <a:txBody>
                    <a:bodyPr/>
                    <a:lstStyle/>
                    <a:p>
                      <a:pPr algn="ctr" fontAlgn="b"/>
                      <a:r>
                        <a:rPr lang="en-ZA" sz="1100" b="1" i="0" u="none" strike="noStrike">
                          <a:solidFill>
                            <a:srgbClr val="000000"/>
                          </a:solidFill>
                          <a:latin typeface="Calibri"/>
                        </a:rPr>
                        <a:t>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1497.0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2854.0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4052.0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100" b="0" i="0" u="none" strike="noStrike">
                          <a:solidFill>
                            <a:srgbClr val="000000"/>
                          </a:solidFill>
                          <a:latin typeface="Calibri"/>
                        </a:rPr>
                        <a:t>5626.0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95440">
                <a:tc>
                  <a:txBody>
                    <a:bodyPr/>
                    <a:lstStyle/>
                    <a:p>
                      <a:pPr algn="ctr" fontAlgn="b"/>
                      <a:r>
                        <a:rPr lang="en-ZA" sz="1100" b="1" i="0" u="none" strike="noStrike">
                          <a:solidFill>
                            <a:srgbClr val="000000"/>
                          </a:solidFill>
                          <a:latin typeface="Calibri"/>
                        </a:rPr>
                        <a:t>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1851.0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3595.0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5239.0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6437.0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5440">
                <a:tc>
                  <a:txBody>
                    <a:bodyPr/>
                    <a:lstStyle/>
                    <a:p>
                      <a:pPr algn="ctr" fontAlgn="b"/>
                      <a:r>
                        <a:rPr lang="en-ZA" sz="1100" b="1" i="0" u="none" strike="noStrike" dirty="0">
                          <a:solidFill>
                            <a:srgbClr val="000000"/>
                          </a:solidFill>
                          <a:latin typeface="Calibri"/>
                        </a:rPr>
                        <a:t>Problem Size</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14592.0</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20672.0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25280.0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29184.0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574">
                <a:tc>
                  <a:txBody>
                    <a:bodyPr/>
                    <a:lstStyle/>
                    <a:p>
                      <a:pPr algn="ctr" fontAlgn="ctr"/>
                      <a:r>
                        <a:rPr lang="en-ZA" sz="1100" b="1" i="0" u="none" strike="noStrike" dirty="0" smtClean="0">
                          <a:solidFill>
                            <a:srgbClr val="000000"/>
                          </a:solidFill>
                          <a:latin typeface="Calibri"/>
                        </a:rPr>
                        <a:t>Total </a:t>
                      </a:r>
                      <a:r>
                        <a:rPr lang="en-ZA" sz="1100" b="1" i="0" u="none" strike="noStrike" dirty="0">
                          <a:solidFill>
                            <a:srgbClr val="000000"/>
                          </a:solidFill>
                          <a:latin typeface="Calibri"/>
                        </a:rPr>
                        <a:t>Problem MB</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1624.5</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3260.3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a:solidFill>
                            <a:srgbClr val="000000"/>
                          </a:solidFill>
                          <a:latin typeface="Calibri"/>
                        </a:rPr>
                        <a:t>4875.8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100" b="0" i="0" u="none" strike="noStrike" dirty="0">
                          <a:solidFill>
                            <a:srgbClr val="000000"/>
                          </a:solidFill>
                          <a:latin typeface="Calibri"/>
                        </a:rPr>
                        <a:t>6498.0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4819" name="Picture 3"/>
          <p:cNvPicPr>
            <a:picLocks noChangeAspect="1" noChangeArrowheads="1"/>
          </p:cNvPicPr>
          <p:nvPr/>
        </p:nvPicPr>
        <p:blipFill>
          <a:blip r:embed="rId2" cstate="print"/>
          <a:srcRect/>
          <a:stretch>
            <a:fillRect/>
          </a:stretch>
        </p:blipFill>
        <p:spPr bwMode="auto">
          <a:xfrm>
            <a:off x="251520" y="1484784"/>
            <a:ext cx="4127500" cy="2670175"/>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cstate="print"/>
          <a:srcRect/>
          <a:stretch>
            <a:fillRect/>
          </a:stretch>
        </p:blipFill>
        <p:spPr bwMode="auto">
          <a:xfrm>
            <a:off x="4716016" y="1484784"/>
            <a:ext cx="4133850" cy="2676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p:txBody>
          <a:bodyPr/>
          <a:lstStyle/>
          <a:p>
            <a:r>
              <a:rPr lang="en-ZA" dirty="0" smtClean="0"/>
              <a:t>Block Size</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18</a:t>
            </a:fld>
            <a:endParaRPr lang="en-US"/>
          </a:p>
        </p:txBody>
      </p:sp>
      <p:graphicFrame>
        <p:nvGraphicFramePr>
          <p:cNvPr id="9" name="Table 8"/>
          <p:cNvGraphicFramePr>
            <a:graphicFrameLocks noGrp="1"/>
          </p:cNvGraphicFramePr>
          <p:nvPr/>
        </p:nvGraphicFramePr>
        <p:xfrm>
          <a:off x="1331640" y="5661248"/>
          <a:ext cx="2160240" cy="576064"/>
        </p:xfrm>
        <a:graphic>
          <a:graphicData uri="http://schemas.openxmlformats.org/drawingml/2006/table">
            <a:tbl>
              <a:tblPr/>
              <a:tblGrid>
                <a:gridCol w="720080"/>
                <a:gridCol w="720080"/>
                <a:gridCol w="720080"/>
              </a:tblGrid>
              <a:tr h="288032">
                <a:tc>
                  <a:txBody>
                    <a:bodyPr/>
                    <a:lstStyle/>
                    <a:p>
                      <a:pPr algn="l" fontAlgn="b"/>
                      <a:r>
                        <a:rPr lang="en-ZA"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1" i="0" u="none" strike="noStrike" dirty="0" smtClean="0">
                          <a:solidFill>
                            <a:srgbClr val="000000"/>
                          </a:solidFill>
                          <a:latin typeface="Calibri"/>
                        </a:rPr>
                        <a:t> A7</a:t>
                      </a:r>
                      <a:endParaRPr lang="en-ZA" sz="1100" b="1" i="0" u="none" strike="noStrike" dirty="0">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1" i="0" u="none" strike="noStrike" dirty="0" smtClean="0">
                          <a:solidFill>
                            <a:srgbClr val="000000"/>
                          </a:solidFill>
                          <a:latin typeface="Calibri"/>
                        </a:rPr>
                        <a:t> A9</a:t>
                      </a:r>
                      <a:endParaRPr lang="en-ZA" sz="1100" b="1"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88032">
                <a:tc>
                  <a:txBody>
                    <a:bodyPr/>
                    <a:lstStyle/>
                    <a:p>
                      <a:pPr algn="l" fontAlgn="b"/>
                      <a:r>
                        <a:rPr lang="en-ZA" sz="1100" b="1" i="0" u="none" strike="noStrike" dirty="0" smtClean="0">
                          <a:solidFill>
                            <a:srgbClr val="000000"/>
                          </a:solidFill>
                          <a:latin typeface="Calibri"/>
                        </a:rPr>
                        <a:t> Peak NB</a:t>
                      </a:r>
                      <a:endParaRPr lang="en-ZA" sz="11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0" i="0" u="none" strike="noStrike" dirty="0">
                          <a:solidFill>
                            <a:srgbClr val="000000"/>
                          </a:solidFill>
                          <a:latin typeface="Calibri"/>
                        </a:rPr>
                        <a:t>80</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fontAlgn="b"/>
                      <a:r>
                        <a:rPr lang="en-ZA" sz="1100" b="0" i="0" u="none" strike="noStrike" dirty="0" smtClean="0">
                          <a:solidFill>
                            <a:srgbClr val="000000"/>
                          </a:solidFill>
                          <a:latin typeface="Calibri"/>
                        </a:rPr>
                        <a:t>144</a:t>
                      </a:r>
                      <a:endParaRPr lang="en-ZA" sz="11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pic>
        <p:nvPicPr>
          <p:cNvPr id="33795" name="Picture 3"/>
          <p:cNvPicPr>
            <a:picLocks noChangeAspect="1" noChangeArrowheads="1"/>
          </p:cNvPicPr>
          <p:nvPr/>
        </p:nvPicPr>
        <p:blipFill>
          <a:blip r:embed="rId2" cstate="print"/>
          <a:srcRect/>
          <a:stretch>
            <a:fillRect/>
          </a:stretch>
        </p:blipFill>
        <p:spPr bwMode="auto">
          <a:xfrm>
            <a:off x="4644008" y="1361316"/>
            <a:ext cx="4248472" cy="4170363"/>
          </a:xfrm>
          <a:prstGeom prst="rect">
            <a:avLst/>
          </a:prstGeom>
          <a:noFill/>
          <a:ln w="9525">
            <a:noFill/>
            <a:miter lim="800000"/>
            <a:headEnd/>
            <a:tailEnd/>
          </a:ln>
          <a:effectLst/>
        </p:spPr>
      </p:pic>
      <p:pic>
        <p:nvPicPr>
          <p:cNvPr id="33796" name="Picture 4"/>
          <p:cNvPicPr>
            <a:picLocks noChangeAspect="1" noChangeArrowheads="1"/>
          </p:cNvPicPr>
          <p:nvPr/>
        </p:nvPicPr>
        <p:blipFill>
          <a:blip r:embed="rId3" cstate="print"/>
          <a:srcRect/>
          <a:stretch>
            <a:fillRect/>
          </a:stretch>
        </p:blipFill>
        <p:spPr bwMode="auto">
          <a:xfrm>
            <a:off x="210334" y="1361316"/>
            <a:ext cx="4248472" cy="4170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Understanding the benchmarks</a:t>
            </a:r>
            <a:endParaRPr lang="en-ZA" dirty="0"/>
          </a:p>
        </p:txBody>
      </p:sp>
      <p:sp>
        <p:nvSpPr>
          <p:cNvPr id="3" name="Content Placeholder 2"/>
          <p:cNvSpPr>
            <a:spLocks noGrp="1"/>
          </p:cNvSpPr>
          <p:nvPr>
            <p:ph idx="1"/>
          </p:nvPr>
        </p:nvSpPr>
        <p:spPr>
          <a:xfrm>
            <a:off x="-252536" y="764704"/>
            <a:ext cx="8784976" cy="5472608"/>
          </a:xfrm>
        </p:spPr>
        <p:txBody>
          <a:bodyPr/>
          <a:lstStyle/>
          <a:p>
            <a:pPr lvl="1">
              <a:buFont typeface="Arial" pitchFamily="34" charset="0"/>
              <a:buChar char="•"/>
            </a:pPr>
            <a:r>
              <a:rPr lang="en-ZA" sz="2800" dirty="0" smtClean="0"/>
              <a:t>Changing Block Allocation NB</a:t>
            </a:r>
          </a:p>
          <a:p>
            <a:pPr lvl="1"/>
            <a:endParaRPr lang="en-ZA" dirty="0" smtClean="0"/>
          </a:p>
          <a:p>
            <a:pPr lvl="1"/>
            <a:endParaRPr lang="en-ZA" dirty="0" smtClean="0"/>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19</a:t>
            </a:fld>
            <a:endParaRPr lang="en-US"/>
          </a:p>
        </p:txBody>
      </p:sp>
      <p:pic>
        <p:nvPicPr>
          <p:cNvPr id="6147" name="Picture 3"/>
          <p:cNvPicPr>
            <a:picLocks noChangeAspect="1" noChangeArrowheads="1"/>
          </p:cNvPicPr>
          <p:nvPr/>
        </p:nvPicPr>
        <p:blipFill>
          <a:blip r:embed="rId3" cstate="print"/>
          <a:srcRect/>
          <a:stretch>
            <a:fillRect/>
          </a:stretch>
        </p:blipFill>
        <p:spPr bwMode="auto">
          <a:xfrm>
            <a:off x="251520" y="1332910"/>
            <a:ext cx="5544616" cy="4939598"/>
          </a:xfrm>
          <a:prstGeom prst="rect">
            <a:avLst/>
          </a:prstGeom>
          <a:noFill/>
          <a:ln w="9525">
            <a:noFill/>
            <a:miter lim="800000"/>
            <a:headEnd/>
            <a:tailEnd/>
          </a:ln>
          <a:effectLst/>
        </p:spPr>
      </p:pic>
      <p:sp>
        <p:nvSpPr>
          <p:cNvPr id="11" name="TextBox 10"/>
          <p:cNvSpPr txBox="1"/>
          <p:nvPr/>
        </p:nvSpPr>
        <p:spPr>
          <a:xfrm>
            <a:off x="5940152" y="3284984"/>
            <a:ext cx="3024336" cy="923330"/>
          </a:xfrm>
          <a:prstGeom prst="rect">
            <a:avLst/>
          </a:prstGeom>
          <a:noFill/>
        </p:spPr>
        <p:txBody>
          <a:bodyPr wrap="square" rtlCol="0">
            <a:spAutoFit/>
          </a:bodyPr>
          <a:lstStyle/>
          <a:p>
            <a:pPr>
              <a:buFont typeface="Arial" pitchFamily="34" charset="0"/>
              <a:buChar char="•"/>
            </a:pPr>
            <a:r>
              <a:rPr lang="en-ZA" dirty="0" smtClean="0"/>
              <a:t> Dependant on array size</a:t>
            </a:r>
          </a:p>
          <a:p>
            <a:pPr>
              <a:buFont typeface="Arial" pitchFamily="34" charset="0"/>
              <a:buChar char="•"/>
            </a:pPr>
            <a:r>
              <a:rPr lang="en-ZA" dirty="0" smtClean="0"/>
              <a:t> Larger array = large NB</a:t>
            </a:r>
          </a:p>
          <a:p>
            <a:pPr>
              <a:buFont typeface="Arial" pitchFamily="34" charset="0"/>
              <a:buChar char="•"/>
            </a:pPr>
            <a:r>
              <a:rPr lang="en-ZA" dirty="0" smtClean="0"/>
              <a:t> Dependant on whole system</a:t>
            </a:r>
          </a:p>
        </p:txBody>
      </p:sp>
      <p:sp>
        <p:nvSpPr>
          <p:cNvPr id="12" name="TextBox 11"/>
          <p:cNvSpPr txBox="1"/>
          <p:nvPr/>
        </p:nvSpPr>
        <p:spPr>
          <a:xfrm>
            <a:off x="5940152" y="1268760"/>
            <a:ext cx="3024336" cy="369332"/>
          </a:xfrm>
          <a:prstGeom prst="rect">
            <a:avLst/>
          </a:prstGeom>
          <a:noFill/>
        </p:spPr>
        <p:txBody>
          <a:bodyPr wrap="square" rtlCol="0">
            <a:spAutoFit/>
          </a:bodyPr>
          <a:lstStyle/>
          <a:p>
            <a:pPr>
              <a:buFont typeface="Arial" pitchFamily="34" charset="0"/>
              <a:buChar char="•"/>
            </a:pPr>
            <a:r>
              <a:rPr lang="en-ZA" dirty="0" smtClean="0"/>
              <a:t> NB test for the A9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Introduction</a:t>
            </a:r>
            <a:endParaRPr lang="en-ZA" dirty="0"/>
          </a:p>
        </p:txBody>
      </p:sp>
      <p:sp>
        <p:nvSpPr>
          <p:cNvPr id="3" name="Content Placeholder 2"/>
          <p:cNvSpPr>
            <a:spLocks noGrp="1"/>
          </p:cNvSpPr>
          <p:nvPr>
            <p:ph idx="1"/>
          </p:nvPr>
        </p:nvSpPr>
        <p:spPr>
          <a:xfrm>
            <a:off x="179512" y="1124744"/>
            <a:ext cx="8784976" cy="5472608"/>
          </a:xfrm>
        </p:spPr>
        <p:txBody>
          <a:bodyPr/>
          <a:lstStyle/>
          <a:p>
            <a:r>
              <a:rPr lang="en-ZA" dirty="0" smtClean="0"/>
              <a:t>What is an ARM Processor</a:t>
            </a:r>
          </a:p>
          <a:p>
            <a:pPr lvl="1"/>
            <a:r>
              <a:rPr lang="en-ZA" dirty="0" smtClean="0"/>
              <a:t>Advanced RISC Machine</a:t>
            </a:r>
          </a:p>
          <a:p>
            <a:r>
              <a:rPr lang="en-ZA" dirty="0" smtClean="0"/>
              <a:t>Where is it being used</a:t>
            </a:r>
          </a:p>
          <a:p>
            <a:pPr lvl="1"/>
            <a:r>
              <a:rPr lang="en-ZA" dirty="0" smtClean="0"/>
              <a:t>95% of Smartphone Market</a:t>
            </a:r>
          </a:p>
          <a:p>
            <a:pPr lvl="1"/>
            <a:r>
              <a:rPr lang="en-ZA" dirty="0" smtClean="0"/>
              <a:t>Consumer Products</a:t>
            </a:r>
          </a:p>
          <a:p>
            <a:pPr lvl="1"/>
            <a:r>
              <a:rPr lang="en-ZA" dirty="0" smtClean="0"/>
              <a:t>Supercomputers </a:t>
            </a:r>
          </a:p>
          <a:p>
            <a:pPr lvl="1">
              <a:buNone/>
            </a:pPr>
            <a:r>
              <a:rPr lang="en-ZA" dirty="0" smtClean="0"/>
              <a:t>    (K-Supercomputer Japan - RISC)</a:t>
            </a:r>
          </a:p>
          <a:p>
            <a:r>
              <a:rPr lang="en-ZA" dirty="0" smtClean="0"/>
              <a:t>Why use them?</a:t>
            </a:r>
          </a:p>
          <a:p>
            <a:pPr lvl="1"/>
            <a:r>
              <a:rPr lang="en-ZA" dirty="0" smtClean="0"/>
              <a:t>Power efficient</a:t>
            </a:r>
          </a:p>
          <a:p>
            <a:pPr lvl="1"/>
            <a:r>
              <a:rPr lang="en-ZA" dirty="0" smtClean="0"/>
              <a:t>Low capital cost</a:t>
            </a:r>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dirty="0"/>
          </a:p>
        </p:txBody>
      </p:sp>
      <p:sp>
        <p:nvSpPr>
          <p:cNvPr id="5" name="Slide Number Placeholder 4"/>
          <p:cNvSpPr>
            <a:spLocks noGrp="1"/>
          </p:cNvSpPr>
          <p:nvPr>
            <p:ph type="sldNum" sz="quarter" idx="12"/>
          </p:nvPr>
        </p:nvSpPr>
        <p:spPr/>
        <p:txBody>
          <a:bodyPr/>
          <a:lstStyle/>
          <a:p>
            <a:fld id="{62D56ECA-4C16-4208-B374-27591EF545A3}" type="slidenum">
              <a:rPr lang="en-US" smtClean="0"/>
              <a:pPr/>
              <a:t>2</a:t>
            </a:fld>
            <a:endParaRPr lang="en-US"/>
          </a:p>
        </p:txBody>
      </p:sp>
      <p:pic>
        <p:nvPicPr>
          <p:cNvPr id="2052" name="Picture 4" descr="http://www.digitaltrends.com/wp-content/uploads/2013/05/ARM-processor-Samsung_6-header.jpg"/>
          <p:cNvPicPr>
            <a:picLocks noChangeAspect="1" noChangeArrowheads="1"/>
          </p:cNvPicPr>
          <p:nvPr/>
        </p:nvPicPr>
        <p:blipFill>
          <a:blip r:embed="rId3" cstate="print">
            <a:duotone>
              <a:prstClr val="black"/>
              <a:schemeClr val="accent4">
                <a:tint val="45000"/>
                <a:satMod val="400000"/>
              </a:schemeClr>
            </a:duotone>
          </a:blip>
          <a:srcRect l="12000" r="14667"/>
          <a:stretch>
            <a:fillRect/>
          </a:stretch>
        </p:blipFill>
        <p:spPr bwMode="auto">
          <a:xfrm>
            <a:off x="5292080" y="1700808"/>
            <a:ext cx="3456384" cy="3116827"/>
          </a:xfrm>
          <a:prstGeom prst="rect">
            <a:avLst/>
          </a:prstGeom>
          <a:noFill/>
          <a:effectLst>
            <a:softEdge rad="127000"/>
          </a:effectLst>
        </p:spPr>
      </p:pic>
      <p:sp>
        <p:nvSpPr>
          <p:cNvPr id="9" name="TextBox 8"/>
          <p:cNvSpPr txBox="1"/>
          <p:nvPr/>
        </p:nvSpPr>
        <p:spPr>
          <a:xfrm>
            <a:off x="5292080" y="4869160"/>
            <a:ext cx="3456384" cy="369332"/>
          </a:xfrm>
          <a:prstGeom prst="rect">
            <a:avLst/>
          </a:prstGeom>
          <a:noFill/>
        </p:spPr>
        <p:txBody>
          <a:bodyPr wrap="square" rtlCol="0">
            <a:spAutoFit/>
          </a:bodyPr>
          <a:lstStyle/>
          <a:p>
            <a:pPr algn="ctr"/>
            <a:r>
              <a:rPr lang="en-ZA" dirty="0" smtClean="0"/>
              <a:t>2 Quad Cores in the Samsung S4</a:t>
            </a:r>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a:xfrm>
            <a:off x="179512" y="908720"/>
            <a:ext cx="8784976" cy="5472608"/>
          </a:xfrm>
        </p:spPr>
        <p:txBody>
          <a:bodyPr/>
          <a:lstStyle/>
          <a:p>
            <a:r>
              <a:rPr lang="en-ZA" dirty="0" smtClean="0"/>
              <a:t>Multi Precision</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20</a:t>
            </a:fld>
            <a:endParaRPr lang="en-US"/>
          </a:p>
        </p:txBody>
      </p:sp>
      <p:graphicFrame>
        <p:nvGraphicFramePr>
          <p:cNvPr id="6" name="Table 5"/>
          <p:cNvGraphicFramePr>
            <a:graphicFrameLocks noGrp="1"/>
          </p:cNvGraphicFramePr>
          <p:nvPr/>
        </p:nvGraphicFramePr>
        <p:xfrm>
          <a:off x="179512" y="1844824"/>
          <a:ext cx="8831279" cy="2169012"/>
        </p:xfrm>
        <a:graphic>
          <a:graphicData uri="http://schemas.openxmlformats.org/drawingml/2006/table">
            <a:tbl>
              <a:tblPr/>
              <a:tblGrid>
                <a:gridCol w="1351235"/>
                <a:gridCol w="1067716"/>
                <a:gridCol w="1067716"/>
                <a:gridCol w="1067716"/>
                <a:gridCol w="1073748"/>
                <a:gridCol w="1067716"/>
                <a:gridCol w="1067716"/>
                <a:gridCol w="1067716"/>
              </a:tblGrid>
              <a:tr h="218292">
                <a:tc>
                  <a:txBody>
                    <a:bodyPr/>
                    <a:lstStyle/>
                    <a:p>
                      <a:pPr algn="ctr" fontAlgn="ctr"/>
                      <a:r>
                        <a:rPr lang="en-ZA" sz="1400" b="1" i="0" u="none" strike="noStrike" dirty="0">
                          <a:solidFill>
                            <a:srgbClr val="FFFFFF"/>
                          </a:solidFill>
                          <a:latin typeface="Calibri"/>
                        </a:rPr>
                        <a:t>Total RAM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153"/>
                    </a:solidFill>
                  </a:tcPr>
                </a:tc>
                <a:tc gridSpan="3">
                  <a:txBody>
                    <a:bodyPr/>
                    <a:lstStyle/>
                    <a:p>
                      <a:pPr algn="ctr" fontAlgn="ctr"/>
                      <a:r>
                        <a:rPr lang="en-ZA" sz="1400" b="1" i="0" u="none" strike="noStrike" dirty="0">
                          <a:solidFill>
                            <a:srgbClr val="FFFFFF"/>
                          </a:solidFill>
                          <a:latin typeface="Calibri"/>
                        </a:rPr>
                        <a:t>Cortex A9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gridSpan="4">
                  <a:txBody>
                    <a:bodyPr/>
                    <a:lstStyle/>
                    <a:p>
                      <a:pPr algn="ctr" fontAlgn="ctr"/>
                      <a:r>
                        <a:rPr lang="en-ZA" sz="1400" b="1" i="0" u="none" strike="noStrike" dirty="0">
                          <a:solidFill>
                            <a:srgbClr val="FFFFFF"/>
                          </a:solidFill>
                          <a:latin typeface="Calibri"/>
                        </a:rPr>
                        <a:t> </a:t>
                      </a:r>
                      <a:r>
                        <a:rPr lang="en-ZA" sz="1400" b="1" i="0" u="none" strike="noStrike" dirty="0" smtClean="0">
                          <a:solidFill>
                            <a:srgbClr val="FFFFFF"/>
                          </a:solidFill>
                          <a:latin typeface="Calibri"/>
                        </a:rPr>
                        <a:t>Cortex </a:t>
                      </a:r>
                      <a:r>
                        <a:rPr lang="en-ZA" sz="1400" b="1" i="0" u="none" strike="noStrike" dirty="0">
                          <a:solidFill>
                            <a:srgbClr val="FFFFFF"/>
                          </a:solidFill>
                          <a:latin typeface="Calibri"/>
                        </a:rPr>
                        <a:t>A7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hMerge="1">
                  <a:txBody>
                    <a:bodyPr/>
                    <a:lstStyle/>
                    <a:p>
                      <a:pPr algn="ctr" fontAlgn="ctr"/>
                      <a:endParaRPr lang="en-ZA" sz="1400" b="1" i="0" u="none" strike="noStrike" dirty="0">
                        <a:solidFill>
                          <a:srgbClr val="FFFFFF"/>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D"/>
                    </a:solidFill>
                  </a:tcPr>
                </a:tc>
                <a:tc hMerge="1">
                  <a:txBody>
                    <a:bodyPr/>
                    <a:lstStyle/>
                    <a:p>
                      <a:endParaRPr lang="en-ZA"/>
                    </a:p>
                  </a:txBody>
                  <a:tcPr/>
                </a:tc>
                <a:tc hMerge="1">
                  <a:txBody>
                    <a:bodyPr/>
                    <a:lstStyle/>
                    <a:p>
                      <a:endParaRPr lang="en-ZA"/>
                    </a:p>
                  </a:txBody>
                  <a:tcPr/>
                </a:tc>
              </a:tr>
              <a:tr h="218292">
                <a:tc>
                  <a:txBody>
                    <a:bodyPr/>
                    <a:lstStyle/>
                    <a:p>
                      <a:pPr algn="ctr" fontAlgn="ctr"/>
                      <a:r>
                        <a:rPr lang="en-ZA" sz="1400" b="1" i="0" u="none" strike="noStrike" dirty="0">
                          <a:solidFill>
                            <a:srgbClr val="FFFFFF"/>
                          </a:solidFill>
                          <a:latin typeface="Calibri"/>
                        </a:rPr>
                        <a:t>1972</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ATLAS-vfpv3d16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 Improved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ATLAS-vfpv4d16</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ATLAS-neonvfpv4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ATLAS-neon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c>
                  <a:txBody>
                    <a:bodyPr/>
                    <a:lstStyle/>
                    <a:p>
                      <a:pPr algn="ctr" fontAlgn="ctr"/>
                      <a:r>
                        <a:rPr lang="en-ZA" sz="1400" b="1" i="0" u="none" strike="noStrike" dirty="0">
                          <a:solidFill>
                            <a:srgbClr val="FFFFFF"/>
                          </a:solidFill>
                          <a:latin typeface="Calibri"/>
                        </a:rPr>
                        <a:t>% Improved</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53153"/>
                    </a:solidFill>
                  </a:tcPr>
                </a:tc>
              </a:tr>
              <a:tr h="207896">
                <a:tc>
                  <a:txBody>
                    <a:bodyPr/>
                    <a:lstStyle/>
                    <a:p>
                      <a:pPr algn="l" fontAlgn="ctr"/>
                      <a:r>
                        <a:rPr lang="en-ZA" sz="1400" b="1" i="0" u="none" strike="noStrike" dirty="0" smtClean="0">
                          <a:solidFill>
                            <a:srgbClr val="000000"/>
                          </a:solidFill>
                          <a:latin typeface="Calibri"/>
                        </a:rPr>
                        <a:t> Real </a:t>
                      </a:r>
                      <a:r>
                        <a:rPr lang="en-ZA" sz="1400" b="1" i="0" u="none" strike="noStrike" dirty="0">
                          <a:solidFill>
                            <a:srgbClr val="000000"/>
                          </a:solidFill>
                          <a:latin typeface="Calibri"/>
                        </a:rPr>
                        <a:t>Single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4.184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4.602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8D8D8"/>
                    </a:solidFill>
                  </a:tcPr>
                </a:tc>
                <a:tc>
                  <a:txBody>
                    <a:bodyPr/>
                    <a:lstStyle/>
                    <a:p>
                      <a:pPr algn="ctr" fontAlgn="ctr"/>
                      <a:r>
                        <a:rPr lang="en-ZA" sz="1800" b="0" i="0" u="none" strike="noStrike">
                          <a:solidFill>
                            <a:srgbClr val="000000"/>
                          </a:solidFill>
                          <a:latin typeface="Calibri"/>
                        </a:rPr>
                        <a:t>9.990%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3.170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3.280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ZA" sz="1800" b="0" i="0" u="none" strike="noStrike">
                          <a:solidFill>
                            <a:srgbClr val="000000"/>
                          </a:solidFill>
                          <a:latin typeface="Calibri"/>
                        </a:rPr>
                        <a:t>3.286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FBFBF"/>
                    </a:solidFill>
                  </a:tcPr>
                </a:tc>
                <a:tc>
                  <a:txBody>
                    <a:bodyPr/>
                    <a:lstStyle/>
                    <a:p>
                      <a:pPr algn="ctr" fontAlgn="ctr"/>
                      <a:r>
                        <a:rPr lang="en-ZA" sz="1800" b="0" i="0" u="none" strike="noStrike" dirty="0">
                          <a:solidFill>
                            <a:srgbClr val="000000"/>
                          </a:solidFill>
                          <a:latin typeface="Calibri"/>
                        </a:rPr>
                        <a:t>3.659%</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7896">
                <a:tc>
                  <a:txBody>
                    <a:bodyPr/>
                    <a:lstStyle/>
                    <a:p>
                      <a:pPr algn="l" fontAlgn="ctr"/>
                      <a:r>
                        <a:rPr lang="en-ZA" sz="1400" b="1" i="0" u="none" strike="noStrike" dirty="0" smtClean="0">
                          <a:solidFill>
                            <a:srgbClr val="000000"/>
                          </a:solidFill>
                          <a:latin typeface="Calibri"/>
                        </a:rPr>
                        <a:t> Real </a:t>
                      </a:r>
                      <a:r>
                        <a:rPr lang="en-ZA" sz="1400" b="1" i="0" u="none" strike="noStrike" dirty="0">
                          <a:solidFill>
                            <a:srgbClr val="000000"/>
                          </a:solidFill>
                          <a:latin typeface="Calibri"/>
                        </a:rPr>
                        <a:t>Double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2.335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fontAlgn="ctr"/>
                      <a:r>
                        <a:rPr lang="en-ZA" sz="1800" b="0" i="0" u="none" strike="noStrike">
                          <a:solidFill>
                            <a:srgbClr val="000000"/>
                          </a:solidFill>
                          <a:latin typeface="Calibri"/>
                        </a:rPr>
                        <a:t>2.272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2.773%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1.315</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1.439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ctr"/>
                      <a:r>
                        <a:rPr lang="en-ZA" sz="1800" b="0" i="0" u="none" strike="noStrike">
                          <a:solidFill>
                            <a:srgbClr val="000000"/>
                          </a:solidFill>
                          <a:latin typeface="Calibri"/>
                        </a:rPr>
                        <a:t>1.398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9.430%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7896">
                <a:tc>
                  <a:txBody>
                    <a:bodyPr/>
                    <a:lstStyle/>
                    <a:p>
                      <a:pPr algn="l" fontAlgn="ctr"/>
                      <a:r>
                        <a:rPr lang="en-ZA" sz="1400" b="1" i="0" u="none" strike="noStrike" dirty="0" smtClean="0">
                          <a:solidFill>
                            <a:srgbClr val="000000"/>
                          </a:solidFill>
                          <a:latin typeface="Calibri"/>
                        </a:rPr>
                        <a:t> Complex </a:t>
                      </a:r>
                      <a:r>
                        <a:rPr lang="en-ZA" sz="1400" b="1" i="0" u="none" strike="noStrike" dirty="0">
                          <a:solidFill>
                            <a:srgbClr val="000000"/>
                          </a:solidFill>
                          <a:latin typeface="Calibri"/>
                        </a:rPr>
                        <a:t>Single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4.363</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dirty="0">
                          <a:solidFill>
                            <a:srgbClr val="000000"/>
                          </a:solidFill>
                          <a:latin typeface="Calibri"/>
                        </a:rPr>
                        <a:t>4.835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D8D8D8"/>
                    </a:solidFill>
                  </a:tcPr>
                </a:tc>
                <a:tc>
                  <a:txBody>
                    <a:bodyPr/>
                    <a:lstStyle/>
                    <a:p>
                      <a:pPr algn="ctr" fontAlgn="ctr"/>
                      <a:r>
                        <a:rPr lang="en-ZA" sz="1800" b="0" i="0" u="none" strike="noStrike">
                          <a:solidFill>
                            <a:srgbClr val="000000"/>
                          </a:solidFill>
                          <a:latin typeface="Calibri"/>
                        </a:rPr>
                        <a:t>10.818%</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3.374</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FBFBF"/>
                    </a:solidFill>
                  </a:tcPr>
                </a:tc>
                <a:tc>
                  <a:txBody>
                    <a:bodyPr/>
                    <a:lstStyle/>
                    <a:p>
                      <a:pPr algn="ctr" fontAlgn="ctr"/>
                      <a:r>
                        <a:rPr lang="en-ZA" sz="1800" b="0" i="0" u="none" strike="noStrike">
                          <a:solidFill>
                            <a:srgbClr val="000000"/>
                          </a:solidFill>
                          <a:latin typeface="Calibri"/>
                        </a:rPr>
                        <a:t>3.113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3.213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n-ZA" sz="1800" b="0" i="0" u="none" strike="noStrike">
                          <a:solidFill>
                            <a:srgbClr val="000000"/>
                          </a:solidFill>
                          <a:latin typeface="Calibri"/>
                        </a:rPr>
                        <a:t>8.384%</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8292">
                <a:tc>
                  <a:txBody>
                    <a:bodyPr/>
                    <a:lstStyle/>
                    <a:p>
                      <a:pPr algn="l" fontAlgn="ctr"/>
                      <a:r>
                        <a:rPr lang="en-ZA" sz="1400" b="1" i="0" u="none" strike="noStrike" dirty="0" smtClean="0">
                          <a:solidFill>
                            <a:srgbClr val="000000"/>
                          </a:solidFill>
                          <a:latin typeface="Calibri"/>
                        </a:rPr>
                        <a:t> Complex </a:t>
                      </a:r>
                      <a:r>
                        <a:rPr lang="en-ZA" sz="1400" b="1" i="0" u="none" strike="noStrike" dirty="0">
                          <a:solidFill>
                            <a:srgbClr val="000000"/>
                          </a:solidFill>
                          <a:latin typeface="Calibri"/>
                        </a:rPr>
                        <a:t>Double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2.470</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2.502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ZA" sz="1800" b="0" i="0" u="none" strike="noStrike" dirty="0">
                          <a:solidFill>
                            <a:srgbClr val="000000"/>
                          </a:solidFill>
                          <a:latin typeface="Calibri"/>
                        </a:rPr>
                        <a:t>1.296%</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1.251</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1.355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dirty="0">
                          <a:solidFill>
                            <a:srgbClr val="000000"/>
                          </a:solidFill>
                          <a:latin typeface="Calibri"/>
                        </a:rPr>
                        <a:t>1.363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ZA" sz="1800" b="0" i="0" u="none" strike="noStrike">
                          <a:solidFill>
                            <a:srgbClr val="000000"/>
                          </a:solidFill>
                          <a:latin typeface="Calibri"/>
                        </a:rPr>
                        <a:t>8.953%</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7896">
                <a:tc>
                  <a:txBody>
                    <a:bodyPr/>
                    <a:lstStyle/>
                    <a:p>
                      <a:pPr algn="l" fontAlgn="ctr"/>
                      <a:r>
                        <a:rPr lang="en-ZA" sz="1400" b="1" i="0" u="none" strike="noStrike" dirty="0" smtClean="0">
                          <a:solidFill>
                            <a:srgbClr val="000000"/>
                          </a:solidFill>
                          <a:latin typeface="Calibri"/>
                        </a:rPr>
                        <a:t> Old </a:t>
                      </a:r>
                      <a:r>
                        <a:rPr lang="en-ZA" sz="1400" b="1" i="0" u="none" strike="noStrike" dirty="0">
                          <a:solidFill>
                            <a:srgbClr val="000000"/>
                          </a:solidFill>
                          <a:latin typeface="Calibri"/>
                        </a:rPr>
                        <a:t>Complex </a:t>
                      </a:r>
                      <a:r>
                        <a:rPr lang="en-ZA" sz="1400" b="1" i="0" u="none" strike="noStrike" dirty="0" smtClean="0">
                          <a:solidFill>
                            <a:srgbClr val="000000"/>
                          </a:solidFill>
                          <a:latin typeface="Calibri"/>
                        </a:rPr>
                        <a:t>    Double</a:t>
                      </a:r>
                      <a:endParaRPr lang="en-ZA" sz="14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800" b="0" i="0" u="none" strike="noStrike">
                          <a:solidFill>
                            <a:srgbClr val="000000"/>
                          </a:solidFill>
                          <a:latin typeface="Calibri"/>
                        </a:rPr>
                        <a:t>2.519</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ZA" sz="1800" b="0" i="0" u="none" strike="noStrike">
                          <a:solidFill>
                            <a:srgbClr val="000000"/>
                          </a:solidFill>
                          <a:latin typeface="Calibri"/>
                        </a:rPr>
                        <a:t>2.55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ZA" sz="1800" b="0" i="0" u="none" strike="noStrike" dirty="0">
                          <a:solidFill>
                            <a:srgbClr val="000000"/>
                          </a:solidFill>
                          <a:latin typeface="Calibri"/>
                        </a:rPr>
                        <a:t>1.231%</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800" b="0" i="0" u="none" strike="noStrike" dirty="0">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3" name="Content Placeholder 2"/>
          <p:cNvSpPr>
            <a:spLocks noGrp="1"/>
          </p:cNvSpPr>
          <p:nvPr>
            <p:ph idx="1"/>
          </p:nvPr>
        </p:nvSpPr>
        <p:spPr/>
        <p:txBody>
          <a:bodyPr/>
          <a:lstStyle/>
          <a:p>
            <a:r>
              <a:rPr lang="en-ZA" dirty="0" smtClean="0"/>
              <a:t>Power Measurements</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21</a:t>
            </a:fld>
            <a:endParaRPr lang="en-US"/>
          </a:p>
        </p:txBody>
      </p:sp>
      <p:graphicFrame>
        <p:nvGraphicFramePr>
          <p:cNvPr id="6" name="Table 5"/>
          <p:cNvGraphicFramePr>
            <a:graphicFrameLocks noGrp="1"/>
          </p:cNvGraphicFramePr>
          <p:nvPr/>
        </p:nvGraphicFramePr>
        <p:xfrm>
          <a:off x="1691680" y="1412776"/>
          <a:ext cx="5759999" cy="2093532"/>
        </p:xfrm>
        <a:graphic>
          <a:graphicData uri="http://schemas.openxmlformats.org/drawingml/2006/table">
            <a:tbl>
              <a:tblPr/>
              <a:tblGrid>
                <a:gridCol w="1119591"/>
                <a:gridCol w="662915"/>
                <a:gridCol w="662915"/>
                <a:gridCol w="662915"/>
                <a:gridCol w="662915"/>
                <a:gridCol w="839694"/>
                <a:gridCol w="515601"/>
                <a:gridCol w="633453"/>
              </a:tblGrid>
              <a:tr h="238304">
                <a:tc gridSpan="5">
                  <a:txBody>
                    <a:bodyPr/>
                    <a:lstStyle/>
                    <a:p>
                      <a:pPr algn="ctr" fontAlgn="b"/>
                      <a:r>
                        <a:rPr lang="en-ZA" sz="1600" b="1" i="0" u="none" strike="noStrike" dirty="0" smtClean="0">
                          <a:solidFill>
                            <a:schemeClr val="bg1"/>
                          </a:solidFill>
                          <a:latin typeface="Calibri"/>
                        </a:rPr>
                        <a:t>A9</a:t>
                      </a:r>
                      <a:endParaRPr lang="en-ZA" sz="1600" b="1" i="0" u="none" strike="noStrike" dirty="0">
                        <a:solidFill>
                          <a:schemeClr val="bg1"/>
                        </a:solidFill>
                        <a:latin typeface="Calibri"/>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fontAlgn="b"/>
                      <a:r>
                        <a:rPr lang="en-ZA" sz="1600" b="1" i="0" u="none" strike="noStrike" dirty="0">
                          <a:solidFill>
                            <a:schemeClr val="bg1"/>
                          </a:solidFill>
                          <a:latin typeface="Calibri"/>
                        </a:rPr>
                        <a:t>A7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Voltage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ctr"/>
                      <a:r>
                        <a:rPr lang="en-ZA" sz="1300" b="0" i="0" u="none" strike="noStrike">
                          <a:solidFill>
                            <a:srgbClr val="000000"/>
                          </a:solidFill>
                          <a:latin typeface="Calibri"/>
                        </a:rPr>
                        <a:t>5</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V</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1" i="0" u="none" strike="noStrike">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1" i="0" u="none" strike="noStrike" dirty="0" smtClean="0">
                          <a:solidFill>
                            <a:srgbClr val="000000"/>
                          </a:solidFill>
                          <a:latin typeface="Calibri"/>
                        </a:rPr>
                        <a:t> Voltage</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5</a:t>
                      </a:r>
                    </a:p>
                  </a:txBody>
                  <a:tcPr marL="0" marR="0" marT="0" marB="0" anchor="ctr">
                    <a:lnL>
                      <a:noFill/>
                    </a:lnL>
                    <a:lnR>
                      <a:noFill/>
                    </a:lnR>
                    <a:lnT w="28575" cap="flat" cmpd="sng" algn="ctr">
                      <a:solidFill>
                        <a:schemeClr val="tx1"/>
                      </a:solidFill>
                      <a:prstDash val="solid"/>
                      <a:round/>
                      <a:headEnd type="none" w="med" len="med"/>
                      <a:tailEnd type="none" w="med" len="med"/>
                    </a:lnT>
                    <a:lnB>
                      <a:noFill/>
                    </a:lnB>
                    <a:solidFill>
                      <a:srgbClr val="DDD9C3"/>
                    </a:solidFill>
                  </a:tcPr>
                </a:tc>
                <a:tc>
                  <a:txBody>
                    <a:bodyPr/>
                    <a:lstStyle/>
                    <a:p>
                      <a:pPr algn="l" fontAlgn="b"/>
                      <a:r>
                        <a:rPr lang="en-ZA" sz="1300" b="0" i="0" u="none" strike="noStrike">
                          <a:solidFill>
                            <a:srgbClr val="000000"/>
                          </a:solidFill>
                          <a:latin typeface="Calibri"/>
                        </a:rPr>
                        <a:t>V</a:t>
                      </a:r>
                    </a:p>
                  </a:txBody>
                  <a:tcPr marL="0" marR="0" marT="0" marB="0"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DDD9C3"/>
                    </a:solidFill>
                  </a:tcPr>
                </a:tc>
              </a:tr>
              <a:tr h="226956">
                <a:tc>
                  <a:txBody>
                    <a:bodyPr/>
                    <a:lstStyle/>
                    <a:p>
                      <a:pPr algn="l" fontAlgn="b"/>
                      <a:r>
                        <a:rPr lang="en-ZA" sz="1300" b="1" i="0" u="none" strike="noStrike" dirty="0" smtClean="0">
                          <a:solidFill>
                            <a:srgbClr val="000000"/>
                          </a:solidFill>
                          <a:latin typeface="Calibri"/>
                        </a:rPr>
                        <a:t> Resistor</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a:noFill/>
                    </a:lnT>
                    <a:lnB>
                      <a:noFill/>
                    </a:lnB>
                    <a:solidFill>
                      <a:srgbClr val="DDD9C3"/>
                    </a:solidFill>
                  </a:tcPr>
                </a:tc>
                <a:tc>
                  <a:txBody>
                    <a:bodyPr/>
                    <a:lstStyle/>
                    <a:p>
                      <a:pPr algn="l" fontAlgn="ctr"/>
                      <a:r>
                        <a:rPr lang="en-ZA" sz="1300" b="0" i="0" u="none" strike="noStrike">
                          <a:solidFill>
                            <a:srgbClr val="000000"/>
                          </a:solidFill>
                          <a:latin typeface="Calibri"/>
                        </a:rPr>
                        <a:t>0.01</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Ohms</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a:noFill/>
                    </a:lnT>
                    <a:lnB>
                      <a:noFill/>
                    </a:lnB>
                    <a:solidFill>
                      <a:srgbClr val="DDD9C3"/>
                    </a:solidFill>
                  </a:tcPr>
                </a:tc>
                <a:tc>
                  <a:txBody>
                    <a:bodyPr/>
                    <a:lstStyle/>
                    <a:p>
                      <a:pPr algn="l" fontAlgn="b"/>
                      <a:r>
                        <a:rPr lang="en-ZA" sz="1300" b="1" i="0" u="none" strike="noStrike">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a:noFill/>
                    </a:lnT>
                    <a:lnB>
                      <a:noFill/>
                    </a:lnB>
                    <a:solidFill>
                      <a:srgbClr val="DDD9C3"/>
                    </a:solidFill>
                  </a:tcPr>
                </a:tc>
                <a:tc>
                  <a:txBody>
                    <a:bodyPr/>
                    <a:lstStyle/>
                    <a:p>
                      <a:pPr algn="l" fontAlgn="b"/>
                      <a:r>
                        <a:rPr lang="en-ZA" sz="1300" b="1" i="0" u="none" strike="noStrike" dirty="0" smtClean="0">
                          <a:solidFill>
                            <a:srgbClr val="000000"/>
                          </a:solidFill>
                          <a:latin typeface="Calibri"/>
                        </a:rPr>
                        <a:t> Resistor</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0.01</a:t>
                      </a:r>
                    </a:p>
                  </a:txBody>
                  <a:tcPr marL="0" marR="0" marT="0" marB="0" anchor="ctr">
                    <a:lnL>
                      <a:noFill/>
                    </a:lnL>
                    <a:lnR>
                      <a:noFill/>
                    </a:lnR>
                    <a:lnT>
                      <a:noFill/>
                    </a:lnT>
                    <a:lnB>
                      <a:noFill/>
                    </a:lnB>
                    <a:solidFill>
                      <a:srgbClr val="DDD9C3"/>
                    </a:solidFill>
                  </a:tcPr>
                </a:tc>
                <a:tc>
                  <a:txBody>
                    <a:bodyPr/>
                    <a:lstStyle/>
                    <a:p>
                      <a:pPr algn="l" fontAlgn="b"/>
                      <a:r>
                        <a:rPr lang="en-ZA" sz="1300" b="0" i="0" u="none" strike="noStrike">
                          <a:solidFill>
                            <a:srgbClr val="000000"/>
                          </a:solidFill>
                          <a:latin typeface="Calibri"/>
                        </a:rPr>
                        <a:t>Ohms</a:t>
                      </a:r>
                    </a:p>
                  </a:txBody>
                  <a:tcPr marL="0" marR="0" marT="0" marB="0" anchor="ctr">
                    <a:lnL>
                      <a:noFill/>
                    </a:lnL>
                    <a:lnR w="28575" cap="flat" cmpd="sng" algn="ctr">
                      <a:solidFill>
                        <a:schemeClr val="tx1"/>
                      </a:solidFill>
                      <a:prstDash val="solid"/>
                      <a:round/>
                      <a:headEnd type="none" w="med" len="med"/>
                      <a:tailEnd type="none" w="med" len="med"/>
                    </a:lnR>
                    <a:lnT>
                      <a:noFill/>
                    </a:lnT>
                    <a:lnB>
                      <a:noFill/>
                    </a:lnB>
                    <a:solidFill>
                      <a:srgbClr val="DDD9C3"/>
                    </a:solidFill>
                  </a:tcPr>
                </a:tc>
              </a:tr>
              <a:tr h="238304">
                <a:tc>
                  <a:txBody>
                    <a:bodyPr/>
                    <a:lstStyle/>
                    <a:p>
                      <a:pPr algn="l" fontAlgn="b"/>
                      <a:r>
                        <a:rPr lang="en-ZA" sz="1300" b="1" i="0" u="none" strike="noStrike" dirty="0" smtClean="0">
                          <a:solidFill>
                            <a:srgbClr val="000000"/>
                          </a:solidFill>
                          <a:latin typeface="Calibri"/>
                        </a:rPr>
                        <a:t> IDLE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ctr"/>
                      <a:r>
                        <a:rPr lang="en-ZA" sz="1300" b="0" i="0" u="none" strike="noStrike" dirty="0">
                          <a:solidFill>
                            <a:srgbClr val="000000"/>
                          </a:solidFill>
                          <a:latin typeface="Calibri"/>
                        </a:rPr>
                        <a:t>2.5</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dirty="0">
                          <a:solidFill>
                            <a:srgbClr val="000000"/>
                          </a:solidFill>
                          <a:latin typeface="Calibri"/>
                        </a:rPr>
                        <a:t>mV</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a:solidFill>
                            <a:srgbClr val="000000"/>
                          </a:solidFill>
                          <a:latin typeface="Calibri"/>
                        </a:rPr>
                        <a:t> </a:t>
                      </a:r>
                    </a:p>
                  </a:txBody>
                  <a:tcPr marL="0" marR="0" marT="0" marB="0" anchor="b">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1" i="0" u="none" strike="noStrike" dirty="0">
                          <a:solidFill>
                            <a:srgbClr val="000000"/>
                          </a:solidFill>
                          <a:latin typeface="Calibri"/>
                        </a:rPr>
                        <a:t> </a:t>
                      </a:r>
                    </a:p>
                  </a:txBody>
                  <a:tcPr marL="0" marR="0" marT="0" marB="0" anchor="b">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1" i="0" u="none" strike="noStrike" dirty="0" smtClean="0">
                          <a:solidFill>
                            <a:srgbClr val="000000"/>
                          </a:solidFill>
                          <a:latin typeface="Calibri"/>
                        </a:rPr>
                        <a:t> IDLE</a:t>
                      </a:r>
                      <a:endParaRPr lang="en-ZA" sz="1300" b="1" i="0" u="none" strike="noStrike" dirty="0">
                        <a:solidFill>
                          <a:srgbClr val="000000"/>
                        </a:solidFill>
                        <a:latin typeface="Calibri"/>
                      </a:endParaRPr>
                    </a:p>
                  </a:txBody>
                  <a:tcPr marL="0" marR="0" marT="0" marB="0" anchor="b">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a:solidFill>
                            <a:srgbClr val="000000"/>
                          </a:solidFill>
                          <a:latin typeface="Calibri"/>
                        </a:rPr>
                        <a:t>2.3</a:t>
                      </a:r>
                    </a:p>
                  </a:txBody>
                  <a:tcPr marL="0" marR="0" marT="0" marB="0" anchor="ctr">
                    <a:lnL>
                      <a:noFill/>
                    </a:lnL>
                    <a:lnR>
                      <a:noFill/>
                    </a:lnR>
                    <a:lnT>
                      <a:noFill/>
                    </a:lnT>
                    <a:lnB w="28575" cap="flat" cmpd="sng" algn="ctr">
                      <a:solidFill>
                        <a:schemeClr val="tx1"/>
                      </a:solidFill>
                      <a:prstDash val="solid"/>
                      <a:round/>
                      <a:headEnd type="none" w="med" len="med"/>
                      <a:tailEnd type="none" w="med" len="med"/>
                    </a:lnB>
                    <a:solidFill>
                      <a:srgbClr val="DDD9C3"/>
                    </a:solidFill>
                  </a:tcPr>
                </a:tc>
                <a:tc>
                  <a:txBody>
                    <a:bodyPr/>
                    <a:lstStyle/>
                    <a:p>
                      <a:pPr algn="l" fontAlgn="b"/>
                      <a:r>
                        <a:rPr lang="en-ZA" sz="1300" b="0" i="0" u="none" strike="noStrike" dirty="0">
                          <a:solidFill>
                            <a:srgbClr val="000000"/>
                          </a:solidFill>
                          <a:latin typeface="Calibri"/>
                        </a:rPr>
                        <a:t>mV</a:t>
                      </a:r>
                    </a:p>
                  </a:txBody>
                  <a:tcPr marL="0" marR="0" marT="0" marB="0" anchor="ctr">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DDD9C3"/>
                    </a:solidFill>
                  </a:tcPr>
                </a:tc>
              </a:tr>
              <a:tr h="238304">
                <a:tc>
                  <a:txBody>
                    <a:bodyPr/>
                    <a:lstStyle/>
                    <a:p>
                      <a:pPr algn="l" fontAlgn="b"/>
                      <a:r>
                        <a:rPr lang="en-ZA" sz="1300" b="1" i="0" u="none" strike="noStrike" dirty="0" smtClean="0">
                          <a:solidFill>
                            <a:schemeClr val="bg1"/>
                          </a:solidFill>
                          <a:latin typeface="Calibri"/>
                        </a:rPr>
                        <a:t> Cores</a:t>
                      </a:r>
                      <a:endParaRPr lang="en-ZA" sz="1300" b="1" i="0" u="none" strike="noStrike" dirty="0">
                        <a:solidFill>
                          <a:schemeClr val="bg1"/>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4</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a:txBody>
                    <a:bodyPr/>
                    <a:lstStyle/>
                    <a:p>
                      <a:pPr algn="ctr" fontAlgn="b"/>
                      <a:r>
                        <a:rPr lang="en-ZA" sz="1300" b="1" i="0" u="none" strike="noStrike" dirty="0">
                          <a:solidFill>
                            <a:schemeClr val="bg1"/>
                          </a:solidFill>
                          <a:latin typeface="Calibri"/>
                        </a:rPr>
                        <a:t>1</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gridSpan="2">
                  <a:txBody>
                    <a:bodyPr/>
                    <a:lstStyle/>
                    <a:p>
                      <a:pPr algn="ctr" fontAlgn="b"/>
                      <a:r>
                        <a:rPr lang="en-ZA" sz="1300" b="1" i="0" u="none" strike="noStrike" dirty="0">
                          <a:solidFill>
                            <a:schemeClr val="bg1"/>
                          </a:solidFill>
                          <a:latin typeface="Calibri"/>
                        </a:rPr>
                        <a:t>2</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153153"/>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a:t>
                      </a:r>
                      <a:r>
                        <a:rPr lang="en-ZA" sz="1300" b="1" i="0" u="none" strike="noStrike" dirty="0" err="1" smtClean="0">
                          <a:solidFill>
                            <a:srgbClr val="000000"/>
                          </a:solidFill>
                          <a:latin typeface="Calibri"/>
                        </a:rPr>
                        <a:t>mVolts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6.60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dirty="0">
                          <a:solidFill>
                            <a:srgbClr val="000000"/>
                          </a:solidFill>
                          <a:latin typeface="Calibri"/>
                        </a:rPr>
                        <a:t>8.40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a:solidFill>
                            <a:srgbClr val="000000"/>
                          </a:solidFill>
                          <a:latin typeface="Calibri"/>
                        </a:rPr>
                        <a:t>10.10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a:txBody>
                    <a:bodyPr/>
                    <a:lstStyle/>
                    <a:p>
                      <a:pPr algn="ctr" fontAlgn="b"/>
                      <a:r>
                        <a:rPr lang="en-ZA" sz="1300" b="0" i="0" u="none" strike="noStrike">
                          <a:solidFill>
                            <a:srgbClr val="000000"/>
                          </a:solidFill>
                          <a:latin typeface="Calibri"/>
                        </a:rPr>
                        <a:t>3.90</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gridSpan="2">
                  <a:txBody>
                    <a:bodyPr/>
                    <a:lstStyle/>
                    <a:p>
                      <a:pPr algn="ctr" fontAlgn="b"/>
                      <a:r>
                        <a:rPr lang="en-ZA" sz="1300" b="0" i="0" u="none" strike="noStrike">
                          <a:solidFill>
                            <a:srgbClr val="000000"/>
                          </a:solidFill>
                          <a:latin typeface="Calibri"/>
                        </a:rPr>
                        <a:t>5.70</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solidFill>
                      <a:srgbClr val="C2D69A"/>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Amps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a:solidFill>
                            <a:srgbClr val="000000"/>
                          </a:solidFill>
                          <a:latin typeface="Calibri"/>
                        </a:rPr>
                        <a:t>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dirty="0">
                          <a:solidFill>
                            <a:srgbClr val="000000"/>
                          </a:solidFill>
                          <a:latin typeface="Calibri"/>
                        </a:rPr>
                        <a:t>1.01</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rgbClr val="95B3D7"/>
                    </a:solidFill>
                  </a:tcPr>
                </a:tc>
                <a:tc>
                  <a:txBody>
                    <a:bodyPr/>
                    <a:lstStyle/>
                    <a:p>
                      <a:pPr algn="ctr" fontAlgn="b"/>
                      <a:r>
                        <a:rPr lang="en-ZA" sz="1300" b="0" i="0" u="none" strike="noStrike">
                          <a:solidFill>
                            <a:srgbClr val="000000"/>
                          </a:solidFill>
                          <a:latin typeface="Calibri"/>
                        </a:rPr>
                        <a:t>0.39</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5B3D7"/>
                    </a:solidFill>
                  </a:tcPr>
                </a:tc>
                <a:tc gridSpan="2">
                  <a:txBody>
                    <a:bodyPr/>
                    <a:lstStyle/>
                    <a:p>
                      <a:pPr algn="ctr" fontAlgn="b"/>
                      <a:r>
                        <a:rPr lang="en-ZA" sz="1300" b="0" i="0" u="none" strike="noStrike">
                          <a:solidFill>
                            <a:srgbClr val="000000"/>
                          </a:solidFill>
                          <a:latin typeface="Calibri"/>
                        </a:rPr>
                        <a:t>0.57</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rgbClr val="95B3D7"/>
                    </a:solidFill>
                  </a:tcPr>
                </a:tc>
                <a:tc hMerge="1">
                  <a:txBody>
                    <a:bodyPr/>
                    <a:lstStyle/>
                    <a:p>
                      <a:endParaRPr lang="en-ZA"/>
                    </a:p>
                  </a:txBody>
                  <a:tcPr/>
                </a:tc>
              </a:tr>
              <a:tr h="226956">
                <a:tc>
                  <a:txBody>
                    <a:bodyPr/>
                    <a:lstStyle/>
                    <a:p>
                      <a:pPr algn="l" fontAlgn="b"/>
                      <a:r>
                        <a:rPr lang="en-ZA" sz="1300" b="1" i="0" u="none" strike="noStrike" dirty="0" smtClean="0">
                          <a:solidFill>
                            <a:srgbClr val="000000"/>
                          </a:solidFill>
                          <a:latin typeface="Calibri"/>
                        </a:rPr>
                        <a:t> Watts</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3.30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5.05</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accent2">
                        <a:lumMod val="75000"/>
                      </a:schemeClr>
                    </a:solidFill>
                  </a:tcPr>
                </a:tc>
                <a:tc>
                  <a:txBody>
                    <a:bodyPr/>
                    <a:lstStyle/>
                    <a:p>
                      <a:pPr algn="ctr" fontAlgn="b"/>
                      <a:r>
                        <a:rPr lang="en-ZA" sz="1300" b="0" i="0" u="none" strike="noStrike" dirty="0">
                          <a:solidFill>
                            <a:srgbClr val="000000"/>
                          </a:solidFill>
                          <a:latin typeface="Calibri"/>
                        </a:rPr>
                        <a:t>1.95</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2">
                        <a:lumMod val="75000"/>
                      </a:schemeClr>
                    </a:solidFill>
                  </a:tcPr>
                </a:tc>
                <a:tc gridSpan="2">
                  <a:txBody>
                    <a:bodyPr/>
                    <a:lstStyle/>
                    <a:p>
                      <a:pPr algn="ctr" fontAlgn="b"/>
                      <a:r>
                        <a:rPr lang="en-ZA" sz="1300" b="0" i="0" u="none" strike="noStrike" dirty="0">
                          <a:solidFill>
                            <a:srgbClr val="000000"/>
                          </a:solidFill>
                          <a:latin typeface="Calibri"/>
                        </a:rPr>
                        <a:t>2.85</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solidFill>
                      <a:schemeClr val="accent2">
                        <a:lumMod val="75000"/>
                      </a:schemeClr>
                    </a:solidFill>
                  </a:tcPr>
                </a:tc>
                <a:tc hMerge="1">
                  <a:txBody>
                    <a:bodyPr/>
                    <a:lstStyle/>
                    <a:p>
                      <a:endParaRPr lang="en-ZA"/>
                    </a:p>
                  </a:txBody>
                  <a:tcPr/>
                </a:tc>
              </a:tr>
              <a:tr h="238304">
                <a:tc>
                  <a:txBody>
                    <a:bodyPr/>
                    <a:lstStyle/>
                    <a:p>
                      <a:pPr algn="l" fontAlgn="b"/>
                      <a:r>
                        <a:rPr lang="en-ZA" sz="1300" b="1" i="0" u="none" strike="noStrike" dirty="0" smtClean="0">
                          <a:solidFill>
                            <a:srgbClr val="000000"/>
                          </a:solidFill>
                          <a:latin typeface="Calibri"/>
                        </a:rPr>
                        <a:t> Watts/core</a:t>
                      </a:r>
                      <a:endParaRPr lang="en-ZA" sz="1300" b="1" i="0" u="none" strike="noStrike" dirty="0">
                        <a:solidFill>
                          <a:srgbClr val="000000"/>
                        </a:solidFill>
                        <a:latin typeface="Calibri"/>
                      </a:endParaRP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a:solidFill>
                            <a:srgbClr val="000000"/>
                          </a:solidFill>
                          <a:latin typeface="Calibri"/>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dirty="0">
                          <a:solidFill>
                            <a:srgbClr val="000000"/>
                          </a:solidFill>
                          <a:latin typeface="Calibri"/>
                        </a:rPr>
                        <a:t>1.26</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a:txBody>
                    <a:bodyPr/>
                    <a:lstStyle/>
                    <a:p>
                      <a:pPr algn="ctr" fontAlgn="b"/>
                      <a:r>
                        <a:rPr lang="en-ZA" sz="1300" b="0" i="0" u="none" strike="noStrike" dirty="0">
                          <a:solidFill>
                            <a:srgbClr val="000000"/>
                          </a:solidFill>
                          <a:latin typeface="Calibri"/>
                        </a:rPr>
                        <a:t>1.95</a:t>
                      </a:r>
                    </a:p>
                  </a:txBody>
                  <a:tcPr marL="0" marR="0" marT="0"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gridSpan="2">
                  <a:txBody>
                    <a:bodyPr/>
                    <a:lstStyle/>
                    <a:p>
                      <a:pPr algn="ctr" fontAlgn="b"/>
                      <a:r>
                        <a:rPr lang="en-ZA" sz="1300" b="0" i="0" u="none" strike="noStrike" dirty="0">
                          <a:solidFill>
                            <a:srgbClr val="000000"/>
                          </a:solidFill>
                          <a:latin typeface="Calibri"/>
                        </a:rPr>
                        <a:t>1.43</a:t>
                      </a:r>
                    </a:p>
                  </a:txBody>
                  <a:tcPr marL="0" marR="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solidFill>
                      <a:srgbClr val="95B3D7"/>
                    </a:solidFill>
                  </a:tcPr>
                </a:tc>
                <a:tc hMerge="1">
                  <a:txBody>
                    <a:bodyPr/>
                    <a:lstStyle/>
                    <a:p>
                      <a:endParaRPr lang="en-ZA"/>
                    </a:p>
                  </a:txBody>
                  <a:tcPr/>
                </a:tc>
              </a:tr>
            </a:tbl>
          </a:graphicData>
        </a:graphic>
      </p:graphicFrame>
      <p:pic>
        <p:nvPicPr>
          <p:cNvPr id="37890" name="Picture 2"/>
          <p:cNvPicPr>
            <a:picLocks noChangeAspect="1" noChangeArrowheads="1"/>
          </p:cNvPicPr>
          <p:nvPr/>
        </p:nvPicPr>
        <p:blipFill>
          <a:blip r:embed="rId3" cstate="print"/>
          <a:srcRect/>
          <a:stretch>
            <a:fillRect/>
          </a:stretch>
        </p:blipFill>
        <p:spPr bwMode="auto">
          <a:xfrm>
            <a:off x="2195736" y="3573016"/>
            <a:ext cx="4792663" cy="2762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Introduction</a:t>
            </a:r>
            <a:endParaRPr lang="en-ZA" dirty="0"/>
          </a:p>
        </p:txBody>
      </p:sp>
      <p:sp>
        <p:nvSpPr>
          <p:cNvPr id="3" name="Content Placeholder 2"/>
          <p:cNvSpPr>
            <a:spLocks noGrp="1"/>
          </p:cNvSpPr>
          <p:nvPr>
            <p:ph idx="1"/>
          </p:nvPr>
        </p:nvSpPr>
        <p:spPr>
          <a:xfrm>
            <a:off x="179512" y="1052736"/>
            <a:ext cx="8784976" cy="5472608"/>
          </a:xfrm>
        </p:spPr>
        <p:txBody>
          <a:bodyPr/>
          <a:lstStyle/>
          <a:p>
            <a:r>
              <a:rPr lang="en-ZA" dirty="0" smtClean="0"/>
              <a:t>How are we going to use ARMs</a:t>
            </a:r>
          </a:p>
          <a:p>
            <a:pPr lvl="1"/>
            <a:r>
              <a:rPr lang="en-ZA" dirty="0" smtClean="0"/>
              <a:t>High-Throughput Supercomputer</a:t>
            </a:r>
          </a:p>
          <a:p>
            <a:pPr lvl="2"/>
            <a:r>
              <a:rPr lang="en-ZA" dirty="0" smtClean="0"/>
              <a:t>Large numbers of ARMs = many cores = parallel</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3</a:t>
            </a:fld>
            <a:endParaRPr lang="en-US"/>
          </a:p>
        </p:txBody>
      </p:sp>
      <p:sp>
        <p:nvSpPr>
          <p:cNvPr id="7" name="TextBox 6"/>
          <p:cNvSpPr txBox="1"/>
          <p:nvPr/>
        </p:nvSpPr>
        <p:spPr>
          <a:xfrm>
            <a:off x="1502309" y="5110142"/>
            <a:ext cx="2959951" cy="369332"/>
          </a:xfrm>
          <a:prstGeom prst="rect">
            <a:avLst/>
          </a:prstGeom>
          <a:noFill/>
        </p:spPr>
        <p:txBody>
          <a:bodyPr wrap="square" rtlCol="0">
            <a:spAutoFit/>
          </a:bodyPr>
          <a:lstStyle/>
          <a:p>
            <a:pPr algn="ctr"/>
            <a:r>
              <a:rPr lang="en-ZA" dirty="0" smtClean="0"/>
              <a:t>China’s Tianhe-2</a:t>
            </a:r>
            <a:endParaRPr lang="en-ZA" dirty="0"/>
          </a:p>
        </p:txBody>
      </p:sp>
      <p:grpSp>
        <p:nvGrpSpPr>
          <p:cNvPr id="37" name="Group 36"/>
          <p:cNvGrpSpPr/>
          <p:nvPr/>
        </p:nvGrpSpPr>
        <p:grpSpPr>
          <a:xfrm>
            <a:off x="1077901" y="3332576"/>
            <a:ext cx="712497" cy="1588044"/>
            <a:chOff x="1907704" y="3429000"/>
            <a:chExt cx="1008112" cy="1800200"/>
          </a:xfrm>
        </p:grpSpPr>
        <p:cxnSp>
          <p:nvCxnSpPr>
            <p:cNvPr id="24" name="Straight Connector 23"/>
            <p:cNvCxnSpPr/>
            <p:nvPr/>
          </p:nvCxnSpPr>
          <p:spPr>
            <a:xfrm>
              <a:off x="2339752" y="3429000"/>
              <a:ext cx="0" cy="180020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339752" y="3429000"/>
              <a:ext cx="576064"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07704" y="4293096"/>
              <a:ext cx="432048"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339752" y="4293096"/>
              <a:ext cx="576064"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39752" y="5229200"/>
              <a:ext cx="576064"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339752" y="4725144"/>
              <a:ext cx="576064"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339752" y="3861048"/>
              <a:ext cx="576064" cy="0"/>
            </a:xfrm>
            <a:prstGeom prst="line">
              <a:avLst/>
            </a:prstGeom>
            <a:ln w="38100">
              <a:solidFill>
                <a:schemeClr val="accent6">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flipH="1">
            <a:off x="4069813" y="3332576"/>
            <a:ext cx="712497" cy="1588044"/>
            <a:chOff x="1907704" y="3429000"/>
            <a:chExt cx="1008112" cy="1800200"/>
          </a:xfrm>
        </p:grpSpPr>
        <p:cxnSp>
          <p:nvCxnSpPr>
            <p:cNvPr id="39" name="Straight Connector 38"/>
            <p:cNvCxnSpPr/>
            <p:nvPr/>
          </p:nvCxnSpPr>
          <p:spPr>
            <a:xfrm>
              <a:off x="2339752" y="3429000"/>
              <a:ext cx="0" cy="18002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39752" y="3429000"/>
              <a:ext cx="57606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07704" y="4293096"/>
              <a:ext cx="432048"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2339752" y="4293096"/>
              <a:ext cx="57606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339752" y="5229200"/>
              <a:ext cx="57606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339752" y="4725144"/>
              <a:ext cx="57606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339752" y="3861048"/>
              <a:ext cx="576064"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7" name="Rounded Rectangle 46"/>
          <p:cNvSpPr/>
          <p:nvPr/>
        </p:nvSpPr>
        <p:spPr>
          <a:xfrm>
            <a:off x="179512" y="3680112"/>
            <a:ext cx="1119637" cy="825783"/>
          </a:xfrm>
          <a:prstGeom prst="roundRect">
            <a:avLst>
              <a:gd name="adj" fmla="val 36451"/>
            </a:avLst>
          </a:prstGeom>
          <a:solidFill>
            <a:schemeClr val="accent6">
              <a:lumMod val="2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sz="1600" b="1" dirty="0" smtClean="0"/>
              <a:t>Problem</a:t>
            </a:r>
            <a:endParaRPr lang="en-ZA" sz="1600" b="1" dirty="0"/>
          </a:p>
        </p:txBody>
      </p:sp>
      <p:sp>
        <p:nvSpPr>
          <p:cNvPr id="48" name="Rounded Rectangle 47"/>
          <p:cNvSpPr/>
          <p:nvPr/>
        </p:nvSpPr>
        <p:spPr>
          <a:xfrm>
            <a:off x="4604491" y="3675846"/>
            <a:ext cx="1119637" cy="825783"/>
          </a:xfrm>
          <a:prstGeom prst="roundRect">
            <a:avLst>
              <a:gd name="adj" fmla="val 36451"/>
            </a:avLst>
          </a:prstGeom>
          <a:solidFill>
            <a:schemeClr val="accent1">
              <a:lumMod val="75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n-ZA" sz="1600" b="1" dirty="0" smtClean="0"/>
              <a:t>Solution</a:t>
            </a:r>
            <a:endParaRPr lang="en-ZA" sz="1600" b="1" dirty="0"/>
          </a:p>
        </p:txBody>
      </p:sp>
      <p:graphicFrame>
        <p:nvGraphicFramePr>
          <p:cNvPr id="29" name="Diagram 28"/>
          <p:cNvGraphicFramePr/>
          <p:nvPr/>
        </p:nvGraphicFramePr>
        <p:xfrm>
          <a:off x="5940152" y="2780928"/>
          <a:ext cx="2903984"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2" name="Picture 4" descr="China's Tianhe-2 supercomputer is world's most powerful"/>
          <p:cNvPicPr>
            <a:picLocks noChangeAspect="1" noChangeArrowheads="1"/>
          </p:cNvPicPr>
          <p:nvPr/>
        </p:nvPicPr>
        <p:blipFill>
          <a:blip r:embed="rId8" cstate="print">
            <a:duotone>
              <a:prstClr val="black"/>
              <a:schemeClr val="accent3">
                <a:tint val="45000"/>
                <a:satMod val="400000"/>
              </a:schemeClr>
            </a:duotone>
          </a:blip>
          <a:srcRect r="14574"/>
          <a:stretch>
            <a:fillRect/>
          </a:stretch>
        </p:blipFill>
        <p:spPr bwMode="auto">
          <a:xfrm>
            <a:off x="1722502" y="3084027"/>
            <a:ext cx="2417450" cy="2035842"/>
          </a:xfrm>
          <a:prstGeom prst="roundRect">
            <a:avLst>
              <a:gd name="adj" fmla="val 12251"/>
            </a:avLst>
          </a:prstGeom>
          <a:solidFill>
            <a:srgbClr val="FFFFFF">
              <a:shade val="85000"/>
            </a:srgbClr>
          </a:solidFill>
          <a:ln>
            <a:noFill/>
          </a:ln>
          <a:effectLst>
            <a:softEdge rad="3175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Benchmark Selection</a:t>
            </a:r>
            <a:endParaRPr lang="en-ZA" dirty="0"/>
          </a:p>
        </p:txBody>
      </p:sp>
      <p:sp>
        <p:nvSpPr>
          <p:cNvPr id="3" name="Content Placeholder 2"/>
          <p:cNvSpPr>
            <a:spLocks noGrp="1"/>
          </p:cNvSpPr>
          <p:nvPr>
            <p:ph idx="1"/>
          </p:nvPr>
        </p:nvSpPr>
        <p:spPr>
          <a:xfrm>
            <a:off x="179512" y="1052736"/>
            <a:ext cx="8784976" cy="5472608"/>
          </a:xfrm>
        </p:spPr>
        <p:txBody>
          <a:bodyPr/>
          <a:lstStyle/>
          <a:p>
            <a:r>
              <a:rPr lang="en-ZA" dirty="0" smtClean="0"/>
              <a:t>Characterising the ARM architecture</a:t>
            </a:r>
          </a:p>
          <a:p>
            <a:pPr lvl="1"/>
            <a:r>
              <a:rPr lang="en-ZA" dirty="0" smtClean="0"/>
              <a:t>The main factors to look at:</a:t>
            </a:r>
          </a:p>
          <a:p>
            <a:pPr lvl="2"/>
            <a:r>
              <a:rPr lang="en-ZA" dirty="0" smtClean="0"/>
              <a:t>CPU</a:t>
            </a:r>
          </a:p>
          <a:p>
            <a:pPr lvl="2"/>
            <a:r>
              <a:rPr lang="en-ZA" dirty="0" smtClean="0"/>
              <a:t>Cache</a:t>
            </a:r>
            <a:endParaRPr lang="en-ZA" u="sng" dirty="0" smtClean="0"/>
          </a:p>
          <a:p>
            <a:pPr lvl="2"/>
            <a:r>
              <a:rPr lang="en-ZA" dirty="0" smtClean="0"/>
              <a:t>RAM </a:t>
            </a:r>
          </a:p>
          <a:p>
            <a:pPr lvl="2"/>
            <a:r>
              <a:rPr lang="en-ZA" dirty="0" smtClean="0"/>
              <a:t>Connectivity</a:t>
            </a:r>
          </a:p>
          <a:p>
            <a:endParaRPr lang="en-ZA" dirty="0" smtClean="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4</a:t>
            </a:fld>
            <a:endParaRPr lang="en-US"/>
          </a:p>
        </p:txBody>
      </p:sp>
      <p:pic>
        <p:nvPicPr>
          <p:cNvPr id="30722" name="Picture 2" descr="http://upload.wikimedia.org/wikipedia/commons/thumb/b/b8/ARM_CPU_icon.svg/240px-ARM_CPU_icon.svg.png"/>
          <p:cNvPicPr>
            <a:picLocks noChangeAspect="1" noChangeArrowheads="1"/>
          </p:cNvPicPr>
          <p:nvPr/>
        </p:nvPicPr>
        <p:blipFill>
          <a:blip r:embed="rId3" cstate="print"/>
          <a:srcRect/>
          <a:stretch>
            <a:fillRect/>
          </a:stretch>
        </p:blipFill>
        <p:spPr bwMode="auto">
          <a:xfrm>
            <a:off x="6372200" y="3501008"/>
            <a:ext cx="2286000" cy="2286001"/>
          </a:xfrm>
          <a:prstGeom prst="rect">
            <a:avLst/>
          </a:prstGeom>
          <a:noFill/>
          <a:effectLst>
            <a:glow rad="228600">
              <a:schemeClr val="accent1">
                <a:satMod val="175000"/>
                <a:alpha val="40000"/>
              </a:schemeClr>
            </a:glow>
          </a:effectLst>
        </p:spPr>
      </p:pic>
      <p:pic>
        <p:nvPicPr>
          <p:cNvPr id="30724" name="Picture 4" descr="http://upload.wikimedia.org/wikipedia/commons/1/1d/High_Performance_R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75856" y="4077072"/>
            <a:ext cx="2699700" cy="1799800"/>
          </a:xfrm>
          <a:prstGeom prst="rect">
            <a:avLst/>
          </a:prstGeom>
          <a:noFill/>
          <a:effectLst>
            <a:glow rad="228600">
              <a:schemeClr val="accent1">
                <a:satMod val="175000"/>
                <a:alpha val="40000"/>
              </a:schemeClr>
            </a:glow>
          </a:effectLst>
        </p:spPr>
      </p:pic>
      <p:pic>
        <p:nvPicPr>
          <p:cNvPr id="30726" name="Picture 6" descr="http://www.photo-dictionary.com/photofiles/list/1981/2590ethernet.jpg"/>
          <p:cNvPicPr>
            <a:picLocks noChangeAspect="1" noChangeArrowheads="1"/>
          </p:cNvPicPr>
          <p:nvPr/>
        </p:nvPicPr>
        <p:blipFill>
          <a:blip r:embed="rId5" cstate="print"/>
          <a:srcRect/>
          <a:stretch>
            <a:fillRect/>
          </a:stretch>
        </p:blipFill>
        <p:spPr bwMode="auto">
          <a:xfrm>
            <a:off x="539552" y="4077072"/>
            <a:ext cx="2340840" cy="1558331"/>
          </a:xfrm>
          <a:prstGeom prst="roundRect">
            <a:avLst>
              <a:gd name="adj" fmla="val 8594"/>
            </a:avLst>
          </a:prstGeom>
          <a:solidFill>
            <a:srgbClr val="FFFFFF">
              <a:shade val="85000"/>
            </a:srgbClr>
          </a:solidFill>
          <a:ln>
            <a:noFill/>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Benchmark Selection</a:t>
            </a:r>
            <a:endParaRPr lang="en-ZA" dirty="0"/>
          </a:p>
        </p:txBody>
      </p:sp>
      <p:sp>
        <p:nvSpPr>
          <p:cNvPr id="3" name="Content Placeholder 2"/>
          <p:cNvSpPr>
            <a:spLocks noGrp="1"/>
          </p:cNvSpPr>
          <p:nvPr>
            <p:ph idx="1"/>
          </p:nvPr>
        </p:nvSpPr>
        <p:spPr>
          <a:xfrm>
            <a:off x="179512" y="980728"/>
            <a:ext cx="8784976" cy="5472608"/>
          </a:xfrm>
        </p:spPr>
        <p:txBody>
          <a:bodyPr>
            <a:normAutofit/>
          </a:bodyPr>
          <a:lstStyle/>
          <a:p>
            <a:r>
              <a:rPr lang="en-ZA" dirty="0" err="1" smtClean="0"/>
              <a:t>CoreMark</a:t>
            </a:r>
            <a:r>
              <a:rPr lang="en-ZA" dirty="0" smtClean="0"/>
              <a:t> by EEMBC</a:t>
            </a:r>
          </a:p>
          <a:p>
            <a:pPr lvl="1"/>
            <a:r>
              <a:rPr lang="en-ZA" dirty="0" smtClean="0"/>
              <a:t>Supported by ARM Holdings</a:t>
            </a:r>
          </a:p>
          <a:p>
            <a:pPr lvl="1"/>
            <a:r>
              <a:rPr lang="en-ZA" dirty="0" smtClean="0"/>
              <a:t>Uses common algorithms</a:t>
            </a:r>
          </a:p>
          <a:p>
            <a:pPr lvl="1"/>
            <a:r>
              <a:rPr lang="en-ZA" dirty="0" smtClean="0"/>
              <a:t>Strict submission rules</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5</a:t>
            </a:fld>
            <a:endParaRPr lang="en-US"/>
          </a:p>
        </p:txBody>
      </p:sp>
      <p:graphicFrame>
        <p:nvGraphicFramePr>
          <p:cNvPr id="12" name="Chart 11"/>
          <p:cNvGraphicFramePr/>
          <p:nvPr/>
        </p:nvGraphicFramePr>
        <p:xfrm>
          <a:off x="4572000" y="3212976"/>
          <a:ext cx="4392488"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7380312" y="3645024"/>
            <a:ext cx="0" cy="15121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Chart 8"/>
          <p:cNvGraphicFramePr/>
          <p:nvPr/>
        </p:nvGraphicFramePr>
        <p:xfrm>
          <a:off x="179512" y="3212976"/>
          <a:ext cx="421196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Arrow Connector 14"/>
          <p:cNvCxnSpPr/>
          <p:nvPr/>
        </p:nvCxnSpPr>
        <p:spPr>
          <a:xfrm flipH="1" flipV="1">
            <a:off x="1115616" y="4869160"/>
            <a:ext cx="216024"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835696" y="4869160"/>
            <a:ext cx="216024"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30376" y="4521820"/>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5856" y="4365104"/>
            <a:ext cx="0" cy="5040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a:t>
            </a:r>
            <a:r>
              <a:rPr lang="en-ZA" dirty="0" err="1" smtClean="0"/>
              <a:t>Coremark</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6</a:t>
            </a:fld>
            <a:endParaRPr lang="en-US"/>
          </a:p>
        </p:txBody>
      </p:sp>
      <p:graphicFrame>
        <p:nvGraphicFramePr>
          <p:cNvPr id="8" name="Chart 7"/>
          <p:cNvGraphicFramePr/>
          <p:nvPr/>
        </p:nvGraphicFramePr>
        <p:xfrm>
          <a:off x="179512" y="908720"/>
          <a:ext cx="4176464" cy="381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716016" y="908720"/>
          <a:ext cx="4176464" cy="38164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p:cNvGraphicFramePr/>
          <p:nvPr/>
        </p:nvGraphicFramePr>
        <p:xfrm>
          <a:off x="1115616" y="4884936"/>
          <a:ext cx="6840760" cy="4882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p:cNvGraphicFramePr/>
          <p:nvPr/>
        </p:nvGraphicFramePr>
        <p:xfrm>
          <a:off x="1115616" y="5605016"/>
          <a:ext cx="6840760" cy="4882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Benchmark Selection</a:t>
            </a:r>
            <a:endParaRPr lang="en-ZA" dirty="0"/>
          </a:p>
        </p:txBody>
      </p:sp>
      <p:sp>
        <p:nvSpPr>
          <p:cNvPr id="3" name="Content Placeholder 2"/>
          <p:cNvSpPr>
            <a:spLocks noGrp="1"/>
          </p:cNvSpPr>
          <p:nvPr>
            <p:ph idx="1"/>
          </p:nvPr>
        </p:nvSpPr>
        <p:spPr>
          <a:xfrm>
            <a:off x="179512" y="908720"/>
            <a:ext cx="8784976" cy="5472608"/>
          </a:xfrm>
        </p:spPr>
        <p:txBody>
          <a:bodyPr/>
          <a:lstStyle/>
          <a:p>
            <a:r>
              <a:rPr lang="en-ZA" dirty="0" smtClean="0"/>
              <a:t>High Performance LINPACK by Jack </a:t>
            </a:r>
            <a:r>
              <a:rPr lang="en-ZA" dirty="0" err="1" smtClean="0"/>
              <a:t>Dongarra</a:t>
            </a:r>
            <a:endParaRPr lang="en-ZA" dirty="0" smtClean="0"/>
          </a:p>
          <a:p>
            <a:pPr lvl="1"/>
            <a:r>
              <a:rPr lang="en-ZA" dirty="0" smtClean="0"/>
              <a:t>Used in TOP500 list</a:t>
            </a:r>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7</a:t>
            </a:fld>
            <a:endParaRPr lang="en-US"/>
          </a:p>
        </p:txBody>
      </p:sp>
      <p:graphicFrame>
        <p:nvGraphicFramePr>
          <p:cNvPr id="7" name="Chart 6"/>
          <p:cNvGraphicFramePr/>
          <p:nvPr/>
        </p:nvGraphicFramePr>
        <p:xfrm>
          <a:off x="4283968" y="2132856"/>
          <a:ext cx="4667250"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179512" y="2132856"/>
          <a:ext cx="3923928" cy="374441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Understanding the benchmarks</a:t>
            </a:r>
            <a:endParaRPr lang="en-ZA" dirty="0"/>
          </a:p>
        </p:txBody>
      </p:sp>
      <p:sp>
        <p:nvSpPr>
          <p:cNvPr id="3" name="Content Placeholder 2"/>
          <p:cNvSpPr>
            <a:spLocks noGrp="1"/>
          </p:cNvSpPr>
          <p:nvPr>
            <p:ph idx="1"/>
          </p:nvPr>
        </p:nvSpPr>
        <p:spPr/>
        <p:txBody>
          <a:bodyPr/>
          <a:lstStyle/>
          <a:p>
            <a:r>
              <a:rPr lang="en-ZA" dirty="0" smtClean="0"/>
              <a:t>Math Libraries</a:t>
            </a:r>
          </a:p>
          <a:p>
            <a:pPr lvl="1"/>
            <a:r>
              <a:rPr lang="en-ZA" dirty="0" smtClean="0"/>
              <a:t>Linear Algebra Package (ATLAS)</a:t>
            </a:r>
          </a:p>
          <a:p>
            <a:pPr lvl="1">
              <a:buNone/>
            </a:pPr>
            <a:endParaRPr lang="en-ZA" dirty="0" smtClean="0"/>
          </a:p>
          <a:p>
            <a:pPr lvl="1"/>
            <a:endParaRPr lang="en-ZA" dirty="0" smtClean="0"/>
          </a:p>
          <a:p>
            <a:pPr lvl="1"/>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8</a:t>
            </a:fld>
            <a:endParaRPr lang="en-US"/>
          </a:p>
        </p:txBody>
      </p:sp>
      <p:sp>
        <p:nvSpPr>
          <p:cNvPr id="10" name="TextBox 9"/>
          <p:cNvSpPr txBox="1"/>
          <p:nvPr/>
        </p:nvSpPr>
        <p:spPr>
          <a:xfrm>
            <a:off x="5796136" y="3068960"/>
            <a:ext cx="3600400" cy="1200329"/>
          </a:xfrm>
          <a:prstGeom prst="rect">
            <a:avLst/>
          </a:prstGeom>
          <a:noFill/>
        </p:spPr>
        <p:txBody>
          <a:bodyPr wrap="square" rtlCol="0">
            <a:spAutoFit/>
          </a:bodyPr>
          <a:lstStyle/>
          <a:p>
            <a:pPr>
              <a:buFont typeface="Arial" pitchFamily="34" charset="0"/>
              <a:buChar char="•"/>
            </a:pPr>
            <a:r>
              <a:rPr lang="en-ZA" dirty="0" smtClean="0"/>
              <a:t> Improvement: Almost 30%</a:t>
            </a:r>
          </a:p>
          <a:p>
            <a:pPr>
              <a:buFont typeface="Arial" pitchFamily="34" charset="0"/>
              <a:buChar char="•"/>
            </a:pPr>
            <a:endParaRPr lang="en-ZA" dirty="0" smtClean="0"/>
          </a:p>
          <a:p>
            <a:pPr>
              <a:buFont typeface="Arial" pitchFamily="34" charset="0"/>
              <a:buChar char="•"/>
            </a:pPr>
            <a:r>
              <a:rPr lang="en-ZA" dirty="0" smtClean="0"/>
              <a:t> Compile time: Approx 22 hours</a:t>
            </a:r>
          </a:p>
          <a:p>
            <a:pPr>
              <a:buFont typeface="Arial" pitchFamily="34" charset="0"/>
              <a:buChar char="•"/>
            </a:pPr>
            <a:endParaRPr lang="en-ZA" dirty="0"/>
          </a:p>
        </p:txBody>
      </p:sp>
      <p:graphicFrame>
        <p:nvGraphicFramePr>
          <p:cNvPr id="7" name="Chart 6"/>
          <p:cNvGraphicFramePr/>
          <p:nvPr/>
        </p:nvGraphicFramePr>
        <p:xfrm>
          <a:off x="611560" y="1916832"/>
          <a:ext cx="5040560" cy="43204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Results - HPL</a:t>
            </a:r>
            <a:endParaRPr lang="en-ZA" dirty="0"/>
          </a:p>
        </p:txBody>
      </p:sp>
      <p:sp>
        <p:nvSpPr>
          <p:cNvPr id="4" name="Date Placeholder 3"/>
          <p:cNvSpPr>
            <a:spLocks noGrp="1"/>
          </p:cNvSpPr>
          <p:nvPr>
            <p:ph type="dt" sz="half" idx="10"/>
          </p:nvPr>
        </p:nvSpPr>
        <p:spPr/>
        <p:txBody>
          <a:bodyPr/>
          <a:lstStyle/>
          <a:p>
            <a:fld id="{B8559F04-125A-46AF-8FDD-961F14F442D8}" type="datetime5">
              <a:rPr lang="en-US" smtClean="0"/>
              <a:pPr/>
              <a:t>30-Jan-14</a:t>
            </a:fld>
            <a:endParaRPr lang="en-US"/>
          </a:p>
        </p:txBody>
      </p:sp>
      <p:sp>
        <p:nvSpPr>
          <p:cNvPr id="5" name="Slide Number Placeholder 4"/>
          <p:cNvSpPr>
            <a:spLocks noGrp="1"/>
          </p:cNvSpPr>
          <p:nvPr>
            <p:ph type="sldNum" sz="quarter" idx="12"/>
          </p:nvPr>
        </p:nvSpPr>
        <p:spPr/>
        <p:txBody>
          <a:bodyPr/>
          <a:lstStyle/>
          <a:p>
            <a:fld id="{62D56ECA-4C16-4208-B374-27591EF545A3}" type="slidenum">
              <a:rPr lang="en-US" smtClean="0"/>
              <a:pPr/>
              <a:t>9</a:t>
            </a:fld>
            <a:endParaRPr lang="en-US"/>
          </a:p>
        </p:txBody>
      </p:sp>
      <p:graphicFrame>
        <p:nvGraphicFramePr>
          <p:cNvPr id="13" name="Diagram 12"/>
          <p:cNvGraphicFramePr/>
          <p:nvPr/>
        </p:nvGraphicFramePr>
        <p:xfrm>
          <a:off x="1211796" y="980728"/>
          <a:ext cx="6720408" cy="1152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Chart 15"/>
          <p:cNvGraphicFramePr/>
          <p:nvPr/>
        </p:nvGraphicFramePr>
        <p:xfrm>
          <a:off x="179512" y="2276872"/>
          <a:ext cx="4464496" cy="40324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Chart 16"/>
          <p:cNvGraphicFramePr/>
          <p:nvPr/>
        </p:nvGraphicFramePr>
        <p:xfrm>
          <a:off x="4788024" y="2276872"/>
          <a:ext cx="4176464" cy="4032448"/>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S010165960">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E47E7E"/>
      </a:hlink>
      <a:folHlink>
        <a:srgbClr val="C844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745B0B8-F12E-4BA6-AED8-2FA9328FAD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TS010165960</Template>
  <TotalTime>0</TotalTime>
  <Words>2540</Words>
  <Application>Microsoft Office PowerPoint</Application>
  <PresentationFormat>On-screen Show (4:3)</PresentationFormat>
  <Paragraphs>600</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TS010165960</vt:lpstr>
      <vt:lpstr>ARM CPU Benchmarking</vt:lpstr>
      <vt:lpstr>Introduction</vt:lpstr>
      <vt:lpstr>Introduction</vt:lpstr>
      <vt:lpstr>Benchmark Selection</vt:lpstr>
      <vt:lpstr>Benchmark Selection</vt:lpstr>
      <vt:lpstr>Results - Coremark</vt:lpstr>
      <vt:lpstr>Benchmark Selection</vt:lpstr>
      <vt:lpstr>Understanding the benchmarks</vt:lpstr>
      <vt:lpstr>Results - HPL</vt:lpstr>
      <vt:lpstr>Results - HPL</vt:lpstr>
      <vt:lpstr>Conclusion</vt:lpstr>
      <vt:lpstr>ARM CPU Benchmarking</vt:lpstr>
      <vt:lpstr>ARM CPU Benchmarking</vt:lpstr>
      <vt:lpstr>Layout</vt:lpstr>
      <vt:lpstr>CoreMark Flags</vt:lpstr>
      <vt:lpstr>CoreMark Comparisons</vt:lpstr>
      <vt:lpstr>Results - HPL</vt:lpstr>
      <vt:lpstr>Results - HPL</vt:lpstr>
      <vt:lpstr>Understanding the benchmarks</vt:lpstr>
      <vt:lpstr>Results - HPL</vt:lpstr>
      <vt:lpstr>Results - HPL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2013-04-16T13:31:52Z</dcterms:created>
  <dcterms:modified xsi:type="dcterms:W3CDTF">2014-01-30T17:28:15Z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TC101659609990</vt:lpwstr>
  </property>
</Properties>
</file>