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8" r:id="rId3"/>
    <p:sldId id="259" r:id="rId4"/>
    <p:sldId id="261" r:id="rId5"/>
    <p:sldId id="264" r:id="rId6"/>
    <p:sldId id="262" r:id="rId7"/>
    <p:sldId id="269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0" r:id="rId16"/>
    <p:sldId id="281" r:id="rId17"/>
    <p:sldId id="274" r:id="rId18"/>
    <p:sldId id="275" r:id="rId19"/>
    <p:sldId id="278" r:id="rId20"/>
    <p:sldId id="280" r:id="rId21"/>
    <p:sldId id="282" r:id="rId22"/>
    <p:sldId id="279" r:id="rId23"/>
    <p:sldId id="283" r:id="rId24"/>
    <p:sldId id="284" r:id="rId25"/>
    <p:sldId id="285" r:id="rId26"/>
    <p:sldId id="295" r:id="rId27"/>
    <p:sldId id="287" r:id="rId28"/>
    <p:sldId id="289" r:id="rId29"/>
    <p:sldId id="288" r:id="rId30"/>
    <p:sldId id="291" r:id="rId31"/>
    <p:sldId id="257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73535" autoAdjust="0"/>
  </p:normalViewPr>
  <p:slideViewPr>
    <p:cSldViewPr>
      <p:cViewPr>
        <p:scale>
          <a:sx n="50" d="100"/>
          <a:sy n="50" d="100"/>
        </p:scale>
        <p:origin x="-195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94EB0-3ABE-414F-A859-3819964832B6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50C1-44DF-48E9-A939-8AAA44C3B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Approximately 300 MB/s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Approximately 300 MB/s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Approximately 300 MB/s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27 Km’s 100 m down  </a:t>
            </a:r>
          </a:p>
          <a:p>
            <a:r>
              <a:rPr lang="en-ZA" dirty="0" smtClean="0"/>
              <a:t>7</a:t>
            </a:r>
            <a:r>
              <a:rPr lang="en-ZA" baseline="0" dirty="0" smtClean="0"/>
              <a:t> </a:t>
            </a:r>
            <a:r>
              <a:rPr lang="en-ZA" baseline="0" dirty="0" err="1" smtClean="0"/>
              <a:t>TeV</a:t>
            </a:r>
            <a:r>
              <a:rPr lang="en-ZA" baseline="0" dirty="0" smtClean="0"/>
              <a:t> / 8 </a:t>
            </a:r>
            <a:r>
              <a:rPr lang="en-ZA" baseline="0" dirty="0" err="1" smtClean="0"/>
              <a:t>TeV</a:t>
            </a:r>
            <a:r>
              <a:rPr lang="en-ZA" baseline="0" dirty="0" smtClean="0"/>
              <a:t> 13 / 14 </a:t>
            </a:r>
            <a:r>
              <a:rPr lang="en-ZA" baseline="0" dirty="0" err="1" smtClean="0"/>
              <a:t>TeV</a:t>
            </a:r>
            <a:r>
              <a:rPr lang="en-ZA" baseline="0" dirty="0" smtClean="0"/>
              <a:t> 2015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mtClean="0"/>
              <a:t>Approximately 300 MB/s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CA / CERN / DE / ES / FR / IT / ND / NL / TW / UK / US</a:t>
            </a:r>
          </a:p>
          <a:p>
            <a:endParaRPr lang="en-ZA" dirty="0" smtClean="0"/>
          </a:p>
          <a:p>
            <a:r>
              <a:rPr lang="en-ZA" dirty="0" smtClean="0"/>
              <a:t>Sites do storage</a:t>
            </a:r>
            <a:r>
              <a:rPr lang="en-ZA" baseline="0" dirty="0" smtClean="0"/>
              <a:t> and analysis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Approximately 300 MB/s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Initial production at CERN T0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Approximately 300 MB/s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Approximately 300 MB/s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50C1-44DF-48E9-A939-8AAA44C3B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570ABB-51FB-4204-9D55-43DDB4ACC10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3526C1E-8999-486C-9698-223BAD164A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ATLAS Computing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962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Sahal</a:t>
            </a:r>
            <a:r>
              <a:rPr lang="en-US" dirty="0" smtClean="0"/>
              <a:t> </a:t>
            </a:r>
            <a:r>
              <a:rPr lang="en-US" dirty="0" err="1" smtClean="0"/>
              <a:t>Yacoob</a:t>
            </a:r>
            <a:endParaRPr lang="en-US" dirty="0" smtClean="0"/>
          </a:p>
          <a:p>
            <a:r>
              <a:rPr lang="en-US" dirty="0" smtClean="0"/>
              <a:t>UKZN</a:t>
            </a:r>
          </a:p>
          <a:p>
            <a:r>
              <a:rPr lang="en-US" dirty="0" smtClean="0"/>
              <a:t>On behalf of the </a:t>
            </a:r>
            <a:r>
              <a:rPr lang="en-US" smtClean="0"/>
              <a:t>ATLAS collaboration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UKZN Letterhead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6" t="3075" r="30697" b="88255"/>
          <a:stretch/>
        </p:blipFill>
        <p:spPr bwMode="auto">
          <a:xfrm>
            <a:off x="6781800" y="533400"/>
            <a:ext cx="2230453" cy="9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62512"/>
            <a:ext cx="2310938" cy="8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ATLAS Data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2819400" cy="3810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Design Values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8"/>
          <a:stretch/>
        </p:blipFill>
        <p:spPr bwMode="auto">
          <a:xfrm>
            <a:off x="152400" y="3429000"/>
            <a:ext cx="3733800" cy="7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2726267" cy="175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019300" y="480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3900" y="57912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447800" y="59494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0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ESD (~1 MB/event) is then converted again to </a:t>
            </a:r>
            <a:r>
              <a:rPr lang="en-ZA" b="1" dirty="0" smtClean="0"/>
              <a:t>A</a:t>
            </a:r>
            <a:r>
              <a:rPr lang="en-ZA" dirty="0" smtClean="0"/>
              <a:t>nalysis </a:t>
            </a:r>
            <a:r>
              <a:rPr lang="en-ZA" b="1" dirty="0" smtClean="0"/>
              <a:t>O</a:t>
            </a:r>
            <a:r>
              <a:rPr lang="en-ZA" dirty="0" smtClean="0"/>
              <a:t>bject </a:t>
            </a:r>
            <a:r>
              <a:rPr lang="en-ZA" b="1" dirty="0" smtClean="0"/>
              <a:t>D</a:t>
            </a:r>
            <a:r>
              <a:rPr lang="en-ZA" dirty="0" smtClean="0"/>
              <a:t>ata (~0.1 MB/event). AOD was the initial format for planned data analysis using ‘Athena’ </a:t>
            </a:r>
            <a:endParaRPr lang="en-ZA" dirty="0"/>
          </a:p>
        </p:txBody>
      </p:sp>
      <p:pic>
        <p:nvPicPr>
          <p:cNvPr id="4098" name="Picture 2" descr="http://dashb-atlas-ddm-acc.cern.ch/dashboard/request.py/snapshot_view_individual?sites=CERN-PROD&amp;sitesCat=All%20Clouds&amp;spacetokens=cern-prod_tzero&amp;datatypes=aod&amp;datatypes=esd&amp;datatypes=raw&amp;projects=data12_*eV&amp;ddmgroups=/atlas/role=production&amp;provenance=All&amp;campaign=All%20Campaigns&amp;custodial=All&amp;resacc=Data%20(Re)Processing&amp;sitesSort=1&amp;sitesCatSort=1&amp;start=null&amp;end=null&amp;timeRange=last24&amp;granularity=Daily&amp;gen_spacetoken=0&amp;gen_project=2&amp;gen_datatype=1&amp;gen_streamname=2&amp;sortBy=10&amp;series=All&amp;logical=true&amp;type=physby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43" y="3817244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3817244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400 Hz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2481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ATLAS Data 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723900" y="1691164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451429" y="184939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0</a:t>
            </a:r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702129" y="3474344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1429658" y="363257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1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4818743" y="16002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ESD (~1 MB/event) is then converted again to </a:t>
            </a:r>
            <a:r>
              <a:rPr lang="en-ZA" b="1" dirty="0" smtClean="0"/>
              <a:t>A</a:t>
            </a:r>
            <a:r>
              <a:rPr lang="en-ZA" dirty="0" smtClean="0"/>
              <a:t>nalysis </a:t>
            </a:r>
            <a:r>
              <a:rPr lang="en-ZA" b="1" dirty="0" smtClean="0"/>
              <a:t>O</a:t>
            </a:r>
            <a:r>
              <a:rPr lang="en-ZA" dirty="0" smtClean="0"/>
              <a:t>bject </a:t>
            </a:r>
            <a:r>
              <a:rPr lang="en-ZA" b="1" dirty="0" smtClean="0"/>
              <a:t>D</a:t>
            </a:r>
            <a:r>
              <a:rPr lang="en-ZA" dirty="0" smtClean="0"/>
              <a:t>ata (~0.1 MB/event). AOD was the initial format for planned data analysis using ‘Athena’ </a:t>
            </a:r>
            <a:endParaRPr lang="en-ZA" dirty="0"/>
          </a:p>
        </p:txBody>
      </p:sp>
      <p:pic>
        <p:nvPicPr>
          <p:cNvPr id="6146" name="Picture 2" descr="http://dashb-atlas-ddm-acc.cern.ch/dashboard/request.py/snapshot_view_individual?sites=All%20T10&amp;sitesCat=All%20Countries&amp;spacetokens=All%20Endpoints&amp;datatypes=aod&amp;datatypes=esd&amp;datatypes=raw&amp;projects=data12_*eV&amp;ddmgroups=/atlas/role=production&amp;provenance=All&amp;campaign=All%20Campaigns&amp;custodial=All&amp;resacc=Data%20(Re)Processing&amp;sitesSort=1&amp;sitesCatSort=0&amp;start=null&amp;end=null&amp;timeRange=last24&amp;granularity=Daily&amp;gen_spacetoken=0&amp;gen_project=2&amp;gen_datatype=1&amp;gen_streamname=2&amp;sortBy=10&amp;series=All&amp;logical=true&amp;type=physb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30" y="3474344"/>
            <a:ext cx="3698741" cy="2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ATLAS Data 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723900" y="1691164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451429" y="184939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0</a:t>
            </a:r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702129" y="3474344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1429658" y="363257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1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702129" y="51054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1429658" y="5263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2/3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2954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Analysis is actually done on derived data formats, using either ROOT or Athena – but mainly ROOT to perform analyses.</a:t>
            </a:r>
          </a:p>
          <a:p>
            <a:endParaRPr lang="en-ZA" dirty="0"/>
          </a:p>
          <a:p>
            <a:r>
              <a:rPr lang="en-ZA" dirty="0" smtClean="0"/>
              <a:t>The derived data formats are usually skimmed with a particular class of event, and specialised for a particular goal</a:t>
            </a:r>
            <a:endParaRPr lang="en-ZA" dirty="0"/>
          </a:p>
        </p:txBody>
      </p:sp>
      <p:pic>
        <p:nvPicPr>
          <p:cNvPr id="5122" name="Picture 2" descr="http://dashb-atlas-ddm-acc.cern.ch/dashboard/request.py/snapshot_view_individual?sites=All%20T10&amp;sitesCat=All%20Countries&amp;spacetokens=All%20Endpoints&amp;datatypes=All%20DataTypes&amp;projects=data12_*eV&amp;ddmgroups=/atlas/role=production&amp;provenance=All&amp;campaign=All%20Campaigns&amp;custodial=All&amp;resacc=Data%20(Re)Processing&amp;sitesSort=1&amp;sitesCatSort=0&amp;start=null&amp;end=null&amp;timeRange=last24&amp;granularity=Daily&amp;gen_spacetoken=0&amp;gen_project=2&amp;gen_datatype=0&amp;gen_streamname=2&amp;sortBy=10&amp;series=All&amp;logical=true&amp;type=physb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7244"/>
            <a:ext cx="3984156" cy="29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ATLAS Data 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723900" y="1691164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451429" y="184939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0</a:t>
            </a:r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702129" y="3474344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1429658" y="363257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1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702129" y="51054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1429658" y="5263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2/3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2954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Analysis is actually done on derived data formats, using either ROOT or Athena – but mainly ROOT to perform analyses.</a:t>
            </a:r>
          </a:p>
          <a:p>
            <a:endParaRPr lang="en-ZA" dirty="0"/>
          </a:p>
          <a:p>
            <a:r>
              <a:rPr lang="en-ZA" dirty="0" smtClean="0"/>
              <a:t>The derived data formats are usually skimmed with a particular class of event, and specialised for a particular goal</a:t>
            </a:r>
            <a:endParaRPr lang="en-ZA" dirty="0"/>
          </a:p>
        </p:txBody>
      </p:sp>
      <p:pic>
        <p:nvPicPr>
          <p:cNvPr id="7170" name="Picture 2" descr="http://dashb-atlas-ddm-acc.cern.ch/dashboard/request.py/snapshot_view_individual?sites=All%20T10&amp;sitesCat=All%20Countries&amp;spacetokens=All%20Endpoints&amp;datatypes=All%20DataTypes&amp;projects=data12_*eV&amp;ddmgroups=All%20Dataset%20Groups&amp;provenance=All&amp;campaign=All%20Campaigns&amp;custodial=All&amp;resacc=Data%20(Re)Processing&amp;sitesSort=1&amp;sitesCatSort=0&amp;start=null&amp;end=null&amp;timeRange=last24&amp;granularity=Daily&amp;gen_spacetoken=0&amp;gen_project=2&amp;gen_datatype=0&amp;gen_streamname=2&amp;sortBy=10&amp;series=All&amp;logical=true&amp;type=physb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04028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ATLAS Data 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723900" y="1691164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451429" y="184939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0</a:t>
            </a:r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702129" y="3474344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1429658" y="363257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1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702129" y="51054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1429658" y="5263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2/3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2954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Analysis is actually done on derived data formats, using either ROOT or Athena – but mainly ROOT to perform analyses.</a:t>
            </a:r>
          </a:p>
          <a:p>
            <a:endParaRPr lang="en-ZA" dirty="0"/>
          </a:p>
          <a:p>
            <a:r>
              <a:rPr lang="en-ZA" dirty="0" smtClean="0"/>
              <a:t>The derived data formats are usually skimmed with a particular class of event, and specialised for a particular goal</a:t>
            </a:r>
            <a:endParaRPr lang="en-ZA" dirty="0"/>
          </a:p>
        </p:txBody>
      </p:sp>
      <p:pic>
        <p:nvPicPr>
          <p:cNvPr id="8194" name="Picture 2" descr="http://dashb-atlas-ddm-acc.cern.ch/dashboard/request.py/snapshot_view_individual?sites=All%20T3210&amp;sitesCat=All%20Countries&amp;spacetokens=All%20Endpoints&amp;datatypes=All%20DataTypes&amp;projects=data12_*eV&amp;ddmgroups=All%20Dataset%20Groups&amp;provenance=All&amp;campaign=All%20Campaigns&amp;custodial=All&amp;resacc=Data%20(Re)Processing&amp;sitesSort=7&amp;sitesCatSort=0&amp;start=null&amp;end=null&amp;timeRange=last24&amp;granularity=Daily&amp;gen_spacetoken=0&amp;gen_project=2&amp;gen_datatype=0&amp;gen_streamname=2&amp;sortBy=10&amp;series=All&amp;logical=true&amp;type=physb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880723"/>
            <a:ext cx="3661229" cy="27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Site Storage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Data available at each grid site are accessible via a Storage Element (SE)</a:t>
            </a:r>
          </a:p>
          <a:p>
            <a:pPr lvl="1"/>
            <a:r>
              <a:rPr lang="en-ZA" dirty="0" smtClean="0"/>
              <a:t>There are many implementation options</a:t>
            </a:r>
          </a:p>
          <a:p>
            <a:pPr lvl="1"/>
            <a:r>
              <a:rPr lang="en-ZA" dirty="0" err="1" smtClean="0"/>
              <a:t>XRootD</a:t>
            </a:r>
            <a:r>
              <a:rPr lang="en-ZA" dirty="0" smtClean="0"/>
              <a:t> is favoured and is capable of managing resources across different locations.</a:t>
            </a:r>
          </a:p>
          <a:p>
            <a:r>
              <a:rPr lang="en-ZA" dirty="0" smtClean="0"/>
              <a:t>Tracking of data has been via LFC (LHC File Catalogue) which links physical </a:t>
            </a:r>
            <a:r>
              <a:rPr lang="en-ZA" dirty="0"/>
              <a:t>f</a:t>
            </a:r>
            <a:r>
              <a:rPr lang="en-ZA" dirty="0" smtClean="0"/>
              <a:t>ile names to logical </a:t>
            </a:r>
            <a:r>
              <a:rPr lang="en-ZA" dirty="0"/>
              <a:t>f</a:t>
            </a:r>
            <a:r>
              <a:rPr lang="en-ZA" dirty="0" smtClean="0"/>
              <a:t>ile names</a:t>
            </a:r>
          </a:p>
          <a:p>
            <a:pPr lvl="1"/>
            <a:r>
              <a:rPr lang="en-ZA" dirty="0" smtClean="0"/>
              <a:t>This is changing to a ‘hashing’  method where there is a deterministic function that allows for transformation between names without a catalogue</a:t>
            </a:r>
          </a:p>
          <a:p>
            <a:pPr lvl="1"/>
            <a:r>
              <a:rPr lang="en-ZA" dirty="0" smtClean="0"/>
              <a:t>This requires that files stored using LFC need to be renamed – this is one of the activities during the shutdown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9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Distributed Data Management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DQ2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150 PB</a:t>
            </a:r>
          </a:p>
          <a:p>
            <a:r>
              <a:rPr lang="en-ZA" dirty="0" smtClean="0"/>
              <a:t>130 Grid Sites</a:t>
            </a:r>
          </a:p>
          <a:p>
            <a:r>
              <a:rPr lang="en-ZA" dirty="0" smtClean="0"/>
              <a:t>~1500 Users</a:t>
            </a:r>
          </a:p>
          <a:p>
            <a:r>
              <a:rPr lang="en-ZA" dirty="0" smtClean="0"/>
              <a:t>0.6 M files downloaded daily</a:t>
            </a:r>
          </a:p>
          <a:p>
            <a:endParaRPr lang="en-ZA" dirty="0"/>
          </a:p>
          <a:p>
            <a:r>
              <a:rPr lang="en-ZA" dirty="0"/>
              <a:t>DQ2 has scaling and functional limitations such that it will not be able to meet </a:t>
            </a:r>
            <a:r>
              <a:rPr lang="en-ZA" dirty="0" smtClean="0"/>
              <a:t>future data </a:t>
            </a:r>
            <a:r>
              <a:rPr lang="en-ZA" dirty="0"/>
              <a:t>management </a:t>
            </a:r>
            <a:r>
              <a:rPr lang="en-ZA" dirty="0" smtClean="0"/>
              <a:t>needs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err="1" smtClean="0"/>
              <a:t>Rucio</a:t>
            </a:r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ZA" dirty="0" smtClean="0"/>
              <a:t>New and Better</a:t>
            </a:r>
          </a:p>
          <a:p>
            <a:pPr lvl="1"/>
            <a:r>
              <a:rPr lang="en-ZA" dirty="0"/>
              <a:t>No increase of </a:t>
            </a:r>
            <a:r>
              <a:rPr lang="en-ZA" dirty="0" smtClean="0"/>
              <a:t>database latency</a:t>
            </a:r>
            <a:endParaRPr lang="en-ZA" dirty="0"/>
          </a:p>
          <a:p>
            <a:pPr lvl="1"/>
            <a:r>
              <a:rPr lang="en-ZA" dirty="0" smtClean="0"/>
              <a:t>Global management of space</a:t>
            </a:r>
          </a:p>
          <a:p>
            <a:pPr lvl="1"/>
            <a:r>
              <a:rPr lang="en-ZA" dirty="0" smtClean="0"/>
              <a:t>Automatic management of data subscriptions according to predefined rules,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197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Standard Run 1 </a:t>
            </a:r>
            <a:r>
              <a:rPr lang="en-ZA" dirty="0"/>
              <a:t>A</a:t>
            </a:r>
            <a:r>
              <a:rPr lang="en-ZA" dirty="0" smtClean="0"/>
              <a:t>nalysis </a:t>
            </a:r>
            <a:r>
              <a:rPr lang="en-ZA" dirty="0"/>
              <a:t>M</a:t>
            </a:r>
            <a:r>
              <a:rPr lang="en-ZA" dirty="0" smtClean="0"/>
              <a:t>odel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8146847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2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Analysis happens at the data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</a:t>
            </a:r>
            <a:r>
              <a:rPr lang="en-ZA" dirty="0" smtClean="0"/>
              <a:t>ince the analysis executable is usually relatively small compared to the size of a data sample</a:t>
            </a:r>
          </a:p>
          <a:p>
            <a:r>
              <a:rPr lang="en-ZA" dirty="0" smtClean="0"/>
              <a:t>Each site on the on the grid that is part of the ATLAS VO publishes it’s available resources (hardware, and software) as well as the data that are subscribed there</a:t>
            </a:r>
          </a:p>
          <a:p>
            <a:pPr lvl="1"/>
            <a:r>
              <a:rPr lang="en-ZA" dirty="0" smtClean="0"/>
              <a:t>Data can be moved to a particular site by a user with appropriate authority</a:t>
            </a:r>
          </a:p>
          <a:p>
            <a:r>
              <a:rPr lang="en-ZA" dirty="0" smtClean="0"/>
              <a:t>A user will submit their analysis via </a:t>
            </a:r>
            <a:r>
              <a:rPr lang="en-ZA" dirty="0" err="1" smtClean="0"/>
              <a:t>PanDA</a:t>
            </a:r>
            <a:r>
              <a:rPr lang="en-ZA" dirty="0" smtClean="0"/>
              <a:t> (Production and Distributed Analysis System)  listing the required resources and the input and output dataset names.</a:t>
            </a:r>
          </a:p>
          <a:p>
            <a:r>
              <a:rPr lang="en-ZA" dirty="0" smtClean="0"/>
              <a:t>The code is compiled at the job site, and the output dataset can be copied back to the user.</a:t>
            </a:r>
          </a:p>
          <a:p>
            <a:endParaRPr lang="en-ZA" dirty="0"/>
          </a:p>
        </p:txBody>
      </p:sp>
      <p:pic>
        <p:nvPicPr>
          <p:cNvPr id="4" name="Picture 3" descr="wwfp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4" y="628650"/>
            <a:ext cx="887413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5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6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84A5C-3D2A-4EB5-B891-0AD4310D6F8F}" type="slidenum">
              <a:rPr lang="en-US" altLang="ja-JP"/>
              <a:pPr/>
              <a:t>19</a:t>
            </a:fld>
            <a:endParaRPr lang="en-US" altLang="ja-JP"/>
          </a:p>
        </p:txBody>
      </p:sp>
      <p:pic>
        <p:nvPicPr>
          <p:cNvPr id="263257" name="Picture 89" descr="user-desktop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941888"/>
            <a:ext cx="89376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254" name="Line 86"/>
          <p:cNvSpPr>
            <a:spLocks noChangeShapeType="1"/>
          </p:cNvSpPr>
          <p:nvPr/>
        </p:nvSpPr>
        <p:spPr bwMode="auto">
          <a:xfrm flipH="1" flipV="1">
            <a:off x="5148263" y="5661025"/>
            <a:ext cx="14398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52" name="Line 84"/>
          <p:cNvSpPr>
            <a:spLocks noChangeShapeType="1"/>
          </p:cNvSpPr>
          <p:nvPr/>
        </p:nvSpPr>
        <p:spPr bwMode="auto">
          <a:xfrm flipV="1">
            <a:off x="40671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51" name="Line 83"/>
          <p:cNvSpPr>
            <a:spLocks noChangeShapeType="1"/>
          </p:cNvSpPr>
          <p:nvPr/>
        </p:nvSpPr>
        <p:spPr bwMode="auto">
          <a:xfrm flipH="1" flipV="1">
            <a:off x="4572000" y="5157788"/>
            <a:ext cx="20161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195" name="Line 27"/>
          <p:cNvSpPr>
            <a:spLocks noChangeShapeType="1"/>
          </p:cNvSpPr>
          <p:nvPr/>
        </p:nvSpPr>
        <p:spPr bwMode="auto">
          <a:xfrm flipH="1" flipV="1">
            <a:off x="6300788" y="4508500"/>
            <a:ext cx="93503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50" name="AutoShape 82"/>
          <p:cNvSpPr>
            <a:spLocks noChangeArrowheads="1"/>
          </p:cNvSpPr>
          <p:nvPr/>
        </p:nvSpPr>
        <p:spPr bwMode="auto">
          <a:xfrm>
            <a:off x="6804025" y="5589588"/>
            <a:ext cx="1655763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altLang="en-US" sz="1600"/>
          </a:p>
        </p:txBody>
      </p:sp>
      <p:sp>
        <p:nvSpPr>
          <p:cNvPr id="263249" name="AutoShape 81"/>
          <p:cNvSpPr>
            <a:spLocks noChangeArrowheads="1"/>
          </p:cNvSpPr>
          <p:nvPr/>
        </p:nvSpPr>
        <p:spPr bwMode="auto">
          <a:xfrm>
            <a:off x="6659563" y="5661025"/>
            <a:ext cx="16557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altLang="en-US" sz="1600"/>
          </a:p>
        </p:txBody>
      </p:sp>
      <p:sp>
        <p:nvSpPr>
          <p:cNvPr id="263241" name="Line 73"/>
          <p:cNvSpPr>
            <a:spLocks noChangeShapeType="1"/>
          </p:cNvSpPr>
          <p:nvPr/>
        </p:nvSpPr>
        <p:spPr bwMode="auto">
          <a:xfrm flipV="1">
            <a:off x="827088" y="1557338"/>
            <a:ext cx="23764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33" name="Line 65"/>
          <p:cNvSpPr>
            <a:spLocks noChangeShapeType="1"/>
          </p:cNvSpPr>
          <p:nvPr/>
        </p:nvSpPr>
        <p:spPr bwMode="auto">
          <a:xfrm>
            <a:off x="4500563" y="177323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170" name="Line 2"/>
          <p:cNvSpPr>
            <a:spLocks noChangeShapeType="1"/>
          </p:cNvSpPr>
          <p:nvPr/>
        </p:nvSpPr>
        <p:spPr bwMode="auto">
          <a:xfrm flipV="1">
            <a:off x="4716463" y="1052513"/>
            <a:ext cx="9350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4500563" y="1916113"/>
            <a:ext cx="1295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17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875"/>
            <a:ext cx="7772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ja-JP" sz="3600" dirty="0" err="1">
                <a:cs typeface="Times New Roman" pitchFamily="18" charset="0"/>
              </a:rPr>
              <a:t>PanDA</a:t>
            </a:r>
            <a:r>
              <a:rPr lang="en-US" altLang="ja-JP" sz="3600" dirty="0">
                <a:cs typeface="Times New Roman" pitchFamily="18" charset="0"/>
              </a:rPr>
              <a:t> System Overview</a:t>
            </a:r>
          </a:p>
        </p:txBody>
      </p:sp>
      <p:pic>
        <p:nvPicPr>
          <p:cNvPr id="263177" name="Picture 9" descr="PC_70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5805488"/>
            <a:ext cx="27463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9" name="Arc 11"/>
          <p:cNvSpPr>
            <a:spLocks/>
          </p:cNvSpPr>
          <p:nvPr/>
        </p:nvSpPr>
        <p:spPr bwMode="auto">
          <a:xfrm>
            <a:off x="34925" y="4510088"/>
            <a:ext cx="2043113" cy="1655762"/>
          </a:xfrm>
          <a:custGeom>
            <a:avLst/>
            <a:gdLst>
              <a:gd name="G0" fmla="+- 0 0 0"/>
              <a:gd name="G1" fmla="+- 19818 0 0"/>
              <a:gd name="G2" fmla="+- 21600 0 0"/>
              <a:gd name="T0" fmla="*/ 8591 w 21600"/>
              <a:gd name="T1" fmla="*/ 0 h 19818"/>
              <a:gd name="T2" fmla="*/ 21600 w 21600"/>
              <a:gd name="T3" fmla="*/ 19673 h 19818"/>
              <a:gd name="T4" fmla="*/ 0 w 21600"/>
              <a:gd name="T5" fmla="*/ 19818 h 19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818" fill="none" extrusionOk="0">
                <a:moveTo>
                  <a:pt x="8591" y="-1"/>
                </a:moveTo>
                <a:cubicBezTo>
                  <a:pt x="16440" y="3402"/>
                  <a:pt x="21542" y="11117"/>
                  <a:pt x="21599" y="19673"/>
                </a:cubicBezTo>
              </a:path>
              <a:path w="21600" h="19818" stroke="0" extrusionOk="0">
                <a:moveTo>
                  <a:pt x="8591" y="-1"/>
                </a:moveTo>
                <a:cubicBezTo>
                  <a:pt x="16440" y="3402"/>
                  <a:pt x="21542" y="11117"/>
                  <a:pt x="21599" y="19673"/>
                </a:cubicBezTo>
                <a:lnTo>
                  <a:pt x="0" y="198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3180" name="Arc 12"/>
          <p:cNvSpPr>
            <a:spLocks/>
          </p:cNvSpPr>
          <p:nvPr/>
        </p:nvSpPr>
        <p:spPr bwMode="auto">
          <a:xfrm flipV="1">
            <a:off x="3132138" y="4508500"/>
            <a:ext cx="2106612" cy="1254125"/>
          </a:xfrm>
          <a:custGeom>
            <a:avLst/>
            <a:gdLst>
              <a:gd name="G0" fmla="+- 21330 0 0"/>
              <a:gd name="G1" fmla="+- 0 0 0"/>
              <a:gd name="G2" fmla="+- 21600 0 0"/>
              <a:gd name="T0" fmla="*/ 31231 w 31231"/>
              <a:gd name="T1" fmla="*/ 19197 h 21600"/>
              <a:gd name="T2" fmla="*/ 0 w 31231"/>
              <a:gd name="T3" fmla="*/ 3406 h 21600"/>
              <a:gd name="T4" fmla="*/ 21330 w 3123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31" h="21600" fill="none" extrusionOk="0">
                <a:moveTo>
                  <a:pt x="31231" y="19197"/>
                </a:moveTo>
                <a:cubicBezTo>
                  <a:pt x="28169" y="20776"/>
                  <a:pt x="24774" y="21599"/>
                  <a:pt x="21330" y="21600"/>
                </a:cubicBezTo>
                <a:cubicBezTo>
                  <a:pt x="10715" y="21600"/>
                  <a:pt x="1673" y="13887"/>
                  <a:pt x="0" y="3405"/>
                </a:cubicBezTo>
              </a:path>
              <a:path w="31231" h="21600" stroke="0" extrusionOk="0">
                <a:moveTo>
                  <a:pt x="31231" y="19197"/>
                </a:moveTo>
                <a:cubicBezTo>
                  <a:pt x="28169" y="20776"/>
                  <a:pt x="24774" y="21599"/>
                  <a:pt x="21330" y="21600"/>
                </a:cubicBezTo>
                <a:cubicBezTo>
                  <a:pt x="10715" y="21600"/>
                  <a:pt x="1673" y="13887"/>
                  <a:pt x="0" y="3405"/>
                </a:cubicBezTo>
                <a:lnTo>
                  <a:pt x="2133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pic>
        <p:nvPicPr>
          <p:cNvPr id="263181" name="Picture 13" descr="PC_70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07013"/>
            <a:ext cx="457200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2411413" y="4705350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EGEE/EGI</a:t>
            </a:r>
          </a:p>
        </p:txBody>
      </p:sp>
      <p:sp>
        <p:nvSpPr>
          <p:cNvPr id="263183" name="AutoShape 15"/>
          <p:cNvSpPr>
            <a:spLocks noChangeArrowheads="1"/>
          </p:cNvSpPr>
          <p:nvPr/>
        </p:nvSpPr>
        <p:spPr bwMode="auto">
          <a:xfrm>
            <a:off x="3268663" y="103505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ZA"/>
          </a:p>
        </p:txBody>
      </p:sp>
      <p:pic>
        <p:nvPicPr>
          <p:cNvPr id="263184" name="Picture 16" descr="wwfpa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111250"/>
            <a:ext cx="887413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3132138" y="625475"/>
            <a:ext cx="1795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PanDA server</a:t>
            </a:r>
          </a:p>
        </p:txBody>
      </p:sp>
      <p:sp>
        <p:nvSpPr>
          <p:cNvPr id="263187" name="Arc 19"/>
          <p:cNvSpPr>
            <a:spLocks/>
          </p:cNvSpPr>
          <p:nvPr/>
        </p:nvSpPr>
        <p:spPr bwMode="auto">
          <a:xfrm flipH="1">
            <a:off x="5435600" y="3573463"/>
            <a:ext cx="865188" cy="792162"/>
          </a:xfrm>
          <a:custGeom>
            <a:avLst/>
            <a:gdLst>
              <a:gd name="G0" fmla="+- 0 0 0"/>
              <a:gd name="G1" fmla="+- 20284 0 0"/>
              <a:gd name="G2" fmla="+- 21600 0 0"/>
              <a:gd name="T0" fmla="*/ 7424 w 21600"/>
              <a:gd name="T1" fmla="*/ 0 h 20284"/>
              <a:gd name="T2" fmla="*/ 21600 w 21600"/>
              <a:gd name="T3" fmla="*/ 20284 h 20284"/>
              <a:gd name="T4" fmla="*/ 0 w 21600"/>
              <a:gd name="T5" fmla="*/ 20284 h 20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284" fill="none" extrusionOk="0">
                <a:moveTo>
                  <a:pt x="7424" y="-1"/>
                </a:moveTo>
                <a:cubicBezTo>
                  <a:pt x="15938" y="3116"/>
                  <a:pt x="21600" y="11217"/>
                  <a:pt x="21600" y="20284"/>
                </a:cubicBezTo>
              </a:path>
              <a:path w="21600" h="20284" stroke="0" extrusionOk="0">
                <a:moveTo>
                  <a:pt x="7424" y="-1"/>
                </a:moveTo>
                <a:cubicBezTo>
                  <a:pt x="15938" y="3116"/>
                  <a:pt x="21600" y="11217"/>
                  <a:pt x="21600" y="20284"/>
                </a:cubicBezTo>
                <a:lnTo>
                  <a:pt x="0" y="202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pic>
        <p:nvPicPr>
          <p:cNvPr id="263188" name="Picture 20" descr="PC_70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79925"/>
            <a:ext cx="27463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5026025" y="3740150"/>
            <a:ext cx="625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OSG</a:t>
            </a:r>
          </a:p>
        </p:txBody>
      </p:sp>
      <p:sp>
        <p:nvSpPr>
          <p:cNvPr id="263190" name="AutoShape 22"/>
          <p:cNvSpPr>
            <a:spLocks noChangeArrowheads="1"/>
          </p:cNvSpPr>
          <p:nvPr/>
        </p:nvSpPr>
        <p:spPr bwMode="auto">
          <a:xfrm>
            <a:off x="3779838" y="4826000"/>
            <a:ext cx="685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800"/>
              <a:t>pilot</a:t>
            </a:r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3132138" y="6237288"/>
            <a:ext cx="175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Worker Nodes</a:t>
            </a:r>
          </a:p>
        </p:txBody>
      </p:sp>
      <p:sp>
        <p:nvSpPr>
          <p:cNvPr id="263194" name="Text Box 26"/>
          <p:cNvSpPr txBox="1">
            <a:spLocks noChangeArrowheads="1"/>
          </p:cNvSpPr>
          <p:nvPr/>
        </p:nvSpPr>
        <p:spPr bwMode="auto">
          <a:xfrm>
            <a:off x="5795963" y="5373688"/>
            <a:ext cx="101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condor-g</a:t>
            </a:r>
          </a:p>
        </p:txBody>
      </p:sp>
      <p:sp>
        <p:nvSpPr>
          <p:cNvPr id="263196" name="AutoShape 28"/>
          <p:cNvSpPr>
            <a:spLocks noChangeArrowheads="1"/>
          </p:cNvSpPr>
          <p:nvPr/>
        </p:nvSpPr>
        <p:spPr bwMode="auto">
          <a:xfrm>
            <a:off x="6516688" y="5734050"/>
            <a:ext cx="1655762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600"/>
              <a:t>pilot</a:t>
            </a:r>
          </a:p>
          <a:p>
            <a:pPr algn="ctr"/>
            <a:r>
              <a:rPr lang="en-US" altLang="ja-JP" sz="1600"/>
              <a:t>scheduler</a:t>
            </a:r>
          </a:p>
          <a:p>
            <a:pPr algn="ctr"/>
            <a:r>
              <a:rPr lang="en-US" altLang="ja-JP" sz="1600"/>
              <a:t>(autopyfactory)</a:t>
            </a:r>
          </a:p>
        </p:txBody>
      </p:sp>
      <p:sp>
        <p:nvSpPr>
          <p:cNvPr id="263197" name="Text Box 29"/>
          <p:cNvSpPr txBox="1">
            <a:spLocks noChangeArrowheads="1"/>
          </p:cNvSpPr>
          <p:nvPr/>
        </p:nvSpPr>
        <p:spPr bwMode="auto">
          <a:xfrm>
            <a:off x="3419475" y="3141663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https</a:t>
            </a:r>
          </a:p>
        </p:txBody>
      </p:sp>
      <p:sp>
        <p:nvSpPr>
          <p:cNvPr id="263198" name="Text Box 30"/>
          <p:cNvSpPr txBox="1">
            <a:spLocks noChangeArrowheads="1"/>
          </p:cNvSpPr>
          <p:nvPr/>
        </p:nvSpPr>
        <p:spPr bwMode="auto">
          <a:xfrm>
            <a:off x="2352675" y="3716338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https</a:t>
            </a:r>
          </a:p>
        </p:txBody>
      </p:sp>
      <p:sp>
        <p:nvSpPr>
          <p:cNvPr id="263199" name="Text Box 31"/>
          <p:cNvSpPr txBox="1">
            <a:spLocks noChangeArrowheads="1"/>
          </p:cNvSpPr>
          <p:nvPr/>
        </p:nvSpPr>
        <p:spPr bwMode="auto">
          <a:xfrm>
            <a:off x="2051050" y="4090988"/>
            <a:ext cx="81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8000"/>
                </a:solidFill>
              </a:rPr>
              <a:t>submit</a:t>
            </a:r>
          </a:p>
        </p:txBody>
      </p:sp>
      <p:sp>
        <p:nvSpPr>
          <p:cNvPr id="263200" name="Text Box 32"/>
          <p:cNvSpPr txBox="1">
            <a:spLocks noChangeArrowheads="1"/>
          </p:cNvSpPr>
          <p:nvPr/>
        </p:nvSpPr>
        <p:spPr bwMode="auto">
          <a:xfrm>
            <a:off x="3563938" y="2755900"/>
            <a:ext cx="50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8000"/>
                </a:solidFill>
              </a:rPr>
              <a:t>pull</a:t>
            </a:r>
          </a:p>
        </p:txBody>
      </p:sp>
      <p:sp>
        <p:nvSpPr>
          <p:cNvPr id="263201" name="Text Box 33"/>
          <p:cNvSpPr txBox="1">
            <a:spLocks noChangeArrowheads="1"/>
          </p:cNvSpPr>
          <p:nvPr/>
        </p:nvSpPr>
        <p:spPr bwMode="auto">
          <a:xfrm>
            <a:off x="539750" y="5805488"/>
            <a:ext cx="1141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End-user</a:t>
            </a:r>
          </a:p>
        </p:txBody>
      </p:sp>
      <p:sp>
        <p:nvSpPr>
          <p:cNvPr id="263203" name="Rectangle 35"/>
          <p:cNvSpPr>
            <a:spLocks noChangeArrowheads="1"/>
          </p:cNvSpPr>
          <p:nvPr/>
        </p:nvSpPr>
        <p:spPr bwMode="auto">
          <a:xfrm>
            <a:off x="1516063" y="3200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3204" name="Text Box 36"/>
          <p:cNvSpPr txBox="1">
            <a:spLocks noChangeArrowheads="1"/>
          </p:cNvSpPr>
          <p:nvPr/>
        </p:nvSpPr>
        <p:spPr bwMode="auto">
          <a:xfrm>
            <a:off x="1263650" y="3573463"/>
            <a:ext cx="1004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CC0000"/>
                </a:solidFill>
              </a:rPr>
              <a:t>analysis</a:t>
            </a:r>
          </a:p>
          <a:p>
            <a:r>
              <a:rPr lang="en-US" altLang="ja-JP" sz="1800">
                <a:solidFill>
                  <a:srgbClr val="CC0000"/>
                </a:solidFill>
              </a:rPr>
              <a:t>   job</a:t>
            </a:r>
          </a:p>
        </p:txBody>
      </p:sp>
      <p:sp>
        <p:nvSpPr>
          <p:cNvPr id="263206" name="Line 38"/>
          <p:cNvSpPr>
            <a:spLocks noChangeShapeType="1"/>
          </p:cNvSpPr>
          <p:nvPr/>
        </p:nvSpPr>
        <p:spPr bwMode="auto">
          <a:xfrm flipH="1" flipV="1">
            <a:off x="4427538" y="2133600"/>
            <a:ext cx="15128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07" name="AutoShape 39"/>
          <p:cNvSpPr>
            <a:spLocks noChangeArrowheads="1"/>
          </p:cNvSpPr>
          <p:nvPr/>
        </p:nvSpPr>
        <p:spPr bwMode="auto">
          <a:xfrm>
            <a:off x="5651500" y="3984625"/>
            <a:ext cx="685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800"/>
              <a:t>pilot</a:t>
            </a:r>
          </a:p>
        </p:txBody>
      </p:sp>
      <p:sp>
        <p:nvSpPr>
          <p:cNvPr id="263208" name="AutoShape 40"/>
          <p:cNvSpPr>
            <a:spLocks noChangeArrowheads="1"/>
          </p:cNvSpPr>
          <p:nvPr/>
        </p:nvSpPr>
        <p:spPr bwMode="auto">
          <a:xfrm>
            <a:off x="107950" y="2492375"/>
            <a:ext cx="1368425" cy="1152525"/>
          </a:xfrm>
          <a:prstGeom prst="can">
            <a:avLst>
              <a:gd name="adj" fmla="val 1583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task/job</a:t>
            </a:r>
            <a:br>
              <a:rPr lang="en-US" altLang="ja-JP" sz="1600"/>
            </a:br>
            <a:r>
              <a:rPr lang="en-US" altLang="ja-JP" sz="1600"/>
              <a:t>repository</a:t>
            </a:r>
          </a:p>
          <a:p>
            <a:pPr algn="ctr"/>
            <a:r>
              <a:rPr lang="en-US" altLang="ja-JP" sz="1400"/>
              <a:t>(Production DB)</a:t>
            </a:r>
          </a:p>
        </p:txBody>
      </p:sp>
      <p:sp>
        <p:nvSpPr>
          <p:cNvPr id="263209" name="Text Box 41"/>
          <p:cNvSpPr txBox="1">
            <a:spLocks noChangeArrowheads="1"/>
          </p:cNvSpPr>
          <p:nvPr/>
        </p:nvSpPr>
        <p:spPr bwMode="auto">
          <a:xfrm>
            <a:off x="1908175" y="1203325"/>
            <a:ext cx="1319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CC0000"/>
                </a:solidFill>
              </a:rPr>
              <a:t>production</a:t>
            </a:r>
            <a:br>
              <a:rPr lang="en-US" altLang="ja-JP" sz="1800">
                <a:solidFill>
                  <a:srgbClr val="CC0000"/>
                </a:solidFill>
              </a:rPr>
            </a:br>
            <a:r>
              <a:rPr lang="en-US" altLang="ja-JP" sz="1800">
                <a:solidFill>
                  <a:srgbClr val="CC0000"/>
                </a:solidFill>
              </a:rPr>
              <a:t>  job</a:t>
            </a:r>
          </a:p>
        </p:txBody>
      </p:sp>
      <p:sp>
        <p:nvSpPr>
          <p:cNvPr id="263210" name="Text Box 42"/>
          <p:cNvSpPr txBox="1">
            <a:spLocks noChangeArrowheads="1"/>
          </p:cNvSpPr>
          <p:nvPr/>
        </p:nvSpPr>
        <p:spPr bwMode="auto">
          <a:xfrm>
            <a:off x="3535363" y="3854450"/>
            <a:ext cx="531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CC0000"/>
                </a:solidFill>
              </a:rPr>
              <a:t>job</a:t>
            </a:r>
          </a:p>
        </p:txBody>
      </p:sp>
      <p:sp>
        <p:nvSpPr>
          <p:cNvPr id="263211" name="AutoShape 43"/>
          <p:cNvSpPr>
            <a:spLocks noChangeArrowheads="1"/>
          </p:cNvSpPr>
          <p:nvPr/>
        </p:nvSpPr>
        <p:spPr bwMode="auto">
          <a:xfrm>
            <a:off x="5940425" y="1989138"/>
            <a:ext cx="1303338" cy="725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800"/>
              <a:t>Logging</a:t>
            </a:r>
            <a:br>
              <a:rPr lang="en-US" altLang="ja-JP" sz="1800"/>
            </a:br>
            <a:r>
              <a:rPr lang="en-US" altLang="ja-JP" sz="1800"/>
              <a:t>System</a:t>
            </a:r>
          </a:p>
        </p:txBody>
      </p:sp>
      <p:sp>
        <p:nvSpPr>
          <p:cNvPr id="263213" name="AutoShape 45"/>
          <p:cNvSpPr>
            <a:spLocks noChangeArrowheads="1"/>
          </p:cNvSpPr>
          <p:nvPr/>
        </p:nvSpPr>
        <p:spPr bwMode="auto">
          <a:xfrm>
            <a:off x="7883525" y="1196975"/>
            <a:ext cx="1152525" cy="1439863"/>
          </a:xfrm>
          <a:prstGeom prst="can">
            <a:avLst>
              <a:gd name="adj" fmla="val 2038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Local</a:t>
            </a:r>
            <a:br>
              <a:rPr lang="en-US" altLang="ja-JP" sz="1600"/>
            </a:br>
            <a:r>
              <a:rPr lang="en-US" altLang="ja-JP" sz="1600"/>
              <a:t>Replica</a:t>
            </a:r>
            <a:br>
              <a:rPr lang="en-US" altLang="ja-JP" sz="1600"/>
            </a:br>
            <a:r>
              <a:rPr lang="en-US" altLang="ja-JP" sz="1600"/>
              <a:t>Catalog</a:t>
            </a:r>
          </a:p>
          <a:p>
            <a:pPr algn="ctr"/>
            <a:r>
              <a:rPr lang="en-US" altLang="ja-JP" sz="1600"/>
              <a:t>(LFC)</a:t>
            </a:r>
          </a:p>
        </p:txBody>
      </p:sp>
      <p:sp>
        <p:nvSpPr>
          <p:cNvPr id="263214" name="AutoShape 46"/>
          <p:cNvSpPr>
            <a:spLocks noChangeArrowheads="1"/>
          </p:cNvSpPr>
          <p:nvPr/>
        </p:nvSpPr>
        <p:spPr bwMode="auto">
          <a:xfrm>
            <a:off x="5724525" y="620713"/>
            <a:ext cx="201612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600"/>
              <a:t>Data Management</a:t>
            </a:r>
            <a:br>
              <a:rPr lang="en-US" altLang="ja-JP" sz="1600"/>
            </a:br>
            <a:r>
              <a:rPr lang="en-US" altLang="ja-JP" sz="1600"/>
              <a:t> System (DQ2)</a:t>
            </a:r>
          </a:p>
        </p:txBody>
      </p:sp>
      <p:sp>
        <p:nvSpPr>
          <p:cNvPr id="263215" name="Arc 47"/>
          <p:cNvSpPr>
            <a:spLocks/>
          </p:cNvSpPr>
          <p:nvPr/>
        </p:nvSpPr>
        <p:spPr bwMode="auto">
          <a:xfrm flipH="1">
            <a:off x="7451725" y="3068638"/>
            <a:ext cx="1692275" cy="895350"/>
          </a:xfrm>
          <a:custGeom>
            <a:avLst/>
            <a:gdLst>
              <a:gd name="G0" fmla="+- 0 0 0"/>
              <a:gd name="G1" fmla="+- 21200 0 0"/>
              <a:gd name="G2" fmla="+- 21600 0 0"/>
              <a:gd name="T0" fmla="*/ 4140 w 21600"/>
              <a:gd name="T1" fmla="*/ 0 h 22040"/>
              <a:gd name="T2" fmla="*/ 21584 w 21600"/>
              <a:gd name="T3" fmla="*/ 22040 h 22040"/>
              <a:gd name="T4" fmla="*/ 0 w 21600"/>
              <a:gd name="T5" fmla="*/ 21200 h 2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40" fill="none" extrusionOk="0">
                <a:moveTo>
                  <a:pt x="4139" y="0"/>
                </a:moveTo>
                <a:cubicBezTo>
                  <a:pt x="14281" y="1980"/>
                  <a:pt x="21600" y="10866"/>
                  <a:pt x="21600" y="21200"/>
                </a:cubicBezTo>
                <a:cubicBezTo>
                  <a:pt x="21600" y="21480"/>
                  <a:pt x="21594" y="21760"/>
                  <a:pt x="21583" y="22039"/>
                </a:cubicBezTo>
              </a:path>
              <a:path w="21600" h="22040" stroke="0" extrusionOk="0">
                <a:moveTo>
                  <a:pt x="4139" y="0"/>
                </a:moveTo>
                <a:cubicBezTo>
                  <a:pt x="14281" y="1980"/>
                  <a:pt x="21600" y="10866"/>
                  <a:pt x="21600" y="21200"/>
                </a:cubicBezTo>
                <a:cubicBezTo>
                  <a:pt x="21600" y="21480"/>
                  <a:pt x="21594" y="21760"/>
                  <a:pt x="21583" y="22039"/>
                </a:cubicBezTo>
                <a:lnTo>
                  <a:pt x="0" y="212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3216" name="Text Box 48"/>
          <p:cNvSpPr txBox="1">
            <a:spLocks noChangeArrowheads="1"/>
          </p:cNvSpPr>
          <p:nvPr/>
        </p:nvSpPr>
        <p:spPr bwMode="auto">
          <a:xfrm>
            <a:off x="7346950" y="3213100"/>
            <a:ext cx="7540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NDGF</a:t>
            </a:r>
          </a:p>
        </p:txBody>
      </p:sp>
      <p:pic>
        <p:nvPicPr>
          <p:cNvPr id="263217" name="Picture 49" descr="PC_70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3400425"/>
            <a:ext cx="27463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218" name="Line 50"/>
          <p:cNvSpPr>
            <a:spLocks noChangeShapeType="1"/>
          </p:cNvSpPr>
          <p:nvPr/>
        </p:nvSpPr>
        <p:spPr bwMode="auto">
          <a:xfrm flipH="1" flipV="1">
            <a:off x="4643438" y="2060575"/>
            <a:ext cx="3313112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19" name="Line 51"/>
          <p:cNvSpPr>
            <a:spLocks noChangeShapeType="1"/>
          </p:cNvSpPr>
          <p:nvPr/>
        </p:nvSpPr>
        <p:spPr bwMode="auto">
          <a:xfrm flipV="1">
            <a:off x="8027988" y="40767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20" name="AutoShape 52"/>
          <p:cNvSpPr>
            <a:spLocks noChangeArrowheads="1"/>
          </p:cNvSpPr>
          <p:nvPr/>
        </p:nvSpPr>
        <p:spPr bwMode="auto">
          <a:xfrm>
            <a:off x="7380288" y="4581525"/>
            <a:ext cx="15113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600"/>
              <a:t>ARC Interface</a:t>
            </a:r>
          </a:p>
          <a:p>
            <a:pPr algn="ctr"/>
            <a:r>
              <a:rPr lang="en-US" altLang="ja-JP" sz="1600"/>
              <a:t>(aCT)</a:t>
            </a:r>
          </a:p>
        </p:txBody>
      </p:sp>
      <p:sp>
        <p:nvSpPr>
          <p:cNvPr id="263221" name="AutoShape 53"/>
          <p:cNvSpPr>
            <a:spLocks noChangeArrowheads="1"/>
          </p:cNvSpPr>
          <p:nvPr/>
        </p:nvSpPr>
        <p:spPr bwMode="auto">
          <a:xfrm>
            <a:off x="7702550" y="3552825"/>
            <a:ext cx="685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800"/>
              <a:t>pilot</a:t>
            </a:r>
          </a:p>
        </p:txBody>
      </p:sp>
      <p:sp>
        <p:nvSpPr>
          <p:cNvPr id="263223" name="Text Box 55"/>
          <p:cNvSpPr txBox="1">
            <a:spLocks noChangeArrowheads="1"/>
          </p:cNvSpPr>
          <p:nvPr/>
        </p:nvSpPr>
        <p:spPr bwMode="auto">
          <a:xfrm>
            <a:off x="8004175" y="4076700"/>
            <a:ext cx="49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arc</a:t>
            </a:r>
          </a:p>
        </p:txBody>
      </p:sp>
      <p:pic>
        <p:nvPicPr>
          <p:cNvPr id="263228" name="Picture 60" descr="Management_Bo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8688"/>
            <a:ext cx="12192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229" name="Text Box 61"/>
          <p:cNvSpPr txBox="1">
            <a:spLocks noChangeArrowheads="1"/>
          </p:cNvSpPr>
          <p:nvPr/>
        </p:nvSpPr>
        <p:spPr bwMode="auto">
          <a:xfrm>
            <a:off x="107950" y="339725"/>
            <a:ext cx="1319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Production</a:t>
            </a:r>
            <a:br>
              <a:rPr lang="en-US" altLang="ja-JP" sz="1800"/>
            </a:br>
            <a:r>
              <a:rPr lang="en-US" altLang="ja-JP" sz="1800"/>
              <a:t>  managers</a:t>
            </a:r>
          </a:p>
        </p:txBody>
      </p:sp>
      <p:sp>
        <p:nvSpPr>
          <p:cNvPr id="263230" name="Line 62"/>
          <p:cNvSpPr>
            <a:spLocks noChangeShapeType="1"/>
          </p:cNvSpPr>
          <p:nvPr/>
        </p:nvSpPr>
        <p:spPr bwMode="auto">
          <a:xfrm>
            <a:off x="827088" y="17732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31" name="Text Box 63"/>
          <p:cNvSpPr txBox="1">
            <a:spLocks noChangeArrowheads="1"/>
          </p:cNvSpPr>
          <p:nvPr/>
        </p:nvSpPr>
        <p:spPr bwMode="auto">
          <a:xfrm>
            <a:off x="107950" y="1989138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8000"/>
                </a:solidFill>
              </a:rPr>
              <a:t>define</a:t>
            </a:r>
          </a:p>
        </p:txBody>
      </p:sp>
      <p:sp>
        <p:nvSpPr>
          <p:cNvPr id="263232" name="Text Box 64"/>
          <p:cNvSpPr txBox="1">
            <a:spLocks noChangeArrowheads="1"/>
          </p:cNvSpPr>
          <p:nvPr/>
        </p:nvSpPr>
        <p:spPr bwMode="auto">
          <a:xfrm>
            <a:off x="2578100" y="1797050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https</a:t>
            </a:r>
          </a:p>
        </p:txBody>
      </p:sp>
      <p:sp>
        <p:nvSpPr>
          <p:cNvPr id="263234" name="Text Box 66"/>
          <p:cNvSpPr txBox="1">
            <a:spLocks noChangeArrowheads="1"/>
          </p:cNvSpPr>
          <p:nvPr/>
        </p:nvSpPr>
        <p:spPr bwMode="auto">
          <a:xfrm>
            <a:off x="5076825" y="1196975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https</a:t>
            </a:r>
          </a:p>
        </p:txBody>
      </p:sp>
      <p:sp>
        <p:nvSpPr>
          <p:cNvPr id="263235" name="Text Box 67"/>
          <p:cNvSpPr txBox="1">
            <a:spLocks noChangeArrowheads="1"/>
          </p:cNvSpPr>
          <p:nvPr/>
        </p:nvSpPr>
        <p:spPr bwMode="auto">
          <a:xfrm>
            <a:off x="5292725" y="1916113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https</a:t>
            </a:r>
          </a:p>
        </p:txBody>
      </p:sp>
      <p:sp>
        <p:nvSpPr>
          <p:cNvPr id="263236" name="Text Box 68"/>
          <p:cNvSpPr txBox="1">
            <a:spLocks noChangeArrowheads="1"/>
          </p:cNvSpPr>
          <p:nvPr/>
        </p:nvSpPr>
        <p:spPr bwMode="auto">
          <a:xfrm>
            <a:off x="6178550" y="3092450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https</a:t>
            </a:r>
          </a:p>
        </p:txBody>
      </p:sp>
      <p:sp>
        <p:nvSpPr>
          <p:cNvPr id="263237" name="AutoShape 69"/>
          <p:cNvSpPr>
            <a:spLocks noChangeArrowheads="1"/>
          </p:cNvSpPr>
          <p:nvPr/>
        </p:nvSpPr>
        <p:spPr bwMode="auto">
          <a:xfrm>
            <a:off x="7812088" y="1339850"/>
            <a:ext cx="1152525" cy="1439863"/>
          </a:xfrm>
          <a:prstGeom prst="can">
            <a:avLst>
              <a:gd name="adj" fmla="val 2038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Local</a:t>
            </a:r>
            <a:br>
              <a:rPr lang="en-US" altLang="ja-JP" sz="1600"/>
            </a:br>
            <a:r>
              <a:rPr lang="en-US" altLang="ja-JP" sz="1600"/>
              <a:t>Replica</a:t>
            </a:r>
            <a:br>
              <a:rPr lang="en-US" altLang="ja-JP" sz="1600"/>
            </a:br>
            <a:r>
              <a:rPr lang="en-US" altLang="ja-JP" sz="1600"/>
              <a:t>Catalog</a:t>
            </a:r>
          </a:p>
          <a:p>
            <a:pPr algn="ctr"/>
            <a:r>
              <a:rPr lang="en-US" altLang="ja-JP" sz="1600"/>
              <a:t>(LFC)</a:t>
            </a:r>
          </a:p>
        </p:txBody>
      </p:sp>
      <p:sp>
        <p:nvSpPr>
          <p:cNvPr id="263238" name="AutoShape 70"/>
          <p:cNvSpPr>
            <a:spLocks noChangeArrowheads="1"/>
          </p:cNvSpPr>
          <p:nvPr/>
        </p:nvSpPr>
        <p:spPr bwMode="auto">
          <a:xfrm>
            <a:off x="7740650" y="1484313"/>
            <a:ext cx="1152525" cy="1439862"/>
          </a:xfrm>
          <a:prstGeom prst="can">
            <a:avLst>
              <a:gd name="adj" fmla="val 2038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Local</a:t>
            </a:r>
            <a:br>
              <a:rPr lang="en-US" altLang="ja-JP" sz="1600"/>
            </a:br>
            <a:r>
              <a:rPr lang="en-US" altLang="ja-JP" sz="1600"/>
              <a:t>Replica</a:t>
            </a:r>
            <a:br>
              <a:rPr lang="en-US" altLang="ja-JP" sz="1600"/>
            </a:br>
            <a:r>
              <a:rPr lang="en-US" altLang="ja-JP" sz="1600"/>
              <a:t>Catalog</a:t>
            </a:r>
          </a:p>
          <a:p>
            <a:pPr algn="ctr"/>
            <a:r>
              <a:rPr lang="en-US" altLang="ja-JP" sz="1600"/>
              <a:t>(LFC)</a:t>
            </a:r>
          </a:p>
        </p:txBody>
      </p:sp>
      <p:sp>
        <p:nvSpPr>
          <p:cNvPr id="263242" name="Line 74"/>
          <p:cNvSpPr>
            <a:spLocks noChangeShapeType="1"/>
          </p:cNvSpPr>
          <p:nvPr/>
        </p:nvSpPr>
        <p:spPr bwMode="auto">
          <a:xfrm flipV="1">
            <a:off x="1403350" y="2133600"/>
            <a:ext cx="2016125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44" name="Line 76"/>
          <p:cNvSpPr>
            <a:spLocks noChangeShapeType="1"/>
          </p:cNvSpPr>
          <p:nvPr/>
        </p:nvSpPr>
        <p:spPr bwMode="auto">
          <a:xfrm flipV="1">
            <a:off x="1690688" y="3286125"/>
            <a:ext cx="936625" cy="13668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46" name="Line 78"/>
          <p:cNvSpPr>
            <a:spLocks noChangeShapeType="1"/>
          </p:cNvSpPr>
          <p:nvPr/>
        </p:nvSpPr>
        <p:spPr bwMode="auto">
          <a:xfrm flipV="1">
            <a:off x="1619250" y="1700213"/>
            <a:ext cx="1296988" cy="720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24" name="AutoShape 56"/>
          <p:cNvSpPr>
            <a:spLocks noChangeArrowheads="1"/>
          </p:cNvSpPr>
          <p:nvPr/>
        </p:nvSpPr>
        <p:spPr bwMode="auto">
          <a:xfrm>
            <a:off x="1403350" y="1916113"/>
            <a:ext cx="1008063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1600"/>
              <a:t>submitter</a:t>
            </a:r>
            <a:br>
              <a:rPr lang="en-US" altLang="ja-JP" sz="1600"/>
            </a:br>
            <a:r>
              <a:rPr lang="en-US" altLang="ja-JP" sz="1400"/>
              <a:t>(bamboo)</a:t>
            </a:r>
          </a:p>
        </p:txBody>
      </p:sp>
      <p:sp>
        <p:nvSpPr>
          <p:cNvPr id="263248" name="Text Box 80"/>
          <p:cNvSpPr txBox="1">
            <a:spLocks noChangeArrowheads="1"/>
          </p:cNvSpPr>
          <p:nvPr/>
        </p:nvSpPr>
        <p:spPr bwMode="auto">
          <a:xfrm>
            <a:off x="4787900" y="3213100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https</a:t>
            </a:r>
          </a:p>
        </p:txBody>
      </p:sp>
      <p:sp>
        <p:nvSpPr>
          <p:cNvPr id="263253" name="Line 85"/>
          <p:cNvSpPr>
            <a:spLocks noChangeShapeType="1"/>
          </p:cNvSpPr>
          <p:nvPr/>
        </p:nvSpPr>
        <p:spPr bwMode="auto">
          <a:xfrm>
            <a:off x="4067175" y="2997200"/>
            <a:ext cx="0" cy="14398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255" name="Line 87"/>
          <p:cNvSpPr>
            <a:spLocks noChangeShapeType="1"/>
          </p:cNvSpPr>
          <p:nvPr/>
        </p:nvSpPr>
        <p:spPr bwMode="auto">
          <a:xfrm flipH="1" flipV="1">
            <a:off x="4211638" y="2133600"/>
            <a:ext cx="64770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3191" name="AutoShape 23"/>
          <p:cNvSpPr>
            <a:spLocks noChangeArrowheads="1"/>
          </p:cNvSpPr>
          <p:nvPr/>
        </p:nvSpPr>
        <p:spPr bwMode="auto">
          <a:xfrm>
            <a:off x="4622800" y="5516563"/>
            <a:ext cx="381000" cy="15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5668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The Large Hadron Collider</a:t>
            </a:r>
          </a:p>
          <a:p>
            <a:r>
              <a:rPr lang="en-ZA" dirty="0" smtClean="0"/>
              <a:t>The ATLAS experiment</a:t>
            </a:r>
          </a:p>
          <a:p>
            <a:r>
              <a:rPr lang="en-ZA" dirty="0" smtClean="0"/>
              <a:t>The Tiers concept</a:t>
            </a:r>
          </a:p>
          <a:p>
            <a:r>
              <a:rPr lang="en-ZA" dirty="0" smtClean="0"/>
              <a:t>The current ATLAS analysis computing model</a:t>
            </a:r>
          </a:p>
          <a:p>
            <a:r>
              <a:rPr lang="en-ZA" dirty="0" smtClean="0"/>
              <a:t>Updates for the Future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5673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7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FEBA-8C31-4E23-A748-E99DEDF096E7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60232" name="Line 136"/>
          <p:cNvSpPr>
            <a:spLocks noChangeShapeType="1"/>
          </p:cNvSpPr>
          <p:nvPr/>
        </p:nvSpPr>
        <p:spPr bwMode="auto">
          <a:xfrm>
            <a:off x="1763713" y="198913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231" name="Oval 135"/>
          <p:cNvSpPr>
            <a:spLocks noChangeArrowheads="1"/>
          </p:cNvSpPr>
          <p:nvPr/>
        </p:nvSpPr>
        <p:spPr bwMode="auto">
          <a:xfrm>
            <a:off x="1619250" y="1700213"/>
            <a:ext cx="792163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29" name="Line 133"/>
          <p:cNvSpPr>
            <a:spLocks noChangeShapeType="1"/>
          </p:cNvSpPr>
          <p:nvPr/>
        </p:nvSpPr>
        <p:spPr bwMode="auto">
          <a:xfrm>
            <a:off x="2268538" y="2420938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222" name="Rectangle 126"/>
          <p:cNvSpPr>
            <a:spLocks noChangeArrowheads="1"/>
          </p:cNvSpPr>
          <p:nvPr/>
        </p:nvSpPr>
        <p:spPr bwMode="auto">
          <a:xfrm>
            <a:off x="3708400" y="2925763"/>
            <a:ext cx="2159000" cy="3240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194" name="AutoShape 98"/>
          <p:cNvSpPr>
            <a:spLocks noChangeArrowheads="1"/>
          </p:cNvSpPr>
          <p:nvPr/>
        </p:nvSpPr>
        <p:spPr bwMode="auto">
          <a:xfrm>
            <a:off x="755650" y="4005263"/>
            <a:ext cx="792163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197" name="Line 101"/>
          <p:cNvSpPr>
            <a:spLocks noChangeShapeType="1"/>
          </p:cNvSpPr>
          <p:nvPr/>
        </p:nvSpPr>
        <p:spPr bwMode="auto">
          <a:xfrm flipH="1">
            <a:off x="1403350" y="42211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98" name="AutoShape 102"/>
          <p:cNvSpPr>
            <a:spLocks noChangeArrowheads="1"/>
          </p:cNvSpPr>
          <p:nvPr/>
        </p:nvSpPr>
        <p:spPr bwMode="auto">
          <a:xfrm>
            <a:off x="7745413" y="2565400"/>
            <a:ext cx="930275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09" name="Line 113"/>
          <p:cNvSpPr>
            <a:spLocks noChangeShapeType="1"/>
          </p:cNvSpPr>
          <p:nvPr/>
        </p:nvSpPr>
        <p:spPr bwMode="auto">
          <a:xfrm>
            <a:off x="6877050" y="1484313"/>
            <a:ext cx="10795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204" name="Line 108"/>
          <p:cNvSpPr>
            <a:spLocks noChangeShapeType="1"/>
          </p:cNvSpPr>
          <p:nvPr/>
        </p:nvSpPr>
        <p:spPr bwMode="auto">
          <a:xfrm flipH="1">
            <a:off x="7812088" y="3068638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203" name="AutoShape 107"/>
          <p:cNvSpPr>
            <a:spLocks noChangeArrowheads="1"/>
          </p:cNvSpPr>
          <p:nvPr/>
        </p:nvSpPr>
        <p:spPr bwMode="auto">
          <a:xfrm>
            <a:off x="8105775" y="2924175"/>
            <a:ext cx="431800" cy="28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192" name="AutoShape 96"/>
          <p:cNvSpPr>
            <a:spLocks noChangeArrowheads="1"/>
          </p:cNvSpPr>
          <p:nvPr/>
        </p:nvSpPr>
        <p:spPr bwMode="auto">
          <a:xfrm>
            <a:off x="6702425" y="3789363"/>
            <a:ext cx="1398588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191" name="AutoShape 95"/>
          <p:cNvSpPr>
            <a:spLocks noChangeArrowheads="1"/>
          </p:cNvSpPr>
          <p:nvPr/>
        </p:nvSpPr>
        <p:spPr bwMode="auto">
          <a:xfrm>
            <a:off x="6588125" y="3716338"/>
            <a:ext cx="1398588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143" name="Line 47"/>
          <p:cNvSpPr>
            <a:spLocks noChangeShapeType="1"/>
          </p:cNvSpPr>
          <p:nvPr/>
        </p:nvSpPr>
        <p:spPr bwMode="auto">
          <a:xfrm flipH="1">
            <a:off x="4067175" y="2060575"/>
            <a:ext cx="1588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ja-JP" sz="3600">
                <a:cs typeface="Times New Roman" pitchFamily="18" charset="0"/>
              </a:rPr>
              <a:t>Workflow</a:t>
            </a:r>
          </a:p>
        </p:txBody>
      </p:sp>
      <p:sp>
        <p:nvSpPr>
          <p:cNvPr id="260100" name="Line 4"/>
          <p:cNvSpPr>
            <a:spLocks noChangeShapeType="1"/>
          </p:cNvSpPr>
          <p:nvPr/>
        </p:nvSpPr>
        <p:spPr bwMode="auto">
          <a:xfrm flipH="1">
            <a:off x="5508625" y="2708275"/>
            <a:ext cx="129540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06" name="Line 10"/>
          <p:cNvSpPr>
            <a:spLocks noChangeShapeType="1"/>
          </p:cNvSpPr>
          <p:nvPr/>
        </p:nvSpPr>
        <p:spPr bwMode="auto">
          <a:xfrm flipV="1">
            <a:off x="5435600" y="1557338"/>
            <a:ext cx="8651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21" name="Text Box 25"/>
          <p:cNvSpPr txBox="1">
            <a:spLocks noChangeArrowheads="1"/>
          </p:cNvSpPr>
          <p:nvPr/>
        </p:nvSpPr>
        <p:spPr bwMode="auto">
          <a:xfrm>
            <a:off x="1792288" y="328453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accent2"/>
                </a:solidFill>
              </a:rPr>
              <a:t>output dataset</a:t>
            </a:r>
          </a:p>
        </p:txBody>
      </p:sp>
      <p:sp>
        <p:nvSpPr>
          <p:cNvPr id="260125" name="AutoShape 29"/>
          <p:cNvSpPr>
            <a:spLocks noChangeArrowheads="1"/>
          </p:cNvSpPr>
          <p:nvPr/>
        </p:nvSpPr>
        <p:spPr bwMode="auto">
          <a:xfrm>
            <a:off x="6470650" y="3644900"/>
            <a:ext cx="1398588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126" name="Line 30"/>
          <p:cNvSpPr>
            <a:spLocks noChangeShapeType="1"/>
          </p:cNvSpPr>
          <p:nvPr/>
        </p:nvSpPr>
        <p:spPr bwMode="auto">
          <a:xfrm flipH="1">
            <a:off x="5651500" y="469582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31" name="Text Box 35"/>
          <p:cNvSpPr txBox="1">
            <a:spLocks noChangeArrowheads="1"/>
          </p:cNvSpPr>
          <p:nvPr/>
        </p:nvSpPr>
        <p:spPr bwMode="auto">
          <a:xfrm>
            <a:off x="6383338" y="6165850"/>
            <a:ext cx="171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accent2"/>
                </a:solidFill>
              </a:rPr>
              <a:t>input datasets</a:t>
            </a:r>
          </a:p>
        </p:txBody>
      </p:sp>
      <p:sp>
        <p:nvSpPr>
          <p:cNvPr id="260134" name="Text Box 38"/>
          <p:cNvSpPr txBox="1">
            <a:spLocks noChangeArrowheads="1"/>
          </p:cNvSpPr>
          <p:nvPr/>
        </p:nvSpPr>
        <p:spPr bwMode="auto">
          <a:xfrm>
            <a:off x="1260475" y="9080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source files</a:t>
            </a:r>
          </a:p>
        </p:txBody>
      </p:sp>
      <p:sp>
        <p:nvSpPr>
          <p:cNvPr id="260138" name="AutoShape 42"/>
          <p:cNvSpPr>
            <a:spLocks noChangeArrowheads="1"/>
          </p:cNvSpPr>
          <p:nvPr/>
        </p:nvSpPr>
        <p:spPr bwMode="auto">
          <a:xfrm>
            <a:off x="3290888" y="117475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ZA"/>
          </a:p>
        </p:txBody>
      </p:sp>
      <p:pic>
        <p:nvPicPr>
          <p:cNvPr id="260139" name="Picture 43" descr="wwfp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250950"/>
            <a:ext cx="887413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40" name="Text Box 44"/>
          <p:cNvSpPr txBox="1">
            <a:spLocks noChangeArrowheads="1"/>
          </p:cNvSpPr>
          <p:nvPr/>
        </p:nvSpPr>
        <p:spPr bwMode="auto">
          <a:xfrm>
            <a:off x="3154363" y="765175"/>
            <a:ext cx="1795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PanDA server</a:t>
            </a:r>
          </a:p>
        </p:txBody>
      </p:sp>
      <p:sp>
        <p:nvSpPr>
          <p:cNvPr id="260141" name="Line 45"/>
          <p:cNvSpPr>
            <a:spLocks noChangeShapeType="1"/>
          </p:cNvSpPr>
          <p:nvPr/>
        </p:nvSpPr>
        <p:spPr bwMode="auto">
          <a:xfrm flipV="1">
            <a:off x="1835150" y="14605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42" name="AutoShape 46"/>
          <p:cNvSpPr>
            <a:spLocks noChangeArrowheads="1"/>
          </p:cNvSpPr>
          <p:nvPr/>
        </p:nvSpPr>
        <p:spPr bwMode="auto">
          <a:xfrm>
            <a:off x="3922713" y="2349500"/>
            <a:ext cx="288925" cy="287338"/>
          </a:xfrm>
          <a:prstGeom prst="foldedCorner">
            <a:avLst>
              <a:gd name="adj" fmla="val 3933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103" name="AutoShape 7"/>
          <p:cNvSpPr>
            <a:spLocks noChangeArrowheads="1"/>
          </p:cNvSpPr>
          <p:nvPr/>
        </p:nvSpPr>
        <p:spPr bwMode="auto">
          <a:xfrm>
            <a:off x="3851275" y="3141663"/>
            <a:ext cx="1728788" cy="431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/>
              <a:t>compile job</a:t>
            </a:r>
          </a:p>
        </p:txBody>
      </p:sp>
      <p:sp>
        <p:nvSpPr>
          <p:cNvPr id="260144" name="AutoShape 48"/>
          <p:cNvSpPr>
            <a:spLocks noChangeArrowheads="1"/>
          </p:cNvSpPr>
          <p:nvPr/>
        </p:nvSpPr>
        <p:spPr bwMode="auto">
          <a:xfrm>
            <a:off x="5364163" y="1917700"/>
            <a:ext cx="1296987" cy="431800"/>
          </a:xfrm>
          <a:prstGeom prst="hexagon">
            <a:avLst>
              <a:gd name="adj" fmla="val 1501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binary</a:t>
            </a:r>
          </a:p>
        </p:txBody>
      </p:sp>
      <p:sp>
        <p:nvSpPr>
          <p:cNvPr id="260153" name="Line 57"/>
          <p:cNvSpPr>
            <a:spLocks noChangeShapeType="1"/>
          </p:cNvSpPr>
          <p:nvPr/>
        </p:nvSpPr>
        <p:spPr bwMode="auto">
          <a:xfrm flipH="1">
            <a:off x="5651500" y="2708275"/>
            <a:ext cx="11525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54" name="Line 58"/>
          <p:cNvSpPr>
            <a:spLocks noChangeShapeType="1"/>
          </p:cNvSpPr>
          <p:nvPr/>
        </p:nvSpPr>
        <p:spPr bwMode="auto">
          <a:xfrm flipH="1">
            <a:off x="5651500" y="41195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28" name="AutoShape 32"/>
          <p:cNvSpPr>
            <a:spLocks noChangeArrowheads="1"/>
          </p:cNvSpPr>
          <p:nvPr/>
        </p:nvSpPr>
        <p:spPr bwMode="auto">
          <a:xfrm>
            <a:off x="6699250" y="3929063"/>
            <a:ext cx="954088" cy="40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inputs</a:t>
            </a:r>
          </a:p>
        </p:txBody>
      </p:sp>
      <p:sp>
        <p:nvSpPr>
          <p:cNvPr id="260163" name="AutoShape 67"/>
          <p:cNvSpPr>
            <a:spLocks noChangeArrowheads="1"/>
          </p:cNvSpPr>
          <p:nvPr/>
        </p:nvSpPr>
        <p:spPr bwMode="auto">
          <a:xfrm>
            <a:off x="6699250" y="4505325"/>
            <a:ext cx="954088" cy="40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inputs</a:t>
            </a:r>
          </a:p>
        </p:txBody>
      </p:sp>
      <p:cxnSp>
        <p:nvCxnSpPr>
          <p:cNvPr id="260174" name="AutoShape 78"/>
          <p:cNvCxnSpPr>
            <a:cxnSpLocks noChangeShapeType="1"/>
            <a:stCxn id="260163" idx="2"/>
            <a:endCxn id="260173" idx="0"/>
          </p:cNvCxnSpPr>
          <p:nvPr/>
        </p:nvCxnSpPr>
        <p:spPr bwMode="auto">
          <a:xfrm>
            <a:off x="7177088" y="4911725"/>
            <a:ext cx="0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181" name="AutoShape 85"/>
          <p:cNvSpPr>
            <a:spLocks noChangeArrowheads="1"/>
          </p:cNvSpPr>
          <p:nvPr/>
        </p:nvSpPr>
        <p:spPr bwMode="auto">
          <a:xfrm>
            <a:off x="2124075" y="3665538"/>
            <a:ext cx="1398588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182" name="AutoShape 86"/>
          <p:cNvSpPr>
            <a:spLocks noChangeArrowheads="1"/>
          </p:cNvSpPr>
          <p:nvPr/>
        </p:nvSpPr>
        <p:spPr bwMode="auto">
          <a:xfrm>
            <a:off x="2320925" y="3949700"/>
            <a:ext cx="954088" cy="40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outputs</a:t>
            </a:r>
          </a:p>
        </p:txBody>
      </p:sp>
      <p:sp>
        <p:nvSpPr>
          <p:cNvPr id="260183" name="AutoShape 87"/>
          <p:cNvSpPr>
            <a:spLocks noChangeArrowheads="1"/>
          </p:cNvSpPr>
          <p:nvPr/>
        </p:nvSpPr>
        <p:spPr bwMode="auto">
          <a:xfrm>
            <a:off x="2320925" y="4525963"/>
            <a:ext cx="954088" cy="40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outputs</a:t>
            </a:r>
          </a:p>
        </p:txBody>
      </p:sp>
      <p:sp>
        <p:nvSpPr>
          <p:cNvPr id="260184" name="AutoShape 88"/>
          <p:cNvSpPr>
            <a:spLocks noChangeArrowheads="1"/>
          </p:cNvSpPr>
          <p:nvPr/>
        </p:nvSpPr>
        <p:spPr bwMode="auto">
          <a:xfrm>
            <a:off x="2320925" y="5437188"/>
            <a:ext cx="954088" cy="40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outputs</a:t>
            </a:r>
          </a:p>
        </p:txBody>
      </p:sp>
      <p:cxnSp>
        <p:nvCxnSpPr>
          <p:cNvPr id="260185" name="AutoShape 89"/>
          <p:cNvCxnSpPr>
            <a:cxnSpLocks noChangeShapeType="1"/>
            <a:stCxn id="260183" idx="2"/>
            <a:endCxn id="260184" idx="0"/>
          </p:cNvCxnSpPr>
          <p:nvPr/>
        </p:nvCxnSpPr>
        <p:spPr bwMode="auto">
          <a:xfrm>
            <a:off x="2798763" y="4932363"/>
            <a:ext cx="0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187" name="Line 91"/>
          <p:cNvSpPr>
            <a:spLocks noChangeShapeType="1"/>
          </p:cNvSpPr>
          <p:nvPr/>
        </p:nvSpPr>
        <p:spPr bwMode="auto">
          <a:xfrm flipH="1">
            <a:off x="3348038" y="41910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88" name="Line 92"/>
          <p:cNvSpPr>
            <a:spLocks noChangeShapeType="1"/>
          </p:cNvSpPr>
          <p:nvPr/>
        </p:nvSpPr>
        <p:spPr bwMode="auto">
          <a:xfrm flipH="1">
            <a:off x="3348038" y="46958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89" name="Line 93"/>
          <p:cNvSpPr>
            <a:spLocks noChangeShapeType="1"/>
          </p:cNvSpPr>
          <p:nvPr/>
        </p:nvSpPr>
        <p:spPr bwMode="auto">
          <a:xfrm flipH="1">
            <a:off x="3348038" y="56324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08" name="AutoShape 12"/>
          <p:cNvSpPr>
            <a:spLocks noChangeArrowheads="1"/>
          </p:cNvSpPr>
          <p:nvPr/>
        </p:nvSpPr>
        <p:spPr bwMode="auto">
          <a:xfrm>
            <a:off x="3851275" y="3933825"/>
            <a:ext cx="1727200" cy="47307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/>
              <a:t>execution job</a:t>
            </a:r>
          </a:p>
        </p:txBody>
      </p:sp>
      <p:sp>
        <p:nvSpPr>
          <p:cNvPr id="260190" name="Line 94"/>
          <p:cNvSpPr>
            <a:spLocks noChangeShapeType="1"/>
          </p:cNvSpPr>
          <p:nvPr/>
        </p:nvSpPr>
        <p:spPr bwMode="auto">
          <a:xfrm>
            <a:off x="6732588" y="1484313"/>
            <a:ext cx="1444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05" name="AutoShape 9"/>
          <p:cNvSpPr>
            <a:spLocks noChangeArrowheads="1"/>
          </p:cNvSpPr>
          <p:nvPr/>
        </p:nvSpPr>
        <p:spPr bwMode="auto">
          <a:xfrm>
            <a:off x="6084888" y="549275"/>
            <a:ext cx="1296987" cy="9906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/>
              <a:t>Storage</a:t>
            </a:r>
          </a:p>
          <a:p>
            <a:pPr algn="ctr"/>
            <a:r>
              <a:rPr lang="en-US" altLang="ja-JP" sz="1800"/>
              <a:t>Element</a:t>
            </a:r>
          </a:p>
        </p:txBody>
      </p:sp>
      <p:sp>
        <p:nvSpPr>
          <p:cNvPr id="260193" name="Line 97"/>
          <p:cNvSpPr>
            <a:spLocks noChangeShapeType="1"/>
          </p:cNvSpPr>
          <p:nvPr/>
        </p:nvSpPr>
        <p:spPr bwMode="auto">
          <a:xfrm flipH="1">
            <a:off x="5580063" y="2708275"/>
            <a:ext cx="1223962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45" name="AutoShape 49"/>
          <p:cNvSpPr>
            <a:spLocks noChangeArrowheads="1"/>
          </p:cNvSpPr>
          <p:nvPr/>
        </p:nvSpPr>
        <p:spPr bwMode="auto">
          <a:xfrm>
            <a:off x="6443663" y="2565400"/>
            <a:ext cx="792162" cy="287338"/>
          </a:xfrm>
          <a:prstGeom prst="hexagon">
            <a:avLst>
              <a:gd name="adj" fmla="val 13784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/>
          </a:p>
        </p:txBody>
      </p:sp>
      <p:sp>
        <p:nvSpPr>
          <p:cNvPr id="260195" name="Text Box 99"/>
          <p:cNvSpPr txBox="1">
            <a:spLocks noChangeArrowheads="1"/>
          </p:cNvSpPr>
          <p:nvPr/>
        </p:nvSpPr>
        <p:spPr bwMode="auto">
          <a:xfrm>
            <a:off x="250825" y="3068638"/>
            <a:ext cx="12525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accent2"/>
                </a:solidFill>
              </a:rPr>
              <a:t>output</a:t>
            </a:r>
            <a:br>
              <a:rPr lang="en-US" altLang="ja-JP" sz="1800">
                <a:solidFill>
                  <a:schemeClr val="accent2"/>
                </a:solidFill>
              </a:rPr>
            </a:br>
            <a:r>
              <a:rPr lang="en-US" altLang="ja-JP" sz="1800">
                <a:solidFill>
                  <a:schemeClr val="accent2"/>
                </a:solidFill>
              </a:rPr>
              <a:t> dataset</a:t>
            </a:r>
            <a:br>
              <a:rPr lang="en-US" altLang="ja-JP" sz="1800">
                <a:solidFill>
                  <a:schemeClr val="accent2"/>
                </a:solidFill>
              </a:rPr>
            </a:br>
            <a:r>
              <a:rPr lang="en-US" altLang="ja-JP" sz="1800">
                <a:solidFill>
                  <a:schemeClr val="accent2"/>
                </a:solidFill>
              </a:rPr>
              <a:t> container</a:t>
            </a:r>
          </a:p>
        </p:txBody>
      </p:sp>
      <p:sp>
        <p:nvSpPr>
          <p:cNvPr id="260199" name="Text Box 103"/>
          <p:cNvSpPr txBox="1">
            <a:spLocks noChangeArrowheads="1"/>
          </p:cNvSpPr>
          <p:nvPr/>
        </p:nvSpPr>
        <p:spPr bwMode="auto">
          <a:xfrm>
            <a:off x="7783513" y="1649413"/>
            <a:ext cx="12525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accent2"/>
                </a:solidFill>
              </a:rPr>
              <a:t>input</a:t>
            </a:r>
            <a:br>
              <a:rPr lang="en-US" altLang="ja-JP" sz="1800">
                <a:solidFill>
                  <a:schemeClr val="accent2"/>
                </a:solidFill>
              </a:rPr>
            </a:br>
            <a:r>
              <a:rPr lang="en-US" altLang="ja-JP" sz="1800">
                <a:solidFill>
                  <a:schemeClr val="accent2"/>
                </a:solidFill>
              </a:rPr>
              <a:t> dataset</a:t>
            </a:r>
            <a:br>
              <a:rPr lang="en-US" altLang="ja-JP" sz="1800">
                <a:solidFill>
                  <a:schemeClr val="accent2"/>
                </a:solidFill>
              </a:rPr>
            </a:br>
            <a:r>
              <a:rPr lang="en-US" altLang="ja-JP" sz="1800">
                <a:solidFill>
                  <a:schemeClr val="accent2"/>
                </a:solidFill>
              </a:rPr>
              <a:t> container</a:t>
            </a:r>
          </a:p>
        </p:txBody>
      </p:sp>
      <p:sp>
        <p:nvSpPr>
          <p:cNvPr id="260202" name="AutoShape 106"/>
          <p:cNvSpPr>
            <a:spLocks noChangeArrowheads="1"/>
          </p:cNvSpPr>
          <p:nvPr/>
        </p:nvSpPr>
        <p:spPr bwMode="auto">
          <a:xfrm>
            <a:off x="8027988" y="2852738"/>
            <a:ext cx="431800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01" name="AutoShape 105"/>
          <p:cNvSpPr>
            <a:spLocks noChangeArrowheads="1"/>
          </p:cNvSpPr>
          <p:nvPr/>
        </p:nvSpPr>
        <p:spPr bwMode="auto">
          <a:xfrm>
            <a:off x="7956550" y="2781300"/>
            <a:ext cx="431800" cy="28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00" name="AutoShape 104"/>
          <p:cNvSpPr>
            <a:spLocks noChangeArrowheads="1"/>
          </p:cNvSpPr>
          <p:nvPr/>
        </p:nvSpPr>
        <p:spPr bwMode="auto">
          <a:xfrm>
            <a:off x="7889875" y="2708275"/>
            <a:ext cx="431800" cy="287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05" name="AutoShape 109"/>
          <p:cNvSpPr>
            <a:spLocks noChangeArrowheads="1"/>
          </p:cNvSpPr>
          <p:nvPr/>
        </p:nvSpPr>
        <p:spPr bwMode="auto">
          <a:xfrm>
            <a:off x="3851275" y="4468813"/>
            <a:ext cx="1727200" cy="47307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/>
              <a:t>execution job</a:t>
            </a:r>
          </a:p>
        </p:txBody>
      </p:sp>
      <p:sp>
        <p:nvSpPr>
          <p:cNvPr id="260206" name="AutoShape 110"/>
          <p:cNvSpPr>
            <a:spLocks noChangeArrowheads="1"/>
          </p:cNvSpPr>
          <p:nvPr/>
        </p:nvSpPr>
        <p:spPr bwMode="auto">
          <a:xfrm>
            <a:off x="3851275" y="5403850"/>
            <a:ext cx="1727200" cy="47307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800"/>
              <a:t>execution job</a:t>
            </a:r>
          </a:p>
        </p:txBody>
      </p:sp>
      <p:cxnSp>
        <p:nvCxnSpPr>
          <p:cNvPr id="260207" name="AutoShape 111"/>
          <p:cNvCxnSpPr>
            <a:cxnSpLocks noChangeShapeType="1"/>
            <a:stCxn id="260205" idx="2"/>
            <a:endCxn id="260206" idx="0"/>
          </p:cNvCxnSpPr>
          <p:nvPr/>
        </p:nvCxnSpPr>
        <p:spPr bwMode="auto">
          <a:xfrm>
            <a:off x="4714875" y="4941888"/>
            <a:ext cx="0" cy="46196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208" name="Line 112"/>
          <p:cNvSpPr>
            <a:spLocks noChangeShapeType="1"/>
          </p:cNvSpPr>
          <p:nvPr/>
        </p:nvSpPr>
        <p:spPr bwMode="auto">
          <a:xfrm flipH="1">
            <a:off x="5651500" y="566102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173" name="AutoShape 77"/>
          <p:cNvSpPr>
            <a:spLocks noChangeArrowheads="1"/>
          </p:cNvSpPr>
          <p:nvPr/>
        </p:nvSpPr>
        <p:spPr bwMode="auto">
          <a:xfrm>
            <a:off x="6699250" y="5416550"/>
            <a:ext cx="954088" cy="40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/>
              <a:t>inputs</a:t>
            </a:r>
          </a:p>
        </p:txBody>
      </p:sp>
      <p:sp>
        <p:nvSpPr>
          <p:cNvPr id="260213" name="Line 117"/>
          <p:cNvSpPr>
            <a:spLocks noChangeShapeType="1"/>
          </p:cNvSpPr>
          <p:nvPr/>
        </p:nvSpPr>
        <p:spPr bwMode="auto">
          <a:xfrm flipH="1">
            <a:off x="827088" y="5013325"/>
            <a:ext cx="250825" cy="647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0214" name="Text Box 118"/>
          <p:cNvSpPr txBox="1">
            <a:spLocks noChangeArrowheads="1"/>
          </p:cNvSpPr>
          <p:nvPr/>
        </p:nvSpPr>
        <p:spPr bwMode="auto">
          <a:xfrm>
            <a:off x="107950" y="5599113"/>
            <a:ext cx="19843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output dataset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 produced by </a:t>
            </a:r>
            <a:br>
              <a:rPr lang="en-US" altLang="ja-JP" sz="1600">
                <a:solidFill>
                  <a:schemeClr val="accent2"/>
                </a:solidFill>
              </a:rPr>
            </a:br>
            <a:r>
              <a:rPr lang="en-US" altLang="ja-JP" sz="1600">
                <a:solidFill>
                  <a:schemeClr val="accent2"/>
                </a:solidFill>
              </a:rPr>
              <a:t> another jobsubset</a:t>
            </a:r>
            <a:br>
              <a:rPr lang="en-US" altLang="ja-JP" sz="1600">
                <a:solidFill>
                  <a:schemeClr val="accent2"/>
                </a:solidFill>
              </a:rPr>
            </a:br>
            <a:r>
              <a:rPr lang="en-US" altLang="ja-JP" sz="1600">
                <a:solidFill>
                  <a:schemeClr val="accent2"/>
                </a:solidFill>
              </a:rPr>
              <a:t> at another site</a:t>
            </a:r>
          </a:p>
        </p:txBody>
      </p:sp>
      <p:sp>
        <p:nvSpPr>
          <p:cNvPr id="260215" name="Text Box 119"/>
          <p:cNvSpPr txBox="1">
            <a:spLocks noChangeArrowheads="1"/>
          </p:cNvSpPr>
          <p:nvPr/>
        </p:nvSpPr>
        <p:spPr bwMode="auto">
          <a:xfrm>
            <a:off x="273050" y="112553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User</a:t>
            </a:r>
          </a:p>
        </p:txBody>
      </p:sp>
      <p:sp>
        <p:nvSpPr>
          <p:cNvPr id="260216" name="AutoShape 120"/>
          <p:cNvSpPr>
            <a:spLocks noChangeArrowheads="1"/>
          </p:cNvSpPr>
          <p:nvPr/>
        </p:nvSpPr>
        <p:spPr bwMode="auto">
          <a:xfrm>
            <a:off x="1619250" y="1317625"/>
            <a:ext cx="288925" cy="287338"/>
          </a:xfrm>
          <a:prstGeom prst="foldedCorner">
            <a:avLst>
              <a:gd name="adj" fmla="val 3933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18" name="AutoShape 122"/>
          <p:cNvSpPr>
            <a:spLocks noChangeArrowheads="1"/>
          </p:cNvSpPr>
          <p:nvPr/>
        </p:nvSpPr>
        <p:spPr bwMode="auto">
          <a:xfrm>
            <a:off x="935038" y="4149725"/>
            <a:ext cx="431800" cy="1444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19" name="AutoShape 123"/>
          <p:cNvSpPr>
            <a:spLocks noChangeArrowheads="1"/>
          </p:cNvSpPr>
          <p:nvPr/>
        </p:nvSpPr>
        <p:spPr bwMode="auto">
          <a:xfrm>
            <a:off x="935038" y="4437063"/>
            <a:ext cx="431800" cy="1444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20" name="AutoShape 124"/>
          <p:cNvSpPr>
            <a:spLocks noChangeArrowheads="1"/>
          </p:cNvSpPr>
          <p:nvPr/>
        </p:nvSpPr>
        <p:spPr bwMode="auto">
          <a:xfrm>
            <a:off x="935038" y="4940300"/>
            <a:ext cx="431800" cy="1444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cxnSp>
        <p:nvCxnSpPr>
          <p:cNvPr id="260221" name="AutoShape 125"/>
          <p:cNvCxnSpPr>
            <a:cxnSpLocks noChangeShapeType="1"/>
            <a:stCxn id="260219" idx="2"/>
            <a:endCxn id="260220" idx="0"/>
          </p:cNvCxnSpPr>
          <p:nvPr/>
        </p:nvCxnSpPr>
        <p:spPr bwMode="auto">
          <a:xfrm>
            <a:off x="1150938" y="4581525"/>
            <a:ext cx="0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223" name="Text Box 127"/>
          <p:cNvSpPr txBox="1">
            <a:spLocks noChangeArrowheads="1"/>
          </p:cNvSpPr>
          <p:nvPr/>
        </p:nvSpPr>
        <p:spPr bwMode="auto">
          <a:xfrm>
            <a:off x="4364038" y="2565400"/>
            <a:ext cx="1241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tx2"/>
                </a:solidFill>
              </a:rPr>
              <a:t>jobsubset</a:t>
            </a:r>
          </a:p>
        </p:txBody>
      </p:sp>
      <p:sp>
        <p:nvSpPr>
          <p:cNvPr id="260225" name="Rectangle 129"/>
          <p:cNvSpPr>
            <a:spLocks noChangeArrowheads="1"/>
          </p:cNvSpPr>
          <p:nvPr/>
        </p:nvSpPr>
        <p:spPr bwMode="auto">
          <a:xfrm>
            <a:off x="1762125" y="2349500"/>
            <a:ext cx="50482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26" name="Rectangle 130"/>
          <p:cNvSpPr>
            <a:spLocks noChangeArrowheads="1"/>
          </p:cNvSpPr>
          <p:nvPr/>
        </p:nvSpPr>
        <p:spPr bwMode="auto">
          <a:xfrm>
            <a:off x="1762125" y="1917700"/>
            <a:ext cx="504825" cy="71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60227" name="Rectangle 131"/>
          <p:cNvSpPr>
            <a:spLocks noChangeArrowheads="1"/>
          </p:cNvSpPr>
          <p:nvPr/>
        </p:nvSpPr>
        <p:spPr bwMode="auto">
          <a:xfrm>
            <a:off x="1762125" y="2062163"/>
            <a:ext cx="504825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cxnSp>
        <p:nvCxnSpPr>
          <p:cNvPr id="260228" name="AutoShape 132"/>
          <p:cNvCxnSpPr>
            <a:cxnSpLocks noChangeShapeType="1"/>
            <a:stCxn id="260227" idx="2"/>
            <a:endCxn id="260225" idx="0"/>
          </p:cNvCxnSpPr>
          <p:nvPr/>
        </p:nvCxnSpPr>
        <p:spPr bwMode="auto">
          <a:xfrm>
            <a:off x="2014538" y="2133600"/>
            <a:ext cx="0" cy="2159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0230" name="Text Box 134"/>
          <p:cNvSpPr txBox="1">
            <a:spLocks noChangeArrowheads="1"/>
          </p:cNvSpPr>
          <p:nvPr/>
        </p:nvSpPr>
        <p:spPr bwMode="auto">
          <a:xfrm>
            <a:off x="1031875" y="2486025"/>
            <a:ext cx="87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chemeClr val="tx2"/>
                </a:solidFill>
              </a:rPr>
              <a:t>jobset</a:t>
            </a:r>
          </a:p>
        </p:txBody>
      </p:sp>
      <p:pic>
        <p:nvPicPr>
          <p:cNvPr id="260234" name="Picture 138" descr="user-desktop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520825"/>
            <a:ext cx="89376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Panda Job distribution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altLang="ja-JP" sz="2400" dirty="0" smtClean="0">
                <a:solidFill>
                  <a:schemeClr val="accent2"/>
                </a:solidFill>
              </a:rPr>
              <a:t>A </a:t>
            </a:r>
            <a:r>
              <a:rPr lang="en-US" altLang="ja-JP" sz="2400" dirty="0" err="1">
                <a:solidFill>
                  <a:schemeClr val="accent2"/>
                </a:solidFill>
              </a:rPr>
              <a:t>jobset</a:t>
            </a:r>
            <a:r>
              <a:rPr lang="en-US" altLang="ja-JP" sz="2400" dirty="0">
                <a:solidFill>
                  <a:schemeClr val="accent2"/>
                </a:solidFill>
              </a:rPr>
              <a:t> may be split to be brokered to multiple sites </a:t>
            </a:r>
          </a:p>
          <a:p>
            <a:pPr lvl="2">
              <a:lnSpc>
                <a:spcPct val="80000"/>
              </a:lnSpc>
            </a:pPr>
            <a:r>
              <a:rPr lang="en-US" altLang="ja-JP" sz="2000" dirty="0" err="1"/>
              <a:t>jobset</a:t>
            </a:r>
            <a:r>
              <a:rPr lang="en-US" altLang="ja-JP" sz="2000" dirty="0"/>
              <a:t> </a:t>
            </a:r>
            <a:r>
              <a:rPr lang="en-US" altLang="ja-JP" sz="2000" dirty="0">
                <a:sym typeface="Symbol" pitchFamily="18" charset="2"/>
              </a:rPr>
              <a:t> </a:t>
            </a:r>
            <a:r>
              <a:rPr lang="en-US" altLang="ja-JP" sz="2000" dirty="0" err="1">
                <a:sym typeface="Symbol" pitchFamily="18" charset="2"/>
              </a:rPr>
              <a:t>jobsubsets</a:t>
            </a:r>
            <a:r>
              <a:rPr lang="en-US" altLang="ja-JP" sz="2000" dirty="0"/>
              <a:t> </a:t>
            </a:r>
            <a:r>
              <a:rPr lang="en-US" altLang="ja-JP" sz="2000" dirty="0">
                <a:sym typeface="Symbol" pitchFamily="18" charset="2"/>
              </a:rPr>
              <a:t> jobs</a:t>
            </a:r>
            <a:r>
              <a:rPr lang="en-US" altLang="ja-JP" sz="20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ja-JP" sz="2000" dirty="0"/>
              <a:t>output dataset container </a:t>
            </a:r>
            <a:r>
              <a:rPr lang="en-US" altLang="ja-JP" sz="2000" dirty="0">
                <a:sym typeface="Symbol" pitchFamily="18" charset="2"/>
              </a:rPr>
              <a:t> output datasets </a:t>
            </a:r>
            <a:br>
              <a:rPr lang="en-US" altLang="ja-JP" sz="2000" dirty="0">
                <a:sym typeface="Symbol" pitchFamily="18" charset="2"/>
              </a:rPr>
            </a:br>
            <a:r>
              <a:rPr lang="en-US" altLang="ja-JP" sz="2000" dirty="0">
                <a:sym typeface="Symbol" pitchFamily="18" charset="2"/>
              </a:rPr>
              <a:t>      </a:t>
            </a:r>
            <a:r>
              <a:rPr lang="en-US" altLang="ja-JP" sz="2000" dirty="0"/>
              <a:t> output files</a:t>
            </a:r>
          </a:p>
          <a:p>
            <a:pPr lvl="2">
              <a:lnSpc>
                <a:spcPct val="80000"/>
              </a:lnSpc>
            </a:pPr>
            <a:r>
              <a:rPr lang="en-US" altLang="ja-JP" sz="2000" dirty="0"/>
              <a:t>One </a:t>
            </a:r>
            <a:r>
              <a:rPr lang="en-US" altLang="ja-JP" sz="2000" dirty="0" err="1"/>
              <a:t>jobsubset</a:t>
            </a:r>
            <a:r>
              <a:rPr lang="en-US" altLang="ja-JP" sz="2000" dirty="0"/>
              <a:t> per site</a:t>
            </a:r>
          </a:p>
          <a:p>
            <a:pPr>
              <a:lnSpc>
                <a:spcPct val="80000"/>
              </a:lnSpc>
            </a:pPr>
            <a:r>
              <a:rPr lang="en-US" altLang="ja-JP" sz="2800" dirty="0"/>
              <a:t>Matchmaking per site without cloud-boundaries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/>
              <a:t>Scratch disk size on WN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/>
              <a:t>Memory size on WN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/>
              <a:t>Software availability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/>
              <a:t>Downtime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/>
              <a:t>Occupancy </a:t>
            </a:r>
            <a:br>
              <a:rPr lang="en-US" altLang="ja-JP" sz="2400" dirty="0"/>
            </a:br>
            <a:r>
              <a:rPr lang="en-US" altLang="ja-JP" sz="2400" dirty="0"/>
              <a:t>  = the number of running jobs / the number of</a:t>
            </a:r>
            <a:br>
              <a:rPr lang="en-US" altLang="ja-JP" sz="2400" dirty="0"/>
            </a:br>
            <a:r>
              <a:rPr lang="en-US" altLang="ja-JP" sz="2400" dirty="0"/>
              <a:t>                                                       queued jobs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>
                <a:solidFill>
                  <a:srgbClr val="A50021"/>
                </a:solidFill>
              </a:rPr>
              <a:t>Availability of input datasets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504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Simulation 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An important part of our ability to extract physically meaningful information from our reconstructed data is comparison with simulated data samples</a:t>
            </a:r>
          </a:p>
          <a:p>
            <a:r>
              <a:rPr lang="en-ZA" dirty="0" smtClean="0"/>
              <a:t>Event Generation</a:t>
            </a:r>
          </a:p>
          <a:p>
            <a:pPr lvl="1"/>
            <a:r>
              <a:rPr lang="en-ZA" dirty="0" smtClean="0"/>
              <a:t>The physics processes that take place prior to interaction with the detector</a:t>
            </a:r>
          </a:p>
          <a:p>
            <a:r>
              <a:rPr lang="en-ZA" dirty="0" smtClean="0"/>
              <a:t>Simulation</a:t>
            </a:r>
          </a:p>
          <a:p>
            <a:pPr lvl="1"/>
            <a:r>
              <a:rPr lang="en-ZA" dirty="0" smtClean="0"/>
              <a:t>Simulating energy deposits and movement of generated particles through the detector. </a:t>
            </a:r>
          </a:p>
          <a:p>
            <a:pPr lvl="1"/>
            <a:r>
              <a:rPr lang="en-ZA" dirty="0" smtClean="0"/>
              <a:t>Accurate simulation may require overlay of multiple Generated events</a:t>
            </a:r>
          </a:p>
          <a:p>
            <a:r>
              <a:rPr lang="en-ZA" dirty="0" smtClean="0"/>
              <a:t>Digitisation</a:t>
            </a:r>
          </a:p>
          <a:p>
            <a:pPr lvl="1"/>
            <a:r>
              <a:rPr lang="en-ZA" dirty="0" smtClean="0"/>
              <a:t>Simulation of the electronic readout</a:t>
            </a:r>
          </a:p>
          <a:p>
            <a:r>
              <a:rPr lang="en-ZA" dirty="0" smtClean="0"/>
              <a:t>Reconstruction of Physics objects</a:t>
            </a:r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115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Event Generation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~ 50 Different generators used</a:t>
            </a:r>
          </a:p>
          <a:p>
            <a:r>
              <a:rPr lang="en-ZA" dirty="0" smtClean="0"/>
              <a:t>~ 34 000 samples produced in 2012</a:t>
            </a:r>
          </a:p>
          <a:p>
            <a:r>
              <a:rPr lang="en-ZA" dirty="0" smtClean="0"/>
              <a:t>100MB output file size (5000 events per job)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94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229600" cy="990600"/>
          </a:xfrm>
        </p:spPr>
        <p:txBody>
          <a:bodyPr/>
          <a:lstStyle/>
          <a:p>
            <a:r>
              <a:rPr lang="en-ZA" dirty="0" smtClean="0"/>
              <a:t>Reconstruction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Propagation of stable particles through the detector handled by GEANT 4</a:t>
            </a:r>
          </a:p>
          <a:p>
            <a:r>
              <a:rPr lang="en-ZA" dirty="0" smtClean="0"/>
              <a:t>~ 10 minutes per event </a:t>
            </a:r>
          </a:p>
          <a:p>
            <a:pPr lvl="1"/>
            <a:r>
              <a:rPr lang="en-ZA" dirty="0" smtClean="0"/>
              <a:t>Majority of time spent in Calorimeter</a:t>
            </a:r>
          </a:p>
          <a:p>
            <a:pPr lvl="1"/>
            <a:r>
              <a:rPr lang="en-ZA" dirty="0" smtClean="0"/>
              <a:t>Consequently the calorimeter simulation of all particles except </a:t>
            </a:r>
            <a:r>
              <a:rPr lang="en-ZA" dirty="0" err="1" smtClean="0"/>
              <a:t>muons</a:t>
            </a:r>
            <a:r>
              <a:rPr lang="en-ZA" dirty="0" smtClean="0"/>
              <a:t> are described by a </a:t>
            </a:r>
            <a:r>
              <a:rPr lang="en-ZA" dirty="0" err="1" smtClean="0"/>
              <a:t>parametrised</a:t>
            </a:r>
            <a:r>
              <a:rPr lang="en-ZA" dirty="0" smtClean="0"/>
              <a:t> model</a:t>
            </a:r>
          </a:p>
          <a:p>
            <a:r>
              <a:rPr lang="en-ZA" dirty="0" smtClean="0"/>
              <a:t>100 events per job </a:t>
            </a:r>
            <a:r>
              <a:rPr lang="en-ZA" dirty="0" smtClean="0">
                <a:sym typeface="Wingdings" panose="05000000000000000000" pitchFamily="2" charset="2"/>
              </a:rPr>
              <a:t> merged up to 1000 events for transfer and storage</a:t>
            </a:r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Simulation</a:t>
            </a:r>
            <a:endParaRPr lang="en-Z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768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Similar to Data:</a:t>
            </a:r>
          </a:p>
          <a:p>
            <a:pPr lvl="1"/>
            <a:r>
              <a:rPr lang="en-ZA" dirty="0" smtClean="0"/>
              <a:t>RAW </a:t>
            </a:r>
            <a:r>
              <a:rPr lang="en-ZA" dirty="0" smtClean="0">
                <a:sym typeface="Wingdings" panose="05000000000000000000" pitchFamily="2" charset="2"/>
              </a:rPr>
              <a:t>ESDAOD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76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Simulation Production CPU Usage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Simulating the data is CPU intensive</a:t>
            </a:r>
            <a:endParaRPr lang="en-ZA" dirty="0"/>
          </a:p>
        </p:txBody>
      </p:sp>
      <p:pic>
        <p:nvPicPr>
          <p:cNvPr id="12290" name="Picture 2" descr="http://dashb-atlas-job-prototype.cern.ch/dashboard/request.py/jobnumbers_individual?sites=All%20Sites&amp;sitesCat=All%20Countries&amp;resourcetype=All&amp;activities=Data%20Processing&amp;activities=MC%20Production&amp;activities=MC%20Reconstruction&amp;activities=MC%20Simulation&amp;sitesSort=0&amp;sitesCatSort=0&amp;start=2010-01-01&amp;end=2013-12-31&amp;timeRange=daily&amp;granularity=Monthly&amp;generic=2&amp;sortBy=12&amp;series=All&amp;type=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1" y="2286001"/>
            <a:ext cx="6040360" cy="45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9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 150 PB of Data being managed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76500"/>
            <a:ext cx="3905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bourricot.cern.ch/dq2/media/fig/global_evolution_files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514600"/>
            <a:ext cx="39052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85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Developments– Federated Storage 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A collection of disparate storage resources </a:t>
            </a:r>
            <a:r>
              <a:rPr lang="en-ZA" dirty="0" smtClean="0"/>
              <a:t>managed </a:t>
            </a:r>
            <a:r>
              <a:rPr lang="en-ZA" dirty="0"/>
              <a:t>by cooperating but independent </a:t>
            </a:r>
            <a:r>
              <a:rPr lang="en-ZA" dirty="0" smtClean="0"/>
              <a:t>administrative </a:t>
            </a:r>
            <a:r>
              <a:rPr lang="en-ZA" dirty="0"/>
              <a:t>domains transparently </a:t>
            </a:r>
            <a:r>
              <a:rPr lang="en-ZA" dirty="0" smtClean="0"/>
              <a:t>accessible </a:t>
            </a:r>
            <a:r>
              <a:rPr lang="en-ZA" dirty="0"/>
              <a:t>via a common namespace.</a:t>
            </a:r>
          </a:p>
          <a:p>
            <a:r>
              <a:rPr lang="en-ZA" dirty="0" smtClean="0"/>
              <a:t>Storage within a Cloud (T1, T2, T3) will be available across sites. </a:t>
            </a:r>
          </a:p>
          <a:p>
            <a:pPr lvl="1"/>
            <a:r>
              <a:rPr lang="en-ZA" dirty="0" smtClean="0"/>
              <a:t>Made possible be improvements in bandwidth and Latency and a data structure aware caching mechanism.  </a:t>
            </a:r>
          </a:p>
          <a:p>
            <a:pPr lvl="1"/>
            <a:r>
              <a:rPr lang="en-ZA" dirty="0" smtClean="0"/>
              <a:t>Jobs access data via WAN (shared storage)</a:t>
            </a:r>
          </a:p>
          <a:p>
            <a:pPr lvl="1"/>
            <a:r>
              <a:rPr lang="en-ZA" dirty="0" smtClean="0"/>
              <a:t>Partial dataset transfers available</a:t>
            </a:r>
          </a:p>
          <a:p>
            <a:pPr lvl="1"/>
            <a:r>
              <a:rPr lang="en-ZA" dirty="0" smtClean="0"/>
              <a:t>Invisible to the user</a:t>
            </a:r>
          </a:p>
          <a:p>
            <a:pPr lvl="1"/>
            <a:r>
              <a:rPr lang="en-ZA" dirty="0" smtClean="0"/>
              <a:t>Fewer failures due to unavailable files</a:t>
            </a:r>
          </a:p>
          <a:p>
            <a:pPr lvl="1"/>
            <a:r>
              <a:rPr lang="en-ZA" dirty="0" smtClean="0"/>
              <a:t>Relaxed Data-CPU locality</a:t>
            </a:r>
          </a:p>
          <a:p>
            <a:pPr marL="274320" lvl="1" indent="0">
              <a:buNone/>
            </a:pP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07357"/>
            <a:ext cx="3057525" cy="169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80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Run 2 Analysis Model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400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188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Developments – Production </a:t>
            </a:r>
            <a:r>
              <a:rPr lang="en-ZA" dirty="0"/>
              <a:t>S</a:t>
            </a:r>
            <a:r>
              <a:rPr lang="en-ZA" dirty="0" smtClean="0"/>
              <a:t>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ZA" dirty="0"/>
              <a:t>M</a:t>
            </a:r>
            <a:r>
              <a:rPr lang="en-ZA" dirty="0" smtClean="0"/>
              <a:t>ore </a:t>
            </a:r>
            <a:r>
              <a:rPr lang="en-ZA" dirty="0"/>
              <a:t>efficient usage of</a:t>
            </a:r>
          </a:p>
          <a:p>
            <a:r>
              <a:rPr lang="en-ZA" dirty="0"/>
              <a:t>G</a:t>
            </a:r>
            <a:r>
              <a:rPr lang="en-ZA" dirty="0" smtClean="0"/>
              <a:t>rid </a:t>
            </a:r>
            <a:r>
              <a:rPr lang="en-ZA" dirty="0"/>
              <a:t>resources</a:t>
            </a:r>
          </a:p>
          <a:p>
            <a:r>
              <a:rPr lang="en-ZA" dirty="0"/>
              <a:t>– Better retrial </a:t>
            </a:r>
            <a:r>
              <a:rPr lang="en-ZA" dirty="0" smtClean="0"/>
              <a:t>mechanism for </a:t>
            </a:r>
            <a:r>
              <a:rPr lang="en-ZA" dirty="0"/>
              <a:t>failed jobs</a:t>
            </a:r>
          </a:p>
          <a:p>
            <a:r>
              <a:rPr lang="en-ZA" dirty="0"/>
              <a:t>– faster </a:t>
            </a:r>
            <a:r>
              <a:rPr lang="en-ZA" dirty="0" smtClean="0"/>
              <a:t>job submission times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52578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1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LHC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2013 CAES Postgraduate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8" y="1676400"/>
            <a:ext cx="71628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2014 Estimated ATLAS computing requirements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330514"/>
              </p:ext>
            </p:extLst>
          </p:nvPr>
        </p:nvGraphicFramePr>
        <p:xfrm>
          <a:off x="323527" y="1556792"/>
          <a:ext cx="8712968" cy="429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151"/>
                <a:gridCol w="1873407"/>
                <a:gridCol w="1739470"/>
                <a:gridCol w="1739470"/>
                <a:gridCol w="1739470"/>
              </a:tblGrid>
              <a:tr h="94926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2014 Estimated requirement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2013 resources provided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SA Contribution by</a:t>
                      </a:r>
                      <a:r>
                        <a:rPr lang="en-ZA" baseline="0" dirty="0" smtClean="0"/>
                        <a:t> author</a:t>
                      </a:r>
                    </a:p>
                    <a:p>
                      <a:pPr algn="ctr"/>
                      <a:r>
                        <a:rPr lang="en-ZA" baseline="0" dirty="0" smtClean="0"/>
                        <a:t>(1/300)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SA contribution as an institute</a:t>
                      </a:r>
                    </a:p>
                    <a:p>
                      <a:pPr algn="ctr"/>
                      <a:r>
                        <a:rPr lang="en-ZA" dirty="0" smtClean="0"/>
                        <a:t>(1/174)</a:t>
                      </a:r>
                      <a:endParaRPr lang="en-ZA" dirty="0"/>
                    </a:p>
                  </a:txBody>
                  <a:tcPr/>
                </a:tc>
              </a:tr>
              <a:tr h="292083">
                <a:tc>
                  <a:txBody>
                    <a:bodyPr/>
                    <a:lstStyle/>
                    <a:p>
                      <a:r>
                        <a:rPr lang="en-ZA" dirty="0" smtClean="0"/>
                        <a:t>CPU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849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669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</a:t>
                      </a:r>
                      <a:r>
                        <a:rPr lang="en-ZA" baseline="0" dirty="0" smtClean="0"/>
                        <a:t>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4.9 kHS06</a:t>
                      </a:r>
                      <a:endParaRPr lang="en-ZA" dirty="0"/>
                    </a:p>
                  </a:txBody>
                  <a:tcPr/>
                </a:tc>
              </a:tr>
              <a:tr h="292083">
                <a:tc>
                  <a:txBody>
                    <a:bodyPr/>
                    <a:lstStyle/>
                    <a:p>
                      <a:r>
                        <a:rPr lang="en-ZA" dirty="0" smtClean="0"/>
                        <a:t>Storage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100 PB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84 PB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300 TB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575 TB</a:t>
                      </a:r>
                      <a:endParaRPr lang="en-ZA" dirty="0"/>
                    </a:p>
                  </a:txBody>
                  <a:tcPr/>
                </a:tc>
              </a:tr>
              <a:tr h="511145">
                <a:tc>
                  <a:txBody>
                    <a:bodyPr/>
                    <a:lstStyle/>
                    <a:p>
                      <a:r>
                        <a:rPr lang="en-ZA" dirty="0" smtClean="0"/>
                        <a:t>Re-processing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29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29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533532">
                <a:tc>
                  <a:txBody>
                    <a:bodyPr/>
                    <a:lstStyle/>
                    <a:p>
                      <a:r>
                        <a:rPr lang="en-ZA" dirty="0" smtClean="0"/>
                        <a:t>Simulation</a:t>
                      </a:r>
                      <a:r>
                        <a:rPr lang="en-ZA" baseline="0" dirty="0" smtClean="0"/>
                        <a:t> Production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511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521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730207">
                <a:tc>
                  <a:txBody>
                    <a:bodyPr/>
                    <a:lstStyle/>
                    <a:p>
                      <a:r>
                        <a:rPr lang="en-ZA" dirty="0" smtClean="0"/>
                        <a:t>Simulation reconstruction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240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dirty="0" smtClean="0"/>
                        <a:t>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181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292083">
                <a:tc>
                  <a:txBody>
                    <a:bodyPr/>
                    <a:lstStyle/>
                    <a:p>
                      <a:r>
                        <a:rPr lang="en-ZA" dirty="0" smtClean="0"/>
                        <a:t>Analysis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190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170 kHS06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607467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 core ~ 5-8 HS06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2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Resources in SA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343400"/>
          </a:xfrm>
        </p:spPr>
        <p:txBody>
          <a:bodyPr>
            <a:normAutofit fontScale="85000" lnSpcReduction="10000"/>
          </a:bodyPr>
          <a:lstStyle/>
          <a:p>
            <a:r>
              <a:rPr lang="en-ZA" dirty="0"/>
              <a:t>Available and in use (or meant to be in use)</a:t>
            </a:r>
          </a:p>
          <a:p>
            <a:pPr lvl="1"/>
            <a:r>
              <a:rPr lang="en-ZA" dirty="0"/>
              <a:t>Cluster at UJ:</a:t>
            </a:r>
          </a:p>
          <a:p>
            <a:pPr lvl="2"/>
            <a:r>
              <a:rPr lang="en-ZA" dirty="0"/>
              <a:t>10 TB 220 Cores (1.1 - 2.2 kHS06) 200 kB/s</a:t>
            </a:r>
          </a:p>
          <a:p>
            <a:pPr lvl="1"/>
            <a:r>
              <a:rPr lang="en-ZA" dirty="0"/>
              <a:t>Cluster at Wits:</a:t>
            </a:r>
          </a:p>
          <a:p>
            <a:pPr lvl="2"/>
            <a:r>
              <a:rPr lang="en-ZA" dirty="0"/>
              <a:t>32 TB, 130 Cores (0.65 -- 1.3 kHS06) 450 kB/s</a:t>
            </a:r>
          </a:p>
          <a:p>
            <a:pPr lvl="1"/>
            <a:r>
              <a:rPr lang="en-ZA" dirty="0"/>
              <a:t>Total 1.75 – 3.5 kHS06 (we should provide between 3 and 5 kHS06)</a:t>
            </a:r>
          </a:p>
          <a:p>
            <a:r>
              <a:rPr lang="en-ZA" dirty="0"/>
              <a:t>Available and not in use:</a:t>
            </a:r>
          </a:p>
          <a:p>
            <a:pPr lvl="1"/>
            <a:r>
              <a:rPr lang="en-ZA" dirty="0"/>
              <a:t>There is a grid enabled cluster at UCT</a:t>
            </a:r>
          </a:p>
          <a:p>
            <a:pPr lvl="1"/>
            <a:r>
              <a:rPr lang="en-ZA" dirty="0"/>
              <a:t>CHPC resources</a:t>
            </a:r>
          </a:p>
          <a:p>
            <a:r>
              <a:rPr lang="en-ZA" dirty="0"/>
              <a:t>UKZN does not have a cluster on the </a:t>
            </a:r>
            <a:r>
              <a:rPr lang="en-ZA" dirty="0" smtClean="0"/>
              <a:t>grid</a:t>
            </a:r>
            <a:endParaRPr lang="en-ZA" dirty="0"/>
          </a:p>
        </p:txBody>
      </p:sp>
      <p:pic>
        <p:nvPicPr>
          <p:cNvPr id="3074" name="Picture 2" descr="http://dashb-atlas-job-prototype.cern.ch/tmp/sNPQdg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143000"/>
            <a:ext cx="373380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First Successful ATLAS Grid job in Africa</a:t>
            </a:r>
          </a:p>
          <a:p>
            <a:endParaRPr lang="en-ZA" sz="1400" b="1" dirty="0" smtClean="0"/>
          </a:p>
          <a:p>
            <a:r>
              <a:rPr lang="en-ZA" sz="1200" dirty="0" err="1" smtClean="0"/>
              <a:t>JobID</a:t>
            </a:r>
            <a:r>
              <a:rPr lang="en-ZA" sz="1200" dirty="0" smtClean="0"/>
              <a:t>/Site </a:t>
            </a:r>
            <a:r>
              <a:rPr lang="en-ZA" sz="1200" dirty="0"/>
              <a:t>: 4378/ANALY_ZA-WITS-CORE</a:t>
            </a:r>
            <a:br>
              <a:rPr lang="en-ZA" sz="1200" dirty="0"/>
            </a:br>
            <a:r>
              <a:rPr lang="en-ZA" sz="1200" dirty="0"/>
              <a:t/>
            </a:r>
            <a:br>
              <a:rPr lang="en-ZA" sz="1200" dirty="0"/>
            </a:br>
            <a:r>
              <a:rPr lang="en-ZA" sz="1200" dirty="0"/>
              <a:t>Created : 2011-05-04 14:33:20 (UTC)</a:t>
            </a:r>
            <a:br>
              <a:rPr lang="en-ZA" sz="1200" dirty="0"/>
            </a:br>
            <a:r>
              <a:rPr lang="en-ZA" sz="1200" dirty="0"/>
              <a:t>Ended   : 2011-05-05 13:56:35 (UTC)</a:t>
            </a:r>
            <a:br>
              <a:rPr lang="en-ZA" sz="1200" dirty="0"/>
            </a:br>
            <a:r>
              <a:rPr lang="en-ZA" sz="1200" dirty="0"/>
              <a:t/>
            </a:r>
            <a:br>
              <a:rPr lang="en-ZA" sz="1200" dirty="0"/>
            </a:br>
            <a:r>
              <a:rPr lang="en-ZA" sz="1200" dirty="0"/>
              <a:t>Total Number of Jobs : 1</a:t>
            </a:r>
            <a:br>
              <a:rPr lang="en-ZA" sz="1200" dirty="0"/>
            </a:br>
            <a:r>
              <a:rPr lang="en-ZA" sz="1200" dirty="0"/>
              <a:t>           Succeeded : </a:t>
            </a:r>
            <a:r>
              <a:rPr lang="en-ZA" sz="1200" dirty="0" smtClean="0"/>
              <a:t>1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0163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 Specific Challenges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Geographically remote</a:t>
            </a:r>
          </a:p>
          <a:p>
            <a:r>
              <a:rPr lang="en-ZA" dirty="0" smtClean="0"/>
              <a:t>Low Bandwidth</a:t>
            </a:r>
          </a:p>
          <a:p>
            <a:r>
              <a:rPr lang="en-ZA" dirty="0" smtClean="0"/>
              <a:t>Ideal contribution to the ATLAS joint effort would be generating samples of simulated data.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484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current ATLAS computing model / environment has been successful about 270 publication from Run 1</a:t>
            </a:r>
          </a:p>
          <a:p>
            <a:pPr lvl="1"/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0232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03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current ATLAS computing model / environment has been successful – 270 Publications </a:t>
            </a:r>
          </a:p>
          <a:p>
            <a:endParaRPr lang="en-ZA" dirty="0" smtClean="0"/>
          </a:p>
          <a:p>
            <a:r>
              <a:rPr lang="en-ZA" dirty="0" smtClean="0"/>
              <a:t>There are improvements under way to enable this to continue when running resumes in 2015</a:t>
            </a:r>
          </a:p>
          <a:p>
            <a:endParaRPr lang="en-ZA" dirty="0"/>
          </a:p>
          <a:p>
            <a:endParaRPr lang="en-ZA" dirty="0" smtClean="0"/>
          </a:p>
          <a:p>
            <a:endParaRPr lang="en-ZA" dirty="0" smtClean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169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ATLAS Detector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3" y="1600200"/>
            <a:ext cx="7586133" cy="4876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2013 CAES Postgraduate Student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6C1E-8999-486C-9698-223BAD164A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most famous ATLAS result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8" descr="https://twiki.cern.ch/twiki/pub/AtlasPublic/HiggsPublicResults/4l-FloatingScale-NoMuPro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237163" cy="50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ATLAS Data </a:t>
            </a:r>
            <a:r>
              <a:rPr lang="en-ZA" dirty="0" smtClean="0"/>
              <a:t>Acquisition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2819400" cy="3810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Design Values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3429000"/>
            <a:ext cx="3733800" cy="32983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0" y="3657600"/>
            <a:ext cx="304800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3429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See Alberto Valero’s Talk tomorrow</a:t>
            </a:r>
            <a:endParaRPr lang="en-ZA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272626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Distributed Computing Resources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dirty="0" smtClean="0"/>
              <a:t>ATLAS V0 Structure</a:t>
            </a:r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3029857" y="2133600"/>
            <a:ext cx="2895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CERN (Tier 0)</a:t>
            </a:r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3048000" y="3200400"/>
            <a:ext cx="2895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12 Tier 1 sites</a:t>
            </a:r>
            <a:endParaRPr lang="en-ZA" dirty="0"/>
          </a:p>
        </p:txBody>
      </p:sp>
      <p:sp>
        <p:nvSpPr>
          <p:cNvPr id="8" name="AutoShape 2" descr="http://www.fnal.gov/pub/today/images/images08/LHCTiercompu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8" name="Picture 4" descr="http://www.fnal.gov/pub/today/images/images08/LHCTiercompu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" y="1359477"/>
            <a:ext cx="6945313" cy="50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ATLAS Data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2819400" cy="3810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Design Values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8"/>
          <a:stretch/>
        </p:blipFill>
        <p:spPr bwMode="auto">
          <a:xfrm>
            <a:off x="152400" y="3429000"/>
            <a:ext cx="3733800" cy="7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2726267" cy="175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019300" y="480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3900" y="57912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447800" y="59494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0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Raw Data (300MB/s)</a:t>
            </a:r>
          </a:p>
          <a:p>
            <a:r>
              <a:rPr lang="en-ZA" dirty="0" smtClean="0"/>
              <a:t>Is transferred to ‘Tier 0’ Storage at CERN via a dedicated 10 Gb/s connection  for  reconstruction </a:t>
            </a:r>
            <a:endParaRPr lang="en-ZA" dirty="0"/>
          </a:p>
        </p:txBody>
      </p:sp>
      <p:pic>
        <p:nvPicPr>
          <p:cNvPr id="2052" name="Picture 4" descr="http://dashb-atlas-ddm-acc.cern.ch/dashboard/request.py/snapshot_view_individual?sites=All%20T10&amp;sitesCat=CERN&amp;spacetokens=cern-prod_tzero&amp;datatypes=raw&amp;projects=data12_*eV&amp;provenance=All&amp;campaign=All%20Campaigns&amp;custodial=All&amp;resacc=Data%20(Re)Processing&amp;sitesSort=1&amp;sitesCatSort=1&amp;start=null&amp;end=null&amp;timeRange=last24&amp;granularity=Daily&amp;gen_spacetoken=0&amp;gen_project=2&amp;gen_datatype=1&amp;gen_streamname=2&amp;sortBy=10&amp;series=All&amp;logical=true&amp;type=physby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7" y="3953981"/>
            <a:ext cx="3672756" cy="27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817244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400 Hz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7885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ATLAS Data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2819400" cy="3810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Design Values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8"/>
          <a:stretch/>
        </p:blipFill>
        <p:spPr bwMode="auto">
          <a:xfrm>
            <a:off x="152400" y="3429000"/>
            <a:ext cx="3733800" cy="7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2726267" cy="175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019300" y="480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3900" y="57912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447800" y="59494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Tier 0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4699000" y="12954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The Raw Data (~1.7 – 1.1 MB/ event) is reconstructed to a temporary data format called </a:t>
            </a:r>
            <a:r>
              <a:rPr lang="en-ZA" sz="1600" b="1" dirty="0" smtClean="0"/>
              <a:t>E</a:t>
            </a:r>
            <a:r>
              <a:rPr lang="en-ZA" sz="1600" dirty="0" smtClean="0"/>
              <a:t>vent </a:t>
            </a:r>
            <a:r>
              <a:rPr lang="en-ZA" sz="1600" b="1" dirty="0" smtClean="0"/>
              <a:t>S</a:t>
            </a:r>
            <a:r>
              <a:rPr lang="en-ZA" sz="1600" dirty="0" smtClean="0"/>
              <a:t>ummary </a:t>
            </a:r>
            <a:r>
              <a:rPr lang="en-ZA" sz="1600" b="1" dirty="0" smtClean="0"/>
              <a:t>D</a:t>
            </a:r>
            <a:r>
              <a:rPr lang="en-ZA" sz="1600" dirty="0" smtClean="0"/>
              <a:t>ata (approximately 1 MB/event)</a:t>
            </a:r>
          </a:p>
          <a:p>
            <a:endParaRPr lang="en-ZA" sz="1600" dirty="0"/>
          </a:p>
          <a:p>
            <a:r>
              <a:rPr lang="en-ZA" sz="1600" dirty="0" smtClean="0"/>
              <a:t>Initial Production at T0. Copies of Raw and ESD sent to T1’s </a:t>
            </a:r>
          </a:p>
          <a:p>
            <a:r>
              <a:rPr lang="en-ZA" sz="1600" dirty="0" smtClean="0"/>
              <a:t>ESD are remade at T1’s </a:t>
            </a:r>
            <a:endParaRPr lang="en-ZA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99" y="3581400"/>
            <a:ext cx="3609201" cy="270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3817244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400 Hz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35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5759</TotalTime>
  <Words>1384</Words>
  <Application>Microsoft Office PowerPoint</Application>
  <PresentationFormat>On-screen Show (4:3)</PresentationFormat>
  <Paragraphs>302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The ATLAS Computing Model</vt:lpstr>
      <vt:lpstr>Outline</vt:lpstr>
      <vt:lpstr>The LHC</vt:lpstr>
      <vt:lpstr>The ATLAS Detector</vt:lpstr>
      <vt:lpstr>The most famous ATLAS result</vt:lpstr>
      <vt:lpstr>ATLAS Data Acquisition</vt:lpstr>
      <vt:lpstr>Distributed Computing Resources</vt:lpstr>
      <vt:lpstr>ATLAS Data </vt:lpstr>
      <vt:lpstr>ATLAS Data </vt:lpstr>
      <vt:lpstr>ATLAS Data </vt:lpstr>
      <vt:lpstr>ATLAS Data </vt:lpstr>
      <vt:lpstr>ATLAS Data </vt:lpstr>
      <vt:lpstr>ATLAS Data </vt:lpstr>
      <vt:lpstr>ATLAS Data </vt:lpstr>
      <vt:lpstr>Site Storage</vt:lpstr>
      <vt:lpstr>Distributed Data Management</vt:lpstr>
      <vt:lpstr>A Standard Run 1 Analysis Model</vt:lpstr>
      <vt:lpstr>Analysis happens at the data</vt:lpstr>
      <vt:lpstr>PanDA System Overview</vt:lpstr>
      <vt:lpstr>Workflow</vt:lpstr>
      <vt:lpstr>Panda Job distribution</vt:lpstr>
      <vt:lpstr>Simulation Overview</vt:lpstr>
      <vt:lpstr>Event Generation</vt:lpstr>
      <vt:lpstr>Reconstruction</vt:lpstr>
      <vt:lpstr>Simulation Production CPU Usage</vt:lpstr>
      <vt:lpstr>Over 150 PB of Data being managed</vt:lpstr>
      <vt:lpstr>Developments– Federated Storage </vt:lpstr>
      <vt:lpstr>Run 2 Analysis Model</vt:lpstr>
      <vt:lpstr>Developments – Production System</vt:lpstr>
      <vt:lpstr>2014 Estimated ATLAS computing requirements </vt:lpstr>
      <vt:lpstr>Resources in SA</vt:lpstr>
      <vt:lpstr>SA Specific Challenges </vt:lpstr>
      <vt:lpstr>Conclusions</vt:lpstr>
      <vt:lpstr>Conclusions</vt:lpstr>
    </vt:vector>
  </TitlesOfParts>
  <Company>UKZN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Particle Physics, Colliders, and other fun stuff</dc:title>
  <dc:creator>Yacoob</dc:creator>
  <cp:lastModifiedBy>Sahal Yacoob</cp:lastModifiedBy>
  <cp:revision>127</cp:revision>
  <dcterms:created xsi:type="dcterms:W3CDTF">2012-06-28T18:48:15Z</dcterms:created>
  <dcterms:modified xsi:type="dcterms:W3CDTF">2014-01-28T04:33:51Z</dcterms:modified>
</cp:coreProperties>
</file>