
<file path=[Content_Types].xml><?xml version="1.0" encoding="utf-8"?>
<Types xmlns="http://schemas.openxmlformats.org/package/2006/content-types">
  <Default Extension="xml" ContentType="application/xml"/>
  <Default Extension="xls" ContentType="application/vnd.ms-exce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handoutMasterIdLst>
    <p:handoutMasterId r:id="rId50"/>
  </p:handoutMasterIdLst>
  <p:sldIdLst>
    <p:sldId id="256" r:id="rId2"/>
    <p:sldId id="257" r:id="rId3"/>
    <p:sldId id="291" r:id="rId4"/>
    <p:sldId id="292" r:id="rId5"/>
    <p:sldId id="293" r:id="rId6"/>
    <p:sldId id="294" r:id="rId7"/>
    <p:sldId id="295" r:id="rId8"/>
    <p:sldId id="298" r:id="rId9"/>
    <p:sldId id="303" r:id="rId10"/>
    <p:sldId id="299" r:id="rId11"/>
    <p:sldId id="304" r:id="rId12"/>
    <p:sldId id="306" r:id="rId13"/>
    <p:sldId id="310" r:id="rId14"/>
    <p:sldId id="313" r:id="rId15"/>
    <p:sldId id="311" r:id="rId16"/>
    <p:sldId id="268" r:id="rId17"/>
    <p:sldId id="307" r:id="rId18"/>
    <p:sldId id="315" r:id="rId19"/>
    <p:sldId id="300" r:id="rId20"/>
    <p:sldId id="302" r:id="rId21"/>
    <p:sldId id="272" r:id="rId22"/>
    <p:sldId id="316" r:id="rId23"/>
    <p:sldId id="273" r:id="rId24"/>
    <p:sldId id="275" r:id="rId25"/>
    <p:sldId id="276" r:id="rId26"/>
    <p:sldId id="277" r:id="rId27"/>
    <p:sldId id="278" r:id="rId28"/>
    <p:sldId id="279" r:id="rId29"/>
    <p:sldId id="284" r:id="rId30"/>
    <p:sldId id="271" r:id="rId31"/>
    <p:sldId id="319" r:id="rId32"/>
    <p:sldId id="282" r:id="rId33"/>
    <p:sldId id="285" r:id="rId34"/>
    <p:sldId id="286" r:id="rId35"/>
    <p:sldId id="287" r:id="rId36"/>
    <p:sldId id="317" r:id="rId37"/>
    <p:sldId id="320" r:id="rId38"/>
    <p:sldId id="288" r:id="rId39"/>
    <p:sldId id="297" r:id="rId40"/>
    <p:sldId id="296" r:id="rId41"/>
    <p:sldId id="289" r:id="rId42"/>
    <p:sldId id="261" r:id="rId43"/>
    <p:sldId id="312" r:id="rId44"/>
    <p:sldId id="281" r:id="rId45"/>
    <p:sldId id="314" r:id="rId46"/>
    <p:sldId id="301" r:id="rId47"/>
    <p:sldId id="31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08" autoAdjust="0"/>
  </p:normalViewPr>
  <p:slideViewPr>
    <p:cSldViewPr snapToGrid="0" snapToObjects="1">
      <p:cViewPr varScale="1">
        <p:scale>
          <a:sx n="92" d="100"/>
          <a:sy n="92" d="100"/>
        </p:scale>
        <p:origin x="-155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 Id="rId2"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E51E10-7167-2A48-9A6B-EF6696277698}" type="datetimeFigureOut">
              <a:rPr lang="en-US" smtClean="0"/>
              <a:t>29/01/14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2B75E1-F6BA-1247-BF83-D6F946739D49}" type="slidenum">
              <a:rPr lang="en-US" smtClean="0"/>
              <a:t>‹#›</a:t>
            </a:fld>
            <a:endParaRPr lang="en-US"/>
          </a:p>
        </p:txBody>
      </p:sp>
    </p:spTree>
    <p:extLst>
      <p:ext uri="{BB962C8B-B14F-4D97-AF65-F5344CB8AC3E}">
        <p14:creationId xmlns:p14="http://schemas.microsoft.com/office/powerpoint/2010/main" val="22117767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7396D4-CD92-CE47-876A-6AB12FAE9ABE}" type="datetimeFigureOut">
              <a:rPr lang="en-US" smtClean="0"/>
              <a:t>29/01/14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D52B38-FA6D-C94C-A600-419F65DC6CED}" type="slidenum">
              <a:rPr lang="en-US" smtClean="0"/>
              <a:t>‹#›</a:t>
            </a:fld>
            <a:endParaRPr lang="en-US"/>
          </a:p>
        </p:txBody>
      </p:sp>
    </p:spTree>
    <p:extLst>
      <p:ext uri="{BB962C8B-B14F-4D97-AF65-F5344CB8AC3E}">
        <p14:creationId xmlns:p14="http://schemas.microsoft.com/office/powerpoint/2010/main" val="3996629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As everyone knows the energy and time reconstruction…</a:t>
            </a:r>
          </a:p>
          <a:p>
            <a:r>
              <a:rPr lang="en-US"/>
              <a:t>The pedestal is the baseline </a:t>
            </a:r>
          </a:p>
          <a:p>
            <a:r>
              <a:rPr lang="en-US"/>
              <a:t>The time is the difference between the expected and received time of the pulse</a:t>
            </a:r>
          </a:p>
          <a:p>
            <a:r>
              <a:rPr lang="en-US"/>
              <a:t>The amplitude is the distance from the pedestal to the reconstructed peak</a:t>
            </a:r>
          </a:p>
          <a:p>
            <a:endParaRPr lang="en-US"/>
          </a:p>
        </p:txBody>
      </p:sp>
      <p:sp>
        <p:nvSpPr>
          <p:cNvPr id="4" name="Slide Number Placeholder 3"/>
          <p:cNvSpPr>
            <a:spLocks noGrp="1"/>
          </p:cNvSpPr>
          <p:nvPr>
            <p:ph type="sldNum" sz="quarter" idx="5"/>
          </p:nvPr>
        </p:nvSpPr>
        <p:spPr/>
        <p:txBody>
          <a:bodyPr/>
          <a:lstStyle/>
          <a:p>
            <a:pPr>
              <a:defRPr/>
            </a:pPr>
            <a:fld id="{81945E27-76E7-614B-9B2B-0E5435C79EB8}" type="slidenum">
              <a:rPr lang="en-US" smtClean="0"/>
              <a:pPr>
                <a:defRPr/>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ATLAS performance will</a:t>
            </a:r>
            <a:r>
              <a:rPr lang="en-US" baseline="0" dirty="0" smtClean="0"/>
              <a:t> be degraded unless LAr and Tile calorimeters and </a:t>
            </a:r>
            <a:r>
              <a:rPr lang="en-US" baseline="0" dirty="0" err="1" smtClean="0"/>
              <a:t>Muon</a:t>
            </a:r>
            <a:r>
              <a:rPr lang="en-US" baseline="0" dirty="0" smtClean="0"/>
              <a:t> spectrometer read-out are upgraded</a:t>
            </a:r>
            <a:endParaRPr lang="en-US" dirty="0"/>
          </a:p>
        </p:txBody>
      </p:sp>
      <p:sp>
        <p:nvSpPr>
          <p:cNvPr id="4" name="Slide Number Placeholder 3"/>
          <p:cNvSpPr>
            <a:spLocks noGrp="1"/>
          </p:cNvSpPr>
          <p:nvPr>
            <p:ph type="sldNum" sz="quarter" idx="10"/>
          </p:nvPr>
        </p:nvSpPr>
        <p:spPr/>
        <p:txBody>
          <a:bodyPr/>
          <a:lstStyle/>
          <a:p>
            <a:fld id="{E9D601CA-FEB9-734C-914F-2BBDFB7ECADB}" type="slidenum">
              <a:rPr lang="en-US" smtClean="0"/>
              <a:t>21</a:t>
            </a:fld>
            <a:endParaRPr lang="en-US"/>
          </a:p>
        </p:txBody>
      </p:sp>
    </p:spTree>
    <p:extLst>
      <p:ext uri="{BB962C8B-B14F-4D97-AF65-F5344CB8AC3E}">
        <p14:creationId xmlns:p14="http://schemas.microsoft.com/office/powerpoint/2010/main" val="84688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90466" name="Rectangle 2"/>
          <p:cNvSpPr>
            <a:spLocks noGrp="1" noChangeArrowheads="1"/>
          </p:cNvSpPr>
          <p:nvPr>
            <p:ph type="ctrTitle" hasCustomPrompt="1"/>
          </p:nvPr>
        </p:nvSpPr>
        <p:spPr>
          <a:xfrm>
            <a:off x="686020" y="2130426"/>
            <a:ext cx="7771960" cy="1470025"/>
          </a:xfrm>
          <a:gradFill>
            <a:lin ang="10800000" scaled="0"/>
          </a:gradFill>
          <a:ln>
            <a:noFill/>
          </a:ln>
          <a:effectLst/>
        </p:spPr>
        <p:style>
          <a:lnRef idx="1">
            <a:schemeClr val="accent1"/>
          </a:lnRef>
          <a:fillRef idx="2">
            <a:schemeClr val="accent1"/>
          </a:fillRef>
          <a:effectRef idx="1">
            <a:schemeClr val="accent1"/>
          </a:effectRef>
          <a:fontRef idx="none"/>
        </p:style>
        <p:txBody>
          <a:bodyPr/>
          <a:lstStyle>
            <a:lvl1pPr>
              <a:defRPr/>
            </a:lvl1pPr>
          </a:lstStyle>
          <a:p>
            <a:r>
              <a:rPr lang="es-ES" dirty="0"/>
              <a:t>Haga clic para cambiar el estilo de </a:t>
            </a:r>
            <a:r>
              <a:rPr lang="es-ES" dirty="0" smtClean="0"/>
              <a:t>título</a:t>
            </a:r>
            <a:endParaRPr lang="es-ES" dirty="0"/>
          </a:p>
        </p:txBody>
      </p:sp>
      <p:sp>
        <p:nvSpPr>
          <p:cNvPr id="190467" name="Rectangle 3"/>
          <p:cNvSpPr>
            <a:spLocks noGrp="1" noChangeArrowheads="1"/>
          </p:cNvSpPr>
          <p:nvPr>
            <p:ph type="subTitle" idx="1"/>
          </p:nvPr>
        </p:nvSpPr>
        <p:spPr>
          <a:xfrm>
            <a:off x="1646155" y="3886200"/>
            <a:ext cx="6125805" cy="1752600"/>
          </a:xfrm>
        </p:spPr>
        <p:txBody>
          <a:bodyPr/>
          <a:lstStyle>
            <a:lvl1pPr marL="0" indent="0" algn="ctr">
              <a:buFont typeface="Wingdings" charset="2"/>
              <a:buNone/>
              <a:defRPr/>
            </a:lvl1pPr>
          </a:lstStyle>
          <a:p>
            <a:r>
              <a:rPr lang="es-ES_tradnl" smtClean="0"/>
              <a:t>Click to edit Master subtitle style</a:t>
            </a:r>
            <a:endParaRPr lang="es-ES"/>
          </a:p>
        </p:txBody>
      </p:sp>
      <p:pic>
        <p:nvPicPr>
          <p:cNvPr id="190469" name="Picture 5" descr="atlasstatu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96559" y="3860800"/>
            <a:ext cx="493992" cy="839788"/>
          </a:xfrm>
          <a:prstGeom prst="rect">
            <a:avLst/>
          </a:prstGeom>
          <a:noFill/>
        </p:spPr>
      </p:pic>
      <p:pic>
        <p:nvPicPr>
          <p:cNvPr id="2" name="Picture 1" descr="LogoOutlin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566" y="3861048"/>
            <a:ext cx="797883" cy="864096"/>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Click to edit Master title style</a:t>
            </a:r>
            <a:endParaRPr lang="en-GB" dirty="0"/>
          </a:p>
        </p:txBody>
      </p:sp>
      <p:sp>
        <p:nvSpPr>
          <p:cNvPr id="3" name="Marcador de contenido 2"/>
          <p:cNvSpPr>
            <a:spLocks noGrp="1"/>
          </p:cNvSpPr>
          <p:nvPr>
            <p:ph idx="1"/>
          </p:nvPr>
        </p:nvSpPr>
        <p:spPr>
          <a:xfrm>
            <a:off x="183644" y="1124744"/>
            <a:ext cx="8710221" cy="5400600"/>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a:p>
        </p:txBody>
      </p:sp>
      <p:sp>
        <p:nvSpPr>
          <p:cNvPr id="7" name="Marcador de fecha 6"/>
          <p:cNvSpPr>
            <a:spLocks noGrp="1"/>
          </p:cNvSpPr>
          <p:nvPr>
            <p:ph type="dt" sz="half" idx="10"/>
          </p:nvPr>
        </p:nvSpPr>
        <p:spPr/>
        <p:txBody>
          <a:bodyPr/>
          <a:lstStyle/>
          <a:p>
            <a:r>
              <a:rPr lang="es-ES_tradnl" smtClean="0"/>
              <a:t>Upgrade of the ATLAS TileCal Electronics - 29 January 2014</a:t>
            </a:r>
            <a:endParaRPr lang="en-US"/>
          </a:p>
        </p:txBody>
      </p:sp>
      <p:sp>
        <p:nvSpPr>
          <p:cNvPr id="8" name="Marcador de número de diapositiva 7"/>
          <p:cNvSpPr>
            <a:spLocks noGrp="1"/>
          </p:cNvSpPr>
          <p:nvPr>
            <p:ph type="sldNum" sz="quarter" idx="11"/>
          </p:nvPr>
        </p:nvSpPr>
        <p:spPr/>
        <p:txBody>
          <a:bodyPr/>
          <a:lstStyle/>
          <a:p>
            <a:fld id="{E266C34C-EE11-E64E-9201-4C953A09C432}" type="slidenum">
              <a:rPr lang="en-US" smtClean="0"/>
              <a:t>‹#›</a:t>
            </a:fld>
            <a:endParaRPr lang="en-US"/>
          </a:p>
        </p:txBody>
      </p:sp>
      <p:sp>
        <p:nvSpPr>
          <p:cNvPr id="9" name="Marcador de pie de página 8"/>
          <p:cNvSpPr>
            <a:spLocks noGrp="1"/>
          </p:cNvSpPr>
          <p:nvPr>
            <p:ph type="ftr" sz="quarter" idx="12"/>
          </p:nvPr>
        </p:nvSpPr>
        <p:spPr/>
        <p:txBody>
          <a:bodyPr/>
          <a:lstStyle/>
          <a:p>
            <a:r>
              <a:rPr lang="en-US" smtClean="0"/>
              <a:t>Carlos Solans</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667" y="3291062"/>
            <a:ext cx="7771960" cy="1362075"/>
          </a:xfrm>
        </p:spPr>
        <p:txBody>
          <a:bodyPr anchor="t"/>
          <a:lstStyle>
            <a:lvl1pPr algn="ctr">
              <a:defRPr sz="4000" b="1" cap="none"/>
            </a:lvl1pPr>
          </a:lstStyle>
          <a:p>
            <a:r>
              <a:rPr lang="es-ES_tradnl" smtClean="0"/>
              <a:t>Click to edit Master title style</a:t>
            </a:r>
            <a:endParaRPr lang="en-GB" dirty="0"/>
          </a:p>
        </p:txBody>
      </p:sp>
      <p:sp>
        <p:nvSpPr>
          <p:cNvPr id="4" name="Marcador de pie de página 3"/>
          <p:cNvSpPr>
            <a:spLocks noGrp="1"/>
          </p:cNvSpPr>
          <p:nvPr>
            <p:ph type="ftr" sz="quarter" idx="10"/>
          </p:nvPr>
        </p:nvSpPr>
        <p:spPr/>
        <p:txBody>
          <a:bodyPr/>
          <a:lstStyle>
            <a:lvl1pPr>
              <a:defRPr/>
            </a:lvl1pPr>
          </a:lstStyle>
          <a:p>
            <a:r>
              <a:rPr lang="en-US" smtClean="0"/>
              <a:t>Carlos Solans</a:t>
            </a:r>
            <a:endParaRPr lang="en-US"/>
          </a:p>
        </p:txBody>
      </p:sp>
      <p:sp>
        <p:nvSpPr>
          <p:cNvPr id="5" name="Marcador de fecha 4"/>
          <p:cNvSpPr>
            <a:spLocks noGrp="1"/>
          </p:cNvSpPr>
          <p:nvPr>
            <p:ph type="dt" sz="half" idx="11"/>
          </p:nvPr>
        </p:nvSpPr>
        <p:spPr/>
        <p:txBody>
          <a:bodyPr/>
          <a:lstStyle>
            <a:lvl1pPr>
              <a:defRPr/>
            </a:lvl1pPr>
          </a:lstStyle>
          <a:p>
            <a:r>
              <a:rPr lang="es-ES_tradnl" smtClean="0"/>
              <a:t>Upgrade of the ATLAS TileCal Electronics - 29 January 2014</a:t>
            </a:r>
            <a:endParaRPr lang="en-US"/>
          </a:p>
        </p:txBody>
      </p:sp>
      <p:sp>
        <p:nvSpPr>
          <p:cNvPr id="6" name="Marcador de número de diapositiva 5"/>
          <p:cNvSpPr>
            <a:spLocks noGrp="1"/>
          </p:cNvSpPr>
          <p:nvPr>
            <p:ph type="sldNum" sz="quarter" idx="12"/>
          </p:nvPr>
        </p:nvSpPr>
        <p:spPr/>
        <p:txBody>
          <a:bodyPr/>
          <a:lstStyle>
            <a:lvl1pPr>
              <a:defRPr smtClean="0"/>
            </a:lvl1pPr>
          </a:lstStyle>
          <a:p>
            <a:fld id="{E266C34C-EE11-E64E-9201-4C953A09C432}" type="slidenum">
              <a:rPr lang="en-US" smtClean="0"/>
              <a:t>‹#›</a:t>
            </a:fld>
            <a:endParaRPr lang="en-US"/>
          </a:p>
        </p:txBody>
      </p:sp>
    </p:spTree>
    <p:extLst>
      <p:ext uri="{BB962C8B-B14F-4D97-AF65-F5344CB8AC3E}">
        <p14:creationId xmlns:p14="http://schemas.microsoft.com/office/powerpoint/2010/main" val="372237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722667" y="4406901"/>
            <a:ext cx="7771960" cy="1362075"/>
          </a:xfrm>
        </p:spPr>
        <p:txBody>
          <a:bodyPr anchor="t"/>
          <a:lstStyle>
            <a:lvl1pPr algn="ctr">
              <a:defRPr sz="4000" b="1" cap="none"/>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a:t>
            </a:r>
            <a:r>
              <a:rPr lang="es-ES_tradnl" dirty="0" err="1" smtClean="0"/>
              <a:t>style</a:t>
            </a:r>
            <a:endParaRPr lang="en-GB" dirty="0"/>
          </a:p>
        </p:txBody>
      </p:sp>
      <p:sp>
        <p:nvSpPr>
          <p:cNvPr id="3" name="Marcador de texto 2"/>
          <p:cNvSpPr>
            <a:spLocks noGrp="1"/>
          </p:cNvSpPr>
          <p:nvPr>
            <p:ph type="body" idx="1"/>
          </p:nvPr>
        </p:nvSpPr>
        <p:spPr>
          <a:xfrm>
            <a:off x="722667" y="2906713"/>
            <a:ext cx="7771960" cy="1500187"/>
          </a:xfrm>
        </p:spPr>
        <p:txBody>
          <a:bodyPr anchor="b"/>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
        <p:nvSpPr>
          <p:cNvPr id="4" name="Marcador de pie de página 3"/>
          <p:cNvSpPr>
            <a:spLocks noGrp="1"/>
          </p:cNvSpPr>
          <p:nvPr>
            <p:ph type="ftr" sz="quarter" idx="10"/>
          </p:nvPr>
        </p:nvSpPr>
        <p:spPr/>
        <p:txBody>
          <a:bodyPr/>
          <a:lstStyle>
            <a:lvl1pPr>
              <a:defRPr/>
            </a:lvl1pPr>
          </a:lstStyle>
          <a:p>
            <a:r>
              <a:rPr lang="en-US" smtClean="0"/>
              <a:t>Carlos Solans</a:t>
            </a:r>
            <a:endParaRPr lang="en-US"/>
          </a:p>
        </p:txBody>
      </p:sp>
      <p:sp>
        <p:nvSpPr>
          <p:cNvPr id="5" name="Marcador de fecha 4"/>
          <p:cNvSpPr>
            <a:spLocks noGrp="1"/>
          </p:cNvSpPr>
          <p:nvPr>
            <p:ph type="dt" sz="half" idx="11"/>
          </p:nvPr>
        </p:nvSpPr>
        <p:spPr/>
        <p:txBody>
          <a:bodyPr/>
          <a:lstStyle>
            <a:lvl1pPr>
              <a:defRPr/>
            </a:lvl1pPr>
          </a:lstStyle>
          <a:p>
            <a:r>
              <a:rPr lang="es-ES_tradnl" smtClean="0"/>
              <a:t>Upgrade of the ATLAS TileCal Electronics - 29 January 2014</a:t>
            </a:r>
            <a:endParaRPr lang="en-US"/>
          </a:p>
        </p:txBody>
      </p:sp>
      <p:sp>
        <p:nvSpPr>
          <p:cNvPr id="6" name="Marcador de número de diapositiva 5"/>
          <p:cNvSpPr>
            <a:spLocks noGrp="1"/>
          </p:cNvSpPr>
          <p:nvPr>
            <p:ph type="sldNum" sz="quarter" idx="12"/>
          </p:nvPr>
        </p:nvSpPr>
        <p:spPr/>
        <p:txBody>
          <a:bodyPr/>
          <a:lstStyle>
            <a:lvl1pPr>
              <a:defRPr smtClean="0"/>
            </a:lvl1pPr>
          </a:lstStyle>
          <a:p>
            <a:fld id="{E266C34C-EE11-E64E-9201-4C953A09C43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Click to edit Master title style</a:t>
            </a:r>
            <a:endParaRPr lang="en-GB"/>
          </a:p>
        </p:txBody>
      </p:sp>
      <p:sp>
        <p:nvSpPr>
          <p:cNvPr id="3" name="Marcador de contenido 2"/>
          <p:cNvSpPr>
            <a:spLocks noGrp="1"/>
          </p:cNvSpPr>
          <p:nvPr>
            <p:ph sz="half" idx="1"/>
          </p:nvPr>
        </p:nvSpPr>
        <p:spPr>
          <a:xfrm>
            <a:off x="183645" y="1124744"/>
            <a:ext cx="4317995" cy="54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a:p>
        </p:txBody>
      </p:sp>
      <p:sp>
        <p:nvSpPr>
          <p:cNvPr id="4" name="Marcador de contenido 3"/>
          <p:cNvSpPr>
            <a:spLocks noGrp="1"/>
          </p:cNvSpPr>
          <p:nvPr>
            <p:ph sz="half" idx="2"/>
          </p:nvPr>
        </p:nvSpPr>
        <p:spPr>
          <a:xfrm>
            <a:off x="4642361" y="1124744"/>
            <a:ext cx="4317994" cy="54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dirty="0"/>
          </a:p>
        </p:txBody>
      </p:sp>
      <p:sp>
        <p:nvSpPr>
          <p:cNvPr id="5" name="Marcador de pie de página 4"/>
          <p:cNvSpPr>
            <a:spLocks noGrp="1"/>
          </p:cNvSpPr>
          <p:nvPr>
            <p:ph type="ftr" sz="quarter" idx="10"/>
          </p:nvPr>
        </p:nvSpPr>
        <p:spPr/>
        <p:txBody>
          <a:bodyPr/>
          <a:lstStyle>
            <a:lvl1pPr>
              <a:defRPr/>
            </a:lvl1pPr>
          </a:lstStyle>
          <a:p>
            <a:r>
              <a:rPr lang="en-US" smtClean="0"/>
              <a:t>Carlos Solans</a:t>
            </a:r>
            <a:endParaRPr lang="en-US"/>
          </a:p>
        </p:txBody>
      </p:sp>
      <p:sp>
        <p:nvSpPr>
          <p:cNvPr id="6" name="Marcador de fecha 5"/>
          <p:cNvSpPr>
            <a:spLocks noGrp="1"/>
          </p:cNvSpPr>
          <p:nvPr>
            <p:ph type="dt" sz="half" idx="11"/>
          </p:nvPr>
        </p:nvSpPr>
        <p:spPr/>
        <p:txBody>
          <a:bodyPr/>
          <a:lstStyle>
            <a:lvl1pPr>
              <a:defRPr/>
            </a:lvl1pPr>
          </a:lstStyle>
          <a:p>
            <a:r>
              <a:rPr lang="es-ES_tradnl" smtClean="0"/>
              <a:t>Upgrade of the ATLAS TileCal Electronics - 29 January 2014</a:t>
            </a:r>
            <a:endParaRPr lang="en-US"/>
          </a:p>
        </p:txBody>
      </p:sp>
      <p:sp>
        <p:nvSpPr>
          <p:cNvPr id="7" name="Marcador de número de diapositiva 6"/>
          <p:cNvSpPr>
            <a:spLocks noGrp="1"/>
          </p:cNvSpPr>
          <p:nvPr>
            <p:ph type="sldNum" sz="quarter" idx="12"/>
          </p:nvPr>
        </p:nvSpPr>
        <p:spPr/>
        <p:txBody>
          <a:bodyPr/>
          <a:lstStyle>
            <a:lvl1pPr>
              <a:defRPr smtClean="0"/>
            </a:lvl1pPr>
          </a:lstStyle>
          <a:p>
            <a:fld id="{E266C34C-EE11-E64E-9201-4C953A09C43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Click to edit Master title style</a:t>
            </a:r>
            <a:endParaRPr lang="en-GB"/>
          </a:p>
        </p:txBody>
      </p:sp>
      <p:sp>
        <p:nvSpPr>
          <p:cNvPr id="3" name="Marcador de contenido 2"/>
          <p:cNvSpPr>
            <a:spLocks noGrp="1"/>
          </p:cNvSpPr>
          <p:nvPr>
            <p:ph sz="half" idx="1"/>
          </p:nvPr>
        </p:nvSpPr>
        <p:spPr>
          <a:xfrm>
            <a:off x="183644" y="1124744"/>
            <a:ext cx="8776711" cy="26642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dirty="0"/>
          </a:p>
        </p:txBody>
      </p:sp>
      <p:sp>
        <p:nvSpPr>
          <p:cNvPr id="4" name="Marcador de contenido 3"/>
          <p:cNvSpPr>
            <a:spLocks noGrp="1"/>
          </p:cNvSpPr>
          <p:nvPr>
            <p:ph sz="half" idx="2"/>
          </p:nvPr>
        </p:nvSpPr>
        <p:spPr>
          <a:xfrm>
            <a:off x="183644" y="3861048"/>
            <a:ext cx="8776711" cy="26391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GB" dirty="0"/>
          </a:p>
        </p:txBody>
      </p:sp>
      <p:sp>
        <p:nvSpPr>
          <p:cNvPr id="5" name="Marcador de pie de página 4"/>
          <p:cNvSpPr>
            <a:spLocks noGrp="1"/>
          </p:cNvSpPr>
          <p:nvPr>
            <p:ph type="ftr" sz="quarter" idx="10"/>
          </p:nvPr>
        </p:nvSpPr>
        <p:spPr/>
        <p:txBody>
          <a:bodyPr/>
          <a:lstStyle>
            <a:lvl1pPr>
              <a:defRPr/>
            </a:lvl1pPr>
          </a:lstStyle>
          <a:p>
            <a:r>
              <a:rPr lang="en-US" smtClean="0"/>
              <a:t>Carlos Solans</a:t>
            </a:r>
            <a:endParaRPr lang="en-US"/>
          </a:p>
        </p:txBody>
      </p:sp>
      <p:sp>
        <p:nvSpPr>
          <p:cNvPr id="6" name="Marcador de fecha 5"/>
          <p:cNvSpPr>
            <a:spLocks noGrp="1"/>
          </p:cNvSpPr>
          <p:nvPr>
            <p:ph type="dt" sz="half" idx="11"/>
          </p:nvPr>
        </p:nvSpPr>
        <p:spPr/>
        <p:txBody>
          <a:bodyPr/>
          <a:lstStyle>
            <a:lvl1pPr>
              <a:defRPr/>
            </a:lvl1pPr>
          </a:lstStyle>
          <a:p>
            <a:r>
              <a:rPr lang="es-ES_tradnl" smtClean="0"/>
              <a:t>Upgrade of the ATLAS TileCal Electronics - 29 January 2014</a:t>
            </a:r>
            <a:endParaRPr lang="en-US"/>
          </a:p>
        </p:txBody>
      </p:sp>
      <p:sp>
        <p:nvSpPr>
          <p:cNvPr id="7" name="Marcador de número de diapositiva 6"/>
          <p:cNvSpPr>
            <a:spLocks noGrp="1"/>
          </p:cNvSpPr>
          <p:nvPr>
            <p:ph type="sldNum" sz="quarter" idx="12"/>
          </p:nvPr>
        </p:nvSpPr>
        <p:spPr/>
        <p:txBody>
          <a:bodyPr/>
          <a:lstStyle>
            <a:lvl1pPr>
              <a:defRPr smtClean="0"/>
            </a:lvl1pPr>
          </a:lstStyle>
          <a:p>
            <a:fld id="{E266C34C-EE11-E64E-9201-4C953A09C43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Click to edit Master title style</a:t>
            </a:r>
            <a:endParaRPr lang="en-GB"/>
          </a:p>
        </p:txBody>
      </p:sp>
      <p:sp>
        <p:nvSpPr>
          <p:cNvPr id="3" name="Marcador de pie de página 2"/>
          <p:cNvSpPr>
            <a:spLocks noGrp="1"/>
          </p:cNvSpPr>
          <p:nvPr>
            <p:ph type="ftr" sz="quarter" idx="10"/>
          </p:nvPr>
        </p:nvSpPr>
        <p:spPr/>
        <p:txBody>
          <a:bodyPr/>
          <a:lstStyle>
            <a:lvl1pPr>
              <a:defRPr/>
            </a:lvl1pPr>
          </a:lstStyle>
          <a:p>
            <a:r>
              <a:rPr lang="en-US" smtClean="0"/>
              <a:t>Carlos Solans</a:t>
            </a:r>
            <a:endParaRPr lang="en-US"/>
          </a:p>
        </p:txBody>
      </p:sp>
      <p:sp>
        <p:nvSpPr>
          <p:cNvPr id="4" name="Marcador de fecha 3"/>
          <p:cNvSpPr>
            <a:spLocks noGrp="1"/>
          </p:cNvSpPr>
          <p:nvPr>
            <p:ph type="dt" sz="half" idx="11"/>
          </p:nvPr>
        </p:nvSpPr>
        <p:spPr/>
        <p:txBody>
          <a:bodyPr/>
          <a:lstStyle>
            <a:lvl1pPr>
              <a:defRPr/>
            </a:lvl1pPr>
          </a:lstStyle>
          <a:p>
            <a:r>
              <a:rPr lang="es-ES_tradnl" smtClean="0"/>
              <a:t>Upgrade of the ATLAS TileCal Electronics - 29 January 2014</a:t>
            </a:r>
            <a:endParaRPr lang="en-US"/>
          </a:p>
        </p:txBody>
      </p:sp>
      <p:sp>
        <p:nvSpPr>
          <p:cNvPr id="5" name="Marcador de número de diapositiva 4"/>
          <p:cNvSpPr>
            <a:spLocks noGrp="1"/>
          </p:cNvSpPr>
          <p:nvPr>
            <p:ph type="sldNum" sz="quarter" idx="12"/>
          </p:nvPr>
        </p:nvSpPr>
        <p:spPr/>
        <p:txBody>
          <a:bodyPr/>
          <a:lstStyle>
            <a:lvl1pPr>
              <a:defRPr smtClean="0"/>
            </a:lvl1pPr>
          </a:lstStyle>
          <a:p>
            <a:fld id="{E266C34C-EE11-E64E-9201-4C953A09C43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ie de página 1"/>
          <p:cNvSpPr>
            <a:spLocks noGrp="1"/>
          </p:cNvSpPr>
          <p:nvPr>
            <p:ph type="ftr" sz="quarter" idx="10"/>
          </p:nvPr>
        </p:nvSpPr>
        <p:spPr/>
        <p:txBody>
          <a:bodyPr/>
          <a:lstStyle>
            <a:lvl1pPr>
              <a:defRPr/>
            </a:lvl1pPr>
          </a:lstStyle>
          <a:p>
            <a:r>
              <a:rPr lang="en-US" smtClean="0"/>
              <a:t>Carlos Solans</a:t>
            </a:r>
            <a:endParaRPr lang="en-US"/>
          </a:p>
        </p:txBody>
      </p:sp>
      <p:sp>
        <p:nvSpPr>
          <p:cNvPr id="3" name="Marcador de fecha 2"/>
          <p:cNvSpPr>
            <a:spLocks noGrp="1"/>
          </p:cNvSpPr>
          <p:nvPr>
            <p:ph type="dt" sz="half" idx="11"/>
          </p:nvPr>
        </p:nvSpPr>
        <p:spPr/>
        <p:txBody>
          <a:bodyPr/>
          <a:lstStyle>
            <a:lvl1pPr>
              <a:defRPr/>
            </a:lvl1pPr>
          </a:lstStyle>
          <a:p>
            <a:r>
              <a:rPr lang="es-ES_tradnl" smtClean="0"/>
              <a:t>Upgrade of the ATLAS TileCal Electronics - 29 January 2014</a:t>
            </a:r>
            <a:endParaRPr lang="en-US"/>
          </a:p>
        </p:txBody>
      </p:sp>
      <p:sp>
        <p:nvSpPr>
          <p:cNvPr id="4" name="Marcador de número de diapositiva 3"/>
          <p:cNvSpPr>
            <a:spLocks noGrp="1"/>
          </p:cNvSpPr>
          <p:nvPr>
            <p:ph type="sldNum" sz="quarter" idx="12"/>
          </p:nvPr>
        </p:nvSpPr>
        <p:spPr/>
        <p:txBody>
          <a:bodyPr/>
          <a:lstStyle>
            <a:lvl1pPr>
              <a:defRPr smtClean="0"/>
            </a:lvl1pPr>
          </a:lstStyle>
          <a:p>
            <a:fld id="{E266C34C-EE11-E64E-9201-4C953A09C43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 Id="rId11"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7"/>
          <p:cNvSpPr>
            <a:spLocks noChangeArrowheads="1"/>
          </p:cNvSpPr>
          <p:nvPr/>
        </p:nvSpPr>
        <p:spPr bwMode="auto">
          <a:xfrm>
            <a:off x="0" y="6629400"/>
            <a:ext cx="9144000" cy="228600"/>
          </a:xfrm>
          <a:prstGeom prst="rect">
            <a:avLst/>
          </a:prstGeom>
          <a:gradFill rotWithShape="1">
            <a:gsLst>
              <a:gs pos="0">
                <a:srgbClr val="E5E5FF"/>
              </a:gs>
              <a:gs pos="100000">
                <a:srgbClr val="CDCDFF"/>
              </a:gs>
            </a:gsLst>
            <a:lin ang="0" scaled="1"/>
          </a:gradFill>
          <a:ln w="9525">
            <a:noFill/>
            <a:miter lim="800000"/>
            <a:headEnd/>
            <a:tailEnd/>
          </a:ln>
          <a:effectLst/>
        </p:spPr>
        <p:txBody>
          <a:bodyPr wrap="none" anchor="ctr">
            <a:prstTxWarp prst="textNoShape">
              <a:avLst/>
            </a:prstTxWarp>
          </a:bodyPr>
          <a:lstStyle/>
          <a:p>
            <a:endParaRPr lang="en-GB"/>
          </a:p>
        </p:txBody>
      </p:sp>
      <p:sp>
        <p:nvSpPr>
          <p:cNvPr id="1026" name="Rectangle 2"/>
          <p:cNvSpPr>
            <a:spLocks noGrp="1" noChangeArrowheads="1"/>
          </p:cNvSpPr>
          <p:nvPr>
            <p:ph type="title"/>
          </p:nvPr>
        </p:nvSpPr>
        <p:spPr bwMode="auto">
          <a:xfrm>
            <a:off x="1247488" y="116632"/>
            <a:ext cx="6782463" cy="762000"/>
          </a:xfrm>
          <a:prstGeom prst="rect">
            <a:avLst/>
          </a:prstGeom>
          <a:noFill/>
          <a:ln>
            <a:noFill/>
            <a:headEnd/>
            <a:tailEnd/>
          </a:ln>
          <a:effectLst/>
        </p:spPr>
        <p:style>
          <a:lnRef idx="1">
            <a:schemeClr val="accent1"/>
          </a:lnRef>
          <a:fillRef idx="2">
            <a:schemeClr val="accent1"/>
          </a:fillRef>
          <a:effectRef idx="1">
            <a:schemeClr val="accent1"/>
          </a:effectRef>
          <a:fontRef idx="none"/>
        </p:style>
        <p:txBody>
          <a:bodyPr vert="horz" wrap="square" lIns="91440" tIns="45720" rIns="91440" bIns="45720" numCol="1" anchor="ctr" anchorCtr="0" compatLnSpc="1">
            <a:prstTxWarp prst="textNoShape">
              <a:avLst/>
            </a:prstTxWarp>
          </a:bodyPr>
          <a:lstStyle/>
          <a:p>
            <a:pPr lvl="0"/>
            <a:r>
              <a:rPr lang="en-US"/>
              <a:t>Title goes here</a:t>
            </a:r>
          </a:p>
        </p:txBody>
      </p:sp>
      <p:sp>
        <p:nvSpPr>
          <p:cNvPr id="1027" name="Rectangle 3"/>
          <p:cNvSpPr>
            <a:spLocks noGrp="1" noChangeArrowheads="1"/>
          </p:cNvSpPr>
          <p:nvPr>
            <p:ph type="body" idx="1"/>
          </p:nvPr>
        </p:nvSpPr>
        <p:spPr bwMode="auto">
          <a:xfrm>
            <a:off x="183644" y="1124744"/>
            <a:ext cx="8776711" cy="54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1029" name="Rectangle 5"/>
          <p:cNvSpPr>
            <a:spLocks noGrp="1" noChangeArrowheads="1"/>
          </p:cNvSpPr>
          <p:nvPr>
            <p:ph type="ftr" sz="quarter" idx="3"/>
          </p:nvPr>
        </p:nvSpPr>
        <p:spPr bwMode="auto">
          <a:xfrm>
            <a:off x="70361" y="6613526"/>
            <a:ext cx="2320447"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l">
              <a:tabLst>
                <a:tab pos="8226425" algn="r"/>
              </a:tabLst>
              <a:defRPr sz="1000"/>
            </a:lvl1pPr>
          </a:lstStyle>
          <a:p>
            <a:r>
              <a:rPr lang="en-US" smtClean="0"/>
              <a:t>Carlos Solans</a:t>
            </a:r>
            <a:endParaRPr lang="en-US"/>
          </a:p>
        </p:txBody>
      </p:sp>
      <p:pic>
        <p:nvPicPr>
          <p:cNvPr id="1036" name="Picture 12" descr="atlasstatue"/>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428663" y="116632"/>
            <a:ext cx="493993" cy="839788"/>
          </a:xfrm>
          <a:prstGeom prst="rect">
            <a:avLst/>
          </a:prstGeom>
          <a:noFill/>
        </p:spPr>
      </p:pic>
      <p:sp>
        <p:nvSpPr>
          <p:cNvPr id="1038" name="Rectangle 14"/>
          <p:cNvSpPr>
            <a:spLocks noGrp="1" noChangeArrowheads="1"/>
          </p:cNvSpPr>
          <p:nvPr>
            <p:ph type="dt" sz="half" idx="2"/>
          </p:nvPr>
        </p:nvSpPr>
        <p:spPr bwMode="auto">
          <a:xfrm>
            <a:off x="2531530" y="6589714"/>
            <a:ext cx="4221661"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r>
              <a:rPr lang="es-ES_tradnl" smtClean="0"/>
              <a:t>Upgrade of the ATLAS TileCal Electronics - 29 January 2014</a:t>
            </a:r>
            <a:endParaRPr lang="en-US"/>
          </a:p>
        </p:txBody>
      </p:sp>
      <p:sp>
        <p:nvSpPr>
          <p:cNvPr id="1039" name="Rectangle 15"/>
          <p:cNvSpPr>
            <a:spLocks noGrp="1" noChangeArrowheads="1"/>
          </p:cNvSpPr>
          <p:nvPr>
            <p:ph type="sldNum" sz="quarter" idx="4"/>
          </p:nvPr>
        </p:nvSpPr>
        <p:spPr bwMode="auto">
          <a:xfrm>
            <a:off x="6893913" y="6589714"/>
            <a:ext cx="2203179"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E266C34C-EE11-E64E-9201-4C953A09C432}" type="slidenum">
              <a:rPr lang="en-US" smtClean="0"/>
              <a:t>‹#›</a:t>
            </a:fld>
            <a:endParaRPr lang="en-US"/>
          </a:p>
        </p:txBody>
      </p:sp>
      <p:sp>
        <p:nvSpPr>
          <p:cNvPr id="10" name="Rectangle 17"/>
          <p:cNvSpPr>
            <a:spLocks noChangeArrowheads="1"/>
          </p:cNvSpPr>
          <p:nvPr/>
        </p:nvSpPr>
        <p:spPr bwMode="auto">
          <a:xfrm>
            <a:off x="140722" y="926257"/>
            <a:ext cx="8864021" cy="762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prstTxWarp prst="textNoShape">
              <a:avLst/>
            </a:prstTxWarp>
          </a:bodyPr>
          <a:lstStyle/>
          <a:p>
            <a:endParaRPr lang="en-GB"/>
          </a:p>
        </p:txBody>
      </p:sp>
      <p:pic>
        <p:nvPicPr>
          <p:cNvPr id="2" name="Picture 1" descr="LogoOutline.pd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6625" y="116633"/>
            <a:ext cx="695894" cy="75364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xmlns:p14="http://schemas.microsoft.com/office/powerpoint/2010/main" id="1" dur="indefinite" restart="never" nodeType="tmRoot"/>
      </p:par>
    </p:tnLst>
  </p:timing>
  <p:hf hdr="0"/>
  <p:txStyles>
    <p:titleStyle>
      <a:lvl1pPr algn="ctr" rtl="0" eaLnBrk="1" fontAlgn="base" hangingPunct="1">
        <a:spcBef>
          <a:spcPct val="0"/>
        </a:spcBef>
        <a:spcAft>
          <a:spcPct val="0"/>
        </a:spcAft>
        <a:defRPr sz="3200" b="1">
          <a:solidFill>
            <a:schemeClr val="accent2"/>
          </a:solidFill>
          <a:latin typeface="+mj-lt"/>
          <a:ea typeface="+mj-ea"/>
          <a:cs typeface="+mj-cs"/>
        </a:defRPr>
      </a:lvl1pPr>
      <a:lvl2pPr algn="ctr" rtl="0" eaLnBrk="1" fontAlgn="base" hangingPunct="1">
        <a:spcBef>
          <a:spcPct val="0"/>
        </a:spcBef>
        <a:spcAft>
          <a:spcPct val="0"/>
        </a:spcAft>
        <a:defRPr sz="3200" b="1">
          <a:solidFill>
            <a:schemeClr val="accent2"/>
          </a:solidFill>
          <a:latin typeface="Trebuchet MS" charset="0"/>
        </a:defRPr>
      </a:lvl2pPr>
      <a:lvl3pPr algn="ctr" rtl="0" eaLnBrk="1" fontAlgn="base" hangingPunct="1">
        <a:spcBef>
          <a:spcPct val="0"/>
        </a:spcBef>
        <a:spcAft>
          <a:spcPct val="0"/>
        </a:spcAft>
        <a:defRPr sz="3200" b="1">
          <a:solidFill>
            <a:schemeClr val="accent2"/>
          </a:solidFill>
          <a:latin typeface="Trebuchet MS" charset="0"/>
        </a:defRPr>
      </a:lvl3pPr>
      <a:lvl4pPr algn="ctr" rtl="0" eaLnBrk="1" fontAlgn="base" hangingPunct="1">
        <a:spcBef>
          <a:spcPct val="0"/>
        </a:spcBef>
        <a:spcAft>
          <a:spcPct val="0"/>
        </a:spcAft>
        <a:defRPr sz="3200" b="1">
          <a:solidFill>
            <a:schemeClr val="accent2"/>
          </a:solidFill>
          <a:latin typeface="Trebuchet MS" charset="0"/>
        </a:defRPr>
      </a:lvl4pPr>
      <a:lvl5pPr algn="ctr" rtl="0" eaLnBrk="1" fontAlgn="base" hangingPunct="1">
        <a:spcBef>
          <a:spcPct val="0"/>
        </a:spcBef>
        <a:spcAft>
          <a:spcPct val="0"/>
        </a:spcAft>
        <a:defRPr sz="3200" b="1">
          <a:solidFill>
            <a:schemeClr val="accent2"/>
          </a:solidFill>
          <a:latin typeface="Trebuchet MS" charset="0"/>
        </a:defRPr>
      </a:lvl5pPr>
      <a:lvl6pPr marL="457200" algn="ctr" rtl="0" eaLnBrk="1" fontAlgn="base" hangingPunct="1">
        <a:spcBef>
          <a:spcPct val="0"/>
        </a:spcBef>
        <a:spcAft>
          <a:spcPct val="0"/>
        </a:spcAft>
        <a:defRPr sz="3200" b="1">
          <a:solidFill>
            <a:schemeClr val="accent2"/>
          </a:solidFill>
          <a:latin typeface="Trebuchet MS" charset="0"/>
        </a:defRPr>
      </a:lvl6pPr>
      <a:lvl7pPr marL="914400" algn="ctr" rtl="0" eaLnBrk="1" fontAlgn="base" hangingPunct="1">
        <a:spcBef>
          <a:spcPct val="0"/>
        </a:spcBef>
        <a:spcAft>
          <a:spcPct val="0"/>
        </a:spcAft>
        <a:defRPr sz="3200" b="1">
          <a:solidFill>
            <a:schemeClr val="accent2"/>
          </a:solidFill>
          <a:latin typeface="Trebuchet MS" charset="0"/>
        </a:defRPr>
      </a:lvl7pPr>
      <a:lvl8pPr marL="1371600" algn="ctr" rtl="0" eaLnBrk="1" fontAlgn="base" hangingPunct="1">
        <a:spcBef>
          <a:spcPct val="0"/>
        </a:spcBef>
        <a:spcAft>
          <a:spcPct val="0"/>
        </a:spcAft>
        <a:defRPr sz="3200" b="1">
          <a:solidFill>
            <a:schemeClr val="accent2"/>
          </a:solidFill>
          <a:latin typeface="Trebuchet MS" charset="0"/>
        </a:defRPr>
      </a:lvl8pPr>
      <a:lvl9pPr marL="1828800" algn="ctr" rtl="0" eaLnBrk="1" fontAlgn="base" hangingPunct="1">
        <a:spcBef>
          <a:spcPct val="0"/>
        </a:spcBef>
        <a:spcAft>
          <a:spcPct val="0"/>
        </a:spcAft>
        <a:defRPr sz="3200" b="1">
          <a:solidFill>
            <a:schemeClr val="accent2"/>
          </a:solidFill>
          <a:latin typeface="Trebuchet MS" charset="0"/>
        </a:defRPr>
      </a:lvl9pPr>
    </p:titleStyle>
    <p:bodyStyle>
      <a:lvl1pPr marL="342900" indent="-342900" algn="l" rtl="0" eaLnBrk="1" fontAlgn="base" hangingPunct="1">
        <a:lnSpc>
          <a:spcPct val="110000"/>
        </a:lnSpc>
        <a:spcBef>
          <a:spcPct val="20000"/>
        </a:spcBef>
        <a:spcAft>
          <a:spcPct val="0"/>
        </a:spcAft>
        <a:buSzPct val="80000"/>
        <a:buFont typeface="Wingdings" charset="2"/>
        <a:buChar char="l"/>
        <a:defRPr sz="2400">
          <a:solidFill>
            <a:schemeClr val="accent2"/>
          </a:solidFill>
          <a:latin typeface="+mn-lt"/>
          <a:ea typeface="+mn-ea"/>
          <a:cs typeface="+mn-cs"/>
        </a:defRPr>
      </a:lvl1pPr>
      <a:lvl2pPr marL="742950" indent="-285750" algn="l" rtl="0" eaLnBrk="1" fontAlgn="base" hangingPunct="1">
        <a:spcBef>
          <a:spcPct val="20000"/>
        </a:spcBef>
        <a:spcAft>
          <a:spcPct val="0"/>
        </a:spcAft>
        <a:buClr>
          <a:schemeClr val="accent2"/>
        </a:buClr>
        <a:buSzPct val="60000"/>
        <a:buFont typeface="Wingdings" charset="2"/>
        <a:buChar char="n"/>
        <a:defRPr sz="2000">
          <a:solidFill>
            <a:schemeClr val="accent2"/>
          </a:solidFill>
          <a:latin typeface="+mn-lt"/>
          <a:ea typeface="ＭＳ Ｐゴシック" charset="-128"/>
        </a:defRPr>
      </a:lvl2pPr>
      <a:lvl3pPr marL="1143000" indent="-228600" algn="l" rtl="0" eaLnBrk="1" fontAlgn="base" hangingPunct="1">
        <a:spcBef>
          <a:spcPct val="20000"/>
        </a:spcBef>
        <a:spcAft>
          <a:spcPct val="0"/>
        </a:spcAft>
        <a:buChar char="•"/>
        <a:defRPr>
          <a:solidFill>
            <a:schemeClr val="accent2"/>
          </a:solidFill>
          <a:latin typeface="+mn-lt"/>
          <a:ea typeface="ＭＳ Ｐゴシック" charset="-128"/>
        </a:defRPr>
      </a:lvl3pPr>
      <a:lvl4pPr marL="1600200" indent="-228600" algn="l" rtl="0" eaLnBrk="1" fontAlgn="base" hangingPunct="1">
        <a:spcBef>
          <a:spcPct val="20000"/>
        </a:spcBef>
        <a:spcAft>
          <a:spcPct val="0"/>
        </a:spcAft>
        <a:buChar char="–"/>
        <a:defRPr sz="1400">
          <a:solidFill>
            <a:schemeClr val="accent2"/>
          </a:solidFill>
          <a:latin typeface="+mn-lt"/>
          <a:ea typeface="ＭＳ Ｐゴシック" charset="-128"/>
        </a:defRPr>
      </a:lvl4pPr>
      <a:lvl5pPr marL="2057400" indent="-228600" algn="l" rtl="0" eaLnBrk="1" fontAlgn="base" hangingPunct="1">
        <a:spcBef>
          <a:spcPct val="20000"/>
        </a:spcBef>
        <a:spcAft>
          <a:spcPct val="0"/>
        </a:spcAft>
        <a:buChar char="»"/>
        <a:defRPr sz="1200">
          <a:solidFill>
            <a:schemeClr val="accent2"/>
          </a:solidFill>
          <a:latin typeface="+mn-lt"/>
          <a:ea typeface="ＭＳ Ｐゴシック" charset="-128"/>
        </a:defRPr>
      </a:lvl5pPr>
      <a:lvl6pPr marL="2514600" indent="-228600" algn="l" rtl="0" eaLnBrk="1" fontAlgn="base" hangingPunct="1">
        <a:spcBef>
          <a:spcPct val="20000"/>
        </a:spcBef>
        <a:spcAft>
          <a:spcPct val="0"/>
        </a:spcAft>
        <a:buChar char="»"/>
        <a:defRPr sz="1200">
          <a:solidFill>
            <a:schemeClr val="accent2"/>
          </a:solidFill>
          <a:latin typeface="+mn-lt"/>
          <a:ea typeface="ＭＳ Ｐゴシック" charset="-128"/>
        </a:defRPr>
      </a:lvl6pPr>
      <a:lvl7pPr marL="2971800" indent="-228600" algn="l" rtl="0" eaLnBrk="1" fontAlgn="base" hangingPunct="1">
        <a:spcBef>
          <a:spcPct val="20000"/>
        </a:spcBef>
        <a:spcAft>
          <a:spcPct val="0"/>
        </a:spcAft>
        <a:buChar char="»"/>
        <a:defRPr sz="1200">
          <a:solidFill>
            <a:schemeClr val="accent2"/>
          </a:solidFill>
          <a:latin typeface="+mn-lt"/>
          <a:ea typeface="ＭＳ Ｐゴシック" charset="-128"/>
        </a:defRPr>
      </a:lvl7pPr>
      <a:lvl8pPr marL="3429000" indent="-228600" algn="l" rtl="0" eaLnBrk="1" fontAlgn="base" hangingPunct="1">
        <a:spcBef>
          <a:spcPct val="20000"/>
        </a:spcBef>
        <a:spcAft>
          <a:spcPct val="0"/>
        </a:spcAft>
        <a:buChar char="»"/>
        <a:defRPr sz="1200">
          <a:solidFill>
            <a:schemeClr val="accent2"/>
          </a:solidFill>
          <a:latin typeface="+mn-lt"/>
          <a:ea typeface="ＭＳ Ｐゴシック" charset="-128"/>
        </a:defRPr>
      </a:lvl8pPr>
      <a:lvl9pPr marL="3886200" indent="-228600" algn="l" rtl="0" eaLnBrk="1" fontAlgn="base" hangingPunct="1">
        <a:spcBef>
          <a:spcPct val="20000"/>
        </a:spcBef>
        <a:spcAft>
          <a:spcPct val="0"/>
        </a:spcAft>
        <a:buChar char="»"/>
        <a:defRPr sz="1200">
          <a:solidFill>
            <a:schemeClr val="accent2"/>
          </a:solidFill>
          <a:latin typeface="+mn-lt"/>
          <a:ea typeface="ＭＳ Ｐゴシック"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 Id="rId3" Type="http://schemas.openxmlformats.org/officeDocument/2006/relationships/hyperlink" Target="http://atlas.web.cern.ch/Atlas/GROUPS/FRONTEND/radhard.ht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15.xml.rels><?xml version="1.0" encoding="UTF-8" standalone="yes"?>
<Relationships xmlns="http://schemas.openxmlformats.org/package/2006/relationships"><Relationship Id="rId11" Type="http://schemas.openxmlformats.org/officeDocument/2006/relationships/image" Target="../media/image49.jpeg"/><Relationship Id="rId12"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png"/><Relationship Id="rId6" Type="http://schemas.microsoft.com/office/2007/relationships/hdphoto" Target="../media/hdphoto1.wdp"/><Relationship Id="rId7" Type="http://schemas.openxmlformats.org/officeDocument/2006/relationships/image" Target="../media/image47.png"/><Relationship Id="rId8" Type="http://schemas.microsoft.com/office/2007/relationships/hdphoto" Target="../media/hdphoto2.wdp"/><Relationship Id="rId9" Type="http://schemas.openxmlformats.org/officeDocument/2006/relationships/image" Target="../media/image48.png"/><Relationship Id="rId10"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emf"/><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hyperlink" Target="https://cds.cern.ch/record/1602235?ln=e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 Id="rId3" Type="http://schemas.openxmlformats.org/officeDocument/2006/relationships/image" Target="../media/image5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 Id="rId3"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4" Type="http://schemas.microsoft.com/office/2007/relationships/hdphoto" Target="../media/hdphoto4.wdp"/><Relationship Id="rId5" Type="http://schemas.openxmlformats.org/officeDocument/2006/relationships/image" Target="../media/image62.png"/><Relationship Id="rId6" Type="http://schemas.microsoft.com/office/2007/relationships/hdphoto" Target="../media/hdphoto5.wdp"/><Relationship Id="rId7" Type="http://schemas.openxmlformats.org/officeDocument/2006/relationships/image" Target="../media/image63.emf"/><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microsoft.com/office/2007/relationships/hdphoto" Target="../media/hdphoto6.wdp"/><Relationship Id="rId6" Type="http://schemas.openxmlformats.org/officeDocument/2006/relationships/image" Target="../media/image67.png"/><Relationship Id="rId7"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5" Type="http://schemas.openxmlformats.org/officeDocument/2006/relationships/image" Target="../media/image78.jpeg"/><Relationship Id="rId6" Type="http://schemas.openxmlformats.org/officeDocument/2006/relationships/oleObject" Target="../embeddings/oleObject1.bin"/><Relationship Id="rId7" Type="http://schemas.openxmlformats.org/officeDocument/2006/relationships/image" Target="../media/image74.emf"/><Relationship Id="rId8" Type="http://schemas.openxmlformats.org/officeDocument/2006/relationships/oleObject" Target="../embeddings/oleObject2.bin"/><Relationship Id="rId9" Type="http://schemas.openxmlformats.org/officeDocument/2006/relationships/oleObject" Target="../embeddings/Microsoft_Excel_97_-_2004_Worksheet1.xls"/><Relationship Id="rId10" Type="http://schemas.openxmlformats.org/officeDocument/2006/relationships/image" Target="../media/image7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emf"/><Relationship Id="rId1" Type="http://schemas.openxmlformats.org/officeDocument/2006/relationships/slideLayout" Target="../slideLayouts/slideLayout2.xml"/><Relationship Id="rId2" Type="http://schemas.openxmlformats.org/officeDocument/2006/relationships/image" Target="../media/image79.emf"/></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32.xml.rels><?xml version="1.0" encoding="UTF-8" standalone="yes"?>
<Relationships xmlns="http://schemas.openxmlformats.org/package/2006/relationships"><Relationship Id="rId11" Type="http://schemas.microsoft.com/office/2007/relationships/hdphoto" Target="../media/hdphoto9.wdp"/><Relationship Id="rId12" Type="http://schemas.openxmlformats.org/officeDocument/2006/relationships/image" Target="../media/image96.jpeg"/><Relationship Id="rId13"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88.jpeg"/><Relationship Id="rId3" Type="http://schemas.openxmlformats.org/officeDocument/2006/relationships/image" Target="../media/image89.png"/><Relationship Id="rId4" Type="http://schemas.openxmlformats.org/officeDocument/2006/relationships/image" Target="../media/image90.jpeg"/><Relationship Id="rId5" Type="http://schemas.openxmlformats.org/officeDocument/2006/relationships/image" Target="../media/image91.png"/><Relationship Id="rId6" Type="http://schemas.openxmlformats.org/officeDocument/2006/relationships/image" Target="../media/image92.jpeg"/><Relationship Id="rId7" Type="http://schemas.openxmlformats.org/officeDocument/2006/relationships/image" Target="../media/image93.png"/><Relationship Id="rId8" Type="http://schemas.microsoft.com/office/2007/relationships/hdphoto" Target="../media/hdphoto8.wdp"/><Relationship Id="rId9" Type="http://schemas.openxmlformats.org/officeDocument/2006/relationships/image" Target="../media/image94.png"/><Relationship Id="rId10"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jpe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png"/><Relationship Id="rId5" Type="http://schemas.openxmlformats.org/officeDocument/2006/relationships/image" Target="../media/image104.jpeg"/><Relationship Id="rId6" Type="http://schemas.openxmlformats.org/officeDocument/2006/relationships/image" Target="../media/image105.jpeg"/><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jpeg"/><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iopscience.iop.org/1748-0221/8/01/P01005/" TargetMode="External"/><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6" Type="http://schemas.openxmlformats.org/officeDocument/2006/relationships/image" Target="../media/image115.png"/><Relationship Id="rId7" Type="http://schemas.openxmlformats.org/officeDocument/2006/relationships/image" Target="../media/image116.jpeg"/><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17.emf"/><Relationship Id="rId4" Type="http://schemas.openxmlformats.org/officeDocument/2006/relationships/image" Target="../media/image118.emf"/><Relationship Id="rId5" Type="http://schemas.openxmlformats.org/officeDocument/2006/relationships/image" Target="../media/image119.emf"/><Relationship Id="rId6" Type="http://schemas.openxmlformats.org/officeDocument/2006/relationships/image" Target="../media/image120.emf"/><Relationship Id="rId1" Type="http://schemas.openxmlformats.org/officeDocument/2006/relationships/slideLayout" Target="../slideLayouts/slideLayout2.xml"/><Relationship Id="rId2" Type="http://schemas.openxmlformats.org/officeDocument/2006/relationships/hyperlink" Target="http://iopscience.iop.org/1748-0221/8/11/T11001/"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emf"/></Relationships>
</file>

<file path=ppt/slides/_rels/slide47.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6" Type="http://schemas.openxmlformats.org/officeDocument/2006/relationships/image" Target="../media/image127.jpeg"/><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emf"/><Relationship Id="rId7"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gif"/><Relationship Id="rId5" Type="http://schemas.openxmlformats.org/officeDocument/2006/relationships/image" Target="../media/image24.emf"/><Relationship Id="rId6" Type="http://schemas.openxmlformats.org/officeDocument/2006/relationships/image" Target="../media/image25.png"/><Relationship Id="rId7"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Upgrade of the ATLAS Tile calorimeter electronics</a:t>
            </a:r>
            <a:endParaRPr lang="en-US" dirty="0"/>
          </a:p>
        </p:txBody>
      </p:sp>
      <p:sp>
        <p:nvSpPr>
          <p:cNvPr id="3" name="Subtitle 2"/>
          <p:cNvSpPr>
            <a:spLocks noGrp="1"/>
          </p:cNvSpPr>
          <p:nvPr>
            <p:ph type="subTitle" idx="1"/>
          </p:nvPr>
        </p:nvSpPr>
        <p:spPr>
          <a:xfrm>
            <a:off x="1455622" y="3886200"/>
            <a:ext cx="6473319" cy="1752600"/>
          </a:xfrm>
        </p:spPr>
        <p:txBody>
          <a:bodyPr>
            <a:normAutofit/>
          </a:bodyPr>
          <a:lstStyle/>
          <a:p>
            <a:r>
              <a:rPr lang="en-US" dirty="0" smtClean="0"/>
              <a:t>Carlos Solans</a:t>
            </a:r>
            <a:br>
              <a:rPr lang="en-US" dirty="0" smtClean="0"/>
            </a:br>
            <a:r>
              <a:rPr lang="en-US" dirty="0" smtClean="0"/>
              <a:t>High-performance Signal and Data Processing</a:t>
            </a:r>
          </a:p>
          <a:p>
            <a:r>
              <a:rPr lang="en-US" dirty="0" smtClean="0"/>
              <a:t>29</a:t>
            </a:r>
            <a:r>
              <a:rPr lang="en-US" baseline="30000" dirty="0" smtClean="0"/>
              <a:t>th</a:t>
            </a:r>
            <a:r>
              <a:rPr lang="en-US" dirty="0" smtClean="0"/>
              <a:t> January 2014</a:t>
            </a:r>
            <a:endParaRPr lang="en-US" dirty="0"/>
          </a:p>
        </p:txBody>
      </p:sp>
    </p:spTree>
    <p:extLst>
      <p:ext uri="{BB962C8B-B14F-4D97-AF65-F5344CB8AC3E}">
        <p14:creationId xmlns:p14="http://schemas.microsoft.com/office/powerpoint/2010/main" val="918566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calibration in 2012</a:t>
            </a:r>
            <a:endParaRPr lang="en-US" dirty="0"/>
          </a:p>
        </p:txBody>
      </p:sp>
      <p:sp>
        <p:nvSpPr>
          <p:cNvPr id="3" name="Content Placeholder 2"/>
          <p:cNvSpPr>
            <a:spLocks noGrp="1"/>
          </p:cNvSpPr>
          <p:nvPr>
            <p:ph idx="1"/>
          </p:nvPr>
        </p:nvSpPr>
        <p:spPr>
          <a:xfrm>
            <a:off x="120575" y="1042501"/>
            <a:ext cx="4688610" cy="2695956"/>
          </a:xfrm>
        </p:spPr>
        <p:txBody>
          <a:bodyPr>
            <a:normAutofit fontScale="70000" lnSpcReduction="20000"/>
          </a:bodyPr>
          <a:lstStyle/>
          <a:p>
            <a:pPr fontAlgn="auto"/>
            <a:r>
              <a:rPr lang="en-US" dirty="0" smtClean="0"/>
              <a:t>Tile response was very </a:t>
            </a:r>
            <a:r>
              <a:rPr lang="en-US" dirty="0"/>
              <a:t>stable, maximum </a:t>
            </a:r>
            <a:r>
              <a:rPr lang="en-US" dirty="0" smtClean="0"/>
              <a:t>drift </a:t>
            </a:r>
            <a:r>
              <a:rPr lang="en-US" dirty="0"/>
              <a:t>was ~3.5% </a:t>
            </a:r>
            <a:r>
              <a:rPr lang="en-US" dirty="0" smtClean="0"/>
              <a:t>for A13 </a:t>
            </a:r>
            <a:r>
              <a:rPr lang="en-US" dirty="0"/>
              <a:t>cell</a:t>
            </a:r>
            <a:r>
              <a:rPr lang="en-US" dirty="0" smtClean="0"/>
              <a:t>, inner most layer at </a:t>
            </a:r>
            <a:r>
              <a:rPr lang="en-US" dirty="0"/>
              <a:t>|</a:t>
            </a:r>
            <a:r>
              <a:rPr lang="en-US" dirty="0" err="1"/>
              <a:t>η</a:t>
            </a:r>
            <a:r>
              <a:rPr lang="en-US" dirty="0"/>
              <a:t>|~</a:t>
            </a:r>
            <a:r>
              <a:rPr lang="en-US" dirty="0" smtClean="0"/>
              <a:t>1.3 in 2012 proton-proton run</a:t>
            </a:r>
            <a:endParaRPr lang="en-US" dirty="0"/>
          </a:p>
          <a:p>
            <a:pPr lvl="1" fontAlgn="auto"/>
            <a:r>
              <a:rPr lang="en-US" dirty="0" smtClean="0"/>
              <a:t>Estimated ~</a:t>
            </a:r>
            <a:r>
              <a:rPr lang="en-US" dirty="0"/>
              <a:t>50% PMT gain down-drift ~50% scintillator </a:t>
            </a:r>
            <a:r>
              <a:rPr lang="en-US" dirty="0" smtClean="0"/>
              <a:t>damage </a:t>
            </a:r>
            <a:endParaRPr lang="en-US" dirty="0"/>
          </a:p>
          <a:p>
            <a:pPr fontAlgn="auto"/>
            <a:r>
              <a:rPr lang="en-US" dirty="0" smtClean="0"/>
              <a:t>Up and down </a:t>
            </a:r>
            <a:r>
              <a:rPr lang="en-US" dirty="0"/>
              <a:t>drifts </a:t>
            </a:r>
            <a:r>
              <a:rPr lang="en-US" dirty="0" smtClean="0"/>
              <a:t>follow </a:t>
            </a:r>
            <a:r>
              <a:rPr lang="en-US" dirty="0"/>
              <a:t>data-taking and </a:t>
            </a:r>
            <a:r>
              <a:rPr lang="en-US" dirty="0" smtClean="0"/>
              <a:t>machine development periods </a:t>
            </a:r>
            <a:endParaRPr lang="en-US" dirty="0"/>
          </a:p>
          <a:p>
            <a:pPr lvl="1" fontAlgn="auto"/>
            <a:r>
              <a:rPr lang="en-US" dirty="0"/>
              <a:t>R</a:t>
            </a:r>
            <a:r>
              <a:rPr lang="en-US" dirty="0" smtClean="0"/>
              <a:t>ecovery </a:t>
            </a:r>
            <a:r>
              <a:rPr lang="en-US" dirty="0"/>
              <a:t>started after proton period </a:t>
            </a:r>
            <a:r>
              <a:rPr lang="en-US" dirty="0" smtClean="0"/>
              <a:t>ended</a:t>
            </a:r>
            <a:endParaRPr lang="en-US" dirty="0"/>
          </a:p>
          <a:p>
            <a:pPr fontAlgn="auto"/>
            <a:r>
              <a:rPr lang="en-US" dirty="0" smtClean="0"/>
              <a:t>Observed 2</a:t>
            </a:r>
            <a:r>
              <a:rPr lang="en-US" dirty="0"/>
              <a:t>/3 of </a:t>
            </a:r>
            <a:r>
              <a:rPr lang="en-US" dirty="0" smtClean="0"/>
              <a:t>the total </a:t>
            </a:r>
            <a:r>
              <a:rPr lang="en-US" dirty="0"/>
              <a:t>damage in 4 months </a:t>
            </a:r>
            <a:r>
              <a:rPr lang="en-US" dirty="0" smtClean="0"/>
              <a:t>after run start</a:t>
            </a:r>
          </a:p>
          <a:p>
            <a:pPr lvl="1" fontAlgn="auto"/>
            <a:r>
              <a:rPr lang="en-US" dirty="0" smtClean="0"/>
              <a:t>Applied weekly calibration to PMT response</a:t>
            </a:r>
            <a:endParaRPr lang="en-US" dirty="0"/>
          </a:p>
          <a:p>
            <a:endParaRPr lang="en-US" dirty="0"/>
          </a:p>
        </p:txBody>
      </p:sp>
      <p:pic>
        <p:nvPicPr>
          <p:cNvPr id="4" name="Picture 3" descr="drift_2012_21_30.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913591" y="3110328"/>
            <a:ext cx="2954434" cy="4115882"/>
          </a:xfrm>
          <a:prstGeom prst="rect">
            <a:avLst/>
          </a:prstGeom>
        </p:spPr>
      </p:pic>
      <p:grpSp>
        <p:nvGrpSpPr>
          <p:cNvPr id="5" name="Group 4"/>
          <p:cNvGrpSpPr/>
          <p:nvPr/>
        </p:nvGrpSpPr>
        <p:grpSpPr>
          <a:xfrm>
            <a:off x="4624983" y="1042501"/>
            <a:ext cx="4504202" cy="5552090"/>
            <a:chOff x="4524228" y="985425"/>
            <a:chExt cx="4504202" cy="5552090"/>
          </a:xfrm>
        </p:grpSpPr>
        <p:pic>
          <p:nvPicPr>
            <p:cNvPr id="12" name="Picture 11" descr="intlumivstime2012.eps"/>
            <p:cNvPicPr>
              <a:picLocks noChangeAspect="1"/>
            </p:cNvPicPr>
            <p:nvPr/>
          </p:nvPicPr>
          <p:blipFill rotWithShape="1">
            <a:blip r:embed="rId3" cstate="print">
              <a:extLst>
                <a:ext uri="{28A0092B-C50C-407E-A947-70E740481C1C}">
                  <a14:useLocalDpi xmlns:a14="http://schemas.microsoft.com/office/drawing/2010/main"/>
                </a:ext>
              </a:extLst>
            </a:blip>
            <a:srcRect t="446" r="7296"/>
            <a:stretch/>
          </p:blipFill>
          <p:spPr>
            <a:xfrm>
              <a:off x="4524228" y="985425"/>
              <a:ext cx="4480561" cy="2867184"/>
            </a:xfrm>
            <a:prstGeom prst="rect">
              <a:avLst/>
            </a:prstGeom>
          </p:spPr>
        </p:pic>
        <p:pic>
          <p:nvPicPr>
            <p:cNvPr id="7" name="Picture 6" descr="A13_3systems (1).eps"/>
            <p:cNvPicPr>
              <a:picLocks noChangeAspect="1"/>
            </p:cNvPicPr>
            <p:nvPr/>
          </p:nvPicPr>
          <p:blipFill rotWithShape="1">
            <a:blip r:embed="rId4" cstate="print">
              <a:extLst>
                <a:ext uri="{28A0092B-C50C-407E-A947-70E740481C1C}">
                  <a14:useLocalDpi xmlns:a14="http://schemas.microsoft.com/office/drawing/2010/main"/>
                </a:ext>
              </a:extLst>
            </a:blip>
            <a:srcRect l="3955" t="3260" r="3426"/>
            <a:stretch/>
          </p:blipFill>
          <p:spPr>
            <a:xfrm>
              <a:off x="4708430" y="3481617"/>
              <a:ext cx="4320000" cy="3055898"/>
            </a:xfrm>
            <a:prstGeom prst="rect">
              <a:avLst/>
            </a:prstGeom>
          </p:spPr>
        </p:pic>
      </p:grpSp>
      <p:sp>
        <p:nvSpPr>
          <p:cNvPr id="13" name="Date Placeholder 12"/>
          <p:cNvSpPr>
            <a:spLocks noGrp="1"/>
          </p:cNvSpPr>
          <p:nvPr>
            <p:ph type="dt" sz="half" idx="10"/>
          </p:nvPr>
        </p:nvSpPr>
        <p:spPr/>
        <p:txBody>
          <a:bodyPr/>
          <a:lstStyle/>
          <a:p>
            <a:r>
              <a:rPr lang="es-ES_tradnl" smtClean="0"/>
              <a:t>Upgrade of the ATLAS TileCal Electronics - 29 January 2014</a:t>
            </a:r>
            <a:endParaRPr lang="en-US"/>
          </a:p>
        </p:txBody>
      </p:sp>
      <p:sp>
        <p:nvSpPr>
          <p:cNvPr id="14" name="Footer Placeholder 13"/>
          <p:cNvSpPr>
            <a:spLocks noGrp="1"/>
          </p:cNvSpPr>
          <p:nvPr>
            <p:ph type="ftr" sz="quarter" idx="12"/>
          </p:nvPr>
        </p:nvSpPr>
        <p:spPr/>
        <p:txBody>
          <a:bodyPr/>
          <a:lstStyle/>
          <a:p>
            <a:r>
              <a:rPr lang="en-US" smtClean="0"/>
              <a:t>Carlos Solans</a:t>
            </a:r>
            <a:endParaRPr lang="en-US"/>
          </a:p>
        </p:txBody>
      </p:sp>
      <p:sp>
        <p:nvSpPr>
          <p:cNvPr id="15" name="Slide Number Placeholder 14"/>
          <p:cNvSpPr>
            <a:spLocks noGrp="1"/>
          </p:cNvSpPr>
          <p:nvPr>
            <p:ph type="sldNum" sz="quarter" idx="11"/>
          </p:nvPr>
        </p:nvSpPr>
        <p:spPr/>
        <p:txBody>
          <a:bodyPr/>
          <a:lstStyle/>
          <a:p>
            <a:fld id="{E266C34C-EE11-E64E-9201-4C953A09C432}" type="slidenum">
              <a:rPr lang="en-US" smtClean="0"/>
              <a:t>10</a:t>
            </a:fld>
            <a:endParaRPr lang="en-US"/>
          </a:p>
        </p:txBody>
      </p:sp>
    </p:spTree>
    <p:extLst>
      <p:ext uri="{BB962C8B-B14F-4D97-AF65-F5344CB8AC3E}">
        <p14:creationId xmlns:p14="http://schemas.microsoft.com/office/powerpoint/2010/main" val="32747596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serCsGapCrack-ATLASPrelim.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2533563" y="3148192"/>
            <a:ext cx="3394331" cy="3524882"/>
          </a:xfrm>
          <a:prstGeom prst="rect">
            <a:avLst/>
          </a:prstGeom>
        </p:spPr>
      </p:pic>
      <p:sp>
        <p:nvSpPr>
          <p:cNvPr id="2" name="Title 1"/>
          <p:cNvSpPr>
            <a:spLocks noGrp="1"/>
          </p:cNvSpPr>
          <p:nvPr>
            <p:ph type="title"/>
          </p:nvPr>
        </p:nvSpPr>
        <p:spPr/>
        <p:txBody>
          <a:bodyPr/>
          <a:lstStyle/>
          <a:p>
            <a:r>
              <a:rPr lang="en-US" dirty="0" smtClean="0"/>
              <a:t>Most irradiated cells</a:t>
            </a:r>
            <a:endParaRPr lang="en-US" dirty="0"/>
          </a:p>
        </p:txBody>
      </p:sp>
      <p:sp>
        <p:nvSpPr>
          <p:cNvPr id="3" name="Content Placeholder 2"/>
          <p:cNvSpPr>
            <a:spLocks noGrp="1"/>
          </p:cNvSpPr>
          <p:nvPr>
            <p:ph idx="1"/>
          </p:nvPr>
        </p:nvSpPr>
        <p:spPr>
          <a:xfrm>
            <a:off x="70361" y="1124744"/>
            <a:ext cx="2580173" cy="5400600"/>
          </a:xfrm>
        </p:spPr>
        <p:txBody>
          <a:bodyPr>
            <a:normAutofit fontScale="70000" lnSpcReduction="20000"/>
          </a:bodyPr>
          <a:lstStyle/>
          <a:p>
            <a:r>
              <a:rPr lang="en-US" dirty="0" smtClean="0"/>
              <a:t>Gap/crack scintillators (E cells), located in 1.0 &lt; </a:t>
            </a:r>
            <a:r>
              <a:rPr lang="en-US" dirty="0" err="1"/>
              <a:t>η</a:t>
            </a:r>
            <a:r>
              <a:rPr lang="en-US" dirty="0"/>
              <a:t> </a:t>
            </a:r>
            <a:r>
              <a:rPr lang="en-US" dirty="0" smtClean="0"/>
              <a:t>&lt; 1.6 are the most irradiated cells in Tile</a:t>
            </a:r>
          </a:p>
          <a:p>
            <a:r>
              <a:rPr lang="en-US" dirty="0" smtClean="0"/>
              <a:t>Up to 6% down-drift was observed for E4 cell with Laser calibration</a:t>
            </a:r>
          </a:p>
          <a:p>
            <a:pPr lvl="1"/>
            <a:r>
              <a:rPr lang="en-US" dirty="0" smtClean="0"/>
              <a:t>E3 and E4 cells don’t have Cs calibration</a:t>
            </a:r>
          </a:p>
          <a:p>
            <a:r>
              <a:rPr lang="en-US" dirty="0" smtClean="0"/>
              <a:t>In E1 cells, ~50% down-drift was due to PMT drift </a:t>
            </a:r>
          </a:p>
          <a:p>
            <a:r>
              <a:rPr lang="en-US" dirty="0" smtClean="0"/>
              <a:t>In E2 cells, PMT drift was responsible for ¾ of the gain variation</a:t>
            </a:r>
          </a:p>
          <a:p>
            <a:r>
              <a:rPr lang="en-US" dirty="0"/>
              <a:t>E</a:t>
            </a:r>
            <a:r>
              <a:rPr lang="en-US" dirty="0" smtClean="0"/>
              <a:t>xpect additional 1-2% in E3, E4 cells</a:t>
            </a:r>
            <a:endParaRPr lang="en-US" dirty="0"/>
          </a:p>
        </p:txBody>
      </p:sp>
      <p:pic>
        <p:nvPicPr>
          <p:cNvPr id="5" name="Picture 4" descr="Laser-CFMethod-ATLASPrelim-WithLumi.png"/>
          <p:cNvPicPr>
            <a:picLocks noChangeAspect="1"/>
          </p:cNvPicPr>
          <p:nvPr/>
        </p:nvPicPr>
        <p:blipFill rotWithShape="1">
          <a:blip r:embed="rId3" cstate="print">
            <a:extLst>
              <a:ext uri="{28A0092B-C50C-407E-A947-70E740481C1C}">
                <a14:useLocalDpi xmlns:a14="http://schemas.microsoft.com/office/drawing/2010/main"/>
              </a:ext>
            </a:extLst>
          </a:blip>
          <a:srcRect r="3533"/>
          <a:stretch/>
        </p:blipFill>
        <p:spPr>
          <a:xfrm>
            <a:off x="5707750" y="1089306"/>
            <a:ext cx="3432155" cy="5468699"/>
          </a:xfrm>
          <a:prstGeom prst="rect">
            <a:avLst/>
          </a:prstGeom>
        </p:spPr>
      </p:pic>
      <p:sp>
        <p:nvSpPr>
          <p:cNvPr id="8" name="Date Placeholder 7"/>
          <p:cNvSpPr>
            <a:spLocks noGrp="1"/>
          </p:cNvSpPr>
          <p:nvPr>
            <p:ph type="dt" sz="half" idx="10"/>
          </p:nvPr>
        </p:nvSpPr>
        <p:spPr/>
        <p:txBody>
          <a:bodyPr/>
          <a:lstStyle/>
          <a:p>
            <a:r>
              <a:rPr lang="es-ES_tradnl" smtClean="0"/>
              <a:t>Upgrade of the ATLAS TileCal Electronics - 29 January 2014</a:t>
            </a:r>
            <a:endParaRPr lang="en-US"/>
          </a:p>
        </p:txBody>
      </p:sp>
      <p:sp>
        <p:nvSpPr>
          <p:cNvPr id="9" name="Footer Placeholder 8"/>
          <p:cNvSpPr>
            <a:spLocks noGrp="1"/>
          </p:cNvSpPr>
          <p:nvPr>
            <p:ph type="ftr" sz="quarter" idx="12"/>
          </p:nvPr>
        </p:nvSpPr>
        <p:spPr/>
        <p:txBody>
          <a:bodyPr/>
          <a:lstStyle/>
          <a:p>
            <a:r>
              <a:rPr lang="en-US" smtClean="0"/>
              <a:t>Carlos Solans</a:t>
            </a:r>
            <a:endParaRPr lang="en-US"/>
          </a:p>
        </p:txBody>
      </p:sp>
      <p:sp>
        <p:nvSpPr>
          <p:cNvPr id="10" name="Slide Number Placeholder 9"/>
          <p:cNvSpPr>
            <a:spLocks noGrp="1"/>
          </p:cNvSpPr>
          <p:nvPr>
            <p:ph type="sldNum" sz="quarter" idx="11"/>
          </p:nvPr>
        </p:nvSpPr>
        <p:spPr/>
        <p:txBody>
          <a:bodyPr/>
          <a:lstStyle/>
          <a:p>
            <a:fld id="{E266C34C-EE11-E64E-9201-4C953A09C432}" type="slidenum">
              <a:rPr lang="en-US" smtClean="0"/>
              <a:t>11</a:t>
            </a:fld>
            <a:endParaRPr lang="en-US"/>
          </a:p>
        </p:txBody>
      </p:sp>
      <p:pic>
        <p:nvPicPr>
          <p:cNvPr id="4" name="Picture 3" descr="TileCal_Cells_and_Rows2_Ecellcolor.pdf"/>
          <p:cNvPicPr>
            <a:picLocks noChangeAspect="1"/>
          </p:cNvPicPr>
          <p:nvPr/>
        </p:nvPicPr>
        <p:blipFill rotWithShape="1">
          <a:blip r:embed="rId4" cstate="print">
            <a:extLst>
              <a:ext uri="{28A0092B-C50C-407E-A947-70E740481C1C}">
                <a14:useLocalDpi xmlns:a14="http://schemas.microsoft.com/office/drawing/2010/main"/>
              </a:ext>
            </a:extLst>
          </a:blip>
          <a:srcRect l="50347"/>
          <a:stretch/>
        </p:blipFill>
        <p:spPr>
          <a:xfrm>
            <a:off x="2816193" y="1089305"/>
            <a:ext cx="2877854" cy="2342829"/>
          </a:xfrm>
          <a:prstGeom prst="rect">
            <a:avLst/>
          </a:prstGeom>
        </p:spPr>
      </p:pic>
    </p:spTree>
    <p:extLst>
      <p:ext uri="{BB962C8B-B14F-4D97-AF65-F5344CB8AC3E}">
        <p14:creationId xmlns:p14="http://schemas.microsoft.com/office/powerpoint/2010/main" val="21176085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Upgrade of the Tile calorimeter</a:t>
            </a:r>
            <a:endParaRPr lang="en-US" dirty="0"/>
          </a:p>
        </p:txBody>
      </p:sp>
      <p:sp>
        <p:nvSpPr>
          <p:cNvPr id="3" name="Content Placeholder 2"/>
          <p:cNvSpPr>
            <a:spLocks noGrp="1"/>
          </p:cNvSpPr>
          <p:nvPr>
            <p:ph idx="1"/>
          </p:nvPr>
        </p:nvSpPr>
        <p:spPr>
          <a:xfrm>
            <a:off x="183644" y="1055714"/>
            <a:ext cx="8710221" cy="5411709"/>
          </a:xfrm>
        </p:spPr>
        <p:txBody>
          <a:bodyPr>
            <a:normAutofit fontScale="85000" lnSpcReduction="10000"/>
          </a:bodyPr>
          <a:lstStyle/>
          <a:p>
            <a:r>
              <a:rPr lang="en-US" dirty="0" smtClean="0"/>
              <a:t>During the LHC run 1, the performance of Tile calorimeter has been outstanding</a:t>
            </a:r>
          </a:p>
          <a:p>
            <a:pPr lvl="1"/>
            <a:r>
              <a:rPr lang="en-US" dirty="0" smtClean="0"/>
              <a:t>The PMT and scintillator response drifts are well measured and compensated</a:t>
            </a:r>
          </a:p>
          <a:p>
            <a:pPr lvl="1"/>
            <a:r>
              <a:rPr lang="en-US" dirty="0" smtClean="0"/>
              <a:t>Radiation damage only on most exposed scintillators (Gap/Crack and MBTS)</a:t>
            </a:r>
          </a:p>
          <a:p>
            <a:r>
              <a:rPr lang="en-US" dirty="0" smtClean="0"/>
              <a:t>Phase - 0 upgrade (2015)</a:t>
            </a:r>
          </a:p>
          <a:p>
            <a:pPr lvl="1"/>
            <a:r>
              <a:rPr lang="en-US" dirty="0" smtClean="0"/>
              <a:t>Refurbishment </a:t>
            </a:r>
            <a:r>
              <a:rPr lang="en-US" dirty="0"/>
              <a:t>of on-detector readout electronics </a:t>
            </a:r>
          </a:p>
          <a:p>
            <a:pPr lvl="1"/>
            <a:r>
              <a:rPr lang="en-US" dirty="0"/>
              <a:t>N</a:t>
            </a:r>
            <a:r>
              <a:rPr lang="en-US" dirty="0" smtClean="0"/>
              <a:t>ew </a:t>
            </a:r>
            <a:r>
              <a:rPr lang="en-US" dirty="0"/>
              <a:t>l</a:t>
            </a:r>
            <a:r>
              <a:rPr lang="en-US" dirty="0" smtClean="0"/>
              <a:t>ow </a:t>
            </a:r>
            <a:r>
              <a:rPr lang="en-US" dirty="0"/>
              <a:t>v</a:t>
            </a:r>
            <a:r>
              <a:rPr lang="en-US" dirty="0" smtClean="0"/>
              <a:t>oltage </a:t>
            </a:r>
            <a:r>
              <a:rPr lang="en-US" dirty="0"/>
              <a:t>p</a:t>
            </a:r>
            <a:r>
              <a:rPr lang="en-US" dirty="0" smtClean="0"/>
              <a:t>ower </a:t>
            </a:r>
            <a:r>
              <a:rPr lang="en-US" dirty="0"/>
              <a:t>s</a:t>
            </a:r>
            <a:r>
              <a:rPr lang="en-US" dirty="0" smtClean="0"/>
              <a:t>upplies</a:t>
            </a:r>
          </a:p>
          <a:p>
            <a:pPr lvl="1"/>
            <a:r>
              <a:rPr lang="en-US" dirty="0"/>
              <a:t>R</a:t>
            </a:r>
            <a:r>
              <a:rPr lang="en-US" dirty="0" smtClean="0"/>
              <a:t>eplacement </a:t>
            </a:r>
            <a:r>
              <a:rPr lang="en-US" dirty="0"/>
              <a:t>of </a:t>
            </a:r>
            <a:r>
              <a:rPr lang="en-US" dirty="0" smtClean="0"/>
              <a:t>laser system</a:t>
            </a:r>
          </a:p>
          <a:p>
            <a:pPr lvl="1"/>
            <a:r>
              <a:rPr lang="en-US" dirty="0"/>
              <a:t>I</a:t>
            </a:r>
            <a:r>
              <a:rPr lang="en-US" dirty="0" smtClean="0"/>
              <a:t>mprovement </a:t>
            </a:r>
            <a:r>
              <a:rPr lang="en-US" dirty="0"/>
              <a:t>of Cesium </a:t>
            </a:r>
            <a:r>
              <a:rPr lang="en-US" dirty="0" smtClean="0"/>
              <a:t>system </a:t>
            </a:r>
            <a:endParaRPr lang="en-US" dirty="0"/>
          </a:p>
          <a:p>
            <a:r>
              <a:rPr lang="en-US" dirty="0" smtClean="0"/>
              <a:t>Phase - I upgrade (2019)</a:t>
            </a:r>
          </a:p>
          <a:p>
            <a:pPr lvl="1"/>
            <a:r>
              <a:rPr lang="en-US" dirty="0" smtClean="0"/>
              <a:t>D-Layer </a:t>
            </a:r>
            <a:r>
              <a:rPr lang="en-US" dirty="0" err="1" smtClean="0"/>
              <a:t>muon</a:t>
            </a:r>
            <a:r>
              <a:rPr lang="en-US" dirty="0" smtClean="0"/>
              <a:t> trigger</a:t>
            </a:r>
          </a:p>
          <a:p>
            <a:pPr lvl="1"/>
            <a:r>
              <a:rPr lang="en-US" dirty="0"/>
              <a:t>R</a:t>
            </a:r>
            <a:r>
              <a:rPr lang="en-US" dirty="0" smtClean="0"/>
              <a:t>eplacement </a:t>
            </a:r>
            <a:r>
              <a:rPr lang="en-US" dirty="0"/>
              <a:t>of gap and crack </a:t>
            </a:r>
            <a:r>
              <a:rPr lang="en-US" dirty="0" smtClean="0"/>
              <a:t/>
            </a:r>
            <a:br>
              <a:rPr lang="en-US" dirty="0" smtClean="0"/>
            </a:br>
            <a:r>
              <a:rPr lang="en-US" dirty="0" smtClean="0"/>
              <a:t>scintillators </a:t>
            </a:r>
            <a:endParaRPr lang="en-US" dirty="0"/>
          </a:p>
          <a:p>
            <a:r>
              <a:rPr lang="en-US" dirty="0" smtClean="0"/>
              <a:t>Phase </a:t>
            </a:r>
            <a:r>
              <a:rPr lang="en-US" dirty="0"/>
              <a:t>-</a:t>
            </a:r>
            <a:r>
              <a:rPr lang="en-US" dirty="0" smtClean="0"/>
              <a:t> II </a:t>
            </a:r>
            <a:r>
              <a:rPr lang="en-US" dirty="0"/>
              <a:t>u</a:t>
            </a:r>
            <a:r>
              <a:rPr lang="en-US" dirty="0" smtClean="0"/>
              <a:t>pgrade (~2024)</a:t>
            </a:r>
            <a:endParaRPr lang="en-US" dirty="0"/>
          </a:p>
          <a:p>
            <a:pPr lvl="1"/>
            <a:r>
              <a:rPr lang="en-US" dirty="0"/>
              <a:t>M</a:t>
            </a:r>
            <a:r>
              <a:rPr lang="en-US" dirty="0" smtClean="0"/>
              <a:t>ajor </a:t>
            </a:r>
            <a:r>
              <a:rPr lang="en-US" dirty="0"/>
              <a:t>upgrade of on- and off-detector </a:t>
            </a:r>
            <a:r>
              <a:rPr lang="en-US" dirty="0" smtClean="0"/>
              <a:t/>
            </a:r>
            <a:br>
              <a:rPr lang="en-US" dirty="0" smtClean="0"/>
            </a:br>
            <a:r>
              <a:rPr lang="en-US" dirty="0" smtClean="0"/>
              <a:t>electronics </a:t>
            </a:r>
            <a:endParaRPr lang="en-US" dirty="0"/>
          </a:p>
          <a:p>
            <a:pPr lvl="1"/>
            <a:r>
              <a:rPr lang="en-US" dirty="0" smtClean="0"/>
              <a:t>New active HV dividers for the PMTs </a:t>
            </a:r>
          </a:p>
          <a:p>
            <a:pPr marL="0" indent="0">
              <a:buNone/>
            </a:pP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E266C34C-EE11-E64E-9201-4C953A09C432}" type="slidenum">
              <a:rPr lang="en-US" smtClean="0"/>
              <a:t>12</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8" name="Picture 7" descr="tid_new.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88328" y="3161769"/>
            <a:ext cx="4508764" cy="3363576"/>
          </a:xfrm>
          <a:prstGeom prst="rect">
            <a:avLst/>
          </a:prstGeom>
        </p:spPr>
      </p:pic>
      <p:sp>
        <p:nvSpPr>
          <p:cNvPr id="10" name="TextBox 9"/>
          <p:cNvSpPr txBox="1"/>
          <p:nvPr/>
        </p:nvSpPr>
        <p:spPr>
          <a:xfrm>
            <a:off x="6126752" y="6288649"/>
            <a:ext cx="1963022" cy="276999"/>
          </a:xfrm>
          <a:prstGeom prst="rect">
            <a:avLst/>
          </a:prstGeom>
          <a:noFill/>
        </p:spPr>
        <p:txBody>
          <a:bodyPr wrap="none" rtlCol="0">
            <a:spAutoFit/>
          </a:bodyPr>
          <a:lstStyle/>
          <a:p>
            <a:pPr algn="ctr"/>
            <a:r>
              <a:rPr lang="en-US" sz="1200" b="1" dirty="0" smtClean="0">
                <a:hlinkClick r:id="rId3"/>
              </a:rPr>
              <a:t>LHC </a:t>
            </a:r>
            <a:r>
              <a:rPr lang="en-US" sz="1200" b="1" dirty="0">
                <a:hlinkClick r:id="rId3"/>
              </a:rPr>
              <a:t>TID </a:t>
            </a:r>
            <a:r>
              <a:rPr lang="en-US" sz="1200" b="1" dirty="0" smtClean="0">
                <a:hlinkClick r:id="rId3"/>
              </a:rPr>
              <a:t>simulation map </a:t>
            </a:r>
            <a:endParaRPr lang="en-US" sz="1200" b="1" dirty="0"/>
          </a:p>
        </p:txBody>
      </p:sp>
    </p:spTree>
    <p:extLst>
      <p:ext uri="{BB962C8B-B14F-4D97-AF65-F5344CB8AC3E}">
        <p14:creationId xmlns:p14="http://schemas.microsoft.com/office/powerpoint/2010/main" val="34664324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Phase-0 upgrade</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E266C34C-EE11-E64E-9201-4C953A09C432}" type="slidenum">
              <a:rPr lang="en-US" smtClean="0"/>
              <a:t>13</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57" name="Picture 56" descr="IMG_0347.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73621" y="1124744"/>
            <a:ext cx="2989520" cy="2299797"/>
          </a:xfrm>
          <a:prstGeom prst="rect">
            <a:avLst/>
          </a:prstGeom>
        </p:spPr>
      </p:pic>
      <p:pic>
        <p:nvPicPr>
          <p:cNvPr id="58" name="Picture 57" descr="IMG_034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1203" y="1124743"/>
            <a:ext cx="3468066" cy="2299797"/>
          </a:xfrm>
          <a:prstGeom prst="rect">
            <a:avLst/>
          </a:prstGeom>
        </p:spPr>
      </p:pic>
      <p:sp>
        <p:nvSpPr>
          <p:cNvPr id="61" name="Content Placeholder 60"/>
          <p:cNvSpPr>
            <a:spLocks noGrp="1"/>
          </p:cNvSpPr>
          <p:nvPr>
            <p:ph idx="1"/>
          </p:nvPr>
        </p:nvSpPr>
        <p:spPr>
          <a:xfrm>
            <a:off x="1" y="3517535"/>
            <a:ext cx="5436702" cy="3095991"/>
          </a:xfrm>
        </p:spPr>
        <p:txBody>
          <a:bodyPr>
            <a:normAutofit fontScale="85000" lnSpcReduction="20000"/>
          </a:bodyPr>
          <a:lstStyle/>
          <a:p>
            <a:r>
              <a:rPr lang="en-US" dirty="0" smtClean="0"/>
              <a:t>The upgrade of the Tile calorimeter during LS1 (Phase-0) is to consolidate the front-end electronics</a:t>
            </a:r>
          </a:p>
          <a:p>
            <a:pPr lvl="1"/>
            <a:r>
              <a:rPr lang="en-US" dirty="0" smtClean="0"/>
              <a:t>Finger low voltage power supply replacement</a:t>
            </a:r>
          </a:p>
          <a:p>
            <a:pPr lvl="1"/>
            <a:r>
              <a:rPr lang="en-US" dirty="0" smtClean="0"/>
              <a:t>Flex foil replacement and addition of collars in connectors</a:t>
            </a:r>
          </a:p>
          <a:p>
            <a:pPr lvl="1"/>
            <a:r>
              <a:rPr lang="en-US" dirty="0" smtClean="0"/>
              <a:t>Access to all 256 modules is mandatory</a:t>
            </a:r>
          </a:p>
          <a:p>
            <a:r>
              <a:rPr lang="en-US" dirty="0" smtClean="0"/>
              <a:t>In-situ QA is assessed on the modules with the </a:t>
            </a:r>
            <a:r>
              <a:rPr lang="en-US" dirty="0" err="1" smtClean="0"/>
              <a:t>MobiDICK</a:t>
            </a:r>
            <a:r>
              <a:rPr lang="en-US" dirty="0" smtClean="0"/>
              <a:t> system</a:t>
            </a:r>
          </a:p>
          <a:p>
            <a:pPr lvl="1"/>
            <a:r>
              <a:rPr lang="en-US" dirty="0" smtClean="0"/>
              <a:t>Recently upgraded to </a:t>
            </a:r>
            <a:r>
              <a:rPr lang="en-US" dirty="0"/>
              <a:t>extend </a:t>
            </a:r>
            <a:r>
              <a:rPr lang="en-US" dirty="0" smtClean="0"/>
              <a:t>lifetime and provide more precision measurements</a:t>
            </a:r>
          </a:p>
          <a:p>
            <a:pPr lvl="1"/>
            <a:endParaRPr lang="en-US" dirty="0"/>
          </a:p>
        </p:txBody>
      </p:sp>
      <p:sp>
        <p:nvSpPr>
          <p:cNvPr id="63" name="TextBox 62"/>
          <p:cNvSpPr txBox="1"/>
          <p:nvPr/>
        </p:nvSpPr>
        <p:spPr>
          <a:xfrm>
            <a:off x="1382760" y="2920668"/>
            <a:ext cx="902974" cy="369332"/>
          </a:xfrm>
          <a:prstGeom prst="rect">
            <a:avLst/>
          </a:prstGeom>
          <a:solidFill>
            <a:schemeClr val="bg1"/>
          </a:solidFill>
          <a:ln>
            <a:solidFill>
              <a:schemeClr val="tx1"/>
            </a:solidFill>
          </a:ln>
        </p:spPr>
        <p:txBody>
          <a:bodyPr wrap="none" rtlCol="0">
            <a:spAutoFit/>
          </a:bodyPr>
          <a:lstStyle/>
          <a:p>
            <a:pPr algn="ctr"/>
            <a:r>
              <a:rPr lang="en-US" dirty="0"/>
              <a:t>C</a:t>
            </a:r>
            <a:r>
              <a:rPr lang="en-US" dirty="0" smtClean="0"/>
              <a:t>ollars</a:t>
            </a:r>
            <a:endParaRPr lang="en-US" dirty="0"/>
          </a:p>
        </p:txBody>
      </p:sp>
      <p:pic>
        <p:nvPicPr>
          <p:cNvPr id="66" name="Picture 65" descr="IMG_010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09957" y="1124744"/>
            <a:ext cx="2364429" cy="2299797"/>
          </a:xfrm>
          <a:prstGeom prst="rect">
            <a:avLst/>
          </a:prstGeom>
        </p:spPr>
      </p:pic>
      <p:sp>
        <p:nvSpPr>
          <p:cNvPr id="68" name="TextBox 67"/>
          <p:cNvSpPr txBox="1"/>
          <p:nvPr/>
        </p:nvSpPr>
        <p:spPr>
          <a:xfrm>
            <a:off x="3959033" y="2890335"/>
            <a:ext cx="979956" cy="369332"/>
          </a:xfrm>
          <a:prstGeom prst="rect">
            <a:avLst/>
          </a:prstGeom>
          <a:solidFill>
            <a:schemeClr val="bg1"/>
          </a:solidFill>
          <a:ln>
            <a:solidFill>
              <a:schemeClr val="tx1"/>
            </a:solidFill>
          </a:ln>
        </p:spPr>
        <p:txBody>
          <a:bodyPr wrap="none" rtlCol="0">
            <a:spAutoFit/>
          </a:bodyPr>
          <a:lstStyle/>
          <a:p>
            <a:pPr algn="ctr"/>
            <a:r>
              <a:rPr lang="en-US" dirty="0" smtClean="0"/>
              <a:t>Flex foil</a:t>
            </a:r>
            <a:endParaRPr lang="en-US" dirty="0"/>
          </a:p>
        </p:txBody>
      </p:sp>
      <p:pic>
        <p:nvPicPr>
          <p:cNvPr id="69" name="Picture 68" descr="box-20131007.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36703" y="3517535"/>
            <a:ext cx="3637683" cy="2088320"/>
          </a:xfrm>
          <a:prstGeom prst="rect">
            <a:avLst/>
          </a:prstGeom>
        </p:spPr>
      </p:pic>
      <p:sp>
        <p:nvSpPr>
          <p:cNvPr id="70" name="TextBox 69"/>
          <p:cNvSpPr txBox="1"/>
          <p:nvPr/>
        </p:nvSpPr>
        <p:spPr>
          <a:xfrm>
            <a:off x="7504789" y="2890335"/>
            <a:ext cx="757802" cy="369332"/>
          </a:xfrm>
          <a:prstGeom prst="rect">
            <a:avLst/>
          </a:prstGeom>
          <a:solidFill>
            <a:schemeClr val="bg1"/>
          </a:solidFill>
          <a:ln>
            <a:solidFill>
              <a:schemeClr val="tx1"/>
            </a:solidFill>
          </a:ln>
        </p:spPr>
        <p:txBody>
          <a:bodyPr wrap="none" rtlCol="0">
            <a:spAutoFit/>
          </a:bodyPr>
          <a:lstStyle/>
          <a:p>
            <a:pPr algn="ctr"/>
            <a:r>
              <a:rPr lang="en-US" dirty="0" smtClean="0"/>
              <a:t>LVPS</a:t>
            </a:r>
            <a:endParaRPr lang="en-US" dirty="0"/>
          </a:p>
        </p:txBody>
      </p:sp>
      <p:sp>
        <p:nvSpPr>
          <p:cNvPr id="71" name="TextBox 70"/>
          <p:cNvSpPr txBox="1"/>
          <p:nvPr/>
        </p:nvSpPr>
        <p:spPr>
          <a:xfrm>
            <a:off x="6585015" y="5782368"/>
            <a:ext cx="1236486" cy="369332"/>
          </a:xfrm>
          <a:prstGeom prst="rect">
            <a:avLst/>
          </a:prstGeom>
          <a:solidFill>
            <a:schemeClr val="bg1"/>
          </a:solidFill>
          <a:ln>
            <a:solidFill>
              <a:schemeClr val="tx1"/>
            </a:solidFill>
          </a:ln>
        </p:spPr>
        <p:txBody>
          <a:bodyPr wrap="none" rtlCol="0">
            <a:spAutoFit/>
          </a:bodyPr>
          <a:lstStyle/>
          <a:p>
            <a:pPr algn="ctr"/>
            <a:r>
              <a:rPr lang="en-US" dirty="0" err="1" smtClean="0"/>
              <a:t>MobiDICK</a:t>
            </a:r>
            <a:endParaRPr lang="en-US" dirty="0"/>
          </a:p>
        </p:txBody>
      </p:sp>
      <p:pic>
        <p:nvPicPr>
          <p:cNvPr id="72" name="Picture 71" descr="240px-University_of_the_Witwatersrand_Seal.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62591" y="5662931"/>
            <a:ext cx="791999" cy="867899"/>
          </a:xfrm>
          <a:prstGeom prst="rect">
            <a:avLst/>
          </a:prstGeom>
        </p:spPr>
      </p:pic>
    </p:spTree>
    <p:extLst>
      <p:ext uri="{BB962C8B-B14F-4D97-AF65-F5344CB8AC3E}">
        <p14:creationId xmlns:p14="http://schemas.microsoft.com/office/powerpoint/2010/main" val="4096815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E266C34C-EE11-E64E-9201-4C953A09C432}" type="slidenum">
              <a:rPr lang="en-US" smtClean="0"/>
              <a:t>14</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8" name="Picture 7" descr="IMG_035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793686" y="1785345"/>
            <a:ext cx="6858004" cy="3287312"/>
          </a:xfrm>
          <a:prstGeom prst="rect">
            <a:avLst/>
          </a:prstGeom>
        </p:spPr>
      </p:pic>
      <p:pic>
        <p:nvPicPr>
          <p:cNvPr id="9" name="Picture 8" descr="IMG_034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78972" y="3"/>
            <a:ext cx="5865028" cy="6858000"/>
          </a:xfrm>
          <a:prstGeom prst="rect">
            <a:avLst/>
          </a:prstGeom>
        </p:spPr>
      </p:pic>
      <p:sp>
        <p:nvSpPr>
          <p:cNvPr id="11" name="TextBox 10"/>
          <p:cNvSpPr txBox="1"/>
          <p:nvPr/>
        </p:nvSpPr>
        <p:spPr>
          <a:xfrm>
            <a:off x="2751511" y="6129380"/>
            <a:ext cx="5906672" cy="369332"/>
          </a:xfrm>
          <a:prstGeom prst="rect">
            <a:avLst/>
          </a:prstGeom>
          <a:solidFill>
            <a:schemeClr val="bg1"/>
          </a:solidFill>
          <a:ln>
            <a:solidFill>
              <a:schemeClr val="tx1"/>
            </a:solidFill>
          </a:ln>
        </p:spPr>
        <p:txBody>
          <a:bodyPr wrap="none" rtlCol="0">
            <a:spAutoFit/>
          </a:bodyPr>
          <a:lstStyle/>
          <a:p>
            <a:pPr algn="ctr"/>
            <a:r>
              <a:rPr lang="en-US" dirty="0" smtClean="0"/>
              <a:t>Detail of a super-drawer extraction from a barrel module</a:t>
            </a:r>
            <a:endParaRPr lang="en-US" dirty="0"/>
          </a:p>
        </p:txBody>
      </p:sp>
    </p:spTree>
    <p:extLst>
      <p:ext uri="{BB962C8B-B14F-4D97-AF65-F5344CB8AC3E}">
        <p14:creationId xmlns:p14="http://schemas.microsoft.com/office/powerpoint/2010/main" val="3560314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Mobile Data Integrity Check system</a:t>
            </a:r>
            <a:endParaRPr lang="en-US" dirty="0"/>
          </a:p>
        </p:txBody>
      </p:sp>
      <p:sp>
        <p:nvSpPr>
          <p:cNvPr id="3" name="Content Placeholder 2"/>
          <p:cNvSpPr>
            <a:spLocks noGrp="1"/>
          </p:cNvSpPr>
          <p:nvPr>
            <p:ph idx="1"/>
          </p:nvPr>
        </p:nvSpPr>
        <p:spPr>
          <a:xfrm>
            <a:off x="183645" y="5631534"/>
            <a:ext cx="5677874" cy="893810"/>
          </a:xfrm>
        </p:spPr>
        <p:txBody>
          <a:bodyPr>
            <a:normAutofit fontScale="85000" lnSpcReduction="10000"/>
          </a:bodyPr>
          <a:lstStyle/>
          <a:p>
            <a:r>
              <a:rPr lang="en-US" dirty="0" smtClean="0"/>
              <a:t>Embedded OS controls custom hardware boards through dedicated firmware modules</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E266C34C-EE11-E64E-9201-4C953A09C432}" type="slidenum">
              <a:rPr lang="en-US" smtClean="0"/>
              <a:t>15</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grpSp>
        <p:nvGrpSpPr>
          <p:cNvPr id="56" name="Group 55"/>
          <p:cNvGrpSpPr/>
          <p:nvPr/>
        </p:nvGrpSpPr>
        <p:grpSpPr>
          <a:xfrm>
            <a:off x="150524" y="1161336"/>
            <a:ext cx="8781775" cy="4590786"/>
            <a:chOff x="278963" y="1161336"/>
            <a:chExt cx="8781775" cy="4590786"/>
          </a:xfrm>
        </p:grpSpPr>
        <p:cxnSp>
          <p:nvCxnSpPr>
            <p:cNvPr id="7" name="Elbow Connector 6"/>
            <p:cNvCxnSpPr>
              <a:stCxn id="46" idx="2"/>
            </p:cNvCxnSpPr>
            <p:nvPr/>
          </p:nvCxnSpPr>
          <p:spPr bwMode="auto">
            <a:xfrm rot="16200000" flipH="1">
              <a:off x="4622679" y="3301383"/>
              <a:ext cx="2538881" cy="1"/>
            </a:xfrm>
            <a:prstGeom prst="bentConnector3">
              <a:avLst/>
            </a:prstGeom>
            <a:ln>
              <a:solidFill>
                <a:srgbClr val="008000"/>
              </a:solidFill>
              <a:prstDash val="sysDash"/>
              <a:headEnd type="none" w="med" len="med"/>
              <a:tailEnd type="none"/>
            </a:ln>
            <a:effectLst/>
          </p:spPr>
          <p:style>
            <a:lnRef idx="2">
              <a:schemeClr val="accent2"/>
            </a:lnRef>
            <a:fillRef idx="0">
              <a:schemeClr val="accent2"/>
            </a:fillRef>
            <a:effectRef idx="1">
              <a:schemeClr val="accent2"/>
            </a:effectRef>
            <a:fontRef idx="minor">
              <a:schemeClr val="tx1"/>
            </a:fontRef>
          </p:style>
        </p:cxnSp>
        <p:cxnSp>
          <p:nvCxnSpPr>
            <p:cNvPr id="8" name="Straight Connector 7"/>
            <p:cNvCxnSpPr>
              <a:endCxn id="24" idx="3"/>
            </p:cNvCxnSpPr>
            <p:nvPr/>
          </p:nvCxnSpPr>
          <p:spPr bwMode="auto">
            <a:xfrm flipH="1">
              <a:off x="4934980" y="4585094"/>
              <a:ext cx="957140" cy="0"/>
            </a:xfrm>
            <a:prstGeom prst="line">
              <a:avLst/>
            </a:prstGeom>
            <a:ln>
              <a:solidFill>
                <a:srgbClr val="008000"/>
              </a:solidFill>
              <a:prstDash val="sysDash"/>
              <a:headEnd type="none" w="med" len="med"/>
              <a:tailEnd type="none"/>
            </a:ln>
            <a:effectLst/>
          </p:spPr>
          <p:style>
            <a:lnRef idx="2">
              <a:schemeClr val="accent2"/>
            </a:lnRef>
            <a:fillRef idx="0">
              <a:schemeClr val="accent2"/>
            </a:fillRef>
            <a:effectRef idx="1">
              <a:schemeClr val="accent2"/>
            </a:effectRef>
            <a:fontRef idx="minor">
              <a:schemeClr val="tx1"/>
            </a:fontRef>
          </p:style>
        </p:cxnSp>
        <p:pic>
          <p:nvPicPr>
            <p:cNvPr id="9" name="61 Imagen" descr="ml507_front_smal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8963" y="1427982"/>
              <a:ext cx="1677882" cy="1296144"/>
            </a:xfrm>
            <a:prstGeom prst="rect">
              <a:avLst/>
            </a:prstGeom>
          </p:spPr>
        </p:pic>
        <p:sp>
          <p:nvSpPr>
            <p:cNvPr id="10" name="9 Rectángulo"/>
            <p:cNvSpPr/>
            <p:nvPr/>
          </p:nvSpPr>
          <p:spPr>
            <a:xfrm>
              <a:off x="2378995" y="1390513"/>
              <a:ext cx="1368160" cy="1656847"/>
            </a:xfrm>
            <a:prstGeom prst="rect">
              <a:avLst/>
            </a:prstGeom>
            <a:gradFill flip="none" rotWithShape="1">
              <a:gsLst>
                <a:gs pos="0">
                  <a:srgbClr val="E09B23"/>
                </a:gs>
                <a:gs pos="100000">
                  <a:srgbClr val="FFC383"/>
                </a:gs>
              </a:gsLst>
              <a:path path="circle">
                <a:fillToRect l="100000" t="100000"/>
              </a:path>
              <a:tileRect r="-100000" b="-100000"/>
            </a:gradFill>
          </p:spPr>
          <p:style>
            <a:lnRef idx="2">
              <a:schemeClr val="dk1"/>
            </a:lnRef>
            <a:fillRef idx="1">
              <a:schemeClr val="lt1"/>
            </a:fillRef>
            <a:effectRef idx="0">
              <a:schemeClr val="dk1"/>
            </a:effectRef>
            <a:fontRef idx="minor">
              <a:schemeClr val="dk1"/>
            </a:fontRef>
          </p:style>
          <p:txBody>
            <a:bodyPr rtlCol="0" anchor="t"/>
            <a:lstStyle/>
            <a:p>
              <a:pPr algn="ctr"/>
              <a:r>
                <a:rPr lang="en-US" sz="1400" dirty="0" err="1" smtClean="0"/>
                <a:t>Virtex</a:t>
              </a:r>
              <a:r>
                <a:rPr lang="en-US" sz="1400" dirty="0" smtClean="0"/>
                <a:t> 5</a:t>
              </a:r>
              <a:br>
                <a:rPr lang="en-US" sz="1400" dirty="0" smtClean="0"/>
              </a:br>
              <a:r>
                <a:rPr lang="en-US" sz="1400" dirty="0" smtClean="0"/>
                <a:t>PowerPC</a:t>
              </a:r>
              <a:endParaRPr lang="en-US" sz="1400" dirty="0"/>
            </a:p>
            <a:p>
              <a:pPr algn="ctr"/>
              <a:r>
                <a:rPr lang="en-US" sz="1400" dirty="0"/>
                <a:t>440 MHz </a:t>
              </a:r>
              <a:br>
                <a:rPr lang="en-US" sz="1400" dirty="0"/>
              </a:br>
              <a:r>
                <a:rPr lang="en-US" sz="1400" dirty="0"/>
                <a:t>256 MB RAM</a:t>
              </a:r>
            </a:p>
          </p:txBody>
        </p:sp>
        <p:sp>
          <p:nvSpPr>
            <p:cNvPr id="11" name="15 Rectángulo"/>
            <p:cNvSpPr/>
            <p:nvPr/>
          </p:nvSpPr>
          <p:spPr>
            <a:xfrm>
              <a:off x="2347995" y="4302090"/>
              <a:ext cx="791999" cy="576080"/>
            </a:xfrm>
            <a:prstGeom prst="rect">
              <a:avLst/>
            </a:prstGeom>
            <a:solidFill>
              <a:srgbClr val="ADADEC"/>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2 serial ports</a:t>
              </a:r>
              <a:endParaRPr lang="en-US" sz="1400" dirty="0"/>
            </a:p>
          </p:txBody>
        </p:sp>
        <p:sp>
          <p:nvSpPr>
            <p:cNvPr id="12" name="16 Rectángulo"/>
            <p:cNvSpPr/>
            <p:nvPr/>
          </p:nvSpPr>
          <p:spPr>
            <a:xfrm>
              <a:off x="3244696" y="4302090"/>
              <a:ext cx="791999" cy="576080"/>
            </a:xfrm>
            <a:prstGeom prst="rect">
              <a:avLst/>
            </a:prstGeom>
            <a:solidFill>
              <a:srgbClr val="ADADEC"/>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Ethernet</a:t>
              </a:r>
              <a:endParaRPr lang="en-US" sz="1200" dirty="0"/>
            </a:p>
          </p:txBody>
        </p:sp>
        <p:sp>
          <p:nvSpPr>
            <p:cNvPr id="13" name="18 Flecha arriba y abajo"/>
            <p:cNvSpPr/>
            <p:nvPr/>
          </p:nvSpPr>
          <p:spPr>
            <a:xfrm>
              <a:off x="2610596" y="3726026"/>
              <a:ext cx="288032" cy="504056"/>
            </a:xfrm>
            <a:prstGeom prst="upDown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25 Rectángulo"/>
            <p:cNvSpPr/>
            <p:nvPr/>
          </p:nvSpPr>
          <p:spPr>
            <a:xfrm>
              <a:off x="5331976" y="2183789"/>
              <a:ext cx="1152128" cy="575999"/>
            </a:xfrm>
            <a:prstGeom prst="rect">
              <a:avLst/>
            </a:prstGeom>
            <a:solidFill>
              <a:srgbClr val="ADADEC"/>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TTC emulator</a:t>
              </a:r>
              <a:endParaRPr lang="en-US" sz="1400" dirty="0"/>
            </a:p>
          </p:txBody>
        </p:sp>
        <p:sp>
          <p:nvSpPr>
            <p:cNvPr id="15" name="26 Rectángulo"/>
            <p:cNvSpPr/>
            <p:nvPr/>
          </p:nvSpPr>
          <p:spPr>
            <a:xfrm>
              <a:off x="5331976" y="2894061"/>
              <a:ext cx="1143744" cy="575999"/>
            </a:xfrm>
            <a:prstGeom prst="rect">
              <a:avLst/>
            </a:prstGeom>
            <a:solidFill>
              <a:srgbClr val="ADADEC"/>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err="1" smtClean="0"/>
                <a:t>GLink</a:t>
              </a:r>
              <a:r>
                <a:rPr lang="en-US" sz="1400" dirty="0" smtClean="0"/>
                <a:t> receiver</a:t>
              </a:r>
              <a:endParaRPr lang="en-US" sz="1400" dirty="0"/>
            </a:p>
          </p:txBody>
        </p:sp>
        <p:sp>
          <p:nvSpPr>
            <p:cNvPr id="16" name="27 Rectángulo"/>
            <p:cNvSpPr/>
            <p:nvPr/>
          </p:nvSpPr>
          <p:spPr>
            <a:xfrm>
              <a:off x="5331976" y="3629073"/>
              <a:ext cx="1152128" cy="575999"/>
            </a:xfrm>
            <a:prstGeom prst="rect">
              <a:avLst/>
            </a:prstGeom>
            <a:solidFill>
              <a:srgbClr val="ADADEC"/>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HV/LED controller</a:t>
              </a:r>
            </a:p>
          </p:txBody>
        </p:sp>
        <p:sp>
          <p:nvSpPr>
            <p:cNvPr id="17" name="63 Flecha arriba y abajo"/>
            <p:cNvSpPr/>
            <p:nvPr/>
          </p:nvSpPr>
          <p:spPr>
            <a:xfrm rot="5400000">
              <a:off x="3913190" y="1969145"/>
              <a:ext cx="288032" cy="504056"/>
            </a:xfrm>
            <a:prstGeom prst="upDown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66 Rectángulo"/>
            <p:cNvSpPr/>
            <p:nvPr/>
          </p:nvSpPr>
          <p:spPr>
            <a:xfrm>
              <a:off x="2235632" y="1205746"/>
              <a:ext cx="4608512" cy="3902568"/>
            </a:xfrm>
            <a:prstGeom prst="rect">
              <a:avLst/>
            </a:prstGeom>
            <a:noFill/>
            <a:ln>
              <a:solidFill>
                <a:srgbClr val="00B05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9" name="71 Imagen" descr="can232new.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3772" y="3912841"/>
              <a:ext cx="648072" cy="648072"/>
            </a:xfrm>
            <a:prstGeom prst="rect">
              <a:avLst/>
            </a:prstGeom>
          </p:spPr>
        </p:pic>
        <p:pic>
          <p:nvPicPr>
            <p:cNvPr id="20" name="72 Imagen" descr="SFP-Transceiver-SFP1310-LX-.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499736">
              <a:off x="7286790" y="2252099"/>
              <a:ext cx="1394508" cy="965428"/>
            </a:xfrm>
            <a:prstGeom prst="rect">
              <a:avLst/>
            </a:prstGeom>
          </p:spPr>
        </p:pic>
        <p:sp>
          <p:nvSpPr>
            <p:cNvPr id="21" name="82 Flecha derecha"/>
            <p:cNvSpPr/>
            <p:nvPr/>
          </p:nvSpPr>
          <p:spPr>
            <a:xfrm>
              <a:off x="6587249" y="1599455"/>
              <a:ext cx="585073" cy="288032"/>
            </a:xfrm>
            <a:prstGeom prst="rightArrow">
              <a:avLst>
                <a:gd name="adj1" fmla="val 57229"/>
                <a:gd name="adj2" fmla="val 50000"/>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2" name="70 Imagen" descr="can232new.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9501" y="4460242"/>
              <a:ext cx="648072" cy="648072"/>
            </a:xfrm>
            <a:prstGeom prst="rect">
              <a:avLst/>
            </a:prstGeom>
          </p:spPr>
        </p:pic>
        <p:sp>
          <p:nvSpPr>
            <p:cNvPr id="23" name="87 Flecha izquierda y arriba"/>
            <p:cNvSpPr/>
            <p:nvPr/>
          </p:nvSpPr>
          <p:spPr>
            <a:xfrm>
              <a:off x="2307640" y="1278417"/>
              <a:ext cx="2520280" cy="2520272"/>
            </a:xfrm>
            <a:prstGeom prst="leftUpArrow">
              <a:avLst>
                <a:gd name="adj1" fmla="val 12412"/>
                <a:gd name="adj2" fmla="val 11833"/>
                <a:gd name="adj3" fmla="val 9434"/>
              </a:avLst>
            </a:prstGeom>
            <a:solidFill>
              <a:schemeClr val="tx2">
                <a:lumMod val="20000"/>
                <a:lumOff val="8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a:solidFill>
                    <a:schemeClr val="tx1"/>
                  </a:solidFill>
                </a:ln>
              </a:endParaRPr>
            </a:p>
          </p:txBody>
        </p:sp>
        <p:sp>
          <p:nvSpPr>
            <p:cNvPr id="24" name="88 Rectángulo"/>
            <p:cNvSpPr/>
            <p:nvPr/>
          </p:nvSpPr>
          <p:spPr>
            <a:xfrm>
              <a:off x="4142981" y="4297054"/>
              <a:ext cx="791999" cy="576080"/>
            </a:xfrm>
            <a:prstGeom prst="rect">
              <a:avLst/>
            </a:prstGeom>
            <a:solidFill>
              <a:srgbClr val="ADADEC"/>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Orbit clock</a:t>
              </a:r>
            </a:p>
          </p:txBody>
        </p:sp>
        <p:sp>
          <p:nvSpPr>
            <p:cNvPr id="25" name="89 Flecha arriba y abajo"/>
            <p:cNvSpPr/>
            <p:nvPr/>
          </p:nvSpPr>
          <p:spPr>
            <a:xfrm>
              <a:off x="3489262" y="3726026"/>
              <a:ext cx="288032" cy="504056"/>
            </a:xfrm>
            <a:prstGeom prst="upDown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6" name="90 Flecha arriba y abajo"/>
            <p:cNvSpPr/>
            <p:nvPr/>
          </p:nvSpPr>
          <p:spPr>
            <a:xfrm rot="5400000">
              <a:off x="4863924" y="1501244"/>
              <a:ext cx="288032" cy="504056"/>
            </a:xfrm>
            <a:prstGeom prst="upDown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91 Flecha arriba y abajo"/>
            <p:cNvSpPr/>
            <p:nvPr/>
          </p:nvSpPr>
          <p:spPr>
            <a:xfrm rot="5400000">
              <a:off x="4863924" y="2221324"/>
              <a:ext cx="288032" cy="504056"/>
            </a:xfrm>
            <a:prstGeom prst="upDown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8" name="92 Flecha arriba y abajo"/>
            <p:cNvSpPr/>
            <p:nvPr/>
          </p:nvSpPr>
          <p:spPr>
            <a:xfrm rot="5400000">
              <a:off x="4863924" y="2898597"/>
              <a:ext cx="288032" cy="504056"/>
            </a:xfrm>
            <a:prstGeom prst="upDown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9" name="97 CuadroTexto"/>
            <p:cNvSpPr txBox="1"/>
            <p:nvPr/>
          </p:nvSpPr>
          <p:spPr>
            <a:xfrm>
              <a:off x="2543964" y="3365986"/>
              <a:ext cx="2067932" cy="307777"/>
            </a:xfrm>
            <a:prstGeom prst="rect">
              <a:avLst/>
            </a:prstGeom>
            <a:noFill/>
          </p:spPr>
          <p:txBody>
            <a:bodyPr wrap="square" rtlCol="0">
              <a:spAutoFit/>
            </a:bodyPr>
            <a:lstStyle/>
            <a:p>
              <a:r>
                <a:rPr lang="en-US" sz="1400" dirty="0" smtClean="0"/>
                <a:t>PLB 46 BUS - </a:t>
              </a:r>
              <a:r>
                <a:rPr lang="en-US" sz="1400" i="1" dirty="0" smtClean="0"/>
                <a:t>100 MHz</a:t>
              </a:r>
              <a:endParaRPr lang="en-US" sz="1400" i="1" dirty="0"/>
            </a:p>
          </p:txBody>
        </p:sp>
        <p:sp>
          <p:nvSpPr>
            <p:cNvPr id="30" name="105 CuadroTexto"/>
            <p:cNvSpPr txBox="1"/>
            <p:nvPr/>
          </p:nvSpPr>
          <p:spPr>
            <a:xfrm>
              <a:off x="966791" y="5108314"/>
              <a:ext cx="945744" cy="523220"/>
            </a:xfrm>
            <a:prstGeom prst="rect">
              <a:avLst/>
            </a:prstGeom>
            <a:noFill/>
          </p:spPr>
          <p:txBody>
            <a:bodyPr wrap="square" rtlCol="0">
              <a:spAutoFit/>
            </a:bodyPr>
            <a:lstStyle/>
            <a:p>
              <a:pPr algn="ctr"/>
              <a:r>
                <a:rPr lang="en-US" sz="1400" dirty="0" smtClean="0"/>
                <a:t>CAN bus dongles </a:t>
              </a:r>
              <a:endParaRPr lang="en-US" sz="1400" dirty="0"/>
            </a:p>
          </p:txBody>
        </p:sp>
        <p:sp>
          <p:nvSpPr>
            <p:cNvPr id="31" name="108 CuadroTexto"/>
            <p:cNvSpPr txBox="1"/>
            <p:nvPr/>
          </p:nvSpPr>
          <p:spPr>
            <a:xfrm>
              <a:off x="4690083" y="4800537"/>
              <a:ext cx="2098195" cy="307777"/>
            </a:xfrm>
            <a:prstGeom prst="rect">
              <a:avLst/>
            </a:prstGeom>
            <a:noFill/>
          </p:spPr>
          <p:txBody>
            <a:bodyPr wrap="square" rtlCol="0" anchor="b">
              <a:spAutoFit/>
            </a:bodyPr>
            <a:lstStyle/>
            <a:p>
              <a:pPr algn="r"/>
              <a:r>
                <a:rPr lang="en-US" sz="1400" dirty="0" smtClean="0"/>
                <a:t>Embedded System</a:t>
              </a:r>
              <a:endParaRPr lang="en-US" sz="1400" dirty="0"/>
            </a:p>
          </p:txBody>
        </p:sp>
        <p:sp>
          <p:nvSpPr>
            <p:cNvPr id="32" name="109 CuadroTexto"/>
            <p:cNvSpPr txBox="1"/>
            <p:nvPr/>
          </p:nvSpPr>
          <p:spPr>
            <a:xfrm>
              <a:off x="354296" y="2626161"/>
              <a:ext cx="1440160" cy="307777"/>
            </a:xfrm>
            <a:prstGeom prst="rect">
              <a:avLst/>
            </a:prstGeom>
            <a:noFill/>
          </p:spPr>
          <p:txBody>
            <a:bodyPr wrap="square" rtlCol="0" anchor="b">
              <a:spAutoFit/>
            </a:bodyPr>
            <a:lstStyle/>
            <a:p>
              <a:pPr algn="ctr"/>
              <a:r>
                <a:rPr lang="en-US" sz="1400" dirty="0" smtClean="0"/>
                <a:t>ML507</a:t>
              </a:r>
              <a:endParaRPr lang="en-US" sz="1400" dirty="0"/>
            </a:p>
          </p:txBody>
        </p:sp>
        <p:sp>
          <p:nvSpPr>
            <p:cNvPr id="33" name="113 CuadroTexto"/>
            <p:cNvSpPr txBox="1"/>
            <p:nvPr/>
          </p:nvSpPr>
          <p:spPr>
            <a:xfrm>
              <a:off x="7706597" y="2908330"/>
              <a:ext cx="623984" cy="307777"/>
            </a:xfrm>
            <a:prstGeom prst="rect">
              <a:avLst/>
            </a:prstGeom>
            <a:noFill/>
          </p:spPr>
          <p:txBody>
            <a:bodyPr wrap="square" rtlCol="0">
              <a:spAutoFit/>
            </a:bodyPr>
            <a:lstStyle/>
            <a:p>
              <a:pPr algn="ctr"/>
              <a:r>
                <a:rPr lang="en-US" sz="1400" dirty="0" smtClean="0"/>
                <a:t>SFP</a:t>
              </a:r>
              <a:endParaRPr lang="en-US" sz="1400" dirty="0"/>
            </a:p>
          </p:txBody>
        </p:sp>
        <p:sp>
          <p:nvSpPr>
            <p:cNvPr id="34" name="112 CuadroTexto"/>
            <p:cNvSpPr txBox="1"/>
            <p:nvPr/>
          </p:nvSpPr>
          <p:spPr>
            <a:xfrm>
              <a:off x="7512880" y="2124508"/>
              <a:ext cx="1322167" cy="307777"/>
            </a:xfrm>
            <a:prstGeom prst="rect">
              <a:avLst/>
            </a:prstGeom>
            <a:noFill/>
          </p:spPr>
          <p:txBody>
            <a:bodyPr wrap="square" rtlCol="0">
              <a:spAutoFit/>
            </a:bodyPr>
            <a:lstStyle/>
            <a:p>
              <a:pPr algn="ctr"/>
              <a:r>
                <a:rPr lang="en-US" sz="1400" dirty="0" smtClean="0"/>
                <a:t>ADC board</a:t>
              </a:r>
              <a:endParaRPr lang="en-US" sz="1400" dirty="0"/>
            </a:p>
          </p:txBody>
        </p:sp>
        <p:pic>
          <p:nvPicPr>
            <p:cNvPr id="35" name="81 Imagen" descr="tux.jpg"/>
            <p:cNvPicPr>
              <a:picLocks noChangeAspect="1"/>
            </p:cNvPicPr>
            <p:nvPr/>
          </p:nvPicPr>
          <p:blipFill>
            <a:blip r:embed="rId5" cstate="print">
              <a:extLst>
                <a:ext uri="{BEBA8EAE-BF5A-486C-A8C5-ECC9F3942E4B}">
                  <a14:imgProps xmlns:a14="http://schemas.microsoft.com/office/drawing/2010/main">
                    <a14:imgLayer r:embed="rId6">
                      <a14:imgEffect>
                        <a14:backgroundRemoval t="3000" b="90000" l="10000" r="90000"/>
                      </a14:imgEffect>
                    </a14:imgLayer>
                  </a14:imgProps>
                </a:ext>
                <a:ext uri="{28A0092B-C50C-407E-A947-70E740481C1C}">
                  <a14:useLocalDpi xmlns:a14="http://schemas.microsoft.com/office/drawing/2010/main"/>
                </a:ext>
              </a:extLst>
            </a:blip>
            <a:stretch>
              <a:fillRect/>
            </a:stretch>
          </p:blipFill>
          <p:spPr>
            <a:xfrm>
              <a:off x="2754258" y="2360796"/>
              <a:ext cx="576064" cy="576064"/>
            </a:xfrm>
            <a:prstGeom prst="rect">
              <a:avLst/>
            </a:prstGeom>
          </p:spPr>
        </p:pic>
        <p:sp>
          <p:nvSpPr>
            <p:cNvPr id="36" name="82 Flecha derecha"/>
            <p:cNvSpPr/>
            <p:nvPr/>
          </p:nvSpPr>
          <p:spPr>
            <a:xfrm rot="2576065">
              <a:off x="6515620" y="4140073"/>
              <a:ext cx="684000" cy="324032"/>
            </a:xfrm>
            <a:prstGeom prst="right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110 CuadroTexto"/>
            <p:cNvSpPr txBox="1"/>
            <p:nvPr/>
          </p:nvSpPr>
          <p:spPr>
            <a:xfrm>
              <a:off x="7430193" y="5444345"/>
              <a:ext cx="1142432" cy="307777"/>
            </a:xfrm>
            <a:prstGeom prst="rect">
              <a:avLst/>
            </a:prstGeom>
            <a:noFill/>
          </p:spPr>
          <p:txBody>
            <a:bodyPr wrap="square" rtlCol="0">
              <a:spAutoFit/>
            </a:bodyPr>
            <a:lstStyle/>
            <a:p>
              <a:pPr algn="ctr"/>
              <a:r>
                <a:rPr lang="en-US" sz="1400" dirty="0" smtClean="0"/>
                <a:t>HV board</a:t>
              </a:r>
              <a:endParaRPr lang="en-US" sz="1400" dirty="0"/>
            </a:p>
          </p:txBody>
        </p:sp>
        <p:sp>
          <p:nvSpPr>
            <p:cNvPr id="38" name="110 CuadroTexto"/>
            <p:cNvSpPr txBox="1"/>
            <p:nvPr/>
          </p:nvSpPr>
          <p:spPr>
            <a:xfrm>
              <a:off x="7494791" y="4183194"/>
              <a:ext cx="1142432" cy="307777"/>
            </a:xfrm>
            <a:prstGeom prst="rect">
              <a:avLst/>
            </a:prstGeom>
            <a:noFill/>
          </p:spPr>
          <p:txBody>
            <a:bodyPr wrap="square" rtlCol="0">
              <a:spAutoFit/>
            </a:bodyPr>
            <a:lstStyle/>
            <a:p>
              <a:pPr algn="ctr"/>
              <a:r>
                <a:rPr lang="en-US" sz="1400" dirty="0" smtClean="0"/>
                <a:t>LED driver</a:t>
              </a:r>
              <a:endParaRPr lang="en-US" sz="1400" dirty="0"/>
            </a:p>
          </p:txBody>
        </p:sp>
        <p:sp>
          <p:nvSpPr>
            <p:cNvPr id="39" name="Rectangle 38"/>
            <p:cNvSpPr/>
            <p:nvPr/>
          </p:nvSpPr>
          <p:spPr bwMode="auto">
            <a:xfrm>
              <a:off x="1072244" y="1955484"/>
              <a:ext cx="291483" cy="312509"/>
            </a:xfrm>
            <a:prstGeom prst="rect">
              <a:avLst/>
            </a:prstGeom>
            <a:noFill/>
            <a:ln w="28575" cmpd="sng">
              <a:solidFill>
                <a:srgbClr val="0000FF"/>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accent2"/>
                </a:solidFill>
                <a:effectLst/>
                <a:latin typeface="Verdana" charset="0"/>
              </a:endParaRPr>
            </a:p>
          </p:txBody>
        </p:sp>
        <p:cxnSp>
          <p:nvCxnSpPr>
            <p:cNvPr id="40" name="Straight Connector 39"/>
            <p:cNvCxnSpPr/>
            <p:nvPr/>
          </p:nvCxnSpPr>
          <p:spPr bwMode="auto">
            <a:xfrm flipV="1">
              <a:off x="1363727" y="1455946"/>
              <a:ext cx="871905" cy="499538"/>
            </a:xfrm>
            <a:prstGeom prst="line">
              <a:avLst/>
            </a:prstGeom>
            <a:ln>
              <a:solidFill>
                <a:srgbClr val="0000FF"/>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41" name="Straight Connector 40"/>
            <p:cNvCxnSpPr/>
            <p:nvPr/>
          </p:nvCxnSpPr>
          <p:spPr bwMode="auto">
            <a:xfrm>
              <a:off x="1363727" y="2267993"/>
              <a:ext cx="871905" cy="738616"/>
            </a:xfrm>
            <a:prstGeom prst="line">
              <a:avLst/>
            </a:prstGeom>
            <a:ln>
              <a:solidFill>
                <a:srgbClr val="0000FF"/>
              </a:solidFill>
              <a:headEnd type="none" w="med" len="med"/>
              <a:tailEnd type="arrow"/>
            </a:ln>
          </p:spPr>
          <p:style>
            <a:lnRef idx="2">
              <a:schemeClr val="accent2"/>
            </a:lnRef>
            <a:fillRef idx="0">
              <a:schemeClr val="accent2"/>
            </a:fillRef>
            <a:effectRef idx="1">
              <a:schemeClr val="accent2"/>
            </a:effectRef>
            <a:fontRef idx="minor">
              <a:schemeClr val="tx1"/>
            </a:fontRef>
          </p:style>
        </p:cxnSp>
        <p:pic>
          <p:nvPicPr>
            <p:cNvPr id="42" name="Picture 41" descr="mount-comps-finished.jpg"/>
            <p:cNvPicPr>
              <a:picLocks noChangeAspect="1"/>
            </p:cNvPicPr>
            <p:nvPr/>
          </p:nvPicPr>
          <p:blipFill>
            <a:blip r:embed="rId7" cstate="print">
              <a:extLst>
                <a:ext uri="{BEBA8EAE-BF5A-486C-A8C5-ECC9F3942E4B}">
                  <a14:imgProps xmlns:a14="http://schemas.microsoft.com/office/drawing/2010/main">
                    <a14:imgLayer r:embed="rId8">
                      <a14:imgEffect>
                        <a14:backgroundRemoval t="2041" b="98548" l="2308" r="96593">
                          <a14:foregroundMark x1="4890" y1="15777" x2="4890" y2="15777"/>
                          <a14:foregroundMark x1="9011" y1="72920" x2="9011" y2="72920"/>
                          <a14:foregroundMark x1="66648" y1="12559" x2="66648" y2="12559"/>
                          <a14:foregroundMark x1="84890" y1="12794" x2="84890" y2="12794"/>
                          <a14:foregroundMark x1="37857" y1="19662" x2="37857" y2="19662"/>
                          <a14:foregroundMark x1="42637" y1="71546" x2="42637" y2="71546"/>
                          <a14:foregroundMark x1="59890" y1="82535" x2="59890" y2="82535"/>
                        </a14:backgroundRemoval>
                      </a14:imgEffect>
                    </a14:imgLayer>
                  </a14:imgProps>
                </a:ext>
                <a:ext uri="{28A0092B-C50C-407E-A947-70E740481C1C}">
                  <a14:useLocalDpi xmlns:a14="http://schemas.microsoft.com/office/drawing/2010/main"/>
                </a:ext>
              </a:extLst>
            </a:blip>
            <a:stretch>
              <a:fillRect/>
            </a:stretch>
          </p:blipFill>
          <p:spPr>
            <a:xfrm rot="5400000">
              <a:off x="7477742" y="4214634"/>
              <a:ext cx="1101842" cy="1542579"/>
            </a:xfrm>
            <a:prstGeom prst="rect">
              <a:avLst/>
            </a:prstGeom>
          </p:spPr>
        </p:pic>
        <p:pic>
          <p:nvPicPr>
            <p:cNvPr id="43" name="Picture 42" descr="Foto 29-08-13 08 50 05.jpg"/>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35" b="96736" l="1906" r="98316">
                          <a14:foregroundMark x1="46454" y1="83280" x2="46454" y2="83280"/>
                          <a14:foregroundMark x1="42642" y1="76433" x2="42642" y2="76433"/>
                          <a14:foregroundMark x1="42819" y1="80494" x2="42819" y2="80494"/>
                          <a14:foregroundMark x1="39716" y1="82723" x2="39716" y2="82723"/>
                          <a14:foregroundMark x1="27926" y1="94188" x2="27926" y2="94188"/>
                          <a14:foregroundMark x1="25488" y1="93551" x2="25488" y2="93551"/>
                        </a14:backgroundRemoval>
                      </a14:imgEffect>
                    </a14:imgLayer>
                  </a14:imgProps>
                </a:ext>
                <a:ext uri="{28A0092B-C50C-407E-A947-70E740481C1C}">
                  <a14:useLocalDpi xmlns:a14="http://schemas.microsoft.com/office/drawing/2010/main"/>
                </a:ext>
              </a:extLst>
            </a:blip>
            <a:srcRect/>
            <a:stretch/>
          </p:blipFill>
          <p:spPr>
            <a:xfrm>
              <a:off x="7201204" y="1161336"/>
              <a:ext cx="1859534" cy="1035312"/>
            </a:xfrm>
            <a:prstGeom prst="rect">
              <a:avLst/>
            </a:prstGeom>
          </p:spPr>
        </p:pic>
        <p:sp>
          <p:nvSpPr>
            <p:cNvPr id="44" name="89 Flecha arriba y abajo"/>
            <p:cNvSpPr/>
            <p:nvPr/>
          </p:nvSpPr>
          <p:spPr>
            <a:xfrm>
              <a:off x="4368852" y="3717596"/>
              <a:ext cx="288032" cy="504056"/>
            </a:xfrm>
            <a:prstGeom prst="upDown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5" name="93 Flecha arriba y abajo"/>
            <p:cNvSpPr/>
            <p:nvPr/>
          </p:nvSpPr>
          <p:spPr>
            <a:xfrm rot="18900000">
              <a:off x="4867014" y="3426586"/>
              <a:ext cx="288032" cy="619743"/>
            </a:xfrm>
            <a:prstGeom prst="upDown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6" name="25 Rectángulo"/>
            <p:cNvSpPr/>
            <p:nvPr/>
          </p:nvSpPr>
          <p:spPr>
            <a:xfrm>
              <a:off x="5316055" y="1455945"/>
              <a:ext cx="1152128" cy="575999"/>
            </a:xfrm>
            <a:prstGeom prst="rect">
              <a:avLst/>
            </a:prstGeom>
            <a:solidFill>
              <a:srgbClr val="ADADEC"/>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16 channel ADC</a:t>
              </a:r>
              <a:endParaRPr lang="en-US" sz="1400" dirty="0"/>
            </a:p>
          </p:txBody>
        </p:sp>
        <p:sp>
          <p:nvSpPr>
            <p:cNvPr id="47" name="74 Flecha derecha"/>
            <p:cNvSpPr/>
            <p:nvPr/>
          </p:nvSpPr>
          <p:spPr>
            <a:xfrm rot="18829053" flipH="1">
              <a:off x="6528525" y="2913604"/>
              <a:ext cx="648000" cy="288032"/>
            </a:xfrm>
            <a:prstGeom prst="right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82 Flecha derecha"/>
            <p:cNvSpPr/>
            <p:nvPr/>
          </p:nvSpPr>
          <p:spPr>
            <a:xfrm>
              <a:off x="6595691" y="2345643"/>
              <a:ext cx="585073" cy="288032"/>
            </a:xfrm>
            <a:prstGeom prst="rightArrow">
              <a:avLst>
                <a:gd name="adj1" fmla="val 57229"/>
                <a:gd name="adj2" fmla="val 50000"/>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82 Flecha derecha"/>
            <p:cNvSpPr/>
            <p:nvPr/>
          </p:nvSpPr>
          <p:spPr>
            <a:xfrm>
              <a:off x="6585613" y="3618570"/>
              <a:ext cx="585073" cy="288032"/>
            </a:xfrm>
            <a:prstGeom prst="rightArrow">
              <a:avLst>
                <a:gd name="adj1" fmla="val 57229"/>
                <a:gd name="adj2" fmla="val 50000"/>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92 Flecha arriba y abajo"/>
            <p:cNvSpPr/>
            <p:nvPr/>
          </p:nvSpPr>
          <p:spPr>
            <a:xfrm rot="5400000">
              <a:off x="1902468" y="4477082"/>
              <a:ext cx="288032" cy="504056"/>
            </a:xfrm>
            <a:prstGeom prst="upDown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1" name="93 Flecha arriba y abajo"/>
            <p:cNvSpPr/>
            <p:nvPr/>
          </p:nvSpPr>
          <p:spPr>
            <a:xfrm rot="18900000">
              <a:off x="1914032" y="4013151"/>
              <a:ext cx="288032" cy="619743"/>
            </a:xfrm>
            <a:prstGeom prst="upDownArrow">
              <a:avLst/>
            </a:prstGeom>
            <a:solidFill>
              <a:srgbClr val="8DC69C"/>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52" name="Picture 51" descr="2014-01-07.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31203" y="3183498"/>
              <a:ext cx="1473982" cy="1044000"/>
            </a:xfrm>
            <a:prstGeom prst="rect">
              <a:avLst/>
            </a:prstGeom>
          </p:spPr>
        </p:pic>
      </p:grpSp>
      <p:pic>
        <p:nvPicPr>
          <p:cNvPr id="54" name="Picture 53" descr="240px-University_of_the_Witwatersrand_Seal.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295525" y="5713502"/>
            <a:ext cx="791999" cy="867899"/>
          </a:xfrm>
          <a:prstGeom prst="rect">
            <a:avLst/>
          </a:prstGeom>
        </p:spPr>
      </p:pic>
      <p:sp>
        <p:nvSpPr>
          <p:cNvPr id="53" name="TextBox 52"/>
          <p:cNvSpPr txBox="1"/>
          <p:nvPr/>
        </p:nvSpPr>
        <p:spPr>
          <a:xfrm>
            <a:off x="5682054" y="6134939"/>
            <a:ext cx="2737686" cy="369332"/>
          </a:xfrm>
          <a:prstGeom prst="rect">
            <a:avLst/>
          </a:prstGeom>
          <a:noFill/>
        </p:spPr>
        <p:txBody>
          <a:bodyPr wrap="none" rtlCol="0">
            <a:spAutoFit/>
          </a:bodyPr>
          <a:lstStyle/>
          <a:p>
            <a:r>
              <a:rPr lang="en-US" dirty="0" smtClean="0"/>
              <a:t>See talk by Titus </a:t>
            </a:r>
            <a:r>
              <a:rPr lang="en-US" dirty="0" err="1" smtClean="0"/>
              <a:t>Masike</a:t>
            </a:r>
            <a:endParaRPr lang="en-US" dirty="0"/>
          </a:p>
        </p:txBody>
      </p:sp>
    </p:spTree>
    <p:extLst>
      <p:ext uri="{BB962C8B-B14F-4D97-AF65-F5344CB8AC3E}">
        <p14:creationId xmlns:p14="http://schemas.microsoft.com/office/powerpoint/2010/main" val="2710988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Phase-I upgrade</a:t>
            </a:r>
            <a:endParaRPr lang="en-US" dirty="0"/>
          </a:p>
        </p:txBody>
      </p:sp>
      <p:sp>
        <p:nvSpPr>
          <p:cNvPr id="3" name="Content Placeholder 2"/>
          <p:cNvSpPr>
            <a:spLocks noGrp="1"/>
          </p:cNvSpPr>
          <p:nvPr>
            <p:ph idx="1"/>
          </p:nvPr>
        </p:nvSpPr>
        <p:spPr>
          <a:xfrm>
            <a:off x="56557" y="1055714"/>
            <a:ext cx="3810824" cy="5281402"/>
          </a:xfrm>
        </p:spPr>
        <p:txBody>
          <a:bodyPr>
            <a:normAutofit fontScale="77500" lnSpcReduction="20000"/>
          </a:bodyPr>
          <a:lstStyle/>
          <a:p>
            <a:r>
              <a:rPr lang="en-US" dirty="0" smtClean="0"/>
              <a:t>Level 1 single </a:t>
            </a:r>
            <a:r>
              <a:rPr lang="en-US" dirty="0" err="1" smtClean="0"/>
              <a:t>Muon</a:t>
            </a:r>
            <a:r>
              <a:rPr lang="en-US" dirty="0" smtClean="0"/>
              <a:t> trigger at 20 </a:t>
            </a:r>
            <a:r>
              <a:rPr lang="en-US" dirty="0" err="1" smtClean="0"/>
              <a:t>GeV</a:t>
            </a:r>
            <a:r>
              <a:rPr lang="en-US" dirty="0" smtClean="0"/>
              <a:t> is </a:t>
            </a:r>
            <a:r>
              <a:rPr lang="en-US" dirty="0"/>
              <a:t>expected to be 34 </a:t>
            </a:r>
            <a:r>
              <a:rPr lang="en-US" dirty="0" smtClean="0"/>
              <a:t>kHz but Trigger can only handle below 25 kHz</a:t>
            </a:r>
          </a:p>
          <a:p>
            <a:pPr lvl="1"/>
            <a:r>
              <a:rPr lang="en-US" dirty="0" smtClean="0"/>
              <a:t>Should be reduced otherwise will be heavily scaled down randomly</a:t>
            </a:r>
          </a:p>
          <a:p>
            <a:r>
              <a:rPr lang="en-US" dirty="0" smtClean="0"/>
              <a:t>A New Small Wheel (NSW) covering 1.3 &lt; </a:t>
            </a:r>
            <a:r>
              <a:rPr lang="en-US" dirty="0" err="1"/>
              <a:t>η</a:t>
            </a:r>
            <a:r>
              <a:rPr lang="en-US" dirty="0" smtClean="0"/>
              <a:t> &lt; 2.4 will do coincidence with TGC</a:t>
            </a:r>
          </a:p>
          <a:p>
            <a:r>
              <a:rPr lang="en-US" dirty="0" smtClean="0"/>
              <a:t>Complemented by the coincidence in the outermost radial layer of Tile (D-cell) covering 1.0 </a:t>
            </a:r>
            <a:r>
              <a:rPr lang="en-US" dirty="0"/>
              <a:t>&lt; </a:t>
            </a:r>
            <a:r>
              <a:rPr lang="en-US" dirty="0" err="1"/>
              <a:t>η</a:t>
            </a:r>
            <a:r>
              <a:rPr lang="en-US" dirty="0"/>
              <a:t> </a:t>
            </a:r>
            <a:r>
              <a:rPr lang="en-US" dirty="0" smtClean="0"/>
              <a:t>&lt; 1.3</a:t>
            </a:r>
          </a:p>
          <a:p>
            <a:r>
              <a:rPr lang="en-US" dirty="0" smtClean="0"/>
              <a:t>Possibility </a:t>
            </a:r>
            <a:r>
              <a:rPr lang="en-US" dirty="0"/>
              <a:t>to reduce the large fake rate in the end-cap region up to ~60</a:t>
            </a:r>
            <a:r>
              <a:rPr lang="en-US" dirty="0" smtClean="0"/>
              <a:t>%</a:t>
            </a:r>
          </a:p>
          <a:p>
            <a:pPr lvl="1"/>
            <a:r>
              <a:rPr lang="en-US" dirty="0"/>
              <a:t>In D5 D6 region we expect a 82% reduction rate at 500 MeV threshold</a:t>
            </a:r>
          </a:p>
          <a:p>
            <a:pPr lvl="1"/>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Footer Placeholder 4"/>
          <p:cNvSpPr>
            <a:spLocks noGrp="1"/>
          </p:cNvSpPr>
          <p:nvPr>
            <p:ph type="ftr" sz="quarter" idx="12"/>
          </p:nvPr>
        </p:nvSpPr>
        <p:spPr/>
        <p:txBody>
          <a:bodyPr/>
          <a:lstStyle/>
          <a:p>
            <a:r>
              <a:rPr lang="en-US" smtClean="0"/>
              <a:t>Carlos Solans</a:t>
            </a:r>
            <a:endParaRPr lang="en-US"/>
          </a:p>
        </p:txBody>
      </p:sp>
      <p:sp>
        <p:nvSpPr>
          <p:cNvPr id="6" name="Slide Number Placeholder 5"/>
          <p:cNvSpPr>
            <a:spLocks noGrp="1"/>
          </p:cNvSpPr>
          <p:nvPr>
            <p:ph type="sldNum" sz="quarter" idx="11"/>
          </p:nvPr>
        </p:nvSpPr>
        <p:spPr/>
        <p:txBody>
          <a:bodyPr/>
          <a:lstStyle/>
          <a:p>
            <a:fld id="{E266C34C-EE11-E64E-9201-4C953A09C432}" type="slidenum">
              <a:rPr lang="en-US" smtClean="0"/>
              <a:t>16</a:t>
            </a:fld>
            <a:endParaRPr lang="en-US"/>
          </a:p>
        </p:txBody>
      </p:sp>
      <p:sp>
        <p:nvSpPr>
          <p:cNvPr id="7" name="Rectangle 6"/>
          <p:cNvSpPr/>
          <p:nvPr/>
        </p:nvSpPr>
        <p:spPr>
          <a:xfrm>
            <a:off x="343766" y="6281937"/>
            <a:ext cx="3108543" cy="307777"/>
          </a:xfrm>
          <a:prstGeom prst="rect">
            <a:avLst/>
          </a:prstGeom>
        </p:spPr>
        <p:txBody>
          <a:bodyPr wrap="none">
            <a:spAutoFit/>
          </a:bodyPr>
          <a:lstStyle/>
          <a:p>
            <a:r>
              <a:rPr lang="en-US" sz="1400" dirty="0" smtClean="0">
                <a:hlinkClick r:id="rId2"/>
              </a:rPr>
              <a:t>ATLAS TDAQ Phase-I Upgrade TDR</a:t>
            </a:r>
            <a:endParaRPr lang="en-US" sz="14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79820" y="1083326"/>
            <a:ext cx="4571270" cy="3569207"/>
          </a:xfrm>
          <a:prstGeom prst="rect">
            <a:avLst/>
          </a:prstGeom>
        </p:spPr>
      </p:pic>
      <p:pic>
        <p:nvPicPr>
          <p:cNvPr id="12" name="Picture 11" descr="EffvsThres_a.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53007" y="4674054"/>
            <a:ext cx="2707017" cy="1943132"/>
          </a:xfrm>
          <a:prstGeom prst="rect">
            <a:avLst/>
          </a:prstGeom>
        </p:spPr>
      </p:pic>
      <p:pic>
        <p:nvPicPr>
          <p:cNvPr id="13" name="Picture 12" descr="DETA_Aside.png"/>
          <p:cNvPicPr>
            <a:picLocks noChangeAspect="1"/>
          </p:cNvPicPr>
          <p:nvPr/>
        </p:nvPicPr>
        <p:blipFill rotWithShape="1">
          <a:blip r:embed="rId5" cstate="print">
            <a:extLst>
              <a:ext uri="{28A0092B-C50C-407E-A947-70E740481C1C}">
                <a14:useLocalDpi xmlns:a14="http://schemas.microsoft.com/office/drawing/2010/main"/>
              </a:ext>
            </a:extLst>
          </a:blip>
          <a:srcRect l="5552"/>
          <a:stretch/>
        </p:blipFill>
        <p:spPr>
          <a:xfrm>
            <a:off x="6381808" y="4617731"/>
            <a:ext cx="2735379" cy="1999455"/>
          </a:xfrm>
          <a:prstGeom prst="rect">
            <a:avLst/>
          </a:prstGeom>
        </p:spPr>
      </p:pic>
    </p:spTree>
    <p:extLst>
      <p:ext uri="{BB962C8B-B14F-4D97-AF65-F5344CB8AC3E}">
        <p14:creationId xmlns:p14="http://schemas.microsoft.com/office/powerpoint/2010/main" val="30597306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Tile </a:t>
            </a:r>
            <a:r>
              <a:rPr lang="en-US" dirty="0" err="1"/>
              <a:t>M</a:t>
            </a:r>
            <a:r>
              <a:rPr lang="en-US" dirty="0" err="1" smtClean="0"/>
              <a:t>uon</a:t>
            </a:r>
            <a:r>
              <a:rPr lang="en-US" dirty="0" smtClean="0"/>
              <a:t> D-layer </a:t>
            </a:r>
            <a:r>
              <a:rPr lang="en-US" dirty="0"/>
              <a:t>B</a:t>
            </a:r>
            <a:r>
              <a:rPr lang="en-US" dirty="0" smtClean="0"/>
              <a:t>oard</a:t>
            </a:r>
            <a:endParaRPr lang="en-US" dirty="0"/>
          </a:p>
        </p:txBody>
      </p:sp>
      <p:sp>
        <p:nvSpPr>
          <p:cNvPr id="3" name="Content Placeholder 2"/>
          <p:cNvSpPr>
            <a:spLocks noGrp="1"/>
          </p:cNvSpPr>
          <p:nvPr>
            <p:ph idx="1"/>
          </p:nvPr>
        </p:nvSpPr>
        <p:spPr>
          <a:xfrm>
            <a:off x="1336" y="1124744"/>
            <a:ext cx="3919247" cy="5400600"/>
          </a:xfrm>
        </p:spPr>
        <p:txBody>
          <a:bodyPr>
            <a:normAutofit fontScale="77500" lnSpcReduction="20000"/>
          </a:bodyPr>
          <a:lstStyle/>
          <a:p>
            <a:r>
              <a:rPr lang="en-US" dirty="0" smtClean="0"/>
              <a:t>New Tile </a:t>
            </a:r>
            <a:r>
              <a:rPr lang="en-US" dirty="0" err="1" smtClean="0"/>
              <a:t>Muon</a:t>
            </a:r>
            <a:r>
              <a:rPr lang="en-US" dirty="0" smtClean="0"/>
              <a:t> D-layer boards will read-out 512 </a:t>
            </a:r>
            <a:r>
              <a:rPr lang="en-US" dirty="0" err="1" smtClean="0"/>
              <a:t>muon</a:t>
            </a:r>
            <a:r>
              <a:rPr lang="en-US" dirty="0" smtClean="0"/>
              <a:t> outputs ( 64 modules x 2 barrels x 2 cells x 2 channels / cell ), eight modules per board</a:t>
            </a:r>
          </a:p>
          <a:p>
            <a:r>
              <a:rPr lang="en-US" dirty="0" smtClean="0"/>
              <a:t>Provide </a:t>
            </a:r>
            <a:r>
              <a:rPr lang="en-US" dirty="0"/>
              <a:t>the correct </a:t>
            </a:r>
            <a:r>
              <a:rPr lang="en-US" dirty="0" smtClean="0"/>
              <a:t>calibration and perform </a:t>
            </a:r>
            <a:r>
              <a:rPr lang="en-US" dirty="0"/>
              <a:t>signal detection for each </a:t>
            </a:r>
            <a:r>
              <a:rPr lang="en-US" dirty="0" smtClean="0"/>
              <a:t>cell along with Bunch Crossing Identification </a:t>
            </a:r>
          </a:p>
          <a:p>
            <a:r>
              <a:rPr lang="en-US" dirty="0" smtClean="0"/>
              <a:t>Transmit </a:t>
            </a:r>
            <a:r>
              <a:rPr lang="en-US" dirty="0"/>
              <a:t>the </a:t>
            </a:r>
            <a:r>
              <a:rPr lang="en-US" i="1" dirty="0" err="1"/>
              <a:t>η</a:t>
            </a:r>
            <a:r>
              <a:rPr lang="en-US" dirty="0"/>
              <a:t>, </a:t>
            </a:r>
            <a:r>
              <a:rPr lang="en-US" i="1" dirty="0" err="1"/>
              <a:t>φ</a:t>
            </a:r>
            <a:r>
              <a:rPr lang="en-US" dirty="0"/>
              <a:t>, and bunch number from the detected cells to the </a:t>
            </a:r>
            <a:r>
              <a:rPr lang="en-US" dirty="0" smtClean="0"/>
              <a:t>new sector logic board through </a:t>
            </a:r>
            <a:r>
              <a:rPr lang="en-US" dirty="0" err="1" smtClean="0"/>
              <a:t>GLink</a:t>
            </a:r>
            <a:r>
              <a:rPr lang="en-US" dirty="0" smtClean="0"/>
              <a:t> </a:t>
            </a:r>
            <a:endParaRPr lang="en-US" dirty="0"/>
          </a:p>
          <a:p>
            <a:r>
              <a:rPr lang="en-US" dirty="0"/>
              <a:t>C</a:t>
            </a:r>
            <a:r>
              <a:rPr lang="en-US" dirty="0" smtClean="0"/>
              <a:t>onnect </a:t>
            </a:r>
            <a:r>
              <a:rPr lang="en-US" dirty="0"/>
              <a:t>to </a:t>
            </a:r>
            <a:r>
              <a:rPr lang="en-US" dirty="0" err="1"/>
              <a:t>neighbour</a:t>
            </a:r>
            <a:r>
              <a:rPr lang="en-US" dirty="0"/>
              <a:t> receiver boards </a:t>
            </a:r>
            <a:r>
              <a:rPr lang="en-US" dirty="0" smtClean="0"/>
              <a:t>due to different granularity in </a:t>
            </a:r>
            <a:r>
              <a:rPr lang="en-US" i="1" dirty="0" err="1" smtClean="0"/>
              <a:t>φ</a:t>
            </a:r>
            <a:r>
              <a:rPr lang="en-US" i="1" dirty="0" smtClean="0"/>
              <a:t>, </a:t>
            </a:r>
            <a:r>
              <a:rPr lang="en-US" dirty="0" smtClean="0"/>
              <a:t>64 tile modules for 48 </a:t>
            </a:r>
            <a:r>
              <a:rPr lang="en-US" dirty="0" err="1" smtClean="0"/>
              <a:t>muon</a:t>
            </a:r>
            <a:r>
              <a:rPr lang="en-US" dirty="0" smtClean="0"/>
              <a:t> trigger sector logic</a:t>
            </a:r>
            <a:endParaRPr lang="en-US" dirty="0"/>
          </a:p>
          <a:p>
            <a:r>
              <a:rPr lang="en-US" dirty="0"/>
              <a:t>P</a:t>
            </a:r>
            <a:r>
              <a:rPr lang="en-US" dirty="0" smtClean="0"/>
              <a:t>rovide ROD </a:t>
            </a:r>
            <a:r>
              <a:rPr lang="en-US" dirty="0"/>
              <a:t>data fragments to the DAQ </a:t>
            </a:r>
            <a:r>
              <a:rPr lang="en-US" dirty="0" smtClean="0"/>
              <a:t>system through </a:t>
            </a:r>
            <a:r>
              <a:rPr lang="en-US" dirty="0" err="1" smtClean="0"/>
              <a:t>SLink</a:t>
            </a:r>
            <a:endParaRPr lang="en-US" dirty="0"/>
          </a:p>
          <a:p>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E266C34C-EE11-E64E-9201-4C953A09C432}" type="slidenum">
              <a:rPr lang="en-US" smtClean="0"/>
              <a:t>17</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9" name="Picture 8"/>
          <p:cNvPicPr>
            <a:picLocks noChangeAspect="1"/>
          </p:cNvPicPr>
          <p:nvPr/>
        </p:nvPicPr>
        <p:blipFill>
          <a:blip r:embed="rId2"/>
          <a:stretch>
            <a:fillRect/>
          </a:stretch>
        </p:blipFill>
        <p:spPr>
          <a:xfrm>
            <a:off x="3830880" y="4252167"/>
            <a:ext cx="5313120" cy="2361360"/>
          </a:xfrm>
          <a:prstGeom prst="rect">
            <a:avLst/>
          </a:prstGeom>
        </p:spPr>
      </p:pic>
      <p:sp>
        <p:nvSpPr>
          <p:cNvPr id="11" name="TextBox 10"/>
          <p:cNvSpPr txBox="1"/>
          <p:nvPr/>
        </p:nvSpPr>
        <p:spPr>
          <a:xfrm>
            <a:off x="5005807" y="3838403"/>
            <a:ext cx="3029420" cy="276999"/>
          </a:xfrm>
          <a:prstGeom prst="rect">
            <a:avLst/>
          </a:prstGeom>
          <a:noFill/>
        </p:spPr>
        <p:txBody>
          <a:bodyPr wrap="none" rtlCol="0">
            <a:spAutoFit/>
          </a:bodyPr>
          <a:lstStyle/>
          <a:p>
            <a:r>
              <a:rPr lang="en-US" sz="1200" b="1" dirty="0" smtClean="0"/>
              <a:t>Tile </a:t>
            </a:r>
            <a:r>
              <a:rPr lang="en-US" sz="1200" b="1" dirty="0" err="1" smtClean="0"/>
              <a:t>muon</a:t>
            </a:r>
            <a:r>
              <a:rPr lang="en-US" sz="1200" b="1" dirty="0" smtClean="0"/>
              <a:t> D-layer board block diagram</a:t>
            </a:r>
          </a:p>
        </p:txBody>
      </p:sp>
      <p:grpSp>
        <p:nvGrpSpPr>
          <p:cNvPr id="100" name="Group 99"/>
          <p:cNvGrpSpPr/>
          <p:nvPr/>
        </p:nvGrpSpPr>
        <p:grpSpPr>
          <a:xfrm>
            <a:off x="4044823" y="1277030"/>
            <a:ext cx="5052268" cy="2561373"/>
            <a:chOff x="4044823" y="1277030"/>
            <a:chExt cx="5052268" cy="2561373"/>
          </a:xfrm>
        </p:grpSpPr>
        <p:sp>
          <p:nvSpPr>
            <p:cNvPr id="13" name="Rectangle 12"/>
            <p:cNvSpPr/>
            <p:nvPr/>
          </p:nvSpPr>
          <p:spPr bwMode="auto">
            <a:xfrm>
              <a:off x="4232946" y="1857220"/>
              <a:ext cx="1324842" cy="307777"/>
            </a:xfrm>
            <a:prstGeom prst="rect">
              <a:avLst/>
            </a:prstGeom>
            <a:solidFill>
              <a:schemeClr val="bg1">
                <a:lumMod val="85000"/>
              </a:schemeClr>
            </a:solidFill>
            <a:ln>
              <a:solidFill>
                <a:schemeClr val="tx1">
                  <a:lumMod val="85000"/>
                  <a:lumOff val="1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lumMod val="85000"/>
                      <a:lumOff val="15000"/>
                    </a:schemeClr>
                  </a:solidFill>
                  <a:effectLst/>
                  <a:latin typeface="Verdana" charset="0"/>
                </a:rPr>
                <a:t>digitization</a:t>
              </a:r>
              <a:endParaRPr kumimoji="0" lang="en-US" sz="1400" b="0" i="0" u="none" strike="noStrike" cap="none" normalizeH="0" baseline="0" dirty="0">
                <a:ln>
                  <a:noFill/>
                </a:ln>
                <a:solidFill>
                  <a:schemeClr val="tx1">
                    <a:lumMod val="85000"/>
                    <a:lumOff val="15000"/>
                  </a:schemeClr>
                </a:solidFill>
                <a:effectLst/>
                <a:latin typeface="Verdana" charset="0"/>
              </a:endParaRPr>
            </a:p>
          </p:txBody>
        </p:sp>
        <p:sp>
          <p:nvSpPr>
            <p:cNvPr id="14" name="Rectangle 13"/>
            <p:cNvSpPr/>
            <p:nvPr/>
          </p:nvSpPr>
          <p:spPr bwMode="auto">
            <a:xfrm>
              <a:off x="4182873" y="2659707"/>
              <a:ext cx="1435707" cy="523220"/>
            </a:xfrm>
            <a:prstGeom prst="rect">
              <a:avLst/>
            </a:prstGeom>
            <a:solidFill>
              <a:schemeClr val="bg1">
                <a:lumMod val="85000"/>
              </a:schemeClr>
            </a:solidFill>
            <a:ln>
              <a:solidFill>
                <a:schemeClr val="tx1">
                  <a:lumMod val="85000"/>
                  <a:lumOff val="1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defTabSz="914400" eaLnBrk="0" fontAlgn="base" hangingPunct="0">
                <a:spcBef>
                  <a:spcPct val="0"/>
                </a:spcBef>
                <a:spcAft>
                  <a:spcPct val="0"/>
                </a:spcAft>
              </a:pPr>
              <a:r>
                <a:rPr lang="en-US" sz="1400" dirty="0">
                  <a:solidFill>
                    <a:schemeClr val="tx1">
                      <a:lumMod val="85000"/>
                      <a:lumOff val="15000"/>
                    </a:schemeClr>
                  </a:solidFill>
                  <a:latin typeface="Verdana" charset="0"/>
                </a:rPr>
                <a:t>Calibration + cross </a:t>
              </a:r>
              <a:r>
                <a:rPr lang="en-US" sz="1400" dirty="0" err="1">
                  <a:solidFill>
                    <a:schemeClr val="tx1">
                      <a:lumMod val="85000"/>
                      <a:lumOff val="15000"/>
                    </a:schemeClr>
                  </a:solidFill>
                  <a:latin typeface="Verdana" charset="0"/>
                </a:rPr>
                <a:t>comm</a:t>
              </a:r>
              <a:endParaRPr lang="en-US" sz="1400" dirty="0">
                <a:solidFill>
                  <a:schemeClr val="tx1">
                    <a:lumMod val="85000"/>
                    <a:lumOff val="15000"/>
                  </a:schemeClr>
                </a:solidFill>
                <a:latin typeface="Verdana" charset="0"/>
              </a:endParaRPr>
            </a:p>
          </p:txBody>
        </p:sp>
        <p:sp>
          <p:nvSpPr>
            <p:cNvPr id="15" name="Rectangle 14"/>
            <p:cNvSpPr/>
            <p:nvPr/>
          </p:nvSpPr>
          <p:spPr bwMode="auto">
            <a:xfrm>
              <a:off x="6068679" y="1827036"/>
              <a:ext cx="1062549" cy="738664"/>
            </a:xfrm>
            <a:prstGeom prst="rect">
              <a:avLst/>
            </a:prstGeom>
            <a:solidFill>
              <a:schemeClr val="bg1">
                <a:lumMod val="85000"/>
              </a:schemeClr>
            </a:solidFill>
            <a:ln>
              <a:solidFill>
                <a:schemeClr val="tx1">
                  <a:lumMod val="85000"/>
                  <a:lumOff val="1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defTabSz="914400" eaLnBrk="0" fontAlgn="base" hangingPunct="0">
                <a:spcBef>
                  <a:spcPct val="0"/>
                </a:spcBef>
                <a:spcAft>
                  <a:spcPct val="0"/>
                </a:spcAft>
              </a:pPr>
              <a:r>
                <a:rPr lang="en-US" sz="1400" dirty="0">
                  <a:solidFill>
                    <a:schemeClr val="tx1">
                      <a:lumMod val="85000"/>
                      <a:lumOff val="15000"/>
                    </a:schemeClr>
                  </a:solidFill>
                  <a:latin typeface="Verdana" charset="0"/>
                </a:rPr>
                <a:t>Signal detection + BCID</a:t>
              </a:r>
            </a:p>
          </p:txBody>
        </p:sp>
        <p:sp>
          <p:nvSpPr>
            <p:cNvPr id="18" name="Rectangle 17"/>
            <p:cNvSpPr/>
            <p:nvPr/>
          </p:nvSpPr>
          <p:spPr bwMode="auto">
            <a:xfrm>
              <a:off x="6262595" y="3231036"/>
              <a:ext cx="1381894" cy="307777"/>
            </a:xfrm>
            <a:prstGeom prst="rect">
              <a:avLst/>
            </a:prstGeom>
            <a:solidFill>
              <a:schemeClr val="bg1">
                <a:lumMod val="85000"/>
              </a:schemeClr>
            </a:solidFill>
            <a:ln>
              <a:solidFill>
                <a:schemeClr val="tx1">
                  <a:lumMod val="85000"/>
                  <a:lumOff val="1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defTabSz="914400" eaLnBrk="0" fontAlgn="base" hangingPunct="0">
                <a:spcBef>
                  <a:spcPct val="0"/>
                </a:spcBef>
                <a:spcAft>
                  <a:spcPct val="0"/>
                </a:spcAft>
              </a:pPr>
              <a:r>
                <a:rPr lang="en-US" sz="1400" dirty="0">
                  <a:solidFill>
                    <a:schemeClr val="tx1">
                      <a:lumMod val="85000"/>
                      <a:lumOff val="15000"/>
                    </a:schemeClr>
                  </a:solidFill>
                  <a:latin typeface="Verdana" charset="0"/>
                </a:rPr>
                <a:t>Pipeline</a:t>
              </a:r>
            </a:p>
          </p:txBody>
        </p:sp>
        <p:cxnSp>
          <p:nvCxnSpPr>
            <p:cNvPr id="20" name="Elbow Connector 19"/>
            <p:cNvCxnSpPr>
              <a:stCxn id="13" idx="2"/>
              <a:endCxn id="14" idx="0"/>
            </p:cNvCxnSpPr>
            <p:nvPr/>
          </p:nvCxnSpPr>
          <p:spPr bwMode="auto">
            <a:xfrm rot="16200000" flipH="1">
              <a:off x="4650692" y="2409672"/>
              <a:ext cx="494710" cy="5360"/>
            </a:xfrm>
            <a:prstGeom prst="bentConnector3">
              <a:avLst/>
            </a:prstGeom>
            <a:ln w="57150" cmpd="sng">
              <a:solidFill>
                <a:srgbClr val="80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21" name="Elbow Connector 20"/>
            <p:cNvCxnSpPr>
              <a:stCxn id="14" idx="3"/>
              <a:endCxn id="18" idx="1"/>
            </p:cNvCxnSpPr>
            <p:nvPr/>
          </p:nvCxnSpPr>
          <p:spPr bwMode="auto">
            <a:xfrm>
              <a:off x="5618580" y="2921317"/>
              <a:ext cx="644015" cy="463608"/>
            </a:xfrm>
            <a:prstGeom prst="bentConnector3">
              <a:avLst/>
            </a:prstGeom>
            <a:ln w="57150" cmpd="sng">
              <a:solidFill>
                <a:srgbClr val="80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24" name="Elbow Connector 23"/>
            <p:cNvCxnSpPr>
              <a:stCxn id="14" idx="3"/>
              <a:endCxn id="15" idx="1"/>
            </p:cNvCxnSpPr>
            <p:nvPr/>
          </p:nvCxnSpPr>
          <p:spPr bwMode="auto">
            <a:xfrm flipV="1">
              <a:off x="5618580" y="2196368"/>
              <a:ext cx="450099" cy="724949"/>
            </a:xfrm>
            <a:prstGeom prst="bentConnector3">
              <a:avLst>
                <a:gd name="adj1" fmla="val 50000"/>
              </a:avLst>
            </a:prstGeom>
            <a:ln w="57150" cmpd="sng">
              <a:solidFill>
                <a:srgbClr val="80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27" name="Elbow Connector 26"/>
            <p:cNvCxnSpPr>
              <a:stCxn id="15" idx="3"/>
              <a:endCxn id="65" idx="1"/>
            </p:cNvCxnSpPr>
            <p:nvPr/>
          </p:nvCxnSpPr>
          <p:spPr bwMode="auto">
            <a:xfrm flipV="1">
              <a:off x="7131228" y="2194204"/>
              <a:ext cx="1134486" cy="2164"/>
            </a:xfrm>
            <a:prstGeom prst="bentConnector3">
              <a:avLst>
                <a:gd name="adj1" fmla="val 50000"/>
              </a:avLst>
            </a:prstGeom>
            <a:ln w="57150" cmpd="sng">
              <a:solidFill>
                <a:srgbClr val="80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30" name="Rectangle 29"/>
            <p:cNvSpPr/>
            <p:nvPr/>
          </p:nvSpPr>
          <p:spPr bwMode="auto">
            <a:xfrm>
              <a:off x="8333891" y="2713192"/>
              <a:ext cx="644394" cy="30777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8000"/>
                  </a:solidFill>
                  <a:latin typeface="Verdana" charset="0"/>
                </a:rPr>
                <a:t>CTP</a:t>
              </a:r>
              <a:endParaRPr kumimoji="0" lang="en-US" sz="1400" b="0" i="0" u="none" strike="noStrike" cap="none" normalizeH="0" baseline="0" dirty="0">
                <a:ln>
                  <a:noFill/>
                </a:ln>
                <a:solidFill>
                  <a:srgbClr val="008000"/>
                </a:solidFill>
                <a:effectLst/>
                <a:latin typeface="Verdana" charset="0"/>
              </a:endParaRPr>
            </a:p>
          </p:txBody>
        </p:sp>
        <p:cxnSp>
          <p:nvCxnSpPr>
            <p:cNvPr id="31" name="Elbow Connector 30"/>
            <p:cNvCxnSpPr>
              <a:stCxn id="18" idx="3"/>
              <a:endCxn id="79" idx="1"/>
            </p:cNvCxnSpPr>
            <p:nvPr/>
          </p:nvCxnSpPr>
          <p:spPr bwMode="auto">
            <a:xfrm flipV="1">
              <a:off x="7644489" y="3380900"/>
              <a:ext cx="691437" cy="4025"/>
            </a:xfrm>
            <a:prstGeom prst="bentConnector3">
              <a:avLst>
                <a:gd name="adj1" fmla="val 50000"/>
              </a:avLst>
            </a:prstGeom>
            <a:ln w="38100" cmpd="sng">
              <a:solidFill>
                <a:schemeClr val="accent6"/>
              </a:solidFill>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65" name="Rectangle 64"/>
            <p:cNvSpPr/>
            <p:nvPr/>
          </p:nvSpPr>
          <p:spPr bwMode="auto">
            <a:xfrm>
              <a:off x="8265714" y="1932594"/>
              <a:ext cx="831377" cy="5232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8000"/>
                  </a:solidFill>
                  <a:latin typeface="Verdana" charset="0"/>
                </a:rPr>
                <a:t>Sector </a:t>
              </a:r>
              <a:br>
                <a:rPr lang="en-US" sz="1400" dirty="0" smtClean="0">
                  <a:solidFill>
                    <a:srgbClr val="008000"/>
                  </a:solidFill>
                  <a:latin typeface="Verdana" charset="0"/>
                </a:rPr>
              </a:br>
              <a:r>
                <a:rPr lang="en-US" sz="1400" dirty="0" smtClean="0">
                  <a:solidFill>
                    <a:srgbClr val="008000"/>
                  </a:solidFill>
                  <a:latin typeface="Verdana" charset="0"/>
                </a:rPr>
                <a:t>Logic</a:t>
              </a:r>
              <a:endParaRPr kumimoji="0" lang="en-US" sz="1400" b="0" i="0" u="none" strike="noStrike" cap="none" normalizeH="0" baseline="0" dirty="0">
                <a:ln>
                  <a:noFill/>
                </a:ln>
                <a:solidFill>
                  <a:srgbClr val="008000"/>
                </a:solidFill>
                <a:effectLst/>
                <a:latin typeface="Verdana" charset="0"/>
              </a:endParaRPr>
            </a:p>
          </p:txBody>
        </p:sp>
        <p:sp>
          <p:nvSpPr>
            <p:cNvPr id="68" name="Rectangle 67"/>
            <p:cNvSpPr/>
            <p:nvPr/>
          </p:nvSpPr>
          <p:spPr bwMode="auto">
            <a:xfrm>
              <a:off x="6010785" y="1277030"/>
              <a:ext cx="1163618" cy="30777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08000"/>
                  </a:solidFill>
                  <a:latin typeface="Verdana" charset="0"/>
                </a:rPr>
                <a:t>TTC Clock</a:t>
              </a:r>
              <a:endParaRPr kumimoji="0" lang="en-US" sz="1400" b="0" i="0" u="none" strike="noStrike" cap="none" normalizeH="0" baseline="0" dirty="0">
                <a:ln>
                  <a:noFill/>
                </a:ln>
                <a:solidFill>
                  <a:srgbClr val="008000"/>
                </a:solidFill>
                <a:effectLst/>
                <a:latin typeface="Verdana" charset="0"/>
              </a:endParaRPr>
            </a:p>
          </p:txBody>
        </p:sp>
        <p:sp>
          <p:nvSpPr>
            <p:cNvPr id="69" name="TextBox 68"/>
            <p:cNvSpPr txBox="1"/>
            <p:nvPr/>
          </p:nvSpPr>
          <p:spPr>
            <a:xfrm>
              <a:off x="7241668" y="1436423"/>
              <a:ext cx="1073448" cy="738664"/>
            </a:xfrm>
            <a:prstGeom prst="rect">
              <a:avLst/>
            </a:prstGeom>
            <a:noFill/>
          </p:spPr>
          <p:txBody>
            <a:bodyPr wrap="none" rtlCol="0">
              <a:spAutoFit/>
            </a:bodyPr>
            <a:lstStyle/>
            <a:p>
              <a:pPr algn="ctr"/>
              <a:r>
                <a:rPr lang="en-US" sz="1400" i="1" dirty="0" err="1"/>
                <a:t>η</a:t>
              </a:r>
              <a:r>
                <a:rPr lang="en-US" sz="1400" dirty="0"/>
                <a:t>, </a:t>
              </a:r>
              <a:r>
                <a:rPr lang="en-US" sz="1400" i="1" dirty="0" err="1" smtClean="0"/>
                <a:t>φ</a:t>
              </a:r>
              <a:r>
                <a:rPr lang="en-US" sz="1400" i="1" dirty="0" smtClean="0"/>
                <a:t>, BCID</a:t>
              </a:r>
              <a:br>
                <a:rPr lang="en-US" sz="1400" i="1" dirty="0" smtClean="0"/>
              </a:br>
              <a:r>
                <a:rPr lang="en-US" sz="1400" i="1" dirty="0" smtClean="0"/>
                <a:t>@</a:t>
              </a:r>
              <a:r>
                <a:rPr lang="en-US" sz="1400" dirty="0" smtClean="0"/>
                <a:t>40 MHz </a:t>
              </a:r>
            </a:p>
            <a:p>
              <a:r>
                <a:rPr lang="en-US" sz="1400" dirty="0" smtClean="0"/>
                <a:t>(</a:t>
              </a:r>
              <a:r>
                <a:rPr lang="en-US" sz="1400" dirty="0" err="1" smtClean="0"/>
                <a:t>Glink</a:t>
              </a:r>
              <a:r>
                <a:rPr lang="en-US" sz="1400" dirty="0" smtClean="0"/>
                <a:t>)</a:t>
              </a:r>
              <a:endParaRPr lang="en-US" sz="1400" dirty="0"/>
            </a:p>
          </p:txBody>
        </p:sp>
        <p:cxnSp>
          <p:nvCxnSpPr>
            <p:cNvPr id="70" name="Elbow Connector 69"/>
            <p:cNvCxnSpPr>
              <a:stCxn id="68" idx="2"/>
              <a:endCxn id="15" idx="0"/>
            </p:cNvCxnSpPr>
            <p:nvPr/>
          </p:nvCxnSpPr>
          <p:spPr bwMode="auto">
            <a:xfrm rot="16200000" flipH="1">
              <a:off x="6475160" y="1702241"/>
              <a:ext cx="242229" cy="7360"/>
            </a:xfrm>
            <a:prstGeom prst="bentConnector3">
              <a:avLst>
                <a:gd name="adj1" fmla="val 50000"/>
              </a:avLst>
            </a:prstGeom>
            <a:ln>
              <a:solidFill>
                <a:srgbClr val="008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73" name="Elbow Connector 72"/>
            <p:cNvCxnSpPr>
              <a:stCxn id="30" idx="1"/>
              <a:endCxn id="18" idx="0"/>
            </p:cNvCxnSpPr>
            <p:nvPr/>
          </p:nvCxnSpPr>
          <p:spPr bwMode="auto">
            <a:xfrm rot="10800000" flipV="1">
              <a:off x="6953543" y="2867080"/>
              <a:ext cx="1380349" cy="363955"/>
            </a:xfrm>
            <a:prstGeom prst="bentConnector2">
              <a:avLst/>
            </a:prstGeom>
            <a:ln w="38100" cmpd="sng">
              <a:solidFill>
                <a:srgbClr val="008000"/>
              </a:solidFill>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79" name="Rectangle 78"/>
            <p:cNvSpPr/>
            <p:nvPr/>
          </p:nvSpPr>
          <p:spPr bwMode="auto">
            <a:xfrm>
              <a:off x="8335926" y="3227011"/>
              <a:ext cx="607050" cy="30777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solidFill>
                    <a:schemeClr val="accent6"/>
                  </a:solidFill>
                  <a:latin typeface="Verdana" charset="0"/>
                </a:rPr>
                <a:t>ROS</a:t>
              </a:r>
              <a:endParaRPr kumimoji="0" lang="en-US" sz="1400" b="0" i="0" u="none" strike="noStrike" cap="none" normalizeH="0" baseline="0" dirty="0">
                <a:ln>
                  <a:noFill/>
                </a:ln>
                <a:solidFill>
                  <a:schemeClr val="accent6"/>
                </a:solidFill>
                <a:effectLst/>
                <a:latin typeface="Verdana" charset="0"/>
              </a:endParaRPr>
            </a:p>
          </p:txBody>
        </p:sp>
        <p:sp>
          <p:nvSpPr>
            <p:cNvPr id="82" name="TextBox 81"/>
            <p:cNvSpPr txBox="1"/>
            <p:nvPr/>
          </p:nvSpPr>
          <p:spPr>
            <a:xfrm>
              <a:off x="5853264" y="3530626"/>
              <a:ext cx="3179923" cy="307777"/>
            </a:xfrm>
            <a:prstGeom prst="rect">
              <a:avLst/>
            </a:prstGeom>
            <a:noFill/>
          </p:spPr>
          <p:txBody>
            <a:bodyPr wrap="square" rtlCol="0">
              <a:spAutoFit/>
            </a:bodyPr>
            <a:lstStyle/>
            <a:p>
              <a:pPr algn="r"/>
              <a:r>
                <a:rPr lang="en-US" sz="1400" dirty="0" smtClean="0"/>
                <a:t>Trigger details @100 kHz (</a:t>
              </a:r>
              <a:r>
                <a:rPr lang="en-US" sz="1400" dirty="0" err="1" smtClean="0"/>
                <a:t>SLink</a:t>
              </a:r>
              <a:r>
                <a:rPr lang="en-US" sz="1400" dirty="0" smtClean="0"/>
                <a:t>)</a:t>
              </a:r>
              <a:endParaRPr lang="en-US" sz="1400" dirty="0"/>
            </a:p>
          </p:txBody>
        </p:sp>
        <p:sp>
          <p:nvSpPr>
            <p:cNvPr id="87" name="TextBox 86"/>
            <p:cNvSpPr txBox="1"/>
            <p:nvPr/>
          </p:nvSpPr>
          <p:spPr>
            <a:xfrm>
              <a:off x="7172643" y="2536065"/>
              <a:ext cx="1295109" cy="307777"/>
            </a:xfrm>
            <a:prstGeom prst="rect">
              <a:avLst/>
            </a:prstGeom>
            <a:noFill/>
          </p:spPr>
          <p:txBody>
            <a:bodyPr wrap="none" rtlCol="0">
              <a:spAutoFit/>
            </a:bodyPr>
            <a:lstStyle/>
            <a:p>
              <a:r>
                <a:rPr lang="en-US" sz="1400" dirty="0" smtClean="0"/>
                <a:t>L1A@100kHz</a:t>
              </a:r>
              <a:endParaRPr lang="en-US" sz="1400" dirty="0"/>
            </a:p>
          </p:txBody>
        </p:sp>
        <p:sp>
          <p:nvSpPr>
            <p:cNvPr id="88" name="Rectangle 87"/>
            <p:cNvSpPr/>
            <p:nvPr/>
          </p:nvSpPr>
          <p:spPr bwMode="auto">
            <a:xfrm>
              <a:off x="4044823" y="1281690"/>
              <a:ext cx="1698001" cy="30777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Verdana" charset="0"/>
                </a:rPr>
                <a:t>Detector signals</a:t>
              </a:r>
              <a:endParaRPr kumimoji="0" lang="en-US" sz="1400" b="0" i="0" u="none" strike="noStrike" cap="none" normalizeH="0" baseline="0" dirty="0">
                <a:ln>
                  <a:noFill/>
                </a:ln>
                <a:solidFill>
                  <a:schemeClr val="tx1"/>
                </a:solidFill>
                <a:effectLst/>
                <a:latin typeface="Verdana" charset="0"/>
              </a:endParaRPr>
            </a:p>
          </p:txBody>
        </p:sp>
        <p:cxnSp>
          <p:nvCxnSpPr>
            <p:cNvPr id="90" name="Elbow Connector 89"/>
            <p:cNvCxnSpPr>
              <a:stCxn id="88" idx="2"/>
              <a:endCxn id="13" idx="0"/>
            </p:cNvCxnSpPr>
            <p:nvPr/>
          </p:nvCxnSpPr>
          <p:spPr bwMode="auto">
            <a:xfrm rot="16200000" flipH="1">
              <a:off x="4760719" y="1722571"/>
              <a:ext cx="267753" cy="1543"/>
            </a:xfrm>
            <a:prstGeom prst="bentConnector3">
              <a:avLst>
                <a:gd name="adj1" fmla="val 50000"/>
              </a:avLst>
            </a:prstGeom>
            <a:ln w="38100" cmpd="sng">
              <a:solidFill>
                <a:schemeClr val="tx1"/>
              </a:solidFill>
              <a:headEnd type="none" w="med" len="med"/>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6692413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E266C34C-EE11-E64E-9201-4C953A09C432}" type="slidenum">
              <a:rPr lang="en-US" smtClean="0"/>
              <a:t>18</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7" name="Picture 6" descr="IMG_068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Tile MBTS 30 September 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Box 8"/>
          <p:cNvSpPr txBox="1"/>
          <p:nvPr/>
        </p:nvSpPr>
        <p:spPr>
          <a:xfrm>
            <a:off x="2584931" y="6129380"/>
            <a:ext cx="6239847" cy="646331"/>
          </a:xfrm>
          <a:prstGeom prst="rect">
            <a:avLst/>
          </a:prstGeom>
          <a:solidFill>
            <a:schemeClr val="bg1"/>
          </a:solidFill>
          <a:ln>
            <a:solidFill>
              <a:schemeClr val="tx1"/>
            </a:solidFill>
          </a:ln>
        </p:spPr>
        <p:txBody>
          <a:bodyPr wrap="none" rtlCol="0">
            <a:spAutoFit/>
          </a:bodyPr>
          <a:lstStyle/>
          <a:p>
            <a:pPr algn="ctr"/>
            <a:r>
              <a:rPr lang="en-US" dirty="0" smtClean="0"/>
              <a:t>Detail of a gap/crack cells and MBTS (most irradiated cells)</a:t>
            </a:r>
            <a:br>
              <a:rPr lang="en-US" dirty="0" smtClean="0"/>
            </a:br>
            <a:r>
              <a:rPr lang="en-US" dirty="0" smtClean="0"/>
              <a:t>to be replaced during phase-I upgrade</a:t>
            </a:r>
            <a:endParaRPr lang="en-US" dirty="0"/>
          </a:p>
        </p:txBody>
      </p:sp>
    </p:spTree>
    <p:extLst>
      <p:ext uri="{BB962C8B-B14F-4D97-AF65-F5344CB8AC3E}">
        <p14:creationId xmlns:p14="http://schemas.microsoft.com/office/powerpoint/2010/main" val="37380170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Phase-II upgrade</a:t>
            </a:r>
            <a:endParaRPr lang="en-US" dirty="0"/>
          </a:p>
        </p:txBody>
      </p:sp>
      <p:sp>
        <p:nvSpPr>
          <p:cNvPr id="3" name="Content Placeholder 2"/>
          <p:cNvSpPr>
            <a:spLocks noGrp="1"/>
          </p:cNvSpPr>
          <p:nvPr>
            <p:ph idx="1"/>
          </p:nvPr>
        </p:nvSpPr>
        <p:spPr>
          <a:xfrm>
            <a:off x="70361" y="5013648"/>
            <a:ext cx="8913448" cy="1576065"/>
          </a:xfrm>
        </p:spPr>
        <p:txBody>
          <a:bodyPr>
            <a:normAutofit fontScale="85000" lnSpcReduction="10000"/>
          </a:bodyPr>
          <a:lstStyle/>
          <a:p>
            <a:r>
              <a:rPr lang="en-US" dirty="0" smtClean="0"/>
              <a:t>Tile’s plans for the upgrade phase-II of the LHC are to completely replace the front-end and back-end electronics introducing a new read-out strategy</a:t>
            </a:r>
          </a:p>
          <a:p>
            <a:pPr lvl="1"/>
            <a:r>
              <a:rPr lang="en-US" dirty="0"/>
              <a:t>Full digitization </a:t>
            </a:r>
            <a:r>
              <a:rPr lang="en-US" dirty="0" smtClean="0"/>
              <a:t>of signals </a:t>
            </a:r>
            <a:r>
              <a:rPr lang="en-US" dirty="0"/>
              <a:t>at </a:t>
            </a:r>
            <a:r>
              <a:rPr lang="en-US" dirty="0" smtClean="0"/>
              <a:t>BC rate and </a:t>
            </a:r>
            <a:r>
              <a:rPr lang="en-US" dirty="0"/>
              <a:t>transmission to off-detector </a:t>
            </a:r>
            <a:r>
              <a:rPr lang="en-US" dirty="0" smtClean="0"/>
              <a:t>electronics</a:t>
            </a:r>
          </a:p>
          <a:p>
            <a:pPr lvl="1"/>
            <a:r>
              <a:rPr lang="en-US" dirty="0" smtClean="0"/>
              <a:t>Reduction of single point failures</a:t>
            </a:r>
          </a:p>
          <a:p>
            <a:pPr lvl="1"/>
            <a:r>
              <a:rPr lang="en-US" dirty="0" smtClean="0"/>
              <a:t>Digital input to trigger Levels 0</a:t>
            </a:r>
            <a:r>
              <a:rPr lang="en-US" dirty="0"/>
              <a:t> </a:t>
            </a:r>
            <a:r>
              <a:rPr lang="en-US" dirty="0" smtClean="0"/>
              <a:t>and 1</a:t>
            </a:r>
            <a:endParaRPr lang="en-US" dirty="0"/>
          </a:p>
        </p:txBody>
      </p:sp>
      <p:pic>
        <p:nvPicPr>
          <p:cNvPr id="5" name="Picture 4" descr="tile_Upgrade_Genrreadout.pdf"/>
          <p:cNvPicPr>
            <a:picLocks noChangeAspect="1"/>
          </p:cNvPicPr>
          <p:nvPr/>
        </p:nvPicPr>
        <p:blipFill rotWithShape="1">
          <a:blip r:embed="rId2" cstate="print">
            <a:extLst>
              <a:ext uri="{28A0092B-C50C-407E-A947-70E740481C1C}">
                <a14:useLocalDpi xmlns:a14="http://schemas.microsoft.com/office/drawing/2010/main"/>
              </a:ext>
            </a:extLst>
          </a:blip>
          <a:srcRect b="10703"/>
          <a:stretch/>
        </p:blipFill>
        <p:spPr>
          <a:xfrm>
            <a:off x="185703" y="2800604"/>
            <a:ext cx="8640000" cy="2213045"/>
          </a:xfrm>
          <a:prstGeom prst="rect">
            <a:avLst/>
          </a:prstGeom>
        </p:spPr>
      </p:pic>
      <p:pic>
        <p:nvPicPr>
          <p:cNvPr id="4" name="Picture 3" descr="tile_frontend_cartoon.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703" y="1221528"/>
            <a:ext cx="8640000" cy="1957574"/>
          </a:xfrm>
          <a:prstGeom prst="rect">
            <a:avLst/>
          </a:prstGeom>
        </p:spPr>
      </p:pic>
      <p:sp>
        <p:nvSpPr>
          <p:cNvPr id="6" name="Date Placeholder 5"/>
          <p:cNvSpPr>
            <a:spLocks noGrp="1"/>
          </p:cNvSpPr>
          <p:nvPr>
            <p:ph type="dt" sz="half" idx="10"/>
          </p:nvPr>
        </p:nvSpPr>
        <p:spPr/>
        <p:txBody>
          <a:bodyPr/>
          <a:lstStyle/>
          <a:p>
            <a:r>
              <a:rPr lang="es-ES_tradnl" smtClean="0"/>
              <a:t>Upgrade of the ATLAS TileCal Electronics - 29 January 2014</a:t>
            </a:r>
            <a:endParaRPr lang="en-US"/>
          </a:p>
        </p:txBody>
      </p:sp>
      <p:sp>
        <p:nvSpPr>
          <p:cNvPr id="7" name="Footer Placeholder 6"/>
          <p:cNvSpPr>
            <a:spLocks noGrp="1"/>
          </p:cNvSpPr>
          <p:nvPr>
            <p:ph type="ftr" sz="quarter" idx="12"/>
          </p:nvPr>
        </p:nvSpPr>
        <p:spPr/>
        <p:txBody>
          <a:bodyPr/>
          <a:lstStyle/>
          <a:p>
            <a:r>
              <a:rPr lang="en-US" smtClean="0"/>
              <a:t>Carlos Solans</a:t>
            </a:r>
            <a:endParaRPr lang="en-US"/>
          </a:p>
        </p:txBody>
      </p:sp>
      <p:sp>
        <p:nvSpPr>
          <p:cNvPr id="8" name="Slide Number Placeholder 7"/>
          <p:cNvSpPr>
            <a:spLocks noGrp="1"/>
          </p:cNvSpPr>
          <p:nvPr>
            <p:ph type="sldNum" sz="quarter" idx="11"/>
          </p:nvPr>
        </p:nvSpPr>
        <p:spPr/>
        <p:txBody>
          <a:bodyPr/>
          <a:lstStyle/>
          <a:p>
            <a:fld id="{368CC4E9-EDA5-7E48-8291-7B2BCA895226}" type="slidenum">
              <a:rPr lang="en-US" smtClean="0"/>
              <a:t>19</a:t>
            </a:fld>
            <a:endParaRPr lang="en-US"/>
          </a:p>
        </p:txBody>
      </p:sp>
      <p:sp>
        <p:nvSpPr>
          <p:cNvPr id="9" name="TextBox 8"/>
          <p:cNvSpPr txBox="1"/>
          <p:nvPr/>
        </p:nvSpPr>
        <p:spPr>
          <a:xfrm>
            <a:off x="-40258" y="1036862"/>
            <a:ext cx="3035106" cy="338554"/>
          </a:xfrm>
          <a:prstGeom prst="rect">
            <a:avLst/>
          </a:prstGeom>
          <a:noFill/>
        </p:spPr>
        <p:txBody>
          <a:bodyPr wrap="none" rtlCol="0">
            <a:spAutoFit/>
          </a:bodyPr>
          <a:lstStyle/>
          <a:p>
            <a:r>
              <a:rPr lang="en-US" sz="1600" b="1" dirty="0" smtClean="0"/>
              <a:t>Present front-end electronics</a:t>
            </a:r>
            <a:endParaRPr lang="en-US" sz="1600" b="1" dirty="0"/>
          </a:p>
        </p:txBody>
      </p:sp>
      <p:sp>
        <p:nvSpPr>
          <p:cNvPr id="10" name="TextBox 9"/>
          <p:cNvSpPr txBox="1"/>
          <p:nvPr/>
        </p:nvSpPr>
        <p:spPr>
          <a:xfrm>
            <a:off x="-64218" y="3014666"/>
            <a:ext cx="4391948" cy="338554"/>
          </a:xfrm>
          <a:prstGeom prst="rect">
            <a:avLst/>
          </a:prstGeom>
          <a:noFill/>
        </p:spPr>
        <p:txBody>
          <a:bodyPr wrap="none" rtlCol="0">
            <a:spAutoFit/>
          </a:bodyPr>
          <a:lstStyle/>
          <a:p>
            <a:r>
              <a:rPr lang="en-US" sz="1600" b="1" dirty="0" smtClean="0"/>
              <a:t>Equivalent electronics for phase-II upgrade</a:t>
            </a:r>
            <a:endParaRPr lang="en-US" sz="1600" b="1" dirty="0"/>
          </a:p>
        </p:txBody>
      </p:sp>
      <p:sp>
        <p:nvSpPr>
          <p:cNvPr id="14" name="Rectangle 13"/>
          <p:cNvSpPr/>
          <p:nvPr/>
        </p:nvSpPr>
        <p:spPr bwMode="auto">
          <a:xfrm>
            <a:off x="5337270" y="3093488"/>
            <a:ext cx="3488433" cy="1906547"/>
          </a:xfrm>
          <a:prstGeom prst="rect">
            <a:avLst/>
          </a:prstGeom>
          <a:solidFill>
            <a:schemeClr val="accent1">
              <a:alpha val="25000"/>
            </a:schemeClr>
          </a:solidFill>
          <a:ln>
            <a:solidFill>
              <a:schemeClr val="accent2"/>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accent2"/>
              </a:solidFill>
              <a:effectLst/>
              <a:latin typeface="Verdana" charset="0"/>
            </a:endParaRPr>
          </a:p>
        </p:txBody>
      </p:sp>
      <p:sp>
        <p:nvSpPr>
          <p:cNvPr id="15" name="Rectangle 14"/>
          <p:cNvSpPr/>
          <p:nvPr/>
        </p:nvSpPr>
        <p:spPr>
          <a:xfrm>
            <a:off x="7042686" y="3067507"/>
            <a:ext cx="1861945" cy="307777"/>
          </a:xfrm>
          <a:prstGeom prst="rect">
            <a:avLst/>
          </a:prstGeom>
        </p:spPr>
        <p:txBody>
          <a:bodyPr wrap="none">
            <a:spAutoFit/>
          </a:bodyPr>
          <a:lstStyle/>
          <a:p>
            <a:r>
              <a:rPr lang="en-US" sz="1400" dirty="0" smtClean="0">
                <a:latin typeface="Trebuchet MS" charset="0"/>
              </a:rPr>
              <a:t>Back-end electronics</a:t>
            </a:r>
            <a:endParaRPr lang="en-US" sz="2400" dirty="0"/>
          </a:p>
        </p:txBody>
      </p:sp>
    </p:spTree>
    <p:extLst>
      <p:ext uri="{BB962C8B-B14F-4D97-AF65-F5344CB8AC3E}">
        <p14:creationId xmlns:p14="http://schemas.microsoft.com/office/powerpoint/2010/main" val="16639682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ATLAS Tile calorimeter</a:t>
            </a:r>
            <a:endParaRPr lang="en-US" dirty="0"/>
          </a:p>
        </p:txBody>
      </p:sp>
      <p:sp>
        <p:nvSpPr>
          <p:cNvPr id="3" name="Content Placeholder 2"/>
          <p:cNvSpPr>
            <a:spLocks noGrp="1"/>
          </p:cNvSpPr>
          <p:nvPr>
            <p:ph idx="1"/>
          </p:nvPr>
        </p:nvSpPr>
        <p:spPr>
          <a:xfrm>
            <a:off x="69477" y="1124744"/>
            <a:ext cx="4775933" cy="5400600"/>
          </a:xfrm>
        </p:spPr>
        <p:txBody>
          <a:bodyPr>
            <a:normAutofit fontScale="85000" lnSpcReduction="10000"/>
          </a:bodyPr>
          <a:lstStyle/>
          <a:p>
            <a:pPr>
              <a:defRPr/>
            </a:pPr>
            <a:r>
              <a:rPr lang="en-US" dirty="0"/>
              <a:t>The </a:t>
            </a:r>
            <a:r>
              <a:rPr lang="en-US" dirty="0" smtClean="0"/>
              <a:t>hadronic </a:t>
            </a:r>
            <a:r>
              <a:rPr lang="en-US" dirty="0"/>
              <a:t>Tile </a:t>
            </a:r>
            <a:r>
              <a:rPr lang="en-US" dirty="0" smtClean="0"/>
              <a:t>calorimeter </a:t>
            </a:r>
            <a:r>
              <a:rPr lang="en-US" dirty="0"/>
              <a:t>is a hollow cylinder that </a:t>
            </a:r>
            <a:r>
              <a:rPr lang="en-US" dirty="0" smtClean="0"/>
              <a:t>covers </a:t>
            </a:r>
            <a:r>
              <a:rPr lang="en-US" dirty="0"/>
              <a:t>the range |</a:t>
            </a:r>
            <a:r>
              <a:rPr lang="en-US" dirty="0" err="1"/>
              <a:t>η</a:t>
            </a:r>
            <a:r>
              <a:rPr lang="en-US" dirty="0"/>
              <a:t>| &lt; 1.7</a:t>
            </a:r>
          </a:p>
          <a:p>
            <a:pPr lvl="1">
              <a:buFont typeface="Wingdings" charset="2"/>
              <a:buChar char="l"/>
              <a:defRPr/>
            </a:pPr>
            <a:r>
              <a:rPr lang="en-US" dirty="0"/>
              <a:t>Mechanically divided into three barrels and staggered in </a:t>
            </a:r>
            <a:r>
              <a:rPr lang="en-US" dirty="0" err="1" smtClean="0"/>
              <a:t>ϕ</a:t>
            </a:r>
            <a:r>
              <a:rPr lang="en-US" dirty="0"/>
              <a:t> </a:t>
            </a:r>
            <a:r>
              <a:rPr lang="en-US" dirty="0" smtClean="0"/>
              <a:t>is the central structure of ATLAS and weighs 2900 tons</a:t>
            </a:r>
            <a:endParaRPr lang="en-US" dirty="0"/>
          </a:p>
          <a:p>
            <a:pPr>
              <a:defRPr/>
            </a:pPr>
            <a:r>
              <a:rPr lang="en-US" dirty="0"/>
              <a:t>Based on a sampling technique where plastic scintillating </a:t>
            </a:r>
            <a:r>
              <a:rPr lang="en-US" dirty="0" smtClean="0"/>
              <a:t>tiles are </a:t>
            </a:r>
            <a:r>
              <a:rPr lang="en-US" dirty="0"/>
              <a:t>embedded in a steel absorber </a:t>
            </a:r>
            <a:r>
              <a:rPr lang="en-US" dirty="0" smtClean="0"/>
              <a:t>plates</a:t>
            </a:r>
            <a:endParaRPr lang="en-US" dirty="0"/>
          </a:p>
          <a:p>
            <a:pPr lvl="1">
              <a:defRPr/>
            </a:pPr>
            <a:r>
              <a:rPr lang="en-US" dirty="0" smtClean="0"/>
              <a:t>Each </a:t>
            </a:r>
            <a:r>
              <a:rPr lang="en-US" dirty="0"/>
              <a:t>tile is read-out on both sides by wavelength shifting (WLS) </a:t>
            </a:r>
            <a:r>
              <a:rPr lang="en-US" dirty="0" smtClean="0"/>
              <a:t>fibers</a:t>
            </a:r>
            <a:endParaRPr lang="en-US" dirty="0"/>
          </a:p>
          <a:p>
            <a:pPr lvl="1">
              <a:buFont typeface="Wingdings" charset="2"/>
              <a:buChar char="l"/>
              <a:defRPr/>
            </a:pPr>
            <a:r>
              <a:rPr lang="en-US" dirty="0"/>
              <a:t>Groups of tiles are bundled together </a:t>
            </a:r>
            <a:r>
              <a:rPr lang="en-US" dirty="0" smtClean="0"/>
              <a:t/>
            </a:r>
            <a:br>
              <a:rPr lang="en-US" dirty="0" smtClean="0"/>
            </a:br>
            <a:r>
              <a:rPr lang="en-US" dirty="0" smtClean="0"/>
              <a:t>into </a:t>
            </a:r>
            <a:r>
              <a:rPr lang="en-US" dirty="0"/>
              <a:t>cells, each of them is read-out by two photo-multiplier tubes (PMTs).</a:t>
            </a:r>
          </a:p>
          <a:p>
            <a:pPr lvl="1">
              <a:defRPr/>
            </a:pPr>
            <a:r>
              <a:rPr lang="en-US" dirty="0"/>
              <a:t>Front-end electronics and pipeline memories are located in the outer most region of the modules.</a:t>
            </a:r>
          </a:p>
          <a:p>
            <a:endParaRPr lang="en-US" dirty="0"/>
          </a:p>
        </p:txBody>
      </p:sp>
      <p:sp>
        <p:nvSpPr>
          <p:cNvPr id="7" name="Date Placeholder 6"/>
          <p:cNvSpPr>
            <a:spLocks noGrp="1"/>
          </p:cNvSpPr>
          <p:nvPr>
            <p:ph type="dt" sz="half" idx="10"/>
          </p:nvPr>
        </p:nvSpPr>
        <p:spPr/>
        <p:txBody>
          <a:bodyPr/>
          <a:lstStyle/>
          <a:p>
            <a:r>
              <a:rPr lang="es-ES_tradnl" smtClean="0"/>
              <a:t>Upgrade of the ATLAS TileCal Electronics - 29 January 2014</a:t>
            </a:r>
            <a:endParaRPr lang="en-US"/>
          </a:p>
        </p:txBody>
      </p:sp>
      <p:sp>
        <p:nvSpPr>
          <p:cNvPr id="8" name="Footer Placeholder 7"/>
          <p:cNvSpPr>
            <a:spLocks noGrp="1"/>
          </p:cNvSpPr>
          <p:nvPr>
            <p:ph type="ftr" sz="quarter" idx="12"/>
          </p:nvPr>
        </p:nvSpPr>
        <p:spPr/>
        <p:txBody>
          <a:bodyPr/>
          <a:lstStyle/>
          <a:p>
            <a:r>
              <a:rPr lang="en-US" smtClean="0"/>
              <a:t>Carlos Solans</a:t>
            </a:r>
            <a:endParaRPr lang="en-US"/>
          </a:p>
        </p:txBody>
      </p:sp>
      <p:sp>
        <p:nvSpPr>
          <p:cNvPr id="9" name="Slide Number Placeholder 8"/>
          <p:cNvSpPr>
            <a:spLocks noGrp="1"/>
          </p:cNvSpPr>
          <p:nvPr>
            <p:ph type="sldNum" sz="quarter" idx="11"/>
          </p:nvPr>
        </p:nvSpPr>
        <p:spPr/>
        <p:txBody>
          <a:bodyPr/>
          <a:lstStyle/>
          <a:p>
            <a:fld id="{E266C34C-EE11-E64E-9201-4C953A09C432}" type="slidenum">
              <a:rPr lang="en-US" smtClean="0"/>
              <a:t>2</a:t>
            </a:fld>
            <a:endParaRPr lang="en-US"/>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9415" y="6326940"/>
            <a:ext cx="1766322" cy="213891"/>
          </a:xfrm>
          <a:prstGeom prst="rect">
            <a:avLst/>
          </a:prstGeom>
        </p:spPr>
      </p:pic>
      <p:pic>
        <p:nvPicPr>
          <p:cNvPr id="11" name="Picture 3" descr="TileCalDescription.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4622687" y="1067667"/>
            <a:ext cx="4517218" cy="324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TLA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20535" y="4204281"/>
            <a:ext cx="3776557" cy="243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62287" y="6279518"/>
            <a:ext cx="1398815" cy="307777"/>
          </a:xfrm>
          <a:prstGeom prst="rect">
            <a:avLst/>
          </a:prstGeom>
          <a:noFill/>
        </p:spPr>
        <p:txBody>
          <a:bodyPr wrap="none" rtlCol="0">
            <a:spAutoFit/>
          </a:bodyPr>
          <a:lstStyle/>
          <a:p>
            <a:r>
              <a:rPr lang="en-US" sz="1400" dirty="0" smtClean="0"/>
              <a:t>Note in ATLAS: </a:t>
            </a:r>
            <a:endParaRPr lang="en-US" sz="1400" dirty="0"/>
          </a:p>
        </p:txBody>
      </p:sp>
    </p:spTree>
    <p:extLst>
      <p:ext uri="{BB962C8B-B14F-4D97-AF65-F5344CB8AC3E}">
        <p14:creationId xmlns:p14="http://schemas.microsoft.com/office/powerpoint/2010/main" val="3553717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the front-end</a:t>
            </a:r>
            <a:endParaRPr lang="en-US" dirty="0"/>
          </a:p>
        </p:txBody>
      </p:sp>
      <p:sp>
        <p:nvSpPr>
          <p:cNvPr id="13" name="Content Placeholder 12"/>
          <p:cNvSpPr>
            <a:spLocks noGrp="1"/>
          </p:cNvSpPr>
          <p:nvPr>
            <p:ph idx="1"/>
          </p:nvPr>
        </p:nvSpPr>
        <p:spPr>
          <a:xfrm>
            <a:off x="70361" y="1042768"/>
            <a:ext cx="9026731" cy="1394602"/>
          </a:xfrm>
        </p:spPr>
        <p:txBody>
          <a:bodyPr>
            <a:normAutofit fontScale="92500" lnSpcReduction="10000"/>
          </a:bodyPr>
          <a:lstStyle/>
          <a:p>
            <a:r>
              <a:rPr lang="en-US" sz="1800" dirty="0"/>
              <a:t>A</a:t>
            </a:r>
            <a:r>
              <a:rPr lang="en-US" sz="1800" dirty="0" smtClean="0"/>
              <a:t>im </a:t>
            </a:r>
            <a:r>
              <a:rPr lang="en-US" sz="1800" dirty="0"/>
              <a:t>to cope </a:t>
            </a:r>
            <a:r>
              <a:rPr lang="en-US" sz="1800" dirty="0" smtClean="0"/>
              <a:t>with luminosity increase </a:t>
            </a:r>
            <a:r>
              <a:rPr lang="en-US" sz="1800" dirty="0"/>
              <a:t>and </a:t>
            </a:r>
            <a:r>
              <a:rPr lang="en-US" sz="1800" dirty="0" smtClean="0"/>
              <a:t>reduce </a:t>
            </a:r>
            <a:r>
              <a:rPr lang="en-US" sz="1800" dirty="0"/>
              <a:t>single point failures (improve </a:t>
            </a:r>
            <a:r>
              <a:rPr lang="en-US" sz="1800" dirty="0" smtClean="0"/>
              <a:t>reliability)</a:t>
            </a:r>
            <a:endParaRPr lang="en-US" sz="1800" dirty="0"/>
          </a:p>
          <a:p>
            <a:pPr lvl="1"/>
            <a:r>
              <a:rPr lang="en-US" sz="1600" b="1" dirty="0"/>
              <a:t>F</a:t>
            </a:r>
            <a:r>
              <a:rPr lang="en-US" sz="1600" b="1" dirty="0" smtClean="0"/>
              <a:t>ewer </a:t>
            </a:r>
            <a:r>
              <a:rPr lang="en-US" sz="1600" b="1" dirty="0"/>
              <a:t>failure-prone connectors</a:t>
            </a:r>
            <a:r>
              <a:rPr lang="en-US" sz="1600" dirty="0"/>
              <a:t> in the new system, but also the challenge of routing </a:t>
            </a:r>
            <a:r>
              <a:rPr lang="en-US" sz="1600" b="1" dirty="0"/>
              <a:t>more fiber optic and LV cables</a:t>
            </a:r>
            <a:r>
              <a:rPr lang="en-US" sz="1600" dirty="0" smtClean="0"/>
              <a:t>. Moving </a:t>
            </a:r>
            <a:r>
              <a:rPr lang="en-US" sz="1600" dirty="0"/>
              <a:t>from dependent drawers </a:t>
            </a:r>
            <a:r>
              <a:rPr lang="en-US" sz="1600" dirty="0">
                <a:sym typeface="Wingdings"/>
              </a:rPr>
              <a:t>to </a:t>
            </a:r>
            <a:r>
              <a:rPr lang="en-US" sz="1600" dirty="0"/>
              <a:t>independent mini-drawers</a:t>
            </a:r>
          </a:p>
          <a:p>
            <a:pPr lvl="1"/>
            <a:r>
              <a:rPr lang="en-US" sz="1600" b="1" dirty="0"/>
              <a:t>Increase the redundancy in the read-out path </a:t>
            </a:r>
            <a:r>
              <a:rPr lang="en-US" sz="1600" dirty="0"/>
              <a:t>from the cell to the backend</a:t>
            </a:r>
          </a:p>
          <a:p>
            <a:pPr lvl="1"/>
            <a:r>
              <a:rPr lang="en-US" sz="1600" dirty="0" smtClean="0"/>
              <a:t>Similar </a:t>
            </a:r>
            <a:r>
              <a:rPr lang="en-US" sz="1600" b="1" dirty="0" smtClean="0"/>
              <a:t>redundancy in the power distribution </a:t>
            </a:r>
            <a:r>
              <a:rPr lang="en-US" sz="1600" dirty="0" smtClean="0"/>
              <a:t>and introduction </a:t>
            </a:r>
            <a:r>
              <a:rPr lang="en-US" sz="1600" dirty="0"/>
              <a:t>of Point-Of-Load </a:t>
            </a:r>
            <a:r>
              <a:rPr lang="en-US" sz="1600" dirty="0" smtClean="0"/>
              <a:t>regulators</a:t>
            </a:r>
            <a:endParaRPr lang="en-US" sz="1600" dirty="0"/>
          </a:p>
          <a:p>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15" name="Footer Placeholder 14"/>
          <p:cNvSpPr>
            <a:spLocks noGrp="1"/>
          </p:cNvSpPr>
          <p:nvPr>
            <p:ph type="ftr" sz="quarter" idx="12"/>
          </p:nvPr>
        </p:nvSpPr>
        <p:spPr/>
        <p:txBody>
          <a:bodyPr/>
          <a:lstStyle/>
          <a:p>
            <a:r>
              <a:rPr lang="en-US" smtClean="0"/>
              <a:t>Carlos Solans</a:t>
            </a:r>
            <a:endParaRPr lang="en-US"/>
          </a:p>
        </p:txBody>
      </p:sp>
      <p:sp>
        <p:nvSpPr>
          <p:cNvPr id="16" name="Slide Number Placeholder 15"/>
          <p:cNvSpPr>
            <a:spLocks noGrp="1"/>
          </p:cNvSpPr>
          <p:nvPr>
            <p:ph type="sldNum" sz="quarter" idx="11"/>
          </p:nvPr>
        </p:nvSpPr>
        <p:spPr/>
        <p:txBody>
          <a:bodyPr/>
          <a:lstStyle/>
          <a:p>
            <a:fld id="{368CC4E9-EDA5-7E48-8291-7B2BCA895226}" type="slidenum">
              <a:rPr lang="en-US" smtClean="0"/>
              <a:t>20</a:t>
            </a:fld>
            <a:endParaRPr lang="en-US"/>
          </a:p>
        </p:txBody>
      </p:sp>
      <p:grpSp>
        <p:nvGrpSpPr>
          <p:cNvPr id="25" name="Group 24"/>
          <p:cNvGrpSpPr/>
          <p:nvPr/>
        </p:nvGrpSpPr>
        <p:grpSpPr>
          <a:xfrm>
            <a:off x="1469943" y="2420975"/>
            <a:ext cx="6404650" cy="4202297"/>
            <a:chOff x="0" y="2418264"/>
            <a:chExt cx="6404650" cy="4202297"/>
          </a:xfrm>
        </p:grpSpPr>
        <p:pic>
          <p:nvPicPr>
            <p:cNvPr id="5" name="Picture 4" descr="Superdrawer_architecture.pd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450222"/>
              <a:ext cx="6404649" cy="2118414"/>
            </a:xfrm>
            <a:prstGeom prst="rect">
              <a:avLst/>
            </a:prstGeom>
          </p:spPr>
        </p:pic>
        <p:pic>
          <p:nvPicPr>
            <p:cNvPr id="6" name="Picture 5" descr="Superdrawer_arch_Upgrad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4517016"/>
              <a:ext cx="6404649" cy="2103545"/>
            </a:xfrm>
            <a:prstGeom prst="rect">
              <a:avLst/>
            </a:prstGeom>
          </p:spPr>
        </p:pic>
        <p:sp>
          <p:nvSpPr>
            <p:cNvPr id="7" name="TextBox 6"/>
            <p:cNvSpPr txBox="1"/>
            <p:nvPr/>
          </p:nvSpPr>
          <p:spPr>
            <a:xfrm>
              <a:off x="3791985" y="5281628"/>
              <a:ext cx="897908" cy="261610"/>
            </a:xfrm>
            <a:prstGeom prst="rect">
              <a:avLst/>
            </a:prstGeom>
            <a:noFill/>
          </p:spPr>
          <p:txBody>
            <a:bodyPr wrap="none" rtlCol="0">
              <a:spAutoFit/>
            </a:bodyPr>
            <a:lstStyle/>
            <a:p>
              <a:pPr algn="ctr"/>
              <a:r>
                <a:rPr lang="en-US" sz="1100" dirty="0" err="1" smtClean="0"/>
                <a:t>MiniDrawer</a:t>
              </a:r>
              <a:endParaRPr lang="en-US" sz="1100" dirty="0"/>
            </a:p>
          </p:txBody>
        </p:sp>
        <p:sp>
          <p:nvSpPr>
            <p:cNvPr id="8" name="TextBox 7"/>
            <p:cNvSpPr txBox="1"/>
            <p:nvPr/>
          </p:nvSpPr>
          <p:spPr>
            <a:xfrm>
              <a:off x="2571172" y="5281628"/>
              <a:ext cx="897908" cy="261610"/>
            </a:xfrm>
            <a:prstGeom prst="rect">
              <a:avLst/>
            </a:prstGeom>
            <a:noFill/>
          </p:spPr>
          <p:txBody>
            <a:bodyPr wrap="none" rtlCol="0">
              <a:spAutoFit/>
            </a:bodyPr>
            <a:lstStyle/>
            <a:p>
              <a:pPr algn="ctr"/>
              <a:r>
                <a:rPr lang="en-US" sz="1100" dirty="0" err="1" smtClean="0"/>
                <a:t>MiniDrawer</a:t>
              </a:r>
              <a:endParaRPr lang="en-US" sz="1100" dirty="0"/>
            </a:p>
          </p:txBody>
        </p:sp>
        <p:sp>
          <p:nvSpPr>
            <p:cNvPr id="9" name="TextBox 8"/>
            <p:cNvSpPr txBox="1"/>
            <p:nvPr/>
          </p:nvSpPr>
          <p:spPr>
            <a:xfrm>
              <a:off x="1352833" y="5281628"/>
              <a:ext cx="897908" cy="261610"/>
            </a:xfrm>
            <a:prstGeom prst="rect">
              <a:avLst/>
            </a:prstGeom>
            <a:noFill/>
          </p:spPr>
          <p:txBody>
            <a:bodyPr wrap="none" rtlCol="0">
              <a:spAutoFit/>
            </a:bodyPr>
            <a:lstStyle/>
            <a:p>
              <a:pPr algn="ctr"/>
              <a:r>
                <a:rPr lang="en-US" sz="1100" dirty="0" err="1" smtClean="0"/>
                <a:t>MiniDrawer</a:t>
              </a:r>
              <a:endParaRPr lang="en-US" sz="1100" dirty="0"/>
            </a:p>
          </p:txBody>
        </p:sp>
        <p:sp>
          <p:nvSpPr>
            <p:cNvPr id="10" name="TextBox 9"/>
            <p:cNvSpPr txBox="1"/>
            <p:nvPr/>
          </p:nvSpPr>
          <p:spPr>
            <a:xfrm>
              <a:off x="183644" y="5281628"/>
              <a:ext cx="897908" cy="261610"/>
            </a:xfrm>
            <a:prstGeom prst="rect">
              <a:avLst/>
            </a:prstGeom>
            <a:noFill/>
          </p:spPr>
          <p:txBody>
            <a:bodyPr wrap="none" rtlCol="0">
              <a:spAutoFit/>
            </a:bodyPr>
            <a:lstStyle/>
            <a:p>
              <a:pPr algn="ctr"/>
              <a:r>
                <a:rPr lang="en-US" sz="1100" dirty="0" err="1" smtClean="0"/>
                <a:t>MiniDrawer</a:t>
              </a:r>
              <a:endParaRPr lang="en-US" sz="1100" dirty="0"/>
            </a:p>
          </p:txBody>
        </p:sp>
        <p:sp>
          <p:nvSpPr>
            <p:cNvPr id="11" name="TextBox 10"/>
            <p:cNvSpPr txBox="1"/>
            <p:nvPr/>
          </p:nvSpPr>
          <p:spPr>
            <a:xfrm>
              <a:off x="27904" y="2418264"/>
              <a:ext cx="937376" cy="338554"/>
            </a:xfrm>
            <a:prstGeom prst="rect">
              <a:avLst/>
            </a:prstGeom>
            <a:noFill/>
          </p:spPr>
          <p:txBody>
            <a:bodyPr wrap="none" rtlCol="0">
              <a:spAutoFit/>
            </a:bodyPr>
            <a:lstStyle/>
            <a:p>
              <a:r>
                <a:rPr lang="en-US" sz="1600" b="1" dirty="0" smtClean="0"/>
                <a:t>Present</a:t>
              </a:r>
              <a:endParaRPr lang="en-US" sz="1600" b="1" dirty="0"/>
            </a:p>
          </p:txBody>
        </p:sp>
        <p:sp>
          <p:nvSpPr>
            <p:cNvPr id="12" name="TextBox 11"/>
            <p:cNvSpPr txBox="1"/>
            <p:nvPr/>
          </p:nvSpPr>
          <p:spPr>
            <a:xfrm>
              <a:off x="3944" y="4538518"/>
              <a:ext cx="2225489" cy="338554"/>
            </a:xfrm>
            <a:prstGeom prst="rect">
              <a:avLst/>
            </a:prstGeom>
            <a:noFill/>
          </p:spPr>
          <p:txBody>
            <a:bodyPr wrap="none" rtlCol="0">
              <a:spAutoFit/>
            </a:bodyPr>
            <a:lstStyle/>
            <a:p>
              <a:r>
                <a:rPr lang="en-US" sz="1600" b="1" dirty="0" smtClean="0"/>
                <a:t>Proposal for phase-II</a:t>
              </a:r>
              <a:endParaRPr lang="en-US" sz="1600" b="1" dirty="0"/>
            </a:p>
          </p:txBody>
        </p:sp>
        <p:sp>
          <p:nvSpPr>
            <p:cNvPr id="32" name="TextBox 31"/>
            <p:cNvSpPr txBox="1"/>
            <p:nvPr/>
          </p:nvSpPr>
          <p:spPr>
            <a:xfrm>
              <a:off x="2023686" y="4801009"/>
              <a:ext cx="1015691" cy="261610"/>
            </a:xfrm>
            <a:prstGeom prst="rect">
              <a:avLst/>
            </a:prstGeom>
            <a:noFill/>
          </p:spPr>
          <p:txBody>
            <a:bodyPr wrap="none" rtlCol="0">
              <a:spAutoFit/>
            </a:bodyPr>
            <a:lstStyle/>
            <a:p>
              <a:pPr algn="ctr"/>
              <a:r>
                <a:rPr lang="en-US" sz="1100" dirty="0" err="1" smtClean="0"/>
                <a:t>SuperDrawer</a:t>
              </a:r>
              <a:endParaRPr lang="en-US" sz="1100" dirty="0"/>
            </a:p>
          </p:txBody>
        </p:sp>
      </p:grpSp>
    </p:spTree>
    <p:extLst>
      <p:ext uri="{BB962C8B-B14F-4D97-AF65-F5344CB8AC3E}">
        <p14:creationId xmlns:p14="http://schemas.microsoft.com/office/powerpoint/2010/main" val="26328082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the back-end</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368CC4E9-EDA5-7E48-8291-7B2BCA895226}" type="slidenum">
              <a:rPr lang="en-US" smtClean="0"/>
              <a:t>21</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8" name="Picture 7"/>
          <p:cNvPicPr>
            <a:picLocks noChangeAspect="1"/>
          </p:cNvPicPr>
          <p:nvPr/>
        </p:nvPicPr>
        <p:blipFill>
          <a:blip r:embed="rId3"/>
          <a:stretch>
            <a:fillRect/>
          </a:stretch>
        </p:blipFill>
        <p:spPr>
          <a:xfrm>
            <a:off x="1943343" y="3173415"/>
            <a:ext cx="5694160" cy="3119179"/>
          </a:xfrm>
          <a:prstGeom prst="rect">
            <a:avLst/>
          </a:prstGeom>
        </p:spPr>
      </p:pic>
      <p:sp>
        <p:nvSpPr>
          <p:cNvPr id="515" name="Text Box 181"/>
          <p:cNvSpPr txBox="1">
            <a:spLocks noChangeArrowheads="1"/>
          </p:cNvSpPr>
          <p:nvPr/>
        </p:nvSpPr>
        <p:spPr bwMode="auto">
          <a:xfrm>
            <a:off x="2783894" y="6292594"/>
            <a:ext cx="411001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sz="1200" b="1" dirty="0" smtClean="0"/>
              <a:t>Block diagram of the Level-0/Level-1 hardware trigger</a:t>
            </a:r>
            <a:endParaRPr lang="en-US" sz="1200" b="1" dirty="0"/>
          </a:p>
        </p:txBody>
      </p:sp>
      <p:graphicFrame>
        <p:nvGraphicFramePr>
          <p:cNvPr id="258" name="Table 257"/>
          <p:cNvGraphicFramePr>
            <a:graphicFrameLocks noGrp="1"/>
          </p:cNvGraphicFramePr>
          <p:nvPr>
            <p:extLst>
              <p:ext uri="{D42A27DB-BD31-4B8C-83A1-F6EECF244321}">
                <p14:modId xmlns:p14="http://schemas.microsoft.com/office/powerpoint/2010/main" val="2732912541"/>
              </p:ext>
            </p:extLst>
          </p:nvPr>
        </p:nvGraphicFramePr>
        <p:xfrm>
          <a:off x="1656517" y="1136693"/>
          <a:ext cx="6249493" cy="1828715"/>
        </p:xfrm>
        <a:graphic>
          <a:graphicData uri="http://schemas.openxmlformats.org/drawingml/2006/table">
            <a:tbl>
              <a:tblPr firstRow="1" bandRow="1">
                <a:tableStyleId>{22838BEF-8BB2-4498-84A7-C5851F593DF1}</a:tableStyleId>
              </a:tblPr>
              <a:tblGrid>
                <a:gridCol w="2653591"/>
                <a:gridCol w="1648856"/>
                <a:gridCol w="1947046"/>
              </a:tblGrid>
              <a:tr h="181432">
                <a:tc>
                  <a:txBody>
                    <a:bodyPr/>
                    <a:lstStyle/>
                    <a:p>
                      <a:pPr algn="l"/>
                      <a:endParaRPr lang="en-US" sz="1400" dirty="0"/>
                    </a:p>
                  </a:txBody>
                  <a:tcPr marL="91476" marR="91476" marT="45713" marB="45713"/>
                </a:tc>
                <a:tc>
                  <a:txBody>
                    <a:bodyPr/>
                    <a:lstStyle/>
                    <a:p>
                      <a:pPr algn="ctr"/>
                      <a:r>
                        <a:rPr lang="en-US" sz="1400" dirty="0" smtClean="0"/>
                        <a:t>Present</a:t>
                      </a:r>
                      <a:endParaRPr lang="en-US" sz="1400" dirty="0">
                        <a:solidFill>
                          <a:schemeClr val="tx1"/>
                        </a:solidFill>
                      </a:endParaRPr>
                    </a:p>
                  </a:txBody>
                  <a:tcPr marL="91476" marR="91476" marT="45713" marB="45713"/>
                </a:tc>
                <a:tc>
                  <a:txBody>
                    <a:bodyPr/>
                    <a:lstStyle/>
                    <a:p>
                      <a:pPr algn="ctr"/>
                      <a:r>
                        <a:rPr lang="en-US" sz="1400" dirty="0" smtClean="0"/>
                        <a:t>Phase-II upgrade</a:t>
                      </a:r>
                      <a:endParaRPr lang="en-US" sz="1400" dirty="0">
                        <a:solidFill>
                          <a:schemeClr val="tx1"/>
                        </a:solidFill>
                      </a:endParaRPr>
                    </a:p>
                  </a:txBody>
                  <a:tcPr marL="91476" marR="91476" marT="45713" marB="45713"/>
                </a:tc>
              </a:tr>
              <a:tr h="201604">
                <a:tc>
                  <a:txBody>
                    <a:bodyPr/>
                    <a:lstStyle/>
                    <a:p>
                      <a:pPr algn="l"/>
                      <a:r>
                        <a:rPr lang="en-US" sz="1400" dirty="0" smtClean="0"/>
                        <a:t>Total</a:t>
                      </a:r>
                      <a:r>
                        <a:rPr lang="en-US" sz="1400" baseline="0" dirty="0" smtClean="0"/>
                        <a:t> bandwidth</a:t>
                      </a:r>
                      <a:endParaRPr lang="en-US" sz="1400" dirty="0"/>
                    </a:p>
                  </a:txBody>
                  <a:tcPr marL="91476" marR="91476" marT="45713" marB="45713"/>
                </a:tc>
                <a:tc>
                  <a:txBody>
                    <a:bodyPr/>
                    <a:lstStyle/>
                    <a:p>
                      <a:pPr algn="ctr"/>
                      <a:r>
                        <a:rPr lang="en-US" sz="1400" dirty="0" smtClean="0"/>
                        <a:t>~165 Gb/s</a:t>
                      </a:r>
                      <a:endParaRPr lang="en-US" sz="1400" dirty="0"/>
                    </a:p>
                  </a:txBody>
                  <a:tcPr marL="91476" marR="91476" marT="45713" marB="45713"/>
                </a:tc>
                <a:tc>
                  <a:txBody>
                    <a:bodyPr/>
                    <a:lstStyle/>
                    <a:p>
                      <a:pPr algn="ctr"/>
                      <a:r>
                        <a:rPr lang="en-US" sz="1400" dirty="0" smtClean="0"/>
                        <a:t>~40 Tb/s</a:t>
                      </a:r>
                      <a:endParaRPr lang="en-US" sz="1400" dirty="0"/>
                    </a:p>
                  </a:txBody>
                  <a:tcPr marL="91476" marR="91476" marT="45713" marB="45713"/>
                </a:tc>
              </a:tr>
              <a:tr h="201604">
                <a:tc>
                  <a:txBody>
                    <a:bodyPr/>
                    <a:lstStyle/>
                    <a:p>
                      <a:pPr algn="l"/>
                      <a:r>
                        <a:rPr lang="en-US" sz="1400" dirty="0" smtClean="0"/>
                        <a:t>Front-end</a:t>
                      </a:r>
                      <a:r>
                        <a:rPr lang="en-US" sz="1400" baseline="0" dirty="0" smtClean="0"/>
                        <a:t> links</a:t>
                      </a:r>
                      <a:endParaRPr lang="en-US" sz="1400" dirty="0"/>
                    </a:p>
                  </a:txBody>
                  <a:tcPr marL="91476" marR="91476" marT="45713" marB="45713"/>
                </a:tc>
                <a:tc>
                  <a:txBody>
                    <a:bodyPr/>
                    <a:lstStyle/>
                    <a:p>
                      <a:pPr algn="ctr"/>
                      <a:r>
                        <a:rPr lang="en-US" sz="1400" dirty="0" smtClean="0"/>
                        <a:t>256</a:t>
                      </a:r>
                      <a:endParaRPr lang="en-US" sz="1400" dirty="0"/>
                    </a:p>
                  </a:txBody>
                  <a:tcPr marL="91476" marR="91476" marT="45713" marB="45713"/>
                </a:tc>
                <a:tc>
                  <a:txBody>
                    <a:bodyPr/>
                    <a:lstStyle/>
                    <a:p>
                      <a:pPr algn="ctr"/>
                      <a:r>
                        <a:rPr lang="en-US" sz="1400" dirty="0" smtClean="0"/>
                        <a:t>4096</a:t>
                      </a:r>
                      <a:endParaRPr lang="en-US" sz="1400" dirty="0"/>
                    </a:p>
                  </a:txBody>
                  <a:tcPr marL="91476" marR="91476" marT="45713" marB="45713"/>
                </a:tc>
              </a:tr>
              <a:tr h="201604">
                <a:tc>
                  <a:txBody>
                    <a:bodyPr/>
                    <a:lstStyle/>
                    <a:p>
                      <a:pPr algn="l"/>
                      <a:r>
                        <a:rPr lang="en-US" sz="1400" dirty="0" smtClean="0"/>
                        <a:t>Bandwidth per link</a:t>
                      </a:r>
                      <a:endParaRPr lang="en-US" sz="1400" dirty="0"/>
                    </a:p>
                  </a:txBody>
                  <a:tcPr marL="91476" marR="91476" marT="45713" marB="45713"/>
                </a:tc>
                <a:tc>
                  <a:txBody>
                    <a:bodyPr/>
                    <a:lstStyle/>
                    <a:p>
                      <a:pPr algn="ctr"/>
                      <a:r>
                        <a:rPr lang="en-US" sz="1400" dirty="0" smtClean="0"/>
                        <a:t>640 Mb/s</a:t>
                      </a:r>
                      <a:endParaRPr lang="en-US" sz="1400" dirty="0"/>
                    </a:p>
                  </a:txBody>
                  <a:tcPr marL="91476" marR="91476" marT="45713" marB="45713"/>
                </a:tc>
                <a:tc>
                  <a:txBody>
                    <a:bodyPr/>
                    <a:lstStyle/>
                    <a:p>
                      <a:pPr algn="ctr"/>
                      <a:r>
                        <a:rPr lang="en-US" sz="1400" dirty="0" smtClean="0"/>
                        <a:t>10 Gb/s</a:t>
                      </a:r>
                      <a:endParaRPr lang="en-US" sz="1400" dirty="0"/>
                    </a:p>
                  </a:txBody>
                  <a:tcPr marL="91476" marR="91476" marT="45713" marB="45713"/>
                </a:tc>
              </a:tr>
              <a:tr h="176065">
                <a:tc>
                  <a:txBody>
                    <a:bodyPr/>
                    <a:lstStyle/>
                    <a:p>
                      <a:pPr algn="l"/>
                      <a:r>
                        <a:rPr lang="en-US" sz="1400" dirty="0" smtClean="0"/>
                        <a:t>Links </a:t>
                      </a:r>
                      <a:r>
                        <a:rPr lang="en-US" sz="1400" baseline="0" dirty="0" smtClean="0"/>
                        <a:t>per super-drawer</a:t>
                      </a:r>
                      <a:endParaRPr lang="en-US" sz="1400" dirty="0"/>
                    </a:p>
                  </a:txBody>
                  <a:tcPr marL="91476" marR="91476" marT="45713" marB="45713"/>
                </a:tc>
                <a:tc>
                  <a:txBody>
                    <a:bodyPr/>
                    <a:lstStyle/>
                    <a:p>
                      <a:pPr algn="ctr"/>
                      <a:r>
                        <a:rPr lang="en-US" sz="1400" dirty="0" smtClean="0"/>
                        <a:t>1 (+1 redundant)</a:t>
                      </a:r>
                      <a:endParaRPr lang="en-US" sz="1400" dirty="0"/>
                    </a:p>
                  </a:txBody>
                  <a:tcPr marL="91476" marR="91476" marT="45713" marB="45713"/>
                </a:tc>
                <a:tc>
                  <a:txBody>
                    <a:bodyPr/>
                    <a:lstStyle/>
                    <a:p>
                      <a:pPr algn="ctr"/>
                      <a:r>
                        <a:rPr lang="en-US" sz="1400" dirty="0" smtClean="0"/>
                        <a:t>4x4</a:t>
                      </a:r>
                      <a:r>
                        <a:rPr lang="en-US" sz="1400" baseline="0" dirty="0" smtClean="0"/>
                        <a:t> (+4x4 redundant)</a:t>
                      </a:r>
                      <a:endParaRPr lang="en-US" sz="1400" dirty="0" smtClean="0"/>
                    </a:p>
                  </a:txBody>
                  <a:tcPr marL="91476" marR="91476" marT="45713" marB="45713"/>
                </a:tc>
              </a:tr>
              <a:tr h="176065">
                <a:tc>
                  <a:txBody>
                    <a:bodyPr/>
                    <a:lstStyle/>
                    <a:p>
                      <a:pPr algn="l"/>
                      <a:r>
                        <a:rPr lang="en-US" sz="1400" baseline="0" dirty="0" smtClean="0"/>
                        <a:t>B</a:t>
                      </a:r>
                      <a:r>
                        <a:rPr lang="en-US" sz="1400" dirty="0" smtClean="0"/>
                        <a:t>andwidth per super-drawer</a:t>
                      </a:r>
                      <a:endParaRPr lang="en-US" sz="1400" dirty="0"/>
                    </a:p>
                  </a:txBody>
                  <a:tcPr marL="91476" marR="91476" marT="45713" marB="45713"/>
                </a:tc>
                <a:tc>
                  <a:txBody>
                    <a:bodyPr/>
                    <a:lstStyle/>
                    <a:p>
                      <a:pPr algn="ctr"/>
                      <a:r>
                        <a:rPr lang="en-US" sz="1400" dirty="0" smtClean="0"/>
                        <a:t>640 Mb/s</a:t>
                      </a:r>
                      <a:endParaRPr lang="en-US" sz="1400" dirty="0"/>
                    </a:p>
                  </a:txBody>
                  <a:tcPr marL="91476" marR="91476" marT="45713" marB="45713"/>
                </a:tc>
                <a:tc>
                  <a:txBody>
                    <a:bodyPr/>
                    <a:lstStyle/>
                    <a:p>
                      <a:pPr algn="ctr"/>
                      <a:r>
                        <a:rPr lang="en-US" sz="1400" dirty="0" smtClean="0"/>
                        <a:t>160 Gb/s</a:t>
                      </a:r>
                      <a:endParaRPr lang="en-US" sz="1400" dirty="0"/>
                    </a:p>
                  </a:txBody>
                  <a:tcPr marL="91476" marR="91476" marT="45713" marB="45713"/>
                </a:tc>
              </a:tr>
            </a:tbl>
          </a:graphicData>
        </a:graphic>
      </p:graphicFrame>
    </p:spTree>
    <p:extLst>
      <p:ext uri="{BB962C8B-B14F-4D97-AF65-F5344CB8AC3E}">
        <p14:creationId xmlns:p14="http://schemas.microsoft.com/office/powerpoint/2010/main" val="34350125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Tile upgrade demonstrator</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E266C34C-EE11-E64E-9201-4C953A09C432}" type="slidenum">
              <a:rPr lang="en-US" smtClean="0"/>
              <a:t>22</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sp>
        <p:nvSpPr>
          <p:cNvPr id="8" name="Content Placeholder 2"/>
          <p:cNvSpPr>
            <a:spLocks noGrp="1"/>
          </p:cNvSpPr>
          <p:nvPr>
            <p:ph idx="1"/>
          </p:nvPr>
        </p:nvSpPr>
        <p:spPr/>
        <p:txBody>
          <a:bodyPr>
            <a:normAutofit/>
          </a:bodyPr>
          <a:lstStyle/>
          <a:p>
            <a:r>
              <a:rPr lang="en-US" dirty="0" smtClean="0"/>
              <a:t>In order to test the technology for phase-II upgrade we are developing a hybrid demonstrator slice containing the new components but compatible at the functional level with the current design</a:t>
            </a:r>
          </a:p>
          <a:p>
            <a:pPr lvl="1"/>
            <a:r>
              <a:rPr lang="en-US" dirty="0"/>
              <a:t>Redundancy against SPF</a:t>
            </a:r>
          </a:p>
          <a:p>
            <a:pPr lvl="1"/>
            <a:r>
              <a:rPr lang="en-US" dirty="0"/>
              <a:t>Radiation tolerance up to 100 </a:t>
            </a:r>
            <a:r>
              <a:rPr lang="en-US" dirty="0" err="1"/>
              <a:t>kRad</a:t>
            </a:r>
            <a:r>
              <a:rPr lang="en-US" dirty="0"/>
              <a:t> </a:t>
            </a:r>
          </a:p>
          <a:p>
            <a:pPr lvl="1"/>
            <a:r>
              <a:rPr lang="en-US" dirty="0"/>
              <a:t>Error correction and triple redundant designs</a:t>
            </a:r>
          </a:p>
          <a:p>
            <a:pPr lvl="1"/>
            <a:r>
              <a:rPr lang="en-US" dirty="0"/>
              <a:t>Sampling and read-out in all BCs</a:t>
            </a:r>
          </a:p>
          <a:p>
            <a:pPr lvl="1"/>
            <a:r>
              <a:rPr lang="en-US" dirty="0"/>
              <a:t>Precision of 16 bits above noise level in two 12 bit gains</a:t>
            </a:r>
          </a:p>
          <a:p>
            <a:endParaRPr lang="en-US" dirty="0"/>
          </a:p>
        </p:txBody>
      </p:sp>
    </p:spTree>
    <p:extLst>
      <p:ext uri="{BB962C8B-B14F-4D97-AF65-F5344CB8AC3E}">
        <p14:creationId xmlns:p14="http://schemas.microsoft.com/office/powerpoint/2010/main" val="1210759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Mini-drawers</a:t>
            </a:r>
            <a:endParaRPr lang="en-US" dirty="0"/>
          </a:p>
        </p:txBody>
      </p:sp>
      <p:sp>
        <p:nvSpPr>
          <p:cNvPr id="3" name="Content Placeholder 2"/>
          <p:cNvSpPr>
            <a:spLocks noGrp="1"/>
          </p:cNvSpPr>
          <p:nvPr>
            <p:ph idx="1"/>
          </p:nvPr>
        </p:nvSpPr>
        <p:spPr>
          <a:xfrm>
            <a:off x="2343262" y="995111"/>
            <a:ext cx="6800738" cy="1632661"/>
          </a:xfrm>
        </p:spPr>
        <p:txBody>
          <a:bodyPr>
            <a:normAutofit fontScale="70000" lnSpcReduction="20000"/>
          </a:bodyPr>
          <a:lstStyle/>
          <a:p>
            <a:r>
              <a:rPr lang="en-US" dirty="0"/>
              <a:t>S</a:t>
            </a:r>
            <a:r>
              <a:rPr lang="en-US" dirty="0" smtClean="0"/>
              <a:t>uper</a:t>
            </a:r>
            <a:r>
              <a:rPr lang="en-US" dirty="0"/>
              <a:t>-drawer </a:t>
            </a:r>
            <a:r>
              <a:rPr lang="en-US" dirty="0" smtClean="0"/>
              <a:t>demonstrator will be composed of </a:t>
            </a:r>
            <a:r>
              <a:rPr lang="en-US" dirty="0"/>
              <a:t>4 mini-</a:t>
            </a:r>
            <a:r>
              <a:rPr lang="en-US" dirty="0" smtClean="0"/>
              <a:t>drawers, each one containing</a:t>
            </a:r>
            <a:endParaRPr lang="en-US" dirty="0"/>
          </a:p>
          <a:p>
            <a:pPr lvl="1"/>
            <a:r>
              <a:rPr lang="en-US" dirty="0"/>
              <a:t>12 front-end </a:t>
            </a:r>
            <a:r>
              <a:rPr lang="en-US" dirty="0" smtClean="0"/>
              <a:t>boards: 1 out of 3 different options </a:t>
            </a:r>
            <a:endParaRPr lang="en-US" dirty="0"/>
          </a:p>
          <a:p>
            <a:pPr lvl="1"/>
            <a:r>
              <a:rPr lang="en-US" dirty="0"/>
              <a:t>1 </a:t>
            </a:r>
            <a:r>
              <a:rPr lang="en-US" dirty="0" smtClean="0"/>
              <a:t>main-board: for the corresponding FEB option</a:t>
            </a:r>
            <a:endParaRPr lang="en-US" dirty="0"/>
          </a:p>
          <a:p>
            <a:pPr lvl="1"/>
            <a:r>
              <a:rPr lang="en-US" dirty="0"/>
              <a:t>1 </a:t>
            </a:r>
            <a:r>
              <a:rPr lang="en-US" dirty="0" smtClean="0"/>
              <a:t>daughter-board: single design</a:t>
            </a:r>
            <a:endParaRPr lang="en-US" dirty="0"/>
          </a:p>
          <a:p>
            <a:pPr lvl="1"/>
            <a:r>
              <a:rPr lang="en-US" dirty="0"/>
              <a:t>1 HV regulation </a:t>
            </a:r>
            <a:r>
              <a:rPr lang="en-US" dirty="0" smtClean="0"/>
              <a:t>board: 1 out of 2 different options</a:t>
            </a:r>
          </a:p>
          <a:p>
            <a:pPr lvl="1"/>
            <a:r>
              <a:rPr lang="en-US" dirty="0" smtClean="0"/>
              <a:t>1 adder base board + 3 adder cards: for hybrid demonstrator</a:t>
            </a:r>
            <a:endParaRPr lang="en-US" dirty="0"/>
          </a:p>
          <a:p>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368CC4E9-EDA5-7E48-8291-7B2BCA895226}" type="slidenum">
              <a:rPr lang="en-US" smtClean="0"/>
              <a:t>23</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21" name="Picture 1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7001" y="1165226"/>
            <a:ext cx="2092052" cy="213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27001" y="3286082"/>
            <a:ext cx="2246284" cy="261610"/>
          </a:xfrm>
          <a:prstGeom prst="rect">
            <a:avLst/>
          </a:prstGeom>
          <a:noFill/>
        </p:spPr>
        <p:txBody>
          <a:bodyPr wrap="none" rtlCol="0">
            <a:spAutoFit/>
          </a:bodyPr>
          <a:lstStyle/>
          <a:p>
            <a:r>
              <a:rPr lang="en-US" sz="1100" b="1" dirty="0" smtClean="0"/>
              <a:t>Cross section of a mini-drawer</a:t>
            </a:r>
            <a:endParaRPr lang="en-US" sz="1100" b="1" dirty="0"/>
          </a:p>
        </p:txBody>
      </p:sp>
      <p:grpSp>
        <p:nvGrpSpPr>
          <p:cNvPr id="16" name="Group 15"/>
          <p:cNvGrpSpPr/>
          <p:nvPr/>
        </p:nvGrpSpPr>
        <p:grpSpPr>
          <a:xfrm>
            <a:off x="1033177" y="2471040"/>
            <a:ext cx="7831114" cy="4180315"/>
            <a:chOff x="1352845" y="2569049"/>
            <a:chExt cx="7391913" cy="3979082"/>
          </a:xfrm>
        </p:grpSpPr>
        <p:sp>
          <p:nvSpPr>
            <p:cNvPr id="19" name="TextBox 18"/>
            <p:cNvSpPr txBox="1"/>
            <p:nvPr/>
          </p:nvSpPr>
          <p:spPr>
            <a:xfrm>
              <a:off x="1352845" y="5779918"/>
              <a:ext cx="1580224" cy="261610"/>
            </a:xfrm>
            <a:prstGeom prst="rect">
              <a:avLst/>
            </a:prstGeom>
            <a:noFill/>
          </p:spPr>
          <p:txBody>
            <a:bodyPr wrap="none" rtlCol="0">
              <a:spAutoFit/>
            </a:bodyPr>
            <a:lstStyle/>
            <a:p>
              <a:r>
                <a:rPr lang="en-US" sz="1100" dirty="0" smtClean="0"/>
                <a:t>Rigid mechanical links</a:t>
              </a:r>
              <a:endParaRPr lang="en-US" sz="1100" dirty="0"/>
            </a:p>
          </p:txBody>
        </p:sp>
        <p:pic>
          <p:nvPicPr>
            <p:cNvPr id="15" name="Picture 14"/>
            <p:cNvPicPr/>
            <p:nvPr/>
          </p:nvPicPr>
          <p:blipFill rotWithShape="1">
            <a:blip r:embed="rId3" cstate="print">
              <a:extLst>
                <a:ext uri="{BEBA8EAE-BF5A-486C-A8C5-ECC9F3942E4B}">
                  <a14:imgProps xmlns:a14="http://schemas.microsoft.com/office/drawing/2010/main">
                    <a14:imgLayer r:embed="rId4">
                      <a14:imgEffect>
                        <a14:backgroundRemoval t="3656" b="95914" l="8668" r="95731">
                          <a14:foregroundMark x1="12419" y1="62581" x2="12419" y2="62581"/>
                          <a14:foregroundMark x1="9961" y1="65591" x2="9961" y2="65591"/>
                          <a14:foregroundMark x1="8668" y1="60645" x2="8668" y2="60645"/>
                          <a14:foregroundMark x1="10996" y1="67527" x2="10996" y2="67527"/>
                          <a14:foregroundMark x1="10608" y1="61935" x2="10608" y2="61935"/>
                          <a14:backgroundMark x1="10349" y1="56774" x2="10349" y2="56774"/>
                          <a14:backgroundMark x1="10349" y1="53333" x2="10349" y2="53333"/>
                          <a14:backgroundMark x1="13195" y1="49677" x2="13195" y2="49677"/>
                          <a14:backgroundMark x1="15395" y1="48602" x2="15395" y2="48602"/>
                        </a14:backgroundRemoval>
                      </a14:imgEffect>
                      <a14:imgEffect>
                        <a14:brightnessContrast bright="20000"/>
                      </a14:imgEffect>
                    </a14:imgLayer>
                  </a14:imgProps>
                </a:ext>
                <a:ext uri="{28A0092B-C50C-407E-A947-70E740481C1C}">
                  <a14:useLocalDpi xmlns:a14="http://schemas.microsoft.com/office/drawing/2010/main"/>
                </a:ext>
              </a:extLst>
            </a:blip>
            <a:srcRect l="7268" r="4183"/>
            <a:stretch/>
          </p:blipFill>
          <p:spPr bwMode="auto">
            <a:xfrm>
              <a:off x="2345685" y="2569049"/>
              <a:ext cx="5297530" cy="3979082"/>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7572022" y="2939570"/>
              <a:ext cx="1172736" cy="261610"/>
            </a:xfrm>
            <a:prstGeom prst="rect">
              <a:avLst/>
            </a:prstGeom>
            <a:noFill/>
          </p:spPr>
          <p:txBody>
            <a:bodyPr wrap="none" rtlCol="0">
              <a:spAutoFit/>
            </a:bodyPr>
            <a:lstStyle/>
            <a:p>
              <a:r>
                <a:rPr lang="en-US" sz="1100" dirty="0" smtClean="0"/>
                <a:t>Daughter-board</a:t>
              </a:r>
              <a:endParaRPr lang="en-US" sz="1100" dirty="0"/>
            </a:p>
          </p:txBody>
        </p:sp>
        <p:sp>
          <p:nvSpPr>
            <p:cNvPr id="17" name="TextBox 16"/>
            <p:cNvSpPr txBox="1"/>
            <p:nvPr/>
          </p:nvSpPr>
          <p:spPr>
            <a:xfrm>
              <a:off x="2345685" y="3614574"/>
              <a:ext cx="1702772" cy="430887"/>
            </a:xfrm>
            <a:prstGeom prst="rect">
              <a:avLst/>
            </a:prstGeom>
            <a:noFill/>
          </p:spPr>
          <p:txBody>
            <a:bodyPr wrap="none" rtlCol="0">
              <a:spAutoFit/>
            </a:bodyPr>
            <a:lstStyle/>
            <a:p>
              <a:r>
                <a:rPr lang="en-US" sz="1100" dirty="0" smtClean="0"/>
                <a:t>Adder base board (only </a:t>
              </a:r>
              <a:br>
                <a:rPr lang="en-US" sz="1100" dirty="0" smtClean="0"/>
              </a:br>
              <a:r>
                <a:rPr lang="en-US" sz="1100" dirty="0" smtClean="0"/>
                <a:t>for hybrid demonstrator)</a:t>
              </a:r>
              <a:endParaRPr lang="en-US" sz="1100" dirty="0"/>
            </a:p>
          </p:txBody>
        </p:sp>
        <p:sp>
          <p:nvSpPr>
            <p:cNvPr id="18" name="TextBox 17"/>
            <p:cNvSpPr txBox="1"/>
            <p:nvPr/>
          </p:nvSpPr>
          <p:spPr>
            <a:xfrm>
              <a:off x="6015671" y="5490355"/>
              <a:ext cx="992410" cy="430887"/>
            </a:xfrm>
            <a:prstGeom prst="rect">
              <a:avLst/>
            </a:prstGeom>
            <a:noFill/>
          </p:spPr>
          <p:txBody>
            <a:bodyPr wrap="none" rtlCol="0">
              <a:spAutoFit/>
            </a:bodyPr>
            <a:lstStyle/>
            <a:p>
              <a:r>
                <a:rPr lang="en-US" sz="1100" dirty="0" smtClean="0"/>
                <a:t>HV board </a:t>
              </a:r>
              <a:br>
                <a:rPr lang="en-US" sz="1100" dirty="0" smtClean="0"/>
              </a:br>
              <a:r>
                <a:rPr lang="en-US" sz="1100" dirty="0" smtClean="0"/>
                <a:t>(underneath)</a:t>
              </a:r>
              <a:endParaRPr lang="en-US" sz="1100" dirty="0"/>
            </a:p>
          </p:txBody>
        </p:sp>
        <p:sp>
          <p:nvSpPr>
            <p:cNvPr id="20" name="TextBox 19"/>
            <p:cNvSpPr txBox="1"/>
            <p:nvPr/>
          </p:nvSpPr>
          <p:spPr>
            <a:xfrm>
              <a:off x="5319019" y="5776727"/>
              <a:ext cx="503438" cy="261610"/>
            </a:xfrm>
            <a:prstGeom prst="rect">
              <a:avLst/>
            </a:prstGeom>
            <a:noFill/>
          </p:spPr>
          <p:txBody>
            <a:bodyPr wrap="none" rtlCol="0">
              <a:spAutoFit/>
            </a:bodyPr>
            <a:lstStyle/>
            <a:p>
              <a:r>
                <a:rPr lang="en-US" sz="1100" dirty="0" smtClean="0"/>
                <a:t>DIFP</a:t>
              </a:r>
              <a:endParaRPr lang="en-US" sz="1100" dirty="0"/>
            </a:p>
          </p:txBody>
        </p:sp>
        <p:sp>
          <p:nvSpPr>
            <p:cNvPr id="22" name="TextBox 21"/>
            <p:cNvSpPr txBox="1"/>
            <p:nvPr/>
          </p:nvSpPr>
          <p:spPr>
            <a:xfrm>
              <a:off x="3905936" y="3225830"/>
              <a:ext cx="844086" cy="249017"/>
            </a:xfrm>
            <a:prstGeom prst="rect">
              <a:avLst/>
            </a:prstGeom>
            <a:noFill/>
          </p:spPr>
          <p:txBody>
            <a:bodyPr wrap="square" rtlCol="0">
              <a:spAutoFit/>
            </a:bodyPr>
            <a:lstStyle/>
            <a:p>
              <a:r>
                <a:rPr lang="en-US" sz="1100" dirty="0" smtClean="0"/>
                <a:t>Main-board</a:t>
              </a:r>
              <a:endParaRPr lang="en-US" sz="1100" dirty="0"/>
            </a:p>
          </p:txBody>
        </p:sp>
        <p:sp>
          <p:nvSpPr>
            <p:cNvPr id="23" name="TextBox 22"/>
            <p:cNvSpPr txBox="1"/>
            <p:nvPr/>
          </p:nvSpPr>
          <p:spPr>
            <a:xfrm>
              <a:off x="2349602" y="4026259"/>
              <a:ext cx="1314105" cy="410145"/>
            </a:xfrm>
            <a:prstGeom prst="rect">
              <a:avLst/>
            </a:prstGeom>
            <a:noFill/>
          </p:spPr>
          <p:txBody>
            <a:bodyPr wrap="none" rtlCol="0">
              <a:spAutoFit/>
            </a:bodyPr>
            <a:lstStyle/>
            <a:p>
              <a:pPr algn="ctr"/>
              <a:r>
                <a:rPr lang="en-US" sz="1100" dirty="0" smtClean="0"/>
                <a:t>Cable carrier</a:t>
              </a:r>
              <a:br>
                <a:rPr lang="en-US" sz="1100" dirty="0" smtClean="0"/>
              </a:br>
              <a:r>
                <a:rPr lang="en-US" sz="1100" dirty="0" smtClean="0"/>
                <a:t>(1 adders, 1 digital)</a:t>
              </a:r>
              <a:endParaRPr lang="en-US" sz="1100" dirty="0"/>
            </a:p>
          </p:txBody>
        </p:sp>
        <p:sp>
          <p:nvSpPr>
            <p:cNvPr id="24" name="TextBox 23"/>
            <p:cNvSpPr txBox="1"/>
            <p:nvPr/>
          </p:nvSpPr>
          <p:spPr>
            <a:xfrm>
              <a:off x="1845067" y="6112396"/>
              <a:ext cx="1217946" cy="249017"/>
            </a:xfrm>
            <a:prstGeom prst="rect">
              <a:avLst/>
            </a:prstGeom>
            <a:noFill/>
          </p:spPr>
          <p:txBody>
            <a:bodyPr wrap="none" rtlCol="0">
              <a:spAutoFit/>
            </a:bodyPr>
            <a:lstStyle/>
            <a:p>
              <a:r>
                <a:rPr lang="en-US" sz="1100" dirty="0" smtClean="0"/>
                <a:t>Cooling pipe links</a:t>
              </a:r>
              <a:endParaRPr lang="en-US" sz="1100" dirty="0"/>
            </a:p>
          </p:txBody>
        </p:sp>
        <p:cxnSp>
          <p:nvCxnSpPr>
            <p:cNvPr id="25" name="Straight Arrow Connector 24"/>
            <p:cNvCxnSpPr>
              <a:stCxn id="11" idx="1"/>
            </p:cNvCxnSpPr>
            <p:nvPr/>
          </p:nvCxnSpPr>
          <p:spPr bwMode="auto">
            <a:xfrm flipH="1">
              <a:off x="7008081" y="3070375"/>
              <a:ext cx="563941" cy="228081"/>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a:stCxn id="22" idx="3"/>
            </p:cNvCxnSpPr>
            <p:nvPr/>
          </p:nvCxnSpPr>
          <p:spPr bwMode="auto">
            <a:xfrm>
              <a:off x="4750023" y="3350338"/>
              <a:ext cx="631248" cy="695123"/>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30" name="TextBox 29"/>
            <p:cNvSpPr txBox="1"/>
            <p:nvPr/>
          </p:nvSpPr>
          <p:spPr>
            <a:xfrm>
              <a:off x="3145995" y="6197220"/>
              <a:ext cx="709881" cy="261610"/>
            </a:xfrm>
            <a:prstGeom prst="rect">
              <a:avLst/>
            </a:prstGeom>
            <a:noFill/>
          </p:spPr>
          <p:txBody>
            <a:bodyPr wrap="none" rtlCol="0">
              <a:spAutoFit/>
            </a:bodyPr>
            <a:lstStyle/>
            <a:p>
              <a:r>
                <a:rPr lang="en-US" sz="1100" dirty="0" smtClean="0"/>
                <a:t>AL body</a:t>
              </a:r>
              <a:endParaRPr lang="en-US" sz="1100" dirty="0"/>
            </a:p>
          </p:txBody>
        </p:sp>
        <p:cxnSp>
          <p:nvCxnSpPr>
            <p:cNvPr id="31" name="Straight Arrow Connector 30"/>
            <p:cNvCxnSpPr>
              <a:stCxn id="30" idx="0"/>
            </p:cNvCxnSpPr>
            <p:nvPr/>
          </p:nvCxnSpPr>
          <p:spPr bwMode="auto">
            <a:xfrm flipV="1">
              <a:off x="3500936" y="5871837"/>
              <a:ext cx="354940" cy="325383"/>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a:stCxn id="24" idx="3"/>
            </p:cNvCxnSpPr>
            <p:nvPr/>
          </p:nvCxnSpPr>
          <p:spPr bwMode="auto">
            <a:xfrm flipV="1">
              <a:off x="3063013" y="5907534"/>
              <a:ext cx="437924" cy="329371"/>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a:stCxn id="19" idx="3"/>
            </p:cNvCxnSpPr>
            <p:nvPr/>
          </p:nvCxnSpPr>
          <p:spPr bwMode="auto">
            <a:xfrm flipV="1">
              <a:off x="2933069" y="5685310"/>
              <a:ext cx="360945" cy="225413"/>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a:stCxn id="23" idx="3"/>
            </p:cNvCxnSpPr>
            <p:nvPr/>
          </p:nvCxnSpPr>
          <p:spPr bwMode="auto">
            <a:xfrm>
              <a:off x="3663707" y="4231332"/>
              <a:ext cx="384751" cy="205072"/>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44" name="Straight Arrow Connector 43"/>
            <p:cNvCxnSpPr>
              <a:stCxn id="17" idx="3"/>
            </p:cNvCxnSpPr>
            <p:nvPr/>
          </p:nvCxnSpPr>
          <p:spPr bwMode="auto">
            <a:xfrm>
              <a:off x="4048457" y="3830018"/>
              <a:ext cx="755662" cy="434420"/>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49" name="Straight Arrow Connector 48"/>
            <p:cNvCxnSpPr>
              <a:stCxn id="20" idx="1"/>
            </p:cNvCxnSpPr>
            <p:nvPr/>
          </p:nvCxnSpPr>
          <p:spPr bwMode="auto">
            <a:xfrm flipH="1" flipV="1">
              <a:off x="5105182" y="5708573"/>
              <a:ext cx="213837" cy="198959"/>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53" name="Straight Arrow Connector 52"/>
            <p:cNvCxnSpPr/>
            <p:nvPr/>
          </p:nvCxnSpPr>
          <p:spPr bwMode="auto">
            <a:xfrm flipV="1">
              <a:off x="5648287" y="5383191"/>
              <a:ext cx="0" cy="325382"/>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55" name="Straight Arrow Connector 54"/>
            <p:cNvCxnSpPr>
              <a:stCxn id="18" idx="1"/>
            </p:cNvCxnSpPr>
            <p:nvPr/>
          </p:nvCxnSpPr>
          <p:spPr bwMode="auto">
            <a:xfrm flipH="1">
              <a:off x="5648287" y="5705799"/>
              <a:ext cx="367384" cy="0"/>
            </a:xfrm>
            <a:prstGeom prst="straightConnector1">
              <a:avLst/>
            </a:prstGeom>
            <a:ln w="38100" cmpd="sng">
              <a:solidFill>
                <a:srgbClr val="FF0000"/>
              </a:solidFill>
              <a:headEnd type="none" w="med" len="med"/>
              <a:tailEnd type="none"/>
            </a:ln>
          </p:spPr>
          <p:style>
            <a:lnRef idx="2">
              <a:schemeClr val="accent2"/>
            </a:lnRef>
            <a:fillRef idx="0">
              <a:schemeClr val="accent2"/>
            </a:fillRef>
            <a:effectRef idx="1">
              <a:schemeClr val="accent2"/>
            </a:effectRef>
            <a:fontRef idx="minor">
              <a:schemeClr val="tx1"/>
            </a:fontRef>
          </p:style>
        </p:cxnSp>
      </p:grpSp>
      <p:grpSp>
        <p:nvGrpSpPr>
          <p:cNvPr id="43" name="Group 42"/>
          <p:cNvGrpSpPr/>
          <p:nvPr/>
        </p:nvGrpSpPr>
        <p:grpSpPr>
          <a:xfrm>
            <a:off x="70361" y="3601237"/>
            <a:ext cx="1943160" cy="1826264"/>
            <a:chOff x="70361" y="3601237"/>
            <a:chExt cx="1943160" cy="1826264"/>
          </a:xfrm>
        </p:grpSpPr>
        <p:pic>
          <p:nvPicPr>
            <p:cNvPr id="8" name="Picture 7" descr="Foto 02-10-13 20 48 36.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298" b="92149" l="1786" r="94212">
                          <a14:foregroundMark x1="22167" y1="86777" x2="22167" y2="86777"/>
                          <a14:foregroundMark x1="12869" y1="85331" x2="12869" y2="85331"/>
                          <a14:foregroundMark x1="31466" y1="16426" x2="31466" y2="16426"/>
                          <a14:foregroundMark x1="9483" y1="28512" x2="9483" y2="28512"/>
                          <a14:foregroundMark x1="5234" y1="44112" x2="5234" y2="44112"/>
                          <a14:foregroundMark x1="5234" y1="56198" x2="5234" y2="56198"/>
                          <a14:foregroundMark x1="10283" y1="67562" x2="10283" y2="67562"/>
                          <a14:foregroundMark x1="6897" y1="35589" x2="6897" y2="35589"/>
                          <a14:foregroundMark x1="12869" y1="21384" x2="12869" y2="21384"/>
                          <a14:foregroundMark x1="3633" y1="82180" x2="3633" y2="82180"/>
                          <a14:foregroundMark x1="3633" y1="79494" x2="3633" y2="79494"/>
                          <a14:foregroundMark x1="7697" y1="79494" x2="7697" y2="79494"/>
                          <a14:foregroundMark x1="12808" y1="74019" x2="12808" y2="74019"/>
                          <a14:foregroundMark x1="14963" y1="78564" x2="14963" y2="78564"/>
                          <a14:foregroundMark x1="9606" y1="86260" x2="9606" y2="86260"/>
                          <a14:foregroundMark x1="6342" y1="84452" x2="6342" y2="84452"/>
                          <a14:foregroundMark x1="39224" y1="12293" x2="39224" y2="12293"/>
                          <a14:foregroundMark x1="51108" y1="13430" x2="51108" y2="13430"/>
                          <a14:foregroundMark x1="44397" y1="13223" x2="44397" y2="13223"/>
                          <a14:foregroundMark x1="5788" y1="58678" x2="5788" y2="58678"/>
                          <a14:foregroundMark x1="9298" y1="24535" x2="9298" y2="24535"/>
                          <a14:foregroundMark x1="10653" y1="29959" x2="10653" y2="29959"/>
                          <a14:foregroundMark x1="57820" y1="87603" x2="57820" y2="87603"/>
                          <a14:foregroundMark x1="54618" y1="90083" x2="54618" y2="90083"/>
                          <a14:backgroundMark x1="15394" y1="17149" x2="15394" y2="17149"/>
                          <a14:backgroundMark x1="10406" y1="77428" x2="10406" y2="77428"/>
                          <a14:backgroundMark x1="13362" y1="76550" x2="13362" y2="76550"/>
                          <a14:backgroundMark x1="5788" y1="32903" x2="5788" y2="32903"/>
                          <a14:backgroundMark x1="4741" y1="53254" x2="4741" y2="53254"/>
                          <a14:backgroundMark x1="3633" y1="57541" x2="3633" y2="57541"/>
                          <a14:backgroundMark x1="9052" y1="75155" x2="9052" y2="75155"/>
                          <a14:backgroundMark x1="9606" y1="72934" x2="9606" y2="72934"/>
                        </a14:backgroundRemoval>
                      </a14:imgEffect>
                    </a14:imgLayer>
                  </a14:imgProps>
                </a:ext>
                <a:ext uri="{28A0092B-C50C-407E-A947-70E740481C1C}">
                  <a14:useLocalDpi xmlns:a14="http://schemas.microsoft.com/office/drawing/2010/main"/>
                </a:ext>
              </a:extLst>
            </a:blip>
            <a:srcRect/>
            <a:stretch/>
          </p:blipFill>
          <p:spPr>
            <a:xfrm rot="5400000">
              <a:off x="227364" y="3444234"/>
              <a:ext cx="1629154" cy="1943159"/>
            </a:xfrm>
            <a:prstGeom prst="rect">
              <a:avLst/>
            </a:prstGeom>
          </p:spPr>
        </p:pic>
        <p:sp>
          <p:nvSpPr>
            <p:cNvPr id="10" name="Rectangle 9"/>
            <p:cNvSpPr/>
            <p:nvPr/>
          </p:nvSpPr>
          <p:spPr>
            <a:xfrm>
              <a:off x="70361" y="5150502"/>
              <a:ext cx="1943160" cy="276999"/>
            </a:xfrm>
            <a:prstGeom prst="rect">
              <a:avLst/>
            </a:prstGeom>
          </p:spPr>
          <p:txBody>
            <a:bodyPr wrap="square">
              <a:spAutoFit/>
            </a:bodyPr>
            <a:lstStyle/>
            <a:p>
              <a:pPr algn="ctr"/>
              <a:r>
                <a:rPr lang="en-US" sz="1200" b="1" dirty="0" smtClean="0"/>
                <a:t>Empty cable carrier</a:t>
              </a:r>
              <a:endParaRPr lang="en-US" sz="1200" b="1" dirty="0"/>
            </a:p>
          </p:txBody>
        </p:sp>
      </p:grpSp>
      <p:grpSp>
        <p:nvGrpSpPr>
          <p:cNvPr id="42" name="Group 41"/>
          <p:cNvGrpSpPr/>
          <p:nvPr/>
        </p:nvGrpSpPr>
        <p:grpSpPr>
          <a:xfrm>
            <a:off x="6842749" y="4627130"/>
            <a:ext cx="2254343" cy="1948141"/>
            <a:chOff x="6842749" y="4627130"/>
            <a:chExt cx="2254343" cy="1948141"/>
          </a:xfrm>
        </p:grpSpPr>
        <p:pic>
          <p:nvPicPr>
            <p:cNvPr id="9" name="Picture 8"/>
            <p:cNvPicPr>
              <a:picLocks noChangeAspect="1"/>
            </p:cNvPicPr>
            <p:nvPr/>
          </p:nvPicPr>
          <p:blipFill>
            <a:blip r:embed="rId7"/>
            <a:stretch>
              <a:fillRect/>
            </a:stretch>
          </p:blipFill>
          <p:spPr>
            <a:xfrm>
              <a:off x="7242222" y="4627130"/>
              <a:ext cx="1746290" cy="1686531"/>
            </a:xfrm>
            <a:prstGeom prst="rect">
              <a:avLst/>
            </a:prstGeom>
          </p:spPr>
        </p:pic>
        <p:sp>
          <p:nvSpPr>
            <p:cNvPr id="14" name="TextBox 13"/>
            <p:cNvSpPr txBox="1"/>
            <p:nvPr/>
          </p:nvSpPr>
          <p:spPr>
            <a:xfrm>
              <a:off x="6842749" y="6313661"/>
              <a:ext cx="2254343" cy="261610"/>
            </a:xfrm>
            <a:prstGeom prst="rect">
              <a:avLst/>
            </a:prstGeom>
            <a:noFill/>
          </p:spPr>
          <p:txBody>
            <a:bodyPr wrap="none" rtlCol="0">
              <a:spAutoFit/>
            </a:bodyPr>
            <a:lstStyle/>
            <a:p>
              <a:r>
                <a:rPr lang="en-US" sz="1100" b="1" dirty="0" smtClean="0"/>
                <a:t>Mini-drawer with cable carriers</a:t>
              </a:r>
              <a:endParaRPr lang="en-US" sz="1100" b="1" dirty="0"/>
            </a:p>
          </p:txBody>
        </p:sp>
        <p:cxnSp>
          <p:nvCxnSpPr>
            <p:cNvPr id="38" name="Straight Arrow Connector 37"/>
            <p:cNvCxnSpPr>
              <a:endCxn id="9" idx="2"/>
            </p:cNvCxnSpPr>
            <p:nvPr/>
          </p:nvCxnSpPr>
          <p:spPr bwMode="auto">
            <a:xfrm>
              <a:off x="7380852" y="5325649"/>
              <a:ext cx="734515" cy="988012"/>
            </a:xfrm>
            <a:prstGeom prst="straightConnector1">
              <a:avLst/>
            </a:prstGeom>
            <a:ln w="38100" cmpd="sng">
              <a:solidFill>
                <a:schemeClr val="bg1"/>
              </a:solidFill>
              <a:headEnd type="arrow"/>
              <a:tailEnd type="arrow"/>
            </a:ln>
          </p:spPr>
          <p:style>
            <a:lnRef idx="2">
              <a:schemeClr val="accent2"/>
            </a:lnRef>
            <a:fillRef idx="0">
              <a:schemeClr val="accent2"/>
            </a:fillRef>
            <a:effectRef idx="1">
              <a:schemeClr val="accent2"/>
            </a:effectRef>
            <a:fontRef idx="minor">
              <a:schemeClr val="tx1"/>
            </a:fontRef>
          </p:style>
        </p:cxnSp>
        <p:sp>
          <p:nvSpPr>
            <p:cNvPr id="39" name="TextBox 38"/>
            <p:cNvSpPr txBox="1"/>
            <p:nvPr/>
          </p:nvSpPr>
          <p:spPr>
            <a:xfrm>
              <a:off x="7247274" y="5936439"/>
              <a:ext cx="778416" cy="307777"/>
            </a:xfrm>
            <a:prstGeom prst="rect">
              <a:avLst/>
            </a:prstGeom>
            <a:noFill/>
          </p:spPr>
          <p:txBody>
            <a:bodyPr wrap="none" rtlCol="0">
              <a:spAutoFit/>
            </a:bodyPr>
            <a:lstStyle/>
            <a:p>
              <a:r>
                <a:rPr lang="en-US" sz="1400" dirty="0" smtClean="0">
                  <a:solidFill>
                    <a:schemeClr val="bg1"/>
                  </a:solidFill>
                </a:rPr>
                <a:t>~75 cm</a:t>
              </a:r>
              <a:endParaRPr lang="en-US" sz="1400" dirty="0">
                <a:solidFill>
                  <a:schemeClr val="bg1"/>
                </a:solidFill>
              </a:endParaRPr>
            </a:p>
          </p:txBody>
        </p:sp>
      </p:grpSp>
    </p:spTree>
    <p:extLst>
      <p:ext uri="{BB962C8B-B14F-4D97-AF65-F5344CB8AC3E}">
        <p14:creationId xmlns:p14="http://schemas.microsoft.com/office/powerpoint/2010/main" val="136622967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29905" y="1809018"/>
            <a:ext cx="3157130" cy="224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88456" y="116632"/>
            <a:ext cx="7601101" cy="762000"/>
          </a:xfrm>
        </p:spPr>
        <p:txBody>
          <a:bodyPr>
            <a:noAutofit/>
          </a:bodyPr>
          <a:lstStyle/>
          <a:p>
            <a:r>
              <a:rPr lang="en-US" dirty="0" smtClean="0"/>
              <a:t>Front-end board option </a:t>
            </a:r>
            <a:r>
              <a:rPr lang="en-US" dirty="0"/>
              <a:t>1: New 3-in-</a:t>
            </a:r>
            <a:r>
              <a:rPr lang="en-US" dirty="0" smtClean="0"/>
              <a:t>1</a:t>
            </a:r>
            <a:br>
              <a:rPr lang="en-US" dirty="0" smtClean="0"/>
            </a:br>
            <a:r>
              <a:rPr lang="en-US" dirty="0" smtClean="0"/>
              <a:t>Only option for first demonstrator</a:t>
            </a:r>
            <a:endParaRPr lang="en-US" dirty="0"/>
          </a:p>
        </p:txBody>
      </p:sp>
      <p:sp>
        <p:nvSpPr>
          <p:cNvPr id="3" name="Content Placeholder 2"/>
          <p:cNvSpPr>
            <a:spLocks noGrp="1"/>
          </p:cNvSpPr>
          <p:nvPr>
            <p:ph idx="1"/>
          </p:nvPr>
        </p:nvSpPr>
        <p:spPr>
          <a:xfrm>
            <a:off x="70361" y="1042766"/>
            <a:ext cx="5759544" cy="3090783"/>
          </a:xfrm>
        </p:spPr>
        <p:txBody>
          <a:bodyPr>
            <a:normAutofit fontScale="85000" lnSpcReduction="20000"/>
          </a:bodyPr>
          <a:lstStyle/>
          <a:p>
            <a:r>
              <a:rPr lang="en-US" dirty="0" smtClean="0"/>
              <a:t>Based on current 3-in-1 cards that provides 3 </a:t>
            </a:r>
            <a:r>
              <a:rPr lang="en-US" dirty="0"/>
              <a:t>functionalities</a:t>
            </a:r>
          </a:p>
          <a:p>
            <a:pPr lvl="1"/>
            <a:r>
              <a:rPr lang="en-US" dirty="0"/>
              <a:t>High and low gain analog </a:t>
            </a:r>
            <a:r>
              <a:rPr lang="en-US" dirty="0" smtClean="0"/>
              <a:t>outputs</a:t>
            </a:r>
          </a:p>
          <a:p>
            <a:pPr lvl="1"/>
            <a:r>
              <a:rPr lang="en-US" dirty="0" smtClean="0"/>
              <a:t>Charge </a:t>
            </a:r>
            <a:r>
              <a:rPr lang="en-US" dirty="0"/>
              <a:t>injection calibration</a:t>
            </a:r>
          </a:p>
          <a:p>
            <a:pPr lvl="1"/>
            <a:r>
              <a:rPr lang="en-US" dirty="0"/>
              <a:t>Integrator </a:t>
            </a:r>
            <a:r>
              <a:rPr lang="en-US" dirty="0" smtClean="0"/>
              <a:t>read-out for </a:t>
            </a:r>
            <a:r>
              <a:rPr lang="en-US" dirty="0"/>
              <a:t>dedicated and in-</a:t>
            </a:r>
            <a:r>
              <a:rPr lang="en-US" dirty="0" smtClean="0"/>
              <a:t>physics calibration data</a:t>
            </a:r>
          </a:p>
          <a:p>
            <a:r>
              <a:rPr lang="en-US" dirty="0" smtClean="0"/>
              <a:t>HL-LHC design has higher radiation tolerance and better performance</a:t>
            </a:r>
          </a:p>
          <a:p>
            <a:pPr lvl="1"/>
            <a:r>
              <a:rPr lang="en-US" dirty="0" smtClean="0"/>
              <a:t>One component failed radiation test for </a:t>
            </a:r>
            <a:r>
              <a:rPr lang="en-US" dirty="0" err="1" smtClean="0"/>
              <a:t>sLHC</a:t>
            </a:r>
            <a:r>
              <a:rPr lang="en-US" dirty="0" smtClean="0"/>
              <a:t>, reverted to previous</a:t>
            </a:r>
          </a:p>
          <a:p>
            <a:pPr lvl="1"/>
            <a:r>
              <a:rPr lang="en-US" dirty="0" smtClean="0"/>
              <a:t>Longer cable needed to accommodate parity flip</a:t>
            </a:r>
            <a:endParaRPr lang="en-US" dirty="0"/>
          </a:p>
        </p:txBody>
      </p:sp>
      <p:pic>
        <p:nvPicPr>
          <p:cNvPr id="7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31665" y="1042767"/>
            <a:ext cx="2354080" cy="77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Footer Placeholder 4"/>
          <p:cNvSpPr>
            <a:spLocks noGrp="1"/>
          </p:cNvSpPr>
          <p:nvPr>
            <p:ph type="ftr" sz="quarter" idx="12"/>
          </p:nvPr>
        </p:nvSpPr>
        <p:spPr/>
        <p:txBody>
          <a:bodyPr/>
          <a:lstStyle/>
          <a:p>
            <a:r>
              <a:rPr lang="en-US" smtClean="0"/>
              <a:t>Carlos Solans</a:t>
            </a:r>
            <a:endParaRPr lang="en-US"/>
          </a:p>
        </p:txBody>
      </p:sp>
      <p:sp>
        <p:nvSpPr>
          <p:cNvPr id="6" name="Slide Number Placeholder 5"/>
          <p:cNvSpPr>
            <a:spLocks noGrp="1"/>
          </p:cNvSpPr>
          <p:nvPr>
            <p:ph type="sldNum" sz="quarter" idx="11"/>
          </p:nvPr>
        </p:nvSpPr>
        <p:spPr/>
        <p:txBody>
          <a:bodyPr/>
          <a:lstStyle/>
          <a:p>
            <a:fld id="{368CC4E9-EDA5-7E48-8291-7B2BCA895226}" type="slidenum">
              <a:rPr lang="en-US" smtClean="0"/>
              <a:t>24</a:t>
            </a:fld>
            <a:endParaRPr lang="en-US"/>
          </a:p>
        </p:txBody>
      </p:sp>
      <p:pic>
        <p:nvPicPr>
          <p:cNvPr id="30" name="Picture 3" descr="dot7"/>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2960" y1="59722" x2="52960" y2="59722"/>
                        <a14:foregroundMark x1="74240" y1="76620" x2="74240" y2="76620"/>
                        <a14:foregroundMark x1="68800" y1="43287" x2="68800" y2="43287"/>
                        <a14:foregroundMark x1="54720" y1="44676" x2="54720" y2="44676"/>
                      </a14:backgroundRemoval>
                    </a14:imgEffect>
                  </a14:imgLayer>
                </a14:imgProps>
              </a:ext>
              <a:ext uri="{28A0092B-C50C-407E-A947-70E740481C1C}">
                <a14:useLocalDpi xmlns:a14="http://schemas.microsoft.com/office/drawing/2010/main"/>
              </a:ext>
            </a:extLst>
          </a:blip>
          <a:srcRect/>
          <a:stretch>
            <a:fillRect/>
          </a:stretch>
        </p:blipFill>
        <p:spPr bwMode="auto">
          <a:xfrm>
            <a:off x="3884252" y="4059870"/>
            <a:ext cx="3402783" cy="235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dot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92" b="100000" l="0" r="99355">
                        <a14:foregroundMark x1="18548" y1="30394" x2="18548" y2="30394"/>
                        <a14:foregroundMark x1="54032" y1="76798" x2="54032" y2="76798"/>
                        <a14:foregroundMark x1="49516" y1="54292" x2="49516" y2="54292"/>
                      </a14:backgroundRemoval>
                    </a14:imgEffect>
                  </a14:imgLayer>
                </a14:imgProps>
              </a:ext>
              <a:ext uri="{28A0092B-C50C-407E-A947-70E740481C1C}">
                <a14:useLocalDpi xmlns:a14="http://schemas.microsoft.com/office/drawing/2010/main"/>
              </a:ext>
            </a:extLst>
          </a:blip>
          <a:srcRect/>
          <a:stretch>
            <a:fillRect/>
          </a:stretch>
        </p:blipFill>
        <p:spPr bwMode="auto">
          <a:xfrm>
            <a:off x="505276" y="4071966"/>
            <a:ext cx="3328913" cy="231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0"/>
          <p:cNvSpPr txBox="1">
            <a:spLocks noChangeArrowheads="1"/>
          </p:cNvSpPr>
          <p:nvPr/>
        </p:nvSpPr>
        <p:spPr bwMode="auto">
          <a:xfrm rot="16200000">
            <a:off x="-880834" y="5020116"/>
            <a:ext cx="23585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1200" b="0" dirty="0"/>
              <a:t>Linear Fit – Data </a:t>
            </a:r>
            <a:r>
              <a:rPr lang="en-US" sz="1200" b="0" dirty="0" smtClean="0"/>
              <a:t>(ADC counts</a:t>
            </a:r>
            <a:r>
              <a:rPr lang="en-US" sz="1200" b="0" dirty="0"/>
              <a:t>)</a:t>
            </a:r>
          </a:p>
        </p:txBody>
      </p:sp>
      <p:sp>
        <p:nvSpPr>
          <p:cNvPr id="33" name="Text Box 12"/>
          <p:cNvSpPr txBox="1">
            <a:spLocks noChangeArrowheads="1"/>
          </p:cNvSpPr>
          <p:nvPr/>
        </p:nvSpPr>
        <p:spPr bwMode="auto">
          <a:xfrm>
            <a:off x="1640719" y="6325205"/>
            <a:ext cx="1044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1200" b="0" dirty="0"/>
              <a:t>Charge (</a:t>
            </a:r>
            <a:r>
              <a:rPr lang="en-US" sz="1200" b="0" dirty="0" err="1"/>
              <a:t>pC</a:t>
            </a:r>
            <a:r>
              <a:rPr lang="en-US" sz="1200" b="0" dirty="0"/>
              <a:t>)</a:t>
            </a:r>
          </a:p>
        </p:txBody>
      </p:sp>
      <p:sp>
        <p:nvSpPr>
          <p:cNvPr id="34" name="Text Box 14"/>
          <p:cNvSpPr txBox="1">
            <a:spLocks noChangeArrowheads="1"/>
          </p:cNvSpPr>
          <p:nvPr/>
        </p:nvSpPr>
        <p:spPr bwMode="auto">
          <a:xfrm>
            <a:off x="5126199" y="6324600"/>
            <a:ext cx="1044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1200" b="0" dirty="0"/>
              <a:t>Charge (</a:t>
            </a:r>
            <a:r>
              <a:rPr lang="en-US" sz="1200" b="0" dirty="0" err="1"/>
              <a:t>pC</a:t>
            </a:r>
            <a:r>
              <a:rPr lang="en-US" sz="1200" b="0" dirty="0"/>
              <a:t>)</a:t>
            </a:r>
          </a:p>
        </p:txBody>
      </p:sp>
      <p:sp>
        <p:nvSpPr>
          <p:cNvPr id="35" name="Text Box 12"/>
          <p:cNvSpPr txBox="1">
            <a:spLocks noChangeArrowheads="1"/>
          </p:cNvSpPr>
          <p:nvPr/>
        </p:nvSpPr>
        <p:spPr bwMode="auto">
          <a:xfrm>
            <a:off x="1652965" y="4133549"/>
            <a:ext cx="162484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1200" b="0" dirty="0" smtClean="0"/>
              <a:t>LHC 3-in-1 card</a:t>
            </a:r>
          </a:p>
          <a:p>
            <a:pPr eaLnBrk="1" hangingPunct="1">
              <a:spcBef>
                <a:spcPct val="50000"/>
              </a:spcBef>
            </a:pPr>
            <a:r>
              <a:rPr lang="en-US" sz="1200" b="0" dirty="0" smtClean="0"/>
              <a:t>Low gain linearity</a:t>
            </a:r>
            <a:endParaRPr lang="en-US" sz="1200" b="0" dirty="0"/>
          </a:p>
        </p:txBody>
      </p:sp>
      <p:sp>
        <p:nvSpPr>
          <p:cNvPr id="36" name="Text Box 12"/>
          <p:cNvSpPr txBox="1">
            <a:spLocks noChangeArrowheads="1"/>
          </p:cNvSpPr>
          <p:nvPr/>
        </p:nvSpPr>
        <p:spPr bwMode="auto">
          <a:xfrm>
            <a:off x="5537081" y="4133549"/>
            <a:ext cx="15265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1200" b="0" dirty="0" smtClean="0"/>
              <a:t>HL-LHC 3-in-1 card</a:t>
            </a:r>
          </a:p>
          <a:p>
            <a:pPr eaLnBrk="1" hangingPunct="1">
              <a:spcBef>
                <a:spcPct val="50000"/>
              </a:spcBef>
            </a:pPr>
            <a:r>
              <a:rPr lang="en-US" sz="1200" b="0" dirty="0" smtClean="0"/>
              <a:t>Low gain linearity</a:t>
            </a:r>
            <a:endParaRPr lang="en-US" sz="1200" b="0" dirty="0"/>
          </a:p>
        </p:txBody>
      </p:sp>
      <p:sp>
        <p:nvSpPr>
          <p:cNvPr id="7" name="Rectangle 6"/>
          <p:cNvSpPr/>
          <p:nvPr/>
        </p:nvSpPr>
        <p:spPr>
          <a:xfrm>
            <a:off x="7314645" y="4306448"/>
            <a:ext cx="1805118" cy="1600438"/>
          </a:xfrm>
          <a:prstGeom prst="rect">
            <a:avLst/>
          </a:prstGeom>
        </p:spPr>
        <p:txBody>
          <a:bodyPr wrap="square">
            <a:spAutoFit/>
          </a:bodyPr>
          <a:lstStyle/>
          <a:p>
            <a:r>
              <a:rPr lang="en-US" sz="1400" dirty="0"/>
              <a:t>This option will be used in the hybrid demonstrator since it can provide the analog output to the present Level 1 trigger</a:t>
            </a:r>
          </a:p>
        </p:txBody>
      </p:sp>
    </p:spTree>
    <p:extLst>
      <p:ext uri="{BB962C8B-B14F-4D97-AF65-F5344CB8AC3E}">
        <p14:creationId xmlns:p14="http://schemas.microsoft.com/office/powerpoint/2010/main" val="29904215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Mainboard for new 3-in-1 FEBs</a:t>
            </a:r>
            <a:br>
              <a:rPr lang="en-US" dirty="0" smtClean="0"/>
            </a:br>
            <a:r>
              <a:rPr lang="en-US" dirty="0" smtClean="0"/>
              <a:t>only option for first demonstrator</a:t>
            </a:r>
            <a:endParaRPr lang="en-US" dirty="0"/>
          </a:p>
        </p:txBody>
      </p:sp>
      <p:sp>
        <p:nvSpPr>
          <p:cNvPr id="35" name="Content Placeholder 34"/>
          <p:cNvSpPr>
            <a:spLocks noGrp="1"/>
          </p:cNvSpPr>
          <p:nvPr>
            <p:ph idx="1"/>
          </p:nvPr>
        </p:nvSpPr>
        <p:spPr>
          <a:xfrm>
            <a:off x="183644" y="4680144"/>
            <a:ext cx="8960356" cy="1845199"/>
          </a:xfrm>
        </p:spPr>
        <p:txBody>
          <a:bodyPr>
            <a:normAutofit fontScale="70000" lnSpcReduction="20000"/>
          </a:bodyPr>
          <a:lstStyle/>
          <a:p>
            <a:r>
              <a:rPr lang="en-US" dirty="0"/>
              <a:t>M</a:t>
            </a:r>
            <a:r>
              <a:rPr lang="en-US" dirty="0" smtClean="0"/>
              <a:t>ainboard digitizes signals from FEBs with </a:t>
            </a:r>
            <a:r>
              <a:rPr lang="en-US" dirty="0"/>
              <a:t>independent discrete ADCs</a:t>
            </a:r>
          </a:p>
          <a:p>
            <a:pPr lvl="1"/>
            <a:r>
              <a:rPr lang="en-US" dirty="0"/>
              <a:t>Mainboard is split into two halves</a:t>
            </a:r>
          </a:p>
          <a:p>
            <a:pPr lvl="1"/>
            <a:r>
              <a:rPr lang="en-US" dirty="0"/>
              <a:t>Each cell will be read-out by two PMTs, one on each side of the </a:t>
            </a:r>
            <a:r>
              <a:rPr lang="en-US" dirty="0" smtClean="0"/>
              <a:t>mainboard</a:t>
            </a:r>
          </a:p>
          <a:p>
            <a:pPr lvl="1"/>
            <a:r>
              <a:rPr lang="en-US" dirty="0" smtClean="0"/>
              <a:t>Samples are transferred serially to the daughterboard at 600 MHz</a:t>
            </a:r>
          </a:p>
          <a:p>
            <a:pPr lvl="1"/>
            <a:r>
              <a:rPr lang="en-US" dirty="0" smtClean="0"/>
              <a:t>Commands are sent in parallel to 2 control FPGAs on each side</a:t>
            </a:r>
          </a:p>
          <a:p>
            <a:r>
              <a:rPr lang="en-US" dirty="0" smtClean="0"/>
              <a:t>This front-end board + mainboard option will be evaluated together with the other two </a:t>
            </a:r>
            <a:r>
              <a:rPr lang="en-US" dirty="0"/>
              <a:t>in test beams starting </a:t>
            </a:r>
            <a:r>
              <a:rPr lang="en-US" dirty="0" smtClean="0"/>
              <a:t>in 2015</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368CC4E9-EDA5-7E48-8291-7B2BCA895226}" type="slidenum">
              <a:rPr lang="en-US" smtClean="0"/>
              <a:t>25</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7507" y="1749107"/>
            <a:ext cx="8538902" cy="2419068"/>
          </a:xfrm>
          <a:prstGeom prst="rect">
            <a:avLst/>
          </a:prstGeom>
        </p:spPr>
      </p:pic>
      <p:sp>
        <p:nvSpPr>
          <p:cNvPr id="13" name="TextBox 12"/>
          <p:cNvSpPr txBox="1"/>
          <p:nvPr/>
        </p:nvSpPr>
        <p:spPr>
          <a:xfrm rot="16200000">
            <a:off x="-753194" y="2830718"/>
            <a:ext cx="2095182" cy="246221"/>
          </a:xfrm>
          <a:prstGeom prst="rect">
            <a:avLst/>
          </a:prstGeom>
          <a:noFill/>
        </p:spPr>
        <p:txBody>
          <a:bodyPr wrap="none" rtlCol="0">
            <a:spAutoFit/>
          </a:bodyPr>
          <a:lstStyle/>
          <a:p>
            <a:r>
              <a:rPr lang="en-US" sz="1000" dirty="0" smtClean="0"/>
              <a:t>High Radiation - Patch Panel End</a:t>
            </a:r>
            <a:endParaRPr lang="en-US" sz="1000" dirty="0"/>
          </a:p>
        </p:txBody>
      </p:sp>
      <p:sp>
        <p:nvSpPr>
          <p:cNvPr id="14" name="TextBox 13"/>
          <p:cNvSpPr txBox="1"/>
          <p:nvPr/>
        </p:nvSpPr>
        <p:spPr>
          <a:xfrm>
            <a:off x="3515005" y="4267583"/>
            <a:ext cx="1219505" cy="261610"/>
          </a:xfrm>
          <a:prstGeom prst="rect">
            <a:avLst/>
          </a:prstGeom>
          <a:noFill/>
          <a:ln w="28575">
            <a:solidFill>
              <a:srgbClr val="FF6600"/>
            </a:solidFill>
          </a:ln>
        </p:spPr>
        <p:txBody>
          <a:bodyPr wrap="none" rtlCol="0">
            <a:spAutoFit/>
          </a:bodyPr>
          <a:lstStyle/>
          <a:p>
            <a:r>
              <a:rPr lang="en-US" sz="1100" dirty="0" smtClean="0"/>
              <a:t>4 control FPGAs</a:t>
            </a:r>
            <a:endParaRPr lang="en-US" sz="1100" dirty="0"/>
          </a:p>
        </p:txBody>
      </p:sp>
      <p:cxnSp>
        <p:nvCxnSpPr>
          <p:cNvPr id="19" name="Straight Connector 18"/>
          <p:cNvCxnSpPr/>
          <p:nvPr/>
        </p:nvCxnSpPr>
        <p:spPr>
          <a:xfrm>
            <a:off x="4144581" y="4168175"/>
            <a:ext cx="0" cy="9184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576355" y="3307058"/>
            <a:ext cx="2203162" cy="860518"/>
            <a:chOff x="3515005" y="3362370"/>
            <a:chExt cx="1932256" cy="774525"/>
          </a:xfrm>
        </p:grpSpPr>
        <p:cxnSp>
          <p:nvCxnSpPr>
            <p:cNvPr id="15" name="Straight Connector 14"/>
            <p:cNvCxnSpPr/>
            <p:nvPr/>
          </p:nvCxnSpPr>
          <p:spPr>
            <a:xfrm>
              <a:off x="3515005" y="3362370"/>
              <a:ext cx="0" cy="76826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289119" y="4001419"/>
              <a:ext cx="0" cy="12922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89780" y="3362370"/>
              <a:ext cx="0" cy="76826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447261" y="3913836"/>
              <a:ext cx="0" cy="22305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515005" y="4130639"/>
              <a:ext cx="1932256"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5698015" y="4256225"/>
            <a:ext cx="2110352" cy="261610"/>
          </a:xfrm>
          <a:prstGeom prst="rect">
            <a:avLst/>
          </a:prstGeom>
          <a:solidFill>
            <a:schemeClr val="bg1"/>
          </a:solidFill>
          <a:ln w="38100">
            <a:solidFill>
              <a:schemeClr val="accent6"/>
            </a:solidFill>
          </a:ln>
        </p:spPr>
        <p:txBody>
          <a:bodyPr wrap="square" rtlCol="0">
            <a:spAutoFit/>
          </a:bodyPr>
          <a:lstStyle/>
          <a:p>
            <a:pPr algn="ctr"/>
            <a:r>
              <a:rPr lang="en-US" sz="1100" dirty="0" err="1" smtClean="0"/>
              <a:t>DaughterBoard</a:t>
            </a:r>
            <a:r>
              <a:rPr lang="en-US" sz="1100" dirty="0" smtClean="0"/>
              <a:t> </a:t>
            </a:r>
            <a:r>
              <a:rPr lang="en-US" sz="1100" dirty="0"/>
              <a:t>c</a:t>
            </a:r>
            <a:r>
              <a:rPr lang="en-US" sz="1100" dirty="0" smtClean="0"/>
              <a:t>onnector</a:t>
            </a:r>
            <a:endParaRPr lang="en-US" sz="1100" dirty="0"/>
          </a:p>
        </p:txBody>
      </p:sp>
      <p:cxnSp>
        <p:nvCxnSpPr>
          <p:cNvPr id="22" name="Straight Connector 21"/>
          <p:cNvCxnSpPr/>
          <p:nvPr/>
        </p:nvCxnSpPr>
        <p:spPr>
          <a:xfrm flipV="1">
            <a:off x="6753191" y="3595427"/>
            <a:ext cx="0" cy="66269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333531" y="2552385"/>
            <a:ext cx="0" cy="1104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132863" y="1382466"/>
            <a:ext cx="866844" cy="261610"/>
          </a:xfrm>
          <a:prstGeom prst="rect">
            <a:avLst/>
          </a:prstGeom>
          <a:noFill/>
          <a:ln w="38100">
            <a:solidFill>
              <a:srgbClr val="92D050"/>
            </a:solidFill>
          </a:ln>
        </p:spPr>
        <p:txBody>
          <a:bodyPr wrap="none" rtlCol="0">
            <a:spAutoFit/>
          </a:bodyPr>
          <a:lstStyle/>
          <a:p>
            <a:r>
              <a:rPr lang="en-US" sz="1100" dirty="0" smtClean="0"/>
              <a:t>Regulators</a:t>
            </a:r>
            <a:endParaRPr lang="en-US" sz="1100" dirty="0"/>
          </a:p>
        </p:txBody>
      </p:sp>
      <p:sp>
        <p:nvSpPr>
          <p:cNvPr id="27" name="TextBox 26"/>
          <p:cNvSpPr txBox="1"/>
          <p:nvPr/>
        </p:nvSpPr>
        <p:spPr>
          <a:xfrm>
            <a:off x="4434152" y="1393939"/>
            <a:ext cx="565855" cy="261610"/>
          </a:xfrm>
          <a:prstGeom prst="rect">
            <a:avLst/>
          </a:prstGeom>
          <a:noFill/>
          <a:ln w="38100">
            <a:solidFill>
              <a:srgbClr val="FF0000"/>
            </a:solidFill>
          </a:ln>
        </p:spPr>
        <p:txBody>
          <a:bodyPr wrap="none" rtlCol="0">
            <a:spAutoFit/>
          </a:bodyPr>
          <a:lstStyle/>
          <a:p>
            <a:r>
              <a:rPr lang="en-US" sz="1100" dirty="0" smtClean="0"/>
              <a:t>ADCs</a:t>
            </a:r>
            <a:endParaRPr lang="en-US" sz="1100" dirty="0"/>
          </a:p>
        </p:txBody>
      </p:sp>
      <p:cxnSp>
        <p:nvCxnSpPr>
          <p:cNvPr id="29" name="Straight Connector 28"/>
          <p:cNvCxnSpPr/>
          <p:nvPr/>
        </p:nvCxnSpPr>
        <p:spPr>
          <a:xfrm flipH="1" flipV="1">
            <a:off x="6753191" y="1749107"/>
            <a:ext cx="1417302" cy="458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170493" y="1753690"/>
            <a:ext cx="0" cy="461908"/>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5844" y="2552385"/>
            <a:ext cx="0" cy="7771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33531" y="2552385"/>
            <a:ext cx="6923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17080" y="1655549"/>
            <a:ext cx="0" cy="8968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6" idx="2"/>
          </p:cNvCxnSpPr>
          <p:nvPr/>
        </p:nvCxnSpPr>
        <p:spPr>
          <a:xfrm>
            <a:off x="7566285" y="1644076"/>
            <a:ext cx="0" cy="105031"/>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762615" y="1753690"/>
            <a:ext cx="9469" cy="92381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753191" y="1753690"/>
            <a:ext cx="0" cy="845262"/>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862741" y="1753690"/>
            <a:ext cx="0" cy="461908"/>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0516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Front</a:t>
            </a:r>
            <a:r>
              <a:rPr lang="en-US" dirty="0"/>
              <a:t>-end board option 2: FE-</a:t>
            </a:r>
            <a:r>
              <a:rPr lang="en-US" dirty="0" smtClean="0"/>
              <a:t>ASIC</a:t>
            </a:r>
            <a:endParaRPr lang="en-US" dirty="0"/>
          </a:p>
        </p:txBody>
      </p:sp>
      <p:sp>
        <p:nvSpPr>
          <p:cNvPr id="6" name="Content Placeholder 5"/>
          <p:cNvSpPr>
            <a:spLocks noGrp="1"/>
          </p:cNvSpPr>
          <p:nvPr>
            <p:ph idx="1"/>
          </p:nvPr>
        </p:nvSpPr>
        <p:spPr>
          <a:xfrm>
            <a:off x="183645" y="1124744"/>
            <a:ext cx="5239256" cy="3852310"/>
          </a:xfrm>
        </p:spPr>
        <p:txBody>
          <a:bodyPr>
            <a:normAutofit fontScale="62500" lnSpcReduction="20000"/>
          </a:bodyPr>
          <a:lstStyle/>
          <a:p>
            <a:r>
              <a:rPr lang="en-US" dirty="0"/>
              <a:t>Second option for a front-end board is based on an ASIC using IBM CMOS 130 nm technology</a:t>
            </a:r>
          </a:p>
          <a:p>
            <a:r>
              <a:rPr lang="en-US" dirty="0"/>
              <a:t>FATALIC ASIC provides shaping in 3 gain ranges </a:t>
            </a:r>
          </a:p>
          <a:p>
            <a:pPr lvl="1"/>
            <a:r>
              <a:rPr lang="en-US" dirty="0"/>
              <a:t>Third version being tested</a:t>
            </a:r>
          </a:p>
          <a:p>
            <a:r>
              <a:rPr lang="en-US" dirty="0"/>
              <a:t>TACTIC ADC is a 12-bit ADC@40 MHz </a:t>
            </a:r>
          </a:p>
          <a:p>
            <a:pPr lvl="1"/>
            <a:r>
              <a:rPr lang="en-US" dirty="0"/>
              <a:t>First version delivered in January</a:t>
            </a:r>
          </a:p>
          <a:p>
            <a:pPr lvl="1"/>
            <a:r>
              <a:rPr lang="en-US" dirty="0"/>
              <a:t>Power consumption 61 </a:t>
            </a:r>
            <a:r>
              <a:rPr lang="en-US" dirty="0" err="1"/>
              <a:t>mW</a:t>
            </a:r>
            <a:r>
              <a:rPr lang="en-US" dirty="0"/>
              <a:t> </a:t>
            </a:r>
          </a:p>
          <a:p>
            <a:pPr lvl="1"/>
            <a:r>
              <a:rPr lang="en-US" dirty="0"/>
              <a:t>Measured noise smaller than one LSB</a:t>
            </a:r>
          </a:p>
          <a:p>
            <a:pPr lvl="1"/>
            <a:r>
              <a:rPr lang="en-US" dirty="0"/>
              <a:t>Bad integral non linearity due to bad </a:t>
            </a:r>
            <a:br>
              <a:rPr lang="en-US" dirty="0"/>
            </a:br>
            <a:r>
              <a:rPr lang="en-US" dirty="0"/>
              <a:t>coupling of amplifier capacitors</a:t>
            </a:r>
          </a:p>
          <a:p>
            <a:pPr lvl="1"/>
            <a:r>
              <a:rPr lang="en-US" dirty="0"/>
              <a:t>Second version </a:t>
            </a:r>
            <a:r>
              <a:rPr lang="en-US" dirty="0" smtClean="0"/>
              <a:t>needed</a:t>
            </a:r>
          </a:p>
          <a:p>
            <a:r>
              <a:rPr lang="en-US" dirty="0" smtClean="0"/>
              <a:t>Next </a:t>
            </a:r>
            <a:r>
              <a:rPr lang="en-US" dirty="0"/>
              <a:t>steps</a:t>
            </a:r>
          </a:p>
          <a:p>
            <a:pPr lvl="1"/>
            <a:r>
              <a:rPr lang="en-US" dirty="0" smtClean="0"/>
              <a:t>Tests </a:t>
            </a:r>
            <a:r>
              <a:rPr lang="en-US" dirty="0"/>
              <a:t>with Cesium source before end of 2013</a:t>
            </a:r>
          </a:p>
          <a:p>
            <a:pPr lvl="1"/>
            <a:r>
              <a:rPr lang="en-US" dirty="0"/>
              <a:t>Design front-end board with FATALIC and TACTIC for spring 2014</a:t>
            </a:r>
          </a:p>
          <a:p>
            <a:pPr lvl="1"/>
            <a:r>
              <a:rPr lang="en-US" dirty="0"/>
              <a:t>Design of fourth version of FATALIC with 3 TACTIC ADCs embedded by May 2014 for delivery by November 2014</a:t>
            </a:r>
          </a:p>
          <a:p>
            <a:pPr lvl="1"/>
            <a:r>
              <a:rPr lang="en-US" dirty="0"/>
              <a:t>Design of Mainboard for this Front-end board option</a:t>
            </a:r>
          </a:p>
          <a:p>
            <a:endParaRPr lang="en-US" dirty="0"/>
          </a:p>
          <a:p>
            <a:endParaRPr lang="en-US" dirty="0"/>
          </a:p>
        </p:txBody>
      </p:sp>
      <p:sp>
        <p:nvSpPr>
          <p:cNvPr id="10" name="Date Placeholder 9"/>
          <p:cNvSpPr>
            <a:spLocks noGrp="1"/>
          </p:cNvSpPr>
          <p:nvPr>
            <p:ph type="dt" sz="half" idx="10"/>
          </p:nvPr>
        </p:nvSpPr>
        <p:spPr/>
        <p:txBody>
          <a:bodyPr/>
          <a:lstStyle/>
          <a:p>
            <a:r>
              <a:rPr lang="es-ES_tradnl" smtClean="0"/>
              <a:t>Upgrade of the ATLAS TileCal Electronics - 29 January 2014</a:t>
            </a:r>
            <a:endParaRPr lang="en-US"/>
          </a:p>
        </p:txBody>
      </p:sp>
      <p:sp>
        <p:nvSpPr>
          <p:cNvPr id="12" name="Slide Number Placeholder 11"/>
          <p:cNvSpPr>
            <a:spLocks noGrp="1"/>
          </p:cNvSpPr>
          <p:nvPr>
            <p:ph type="sldNum" sz="quarter" idx="11"/>
          </p:nvPr>
        </p:nvSpPr>
        <p:spPr/>
        <p:txBody>
          <a:bodyPr/>
          <a:lstStyle/>
          <a:p>
            <a:fld id="{368CC4E9-EDA5-7E48-8291-7B2BCA895226}" type="slidenum">
              <a:rPr lang="en-US" smtClean="0"/>
              <a:t>26</a:t>
            </a:fld>
            <a:endParaRPr lang="en-US"/>
          </a:p>
        </p:txBody>
      </p:sp>
      <p:sp>
        <p:nvSpPr>
          <p:cNvPr id="11" name="Footer Placeholder 10"/>
          <p:cNvSpPr>
            <a:spLocks noGrp="1"/>
          </p:cNvSpPr>
          <p:nvPr>
            <p:ph type="ftr" sz="quarter" idx="12"/>
          </p:nvPr>
        </p:nvSpPr>
        <p:spPr/>
        <p:txBody>
          <a:bodyPr/>
          <a:lstStyle/>
          <a:p>
            <a:r>
              <a:rPr lang="en-US" smtClean="0"/>
              <a:t>Carlos Solans</a:t>
            </a:r>
            <a:endParaRPr lang="en-US"/>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422900" y="1174684"/>
            <a:ext cx="3721100" cy="1905116"/>
          </a:xfrm>
          <a:prstGeom prst="rect">
            <a:avLst/>
          </a:prstGeom>
          <a:noFill/>
          <a:ln w="9525">
            <a:noFill/>
            <a:miter lim="800000"/>
            <a:headEnd/>
            <a:tailEnd/>
          </a:ln>
        </p:spPr>
      </p:pic>
      <p:grpSp>
        <p:nvGrpSpPr>
          <p:cNvPr id="5" name="Group 4"/>
          <p:cNvGrpSpPr/>
          <p:nvPr/>
        </p:nvGrpSpPr>
        <p:grpSpPr>
          <a:xfrm>
            <a:off x="4013517" y="2019107"/>
            <a:ext cx="1295231" cy="1599811"/>
            <a:chOff x="3339505" y="3672676"/>
            <a:chExt cx="1295231" cy="1599811"/>
          </a:xfrm>
        </p:grpSpPr>
        <p:pic>
          <p:nvPicPr>
            <p:cNvPr id="15" name="Picture 3" descr="C:\Users\François\Desktop\CERN_upgrade_1feb_2013\tactic5bis.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39505" y="3672676"/>
              <a:ext cx="1295231" cy="1345057"/>
            </a:xfrm>
            <a:prstGeom prst="rect">
              <a:avLst/>
            </a:prstGeom>
            <a:noFill/>
          </p:spPr>
        </p:pic>
        <p:sp>
          <p:nvSpPr>
            <p:cNvPr id="16" name="TextBox 15"/>
            <p:cNvSpPr txBox="1"/>
            <p:nvPr/>
          </p:nvSpPr>
          <p:spPr>
            <a:xfrm>
              <a:off x="3433552" y="4995488"/>
              <a:ext cx="1107845" cy="276999"/>
            </a:xfrm>
            <a:prstGeom prst="rect">
              <a:avLst/>
            </a:prstGeom>
            <a:noFill/>
          </p:spPr>
          <p:txBody>
            <a:bodyPr wrap="none" rtlCol="0">
              <a:spAutoFit/>
            </a:bodyPr>
            <a:lstStyle/>
            <a:p>
              <a:r>
                <a:rPr lang="en-US" sz="1200" b="1" dirty="0" smtClean="0"/>
                <a:t>TACTIC ADC</a:t>
              </a:r>
              <a:endParaRPr lang="en-US" sz="3600" b="1" dirty="0"/>
            </a:p>
          </p:txBody>
        </p:sp>
      </p:grpSp>
      <p:grpSp>
        <p:nvGrpSpPr>
          <p:cNvPr id="31" name="Group 30"/>
          <p:cNvGrpSpPr/>
          <p:nvPr/>
        </p:nvGrpSpPr>
        <p:grpSpPr>
          <a:xfrm>
            <a:off x="2390808" y="4879857"/>
            <a:ext cx="2665697" cy="1733669"/>
            <a:chOff x="5873884" y="4220402"/>
            <a:chExt cx="3223207" cy="2304942"/>
          </a:xfrm>
        </p:grpSpPr>
        <p:pic>
          <p:nvPicPr>
            <p:cNvPr id="23"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73884" y="4220402"/>
              <a:ext cx="3223207" cy="2304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883955" y="5774581"/>
              <a:ext cx="464722" cy="270826"/>
            </a:xfrm>
            <a:prstGeom prst="rect">
              <a:avLst/>
            </a:prstGeom>
            <a:noFill/>
          </p:spPr>
          <p:txBody>
            <a:bodyPr wrap="none" rtlCol="0">
              <a:spAutoFit/>
            </a:bodyPr>
            <a:lstStyle/>
            <a:p>
              <a:r>
                <a:rPr lang="en-US" sz="800" dirty="0" smtClean="0"/>
                <a:t>data</a:t>
              </a:r>
              <a:endParaRPr lang="en-US" sz="800" dirty="0"/>
            </a:p>
          </p:txBody>
        </p:sp>
        <p:sp>
          <p:nvSpPr>
            <p:cNvPr id="24" name="TextBox 23"/>
            <p:cNvSpPr txBox="1"/>
            <p:nvPr/>
          </p:nvSpPr>
          <p:spPr>
            <a:xfrm>
              <a:off x="7883955" y="5935335"/>
              <a:ext cx="781748" cy="270826"/>
            </a:xfrm>
            <a:prstGeom prst="rect">
              <a:avLst/>
            </a:prstGeom>
            <a:noFill/>
          </p:spPr>
          <p:txBody>
            <a:bodyPr wrap="none" rtlCol="0">
              <a:spAutoFit/>
            </a:bodyPr>
            <a:lstStyle/>
            <a:p>
              <a:r>
                <a:rPr lang="en-US" sz="800" dirty="0" smtClean="0"/>
                <a:t>simulation</a:t>
              </a:r>
              <a:endParaRPr lang="en-US" sz="800" dirty="0"/>
            </a:p>
          </p:txBody>
        </p:sp>
        <p:cxnSp>
          <p:nvCxnSpPr>
            <p:cNvPr id="26" name="Straight Connector 25"/>
            <p:cNvCxnSpPr>
              <a:endCxn id="24" idx="1"/>
            </p:cNvCxnSpPr>
            <p:nvPr/>
          </p:nvCxnSpPr>
          <p:spPr bwMode="auto">
            <a:xfrm flipV="1">
              <a:off x="7679678" y="6070747"/>
              <a:ext cx="204277" cy="3086"/>
            </a:xfrm>
            <a:prstGeom prst="line">
              <a:avLst/>
            </a:prstGeom>
            <a:ln>
              <a:solidFill>
                <a:srgbClr val="FF0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28" name="Straight Connector 27"/>
            <p:cNvCxnSpPr>
              <a:endCxn id="14" idx="1"/>
            </p:cNvCxnSpPr>
            <p:nvPr/>
          </p:nvCxnSpPr>
          <p:spPr bwMode="auto">
            <a:xfrm flipV="1">
              <a:off x="7679678" y="5909994"/>
              <a:ext cx="204277" cy="3087"/>
            </a:xfrm>
            <a:prstGeom prst="line">
              <a:avLst/>
            </a:prstGeom>
            <a:ln>
              <a:solidFill>
                <a:srgbClr val="0000FF"/>
              </a:solidFill>
              <a:headEnd type="none" w="med" len="med"/>
              <a:tailEnd type="none"/>
            </a:ln>
          </p:spPr>
          <p:style>
            <a:lnRef idx="2">
              <a:schemeClr val="accent2"/>
            </a:lnRef>
            <a:fillRef idx="0">
              <a:schemeClr val="accent2"/>
            </a:fillRef>
            <a:effectRef idx="1">
              <a:schemeClr val="accent2"/>
            </a:effectRef>
            <a:fontRef idx="minor">
              <a:schemeClr val="tx1"/>
            </a:fontRef>
          </p:style>
        </p:cxnSp>
      </p:grpSp>
      <p:sp>
        <p:nvSpPr>
          <p:cNvPr id="32" name="Rectangle 5"/>
          <p:cNvSpPr>
            <a:spLocks noChangeArrowheads="1"/>
          </p:cNvSpPr>
          <p:nvPr/>
        </p:nvSpPr>
        <p:spPr bwMode="auto">
          <a:xfrm>
            <a:off x="5656227" y="3092208"/>
            <a:ext cx="344086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sz="1100" b="1" dirty="0">
                <a:latin typeface="Arial" charset="0"/>
                <a:cs typeface="Arial Unicode MS" charset="0"/>
              </a:rPr>
              <a:t>Conceptual Design o</a:t>
            </a:r>
            <a:r>
              <a:rPr lang="en-US" sz="1100" b="1" dirty="0" smtClean="0">
                <a:latin typeface="Arial" charset="0"/>
                <a:cs typeface="Arial Unicode MS" charset="0"/>
              </a:rPr>
              <a:t>f FE-ASIC </a:t>
            </a:r>
            <a:r>
              <a:rPr lang="en-US" sz="1100" b="1" dirty="0">
                <a:latin typeface="Arial" charset="0"/>
                <a:cs typeface="Arial Unicode MS" charset="0"/>
              </a:rPr>
              <a:t>Front-End Board</a:t>
            </a:r>
          </a:p>
        </p:txBody>
      </p:sp>
      <p:pic>
        <p:nvPicPr>
          <p:cNvPr id="33"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9940" y="4977054"/>
            <a:ext cx="2163325" cy="1612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5102245" y="4021860"/>
            <a:ext cx="4007249" cy="2441706"/>
            <a:chOff x="4471293" y="3807624"/>
            <a:chExt cx="4408129" cy="2735530"/>
          </a:xfrm>
        </p:grpSpPr>
        <p:grpSp>
          <p:nvGrpSpPr>
            <p:cNvPr id="35" name="Group 34"/>
            <p:cNvGrpSpPr/>
            <p:nvPr/>
          </p:nvGrpSpPr>
          <p:grpSpPr>
            <a:xfrm>
              <a:off x="4471293" y="3807624"/>
              <a:ext cx="4200786" cy="2735530"/>
              <a:chOff x="228612" y="1882856"/>
              <a:chExt cx="6384988" cy="4482498"/>
            </a:xfrm>
          </p:grpSpPr>
          <p:pic>
            <p:nvPicPr>
              <p:cNvPr id="37" name="Picture 2" descr="C:\Users\François\Desktop\Bonnefoy.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6936" y="1882856"/>
                <a:ext cx="5976664" cy="4482498"/>
              </a:xfrm>
              <a:prstGeom prst="rect">
                <a:avLst/>
              </a:prstGeom>
              <a:noFill/>
            </p:spPr>
          </p:pic>
          <p:sp>
            <p:nvSpPr>
              <p:cNvPr id="38" name="TextBox 37"/>
              <p:cNvSpPr txBox="1"/>
              <p:nvPr/>
            </p:nvSpPr>
            <p:spPr>
              <a:xfrm>
                <a:off x="228612" y="2666494"/>
                <a:ext cx="1002571" cy="621519"/>
              </a:xfrm>
              <a:prstGeom prst="rect">
                <a:avLst/>
              </a:prstGeom>
              <a:noFill/>
            </p:spPr>
            <p:txBody>
              <a:bodyPr wrap="square" rtlCol="0">
                <a:spAutoFit/>
              </a:bodyPr>
              <a:lstStyle/>
              <a:p>
                <a:r>
                  <a:rPr lang="en-US" sz="800" dirty="0"/>
                  <a:t>FATALIC</a:t>
                </a:r>
              </a:p>
              <a:p>
                <a:r>
                  <a:rPr lang="en-US" sz="800" dirty="0"/>
                  <a:t>TACTIC</a:t>
                </a:r>
                <a:endParaRPr lang="en-US" dirty="0"/>
              </a:p>
            </p:txBody>
          </p:sp>
        </p:grpSp>
        <p:sp>
          <p:nvSpPr>
            <p:cNvPr id="36" name="TextBox 35"/>
            <p:cNvSpPr txBox="1"/>
            <p:nvPr/>
          </p:nvSpPr>
          <p:spPr>
            <a:xfrm>
              <a:off x="8211703" y="4768869"/>
              <a:ext cx="667719" cy="293091"/>
            </a:xfrm>
            <a:prstGeom prst="rect">
              <a:avLst/>
            </a:prstGeom>
            <a:noFill/>
          </p:spPr>
          <p:txBody>
            <a:bodyPr wrap="square" rtlCol="0">
              <a:spAutoFit/>
            </a:bodyPr>
            <a:lstStyle/>
            <a:p>
              <a:pPr algn="ctr"/>
              <a:r>
                <a:rPr lang="en-US" sz="1100" dirty="0" err="1" smtClean="0"/>
                <a:t>toROD</a:t>
              </a:r>
              <a:endParaRPr lang="en-US" sz="1100" dirty="0"/>
            </a:p>
          </p:txBody>
        </p:sp>
      </p:grpSp>
      <p:sp>
        <p:nvSpPr>
          <p:cNvPr id="39" name="ZoneTexte 10"/>
          <p:cNvSpPr txBox="1"/>
          <p:nvPr/>
        </p:nvSpPr>
        <p:spPr>
          <a:xfrm>
            <a:off x="419403" y="5115156"/>
            <a:ext cx="1898984" cy="253916"/>
          </a:xfrm>
          <a:prstGeom prst="rect">
            <a:avLst/>
          </a:prstGeom>
          <a:solidFill>
            <a:schemeClr val="bg1"/>
          </a:solidFill>
          <a:ln>
            <a:solidFill>
              <a:srgbClr val="FF0000"/>
            </a:solidFill>
          </a:ln>
        </p:spPr>
        <p:txBody>
          <a:bodyPr wrap="none" rtlCol="0">
            <a:spAutoFit/>
          </a:bodyPr>
          <a:lstStyle/>
          <a:p>
            <a:r>
              <a:rPr lang="en-US" sz="1050" dirty="0" smtClean="0">
                <a:solidFill>
                  <a:srgbClr val="FF0000"/>
                </a:solidFill>
                <a:latin typeface="Arial"/>
                <a:cs typeface="Arial"/>
              </a:rPr>
              <a:t>Standard deviation 0.83 LSB</a:t>
            </a:r>
            <a:endParaRPr lang="en-US" sz="1050" dirty="0">
              <a:solidFill>
                <a:srgbClr val="FF0000"/>
              </a:solidFill>
              <a:latin typeface="Arial"/>
              <a:cs typeface="Arial"/>
            </a:endParaRPr>
          </a:p>
        </p:txBody>
      </p:sp>
      <p:sp>
        <p:nvSpPr>
          <p:cNvPr id="7" name="TextBox 6"/>
          <p:cNvSpPr txBox="1"/>
          <p:nvPr/>
        </p:nvSpPr>
        <p:spPr>
          <a:xfrm>
            <a:off x="4752166" y="1526773"/>
            <a:ext cx="847595" cy="323165"/>
          </a:xfrm>
          <a:prstGeom prst="rect">
            <a:avLst/>
          </a:prstGeom>
          <a:noFill/>
        </p:spPr>
        <p:txBody>
          <a:bodyPr wrap="none" rtlCol="0">
            <a:spAutoFit/>
          </a:bodyPr>
          <a:lstStyle/>
          <a:p>
            <a:r>
              <a:rPr lang="en-US" sz="1500" dirty="0" smtClean="0">
                <a:solidFill>
                  <a:schemeClr val="accent2"/>
                </a:solidFill>
              </a:rPr>
              <a:t>(1,8,64)</a:t>
            </a:r>
            <a:endParaRPr lang="en-US" sz="1500" dirty="0">
              <a:solidFill>
                <a:schemeClr val="accent2"/>
              </a:solidFill>
            </a:endParaRPr>
          </a:p>
        </p:txBody>
      </p:sp>
    </p:spTree>
    <p:extLst>
      <p:ext uri="{BB962C8B-B14F-4D97-AF65-F5344CB8AC3E}">
        <p14:creationId xmlns:p14="http://schemas.microsoft.com/office/powerpoint/2010/main" val="399221409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904" y="116632"/>
            <a:ext cx="7104340" cy="762000"/>
          </a:xfrm>
        </p:spPr>
        <p:txBody>
          <a:bodyPr>
            <a:noAutofit/>
          </a:bodyPr>
          <a:lstStyle/>
          <a:p>
            <a:r>
              <a:rPr lang="en-US" dirty="0"/>
              <a:t>Front-end board option 3: </a:t>
            </a:r>
            <a:r>
              <a:rPr lang="en-US" dirty="0" smtClean="0"/>
              <a:t>QIE ASIC</a:t>
            </a:r>
            <a:endParaRPr lang="en-US" dirty="0"/>
          </a:p>
        </p:txBody>
      </p:sp>
      <p:sp>
        <p:nvSpPr>
          <p:cNvPr id="3" name="Content Placeholder 2"/>
          <p:cNvSpPr>
            <a:spLocks noGrp="1"/>
          </p:cNvSpPr>
          <p:nvPr>
            <p:ph idx="1"/>
          </p:nvPr>
        </p:nvSpPr>
        <p:spPr>
          <a:xfrm>
            <a:off x="70361" y="998823"/>
            <a:ext cx="5352329" cy="3982087"/>
          </a:xfrm>
        </p:spPr>
        <p:txBody>
          <a:bodyPr>
            <a:normAutofit fontScale="92500" lnSpcReduction="20000"/>
          </a:bodyPr>
          <a:lstStyle/>
          <a:p>
            <a:pPr>
              <a:defRPr/>
            </a:pPr>
            <a:r>
              <a:rPr lang="en-US" sz="1800" dirty="0" smtClean="0"/>
              <a:t>Third option for the front-end board is a charge integrator (different concept)</a:t>
            </a:r>
          </a:p>
          <a:p>
            <a:pPr lvl="1">
              <a:defRPr/>
            </a:pPr>
            <a:r>
              <a:rPr lang="en-US" sz="1400" dirty="0" smtClean="0"/>
              <a:t>Performs a on-chip digitization with radiation </a:t>
            </a:r>
            <a:r>
              <a:rPr lang="en-US" sz="1400" dirty="0"/>
              <a:t>tolerant </a:t>
            </a:r>
            <a:r>
              <a:rPr lang="en-US" sz="1400" dirty="0" smtClean="0"/>
              <a:t>design </a:t>
            </a:r>
          </a:p>
          <a:p>
            <a:pPr lvl="1">
              <a:defRPr/>
            </a:pPr>
            <a:r>
              <a:rPr lang="en-US" sz="1400" dirty="0" smtClean="0"/>
              <a:t>Needs 4 </a:t>
            </a:r>
            <a:r>
              <a:rPr lang="en-US" sz="1400" dirty="0"/>
              <a:t>clock cycles to acquire the data</a:t>
            </a:r>
          </a:p>
          <a:p>
            <a:pPr lvl="1">
              <a:defRPr/>
            </a:pPr>
            <a:r>
              <a:rPr lang="en-US" sz="1400" dirty="0"/>
              <a:t>Outputs a 17-bit dynamic range </a:t>
            </a:r>
            <a:r>
              <a:rPr lang="en-US" sz="1400" dirty="0" smtClean="0"/>
              <a:t>in 10 bits: 6</a:t>
            </a:r>
            <a:r>
              <a:rPr lang="en-US" sz="1400" dirty="0"/>
              <a:t>‐bit ADC value, 2 bits range (4 ranges), 2 bits </a:t>
            </a:r>
            <a:r>
              <a:rPr lang="en-US" sz="1400" dirty="0" smtClean="0"/>
              <a:t>CAPID</a:t>
            </a:r>
          </a:p>
          <a:p>
            <a:pPr lvl="1">
              <a:defRPr/>
            </a:pPr>
            <a:r>
              <a:rPr lang="en-US" sz="1400" dirty="0" smtClean="0"/>
              <a:t>Clean measurement every 25 ns: No pulse shaping</a:t>
            </a:r>
          </a:p>
          <a:p>
            <a:pPr lvl="1">
              <a:defRPr/>
            </a:pPr>
            <a:r>
              <a:rPr lang="en-US" sz="1400" dirty="0" smtClean="0"/>
              <a:t>Can </a:t>
            </a:r>
            <a:r>
              <a:rPr lang="en-US" sz="1400" dirty="0"/>
              <a:t>be very useful against pile-up but requires technology </a:t>
            </a:r>
            <a:r>
              <a:rPr lang="en-US" sz="1400" dirty="0" smtClean="0"/>
              <a:t>change decision</a:t>
            </a:r>
          </a:p>
          <a:p>
            <a:pPr lvl="1">
              <a:defRPr/>
            </a:pPr>
            <a:r>
              <a:rPr lang="en-US" sz="1400" dirty="0" smtClean="0"/>
              <a:t>Collaboration between ANL and FNAL</a:t>
            </a:r>
            <a:endParaRPr lang="en-US" sz="1800" dirty="0" smtClean="0"/>
          </a:p>
          <a:p>
            <a:pPr>
              <a:defRPr/>
            </a:pPr>
            <a:r>
              <a:rPr lang="en-US" sz="1800" dirty="0" smtClean="0"/>
              <a:t>Status </a:t>
            </a:r>
            <a:r>
              <a:rPr lang="en-US" sz="1800" dirty="0"/>
              <a:t>with QIE10 </a:t>
            </a:r>
            <a:r>
              <a:rPr lang="en-US" sz="1800" dirty="0" smtClean="0"/>
              <a:t>design</a:t>
            </a:r>
          </a:p>
          <a:p>
            <a:pPr lvl="1">
              <a:defRPr/>
            </a:pPr>
            <a:r>
              <a:rPr lang="en-US" sz="1400" dirty="0" smtClean="0"/>
              <a:t>20 chips in hand, another 40 coming</a:t>
            </a:r>
          </a:p>
          <a:p>
            <a:pPr lvl="1">
              <a:defRPr/>
            </a:pPr>
            <a:r>
              <a:rPr lang="en-US" sz="1400" dirty="0" smtClean="0"/>
              <a:t>Passed </a:t>
            </a:r>
            <a:r>
              <a:rPr lang="en-US" sz="1400" dirty="0"/>
              <a:t>n</a:t>
            </a:r>
            <a:r>
              <a:rPr lang="en-US" sz="1400" dirty="0" smtClean="0"/>
              <a:t>oise, dynamic response and TDC tests</a:t>
            </a:r>
            <a:endParaRPr lang="en-US" sz="1400" dirty="0"/>
          </a:p>
          <a:p>
            <a:pPr lvl="1">
              <a:defRPr/>
            </a:pPr>
            <a:r>
              <a:rPr lang="en-US" sz="1400" dirty="0" smtClean="0"/>
              <a:t>OK for TID test up to </a:t>
            </a:r>
            <a:r>
              <a:rPr lang="en-US" sz="1400" dirty="0"/>
              <a:t>50 </a:t>
            </a:r>
            <a:r>
              <a:rPr lang="en-US" sz="1400" dirty="0" err="1" smtClean="0"/>
              <a:t>kRad</a:t>
            </a:r>
            <a:endParaRPr lang="en-US" sz="1400" dirty="0"/>
          </a:p>
          <a:p>
            <a:pPr lvl="1">
              <a:defRPr/>
            </a:pPr>
            <a:r>
              <a:rPr lang="en-US" sz="1400" dirty="0" smtClean="0"/>
              <a:t>No SEUs in </a:t>
            </a:r>
            <a:r>
              <a:rPr lang="en-US" sz="1400" dirty="0"/>
              <a:t>Shadow Register up to 6E12 p/cm2</a:t>
            </a:r>
          </a:p>
          <a:p>
            <a:pPr>
              <a:defRPr/>
            </a:pPr>
            <a:r>
              <a:rPr lang="en-US" sz="1800" dirty="0" smtClean="0"/>
              <a:t>Next steps:</a:t>
            </a:r>
            <a:endParaRPr lang="en-US" sz="1800" dirty="0"/>
          </a:p>
          <a:p>
            <a:pPr lvl="1">
              <a:defRPr/>
            </a:pPr>
            <a:r>
              <a:rPr lang="en-US" sz="1400" dirty="0" smtClean="0"/>
              <a:t>Front-end board for this option soon</a:t>
            </a:r>
            <a:endParaRPr lang="en-US" sz="1400" dirty="0"/>
          </a:p>
          <a:p>
            <a:pPr lvl="1">
              <a:defRPr/>
            </a:pPr>
            <a:r>
              <a:rPr lang="en-US" sz="1400" dirty="0"/>
              <a:t>Full drawer tests in summer </a:t>
            </a:r>
            <a:r>
              <a:rPr lang="en-US" sz="1400" dirty="0" smtClean="0"/>
              <a:t>2014 and Test beam in 2015</a:t>
            </a:r>
            <a:endParaRPr lang="en-US" sz="1800" dirty="0"/>
          </a:p>
          <a:p>
            <a:pPr>
              <a:defRPr/>
            </a:pPr>
            <a:endParaRPr lang="en-US" sz="1600" dirty="0"/>
          </a:p>
        </p:txBody>
      </p:sp>
      <p:sp>
        <p:nvSpPr>
          <p:cNvPr id="6" name="TextBox 5"/>
          <p:cNvSpPr txBox="1"/>
          <p:nvPr/>
        </p:nvSpPr>
        <p:spPr>
          <a:xfrm>
            <a:off x="6035767" y="6382645"/>
            <a:ext cx="3074623" cy="261610"/>
          </a:xfrm>
          <a:prstGeom prst="rect">
            <a:avLst/>
          </a:prstGeom>
          <a:noFill/>
        </p:spPr>
        <p:txBody>
          <a:bodyPr wrap="none" rtlCol="0">
            <a:spAutoFit/>
          </a:bodyPr>
          <a:lstStyle/>
          <a:p>
            <a:r>
              <a:rPr lang="en-US" sz="1100" dirty="0" smtClean="0"/>
              <a:t>Picture courtesy of Tom Zimmerman, </a:t>
            </a:r>
            <a:r>
              <a:rPr lang="en-US" sz="1100" dirty="0" err="1" smtClean="0"/>
              <a:t>Fermilab</a:t>
            </a:r>
            <a:endParaRPr lang="en-US" sz="1100" dirty="0"/>
          </a:p>
        </p:txBody>
      </p:sp>
      <p:sp>
        <p:nvSpPr>
          <p:cNvPr id="8" name="Date Placeholder 7"/>
          <p:cNvSpPr>
            <a:spLocks noGrp="1"/>
          </p:cNvSpPr>
          <p:nvPr>
            <p:ph type="dt" sz="half" idx="10"/>
          </p:nvPr>
        </p:nvSpPr>
        <p:spPr/>
        <p:txBody>
          <a:bodyPr/>
          <a:lstStyle/>
          <a:p>
            <a:r>
              <a:rPr lang="es-ES_tradnl" smtClean="0"/>
              <a:t>Upgrade of the ATLAS TileCal Electronics - 29 January 2014</a:t>
            </a:r>
            <a:endParaRPr lang="en-US"/>
          </a:p>
        </p:txBody>
      </p:sp>
      <p:sp>
        <p:nvSpPr>
          <p:cNvPr id="9" name="Footer Placeholder 8"/>
          <p:cNvSpPr>
            <a:spLocks noGrp="1"/>
          </p:cNvSpPr>
          <p:nvPr>
            <p:ph type="ftr" sz="quarter" idx="12"/>
          </p:nvPr>
        </p:nvSpPr>
        <p:spPr/>
        <p:txBody>
          <a:bodyPr/>
          <a:lstStyle/>
          <a:p>
            <a:r>
              <a:rPr lang="en-US" smtClean="0"/>
              <a:t>Carlos Solans</a:t>
            </a:r>
            <a:endParaRPr lang="en-US"/>
          </a:p>
        </p:txBody>
      </p:sp>
      <p:sp>
        <p:nvSpPr>
          <p:cNvPr id="10" name="Slide Number Placeholder 9"/>
          <p:cNvSpPr>
            <a:spLocks noGrp="1"/>
          </p:cNvSpPr>
          <p:nvPr>
            <p:ph type="sldNum" sz="quarter" idx="11"/>
          </p:nvPr>
        </p:nvSpPr>
        <p:spPr/>
        <p:txBody>
          <a:bodyPr/>
          <a:lstStyle/>
          <a:p>
            <a:fld id="{368CC4E9-EDA5-7E48-8291-7B2BCA895226}" type="slidenum">
              <a:rPr lang="en-US" smtClean="0"/>
              <a:t>27</a:t>
            </a:fld>
            <a:endParaRPr lang="en-US"/>
          </a:p>
        </p:txBody>
      </p:sp>
      <p:pic>
        <p:nvPicPr>
          <p:cNvPr id="11" name="Picture 31" descr="QIE10_P5_NI"/>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75713" y="3700261"/>
            <a:ext cx="2698197" cy="27445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p:cNvSpPr>
            <a:spLocks noChangeArrowheads="1"/>
          </p:cNvSpPr>
          <p:nvPr/>
        </p:nvSpPr>
        <p:spPr bwMode="auto">
          <a:xfrm>
            <a:off x="5656228" y="3026261"/>
            <a:ext cx="344086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sz="1100" b="1" dirty="0">
                <a:latin typeface="Arial" charset="0"/>
                <a:cs typeface="Arial Unicode MS" charset="0"/>
              </a:rPr>
              <a:t>Conceptual Design o</a:t>
            </a:r>
            <a:r>
              <a:rPr lang="en-US" sz="1100" b="1" dirty="0" smtClean="0">
                <a:latin typeface="Arial" charset="0"/>
                <a:cs typeface="Arial Unicode MS" charset="0"/>
              </a:rPr>
              <a:t>f </a:t>
            </a:r>
            <a:r>
              <a:rPr lang="en-US" sz="1100" b="1" dirty="0">
                <a:latin typeface="Arial" charset="0"/>
                <a:cs typeface="Arial Unicode MS" charset="0"/>
              </a:rPr>
              <a:t>QIE Front-End Board</a:t>
            </a:r>
          </a:p>
        </p:txBody>
      </p:sp>
      <p:pic>
        <p:nvPicPr>
          <p:cNvPr id="13"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53428" y="1124744"/>
            <a:ext cx="3786477" cy="1977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TextBox 7"/>
          <p:cNvSpPr txBox="1">
            <a:spLocks noChangeArrowheads="1"/>
          </p:cNvSpPr>
          <p:nvPr/>
        </p:nvSpPr>
        <p:spPr bwMode="auto">
          <a:xfrm>
            <a:off x="7133763" y="3459359"/>
            <a:ext cx="1101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1200" b="1" dirty="0">
                <a:latin typeface="Calibri" charset="0"/>
                <a:cs typeface="Arial Unicode MS" charset="0"/>
              </a:rPr>
              <a:t>QIE10_P5 chip</a:t>
            </a:r>
          </a:p>
        </p:txBody>
      </p:sp>
      <p:pic>
        <p:nvPicPr>
          <p:cNvPr id="1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5858863" y="3459359"/>
            <a:ext cx="1035050" cy="1033462"/>
          </a:xfrm>
          <a:prstGeom prst="rect">
            <a:avLst/>
          </a:prstGeom>
          <a:noFill/>
          <a:ln/>
        </p:spPr>
      </p:pic>
      <p:graphicFrame>
        <p:nvGraphicFramePr>
          <p:cNvPr id="17" name="Object 8"/>
          <p:cNvGraphicFramePr>
            <a:graphicFrameLocks noChangeAspect="1"/>
          </p:cNvGraphicFramePr>
          <p:nvPr>
            <p:extLst>
              <p:ext uri="{D42A27DB-BD31-4B8C-83A1-F6EECF244321}">
                <p14:modId xmlns:p14="http://schemas.microsoft.com/office/powerpoint/2010/main" val="3984785132"/>
              </p:ext>
            </p:extLst>
          </p:nvPr>
        </p:nvGraphicFramePr>
        <p:xfrm>
          <a:off x="3385138" y="4854572"/>
          <a:ext cx="2650629" cy="1720775"/>
        </p:xfrm>
        <a:graphic>
          <a:graphicData uri="http://schemas.openxmlformats.org/presentationml/2006/ole">
            <mc:AlternateContent xmlns:mc="http://schemas.openxmlformats.org/markup-compatibility/2006">
              <mc:Choice xmlns:v="urn:schemas-microsoft-com:vml" Requires="v">
                <p:oleObj spid="_x0000_s4166" name="Chart" r:id="rId6" imgW="9124798" imgH="4429278" progId="Excel.Chart.8">
                  <p:embed/>
                </p:oleObj>
              </mc:Choice>
              <mc:Fallback>
                <p:oleObj name="Chart" r:id="rId6" imgW="9124798" imgH="4429278"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5138" y="4854572"/>
                        <a:ext cx="2650629" cy="1720775"/>
                      </a:xfrm>
                      <a:prstGeom prst="rect">
                        <a:avLst/>
                      </a:prstGeom>
                      <a:noFill/>
                      <a:ln>
                        <a:noFill/>
                      </a:ln>
                      <a:effectLst/>
                    </p:spPr>
                  </p:pic>
                </p:oleObj>
              </mc:Fallback>
            </mc:AlternateContent>
          </a:graphicData>
        </a:graphic>
      </p:graphicFrame>
      <p:graphicFrame>
        <p:nvGraphicFramePr>
          <p:cNvPr id="19" name="Object 6"/>
          <p:cNvGraphicFramePr>
            <a:graphicFrameLocks noChangeAspect="1"/>
          </p:cNvGraphicFramePr>
          <p:nvPr>
            <p:extLst>
              <p:ext uri="{D42A27DB-BD31-4B8C-83A1-F6EECF244321}">
                <p14:modId xmlns:p14="http://schemas.microsoft.com/office/powerpoint/2010/main" val="146329850"/>
              </p:ext>
            </p:extLst>
          </p:nvPr>
        </p:nvGraphicFramePr>
        <p:xfrm>
          <a:off x="70361" y="4854571"/>
          <a:ext cx="3246754" cy="1720775"/>
        </p:xfrm>
        <a:graphic>
          <a:graphicData uri="http://schemas.openxmlformats.org/presentationml/2006/ole">
            <mc:AlternateContent xmlns:mc="http://schemas.openxmlformats.org/markup-compatibility/2006">
              <mc:Choice xmlns:v="urn:schemas-microsoft-com:vml" Requires="v">
                <p:oleObj spid="_x0000_s4167" name="Chart" r:id="rId9" imgW="6629400" imgH="3143403" progId="Excel.Chart.8">
                  <p:embed/>
                </p:oleObj>
              </mc:Choice>
              <mc:Fallback>
                <p:oleObj name="Chart" r:id="rId9" imgW="6629400" imgH="3143403" progId="Excel.Char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61" y="4854571"/>
                        <a:ext cx="3246754" cy="17207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5321652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Daughter-board</a:t>
            </a:r>
            <a:endParaRPr lang="en-US" dirty="0"/>
          </a:p>
        </p:txBody>
      </p:sp>
      <p:sp>
        <p:nvSpPr>
          <p:cNvPr id="3" name="Content Placeholder 2"/>
          <p:cNvSpPr>
            <a:spLocks noGrp="1"/>
          </p:cNvSpPr>
          <p:nvPr>
            <p:ph idx="1"/>
          </p:nvPr>
        </p:nvSpPr>
        <p:spPr>
          <a:xfrm>
            <a:off x="1" y="1078228"/>
            <a:ext cx="4814478" cy="3257175"/>
          </a:xfrm>
        </p:spPr>
        <p:txBody>
          <a:bodyPr>
            <a:normAutofit fontScale="70000" lnSpcReduction="20000"/>
          </a:bodyPr>
          <a:lstStyle/>
          <a:p>
            <a:r>
              <a:rPr lang="en-US" dirty="0" smtClean="0"/>
              <a:t>Daughter-board provides GBT communication with back-end electronics </a:t>
            </a:r>
          </a:p>
          <a:p>
            <a:pPr lvl="1"/>
            <a:r>
              <a:rPr lang="en-US" dirty="0" smtClean="0"/>
              <a:t>Implementing a </a:t>
            </a:r>
            <a:r>
              <a:rPr lang="en-US" b="1" dirty="0" smtClean="0"/>
              <a:t>redundant</a:t>
            </a:r>
            <a:r>
              <a:rPr lang="en-US" dirty="0" smtClean="0"/>
              <a:t> </a:t>
            </a:r>
            <a:r>
              <a:rPr lang="en-US" dirty="0"/>
              <a:t>system </a:t>
            </a:r>
            <a:r>
              <a:rPr lang="en-US" dirty="0" smtClean="0"/>
              <a:t>on a single PCB + triple redundant FPGA programming</a:t>
            </a:r>
            <a:endParaRPr lang="en-US" dirty="0"/>
          </a:p>
          <a:p>
            <a:pPr lvl="1"/>
            <a:r>
              <a:rPr lang="en-US" dirty="0" smtClean="0"/>
              <a:t>Two </a:t>
            </a:r>
            <a:r>
              <a:rPr lang="en-US" dirty="0" err="1"/>
              <a:t>Kintex</a:t>
            </a:r>
            <a:r>
              <a:rPr lang="en-US" dirty="0"/>
              <a:t> 7 </a:t>
            </a:r>
            <a:r>
              <a:rPr lang="en-US" dirty="0" smtClean="0"/>
              <a:t>FPGAs and two QSFP Modulators at 40 Gb/s</a:t>
            </a:r>
          </a:p>
          <a:p>
            <a:pPr lvl="1"/>
            <a:r>
              <a:rPr lang="en-US" dirty="0" smtClean="0"/>
              <a:t>Firmware can be also uploaded through the optical link</a:t>
            </a:r>
          </a:p>
          <a:p>
            <a:r>
              <a:rPr lang="en-US" dirty="0" smtClean="0"/>
              <a:t>Status</a:t>
            </a:r>
          </a:p>
          <a:p>
            <a:pPr lvl="1"/>
            <a:r>
              <a:rPr lang="en-US" dirty="0" smtClean="0"/>
              <a:t>First prototype tested in 2011</a:t>
            </a:r>
          </a:p>
          <a:p>
            <a:pPr lvl="1"/>
            <a:r>
              <a:rPr lang="en-US" dirty="0" smtClean="0"/>
              <a:t>Second prototype manufactured in 2012</a:t>
            </a:r>
            <a:r>
              <a:rPr lang="en-US" dirty="0"/>
              <a:t> </a:t>
            </a:r>
            <a:r>
              <a:rPr lang="en-US" dirty="0" smtClean="0"/>
              <a:t>managed to provide continuous data stream to back-end</a:t>
            </a:r>
          </a:p>
          <a:p>
            <a:pPr lvl="1"/>
            <a:r>
              <a:rPr lang="en-US" dirty="0" smtClean="0"/>
              <a:t>Third prototype under design</a:t>
            </a:r>
          </a:p>
        </p:txBody>
      </p:sp>
      <p:pic>
        <p:nvPicPr>
          <p:cNvPr id="4" name="Picture 3" descr="daughterboar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14479" y="1124745"/>
            <a:ext cx="4271458" cy="2341464"/>
          </a:xfrm>
          <a:prstGeom prst="rect">
            <a:avLst/>
          </a:prstGeom>
        </p:spPr>
      </p:pic>
      <p:sp>
        <p:nvSpPr>
          <p:cNvPr id="6" name="Date Placeholder 5"/>
          <p:cNvSpPr>
            <a:spLocks noGrp="1"/>
          </p:cNvSpPr>
          <p:nvPr>
            <p:ph type="dt" sz="half" idx="10"/>
          </p:nvPr>
        </p:nvSpPr>
        <p:spPr/>
        <p:txBody>
          <a:bodyPr/>
          <a:lstStyle/>
          <a:p>
            <a:r>
              <a:rPr lang="es-ES_tradnl" smtClean="0"/>
              <a:t>Upgrade of the ATLAS TileCal Electronics - 29 January 2014</a:t>
            </a:r>
            <a:endParaRPr lang="en-US"/>
          </a:p>
        </p:txBody>
      </p:sp>
      <p:sp>
        <p:nvSpPr>
          <p:cNvPr id="7" name="Footer Placeholder 6"/>
          <p:cNvSpPr>
            <a:spLocks noGrp="1"/>
          </p:cNvSpPr>
          <p:nvPr>
            <p:ph type="ftr" sz="quarter" idx="12"/>
          </p:nvPr>
        </p:nvSpPr>
        <p:spPr/>
        <p:txBody>
          <a:bodyPr/>
          <a:lstStyle/>
          <a:p>
            <a:r>
              <a:rPr lang="en-US" smtClean="0"/>
              <a:t>Carlos Solans</a:t>
            </a:r>
            <a:endParaRPr lang="en-US"/>
          </a:p>
        </p:txBody>
      </p:sp>
      <p:sp>
        <p:nvSpPr>
          <p:cNvPr id="8" name="Slide Number Placeholder 7"/>
          <p:cNvSpPr>
            <a:spLocks noGrp="1"/>
          </p:cNvSpPr>
          <p:nvPr>
            <p:ph type="sldNum" sz="quarter" idx="11"/>
          </p:nvPr>
        </p:nvSpPr>
        <p:spPr/>
        <p:txBody>
          <a:bodyPr/>
          <a:lstStyle/>
          <a:p>
            <a:fld id="{368CC4E9-EDA5-7E48-8291-7B2BCA895226}" type="slidenum">
              <a:rPr lang="en-US" smtClean="0"/>
              <a:t>28</a:t>
            </a:fld>
            <a:endParaRPr lang="en-US"/>
          </a:p>
        </p:txBody>
      </p:sp>
      <p:sp>
        <p:nvSpPr>
          <p:cNvPr id="9" name="TextBox 8"/>
          <p:cNvSpPr txBox="1"/>
          <p:nvPr/>
        </p:nvSpPr>
        <p:spPr>
          <a:xfrm>
            <a:off x="4971425" y="3483182"/>
            <a:ext cx="4016957" cy="261610"/>
          </a:xfrm>
          <a:prstGeom prst="rect">
            <a:avLst/>
          </a:prstGeom>
          <a:noFill/>
        </p:spPr>
        <p:txBody>
          <a:bodyPr wrap="none" rtlCol="0">
            <a:spAutoFit/>
          </a:bodyPr>
          <a:lstStyle/>
          <a:p>
            <a:r>
              <a:rPr lang="en-US" sz="1100" b="1" dirty="0" smtClean="0"/>
              <a:t>Conceptual design of daughter-board (second prototype)</a:t>
            </a:r>
            <a:endParaRPr lang="en-US" sz="1100" b="1" dirty="0"/>
          </a:p>
        </p:txBody>
      </p:sp>
      <p:sp>
        <p:nvSpPr>
          <p:cNvPr id="10" name="TextBox 9"/>
          <p:cNvSpPr txBox="1"/>
          <p:nvPr/>
        </p:nvSpPr>
        <p:spPr>
          <a:xfrm>
            <a:off x="3771364" y="6220694"/>
            <a:ext cx="5325728" cy="261610"/>
          </a:xfrm>
          <a:prstGeom prst="rect">
            <a:avLst/>
          </a:prstGeom>
          <a:noFill/>
        </p:spPr>
        <p:txBody>
          <a:bodyPr wrap="none" rtlCol="0">
            <a:spAutoFit/>
          </a:bodyPr>
          <a:lstStyle/>
          <a:p>
            <a:r>
              <a:rPr lang="en-US" sz="1100" b="1" dirty="0" smtClean="0"/>
              <a:t>Second prototype of daughter-board (still with one modulator and one PPOD)</a:t>
            </a:r>
            <a:endParaRPr lang="en-US" sz="1100" b="1" dirty="0"/>
          </a:p>
        </p:txBody>
      </p:sp>
      <p:pic>
        <p:nvPicPr>
          <p:cNvPr id="11" name="Picture 10"/>
          <p:cNvPicPr>
            <a:picLocks noChangeAspect="1"/>
          </p:cNvPicPr>
          <p:nvPr/>
        </p:nvPicPr>
        <p:blipFill>
          <a:blip r:embed="rId3"/>
          <a:stretch>
            <a:fillRect/>
          </a:stretch>
        </p:blipFill>
        <p:spPr>
          <a:xfrm>
            <a:off x="3750928" y="4335404"/>
            <a:ext cx="5335009" cy="1886772"/>
          </a:xfrm>
          <a:prstGeom prst="rect">
            <a:avLst/>
          </a:prstGeom>
        </p:spPr>
      </p:pic>
      <p:pic>
        <p:nvPicPr>
          <p:cNvPr id="12" name="Picture 11"/>
          <p:cNvPicPr>
            <a:picLocks noChangeAspect="1"/>
          </p:cNvPicPr>
          <p:nvPr/>
        </p:nvPicPr>
        <p:blipFill>
          <a:blip r:embed="rId4"/>
          <a:stretch>
            <a:fillRect/>
          </a:stretch>
        </p:blipFill>
        <p:spPr>
          <a:xfrm>
            <a:off x="437345" y="4335403"/>
            <a:ext cx="3101521" cy="2254311"/>
          </a:xfrm>
          <a:prstGeom prst="rect">
            <a:avLst/>
          </a:prstGeom>
        </p:spPr>
      </p:pic>
    </p:spTree>
    <p:extLst>
      <p:ext uri="{BB962C8B-B14F-4D97-AF65-F5344CB8AC3E}">
        <p14:creationId xmlns:p14="http://schemas.microsoft.com/office/powerpoint/2010/main" val="33443521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 Read-Out Driver prototype</a:t>
            </a:r>
            <a:endParaRPr lang="en-US" dirty="0"/>
          </a:p>
        </p:txBody>
      </p:sp>
      <p:sp>
        <p:nvSpPr>
          <p:cNvPr id="3" name="Content Placeholder 2"/>
          <p:cNvSpPr>
            <a:spLocks noGrp="1"/>
          </p:cNvSpPr>
          <p:nvPr>
            <p:ph idx="1"/>
          </p:nvPr>
        </p:nvSpPr>
        <p:spPr>
          <a:xfrm>
            <a:off x="4179" y="1069518"/>
            <a:ext cx="6254765" cy="2940501"/>
          </a:xfrm>
        </p:spPr>
        <p:txBody>
          <a:bodyPr>
            <a:normAutofit fontScale="70000" lnSpcReduction="20000"/>
          </a:bodyPr>
          <a:lstStyle/>
          <a:p>
            <a:r>
              <a:rPr lang="en-US" dirty="0" smtClean="0"/>
              <a:t>Super-ROD is the core back-end electronics component</a:t>
            </a:r>
          </a:p>
          <a:p>
            <a:pPr lvl="1"/>
            <a:r>
              <a:rPr lang="en-US" dirty="0" smtClean="0"/>
              <a:t>Prototype compliant </a:t>
            </a:r>
            <a:r>
              <a:rPr lang="en-US" dirty="0"/>
              <a:t>with </a:t>
            </a:r>
            <a:r>
              <a:rPr lang="en-US" dirty="0" smtClean="0"/>
              <a:t>mid size AMC (180.6 </a:t>
            </a:r>
            <a:r>
              <a:rPr lang="en-US" dirty="0"/>
              <a:t>mm x 148.5 mm) </a:t>
            </a:r>
            <a:r>
              <a:rPr lang="en-US" dirty="0" smtClean="0"/>
              <a:t> </a:t>
            </a:r>
          </a:p>
          <a:p>
            <a:pPr lvl="1"/>
            <a:r>
              <a:rPr lang="en-US" dirty="0" smtClean="0"/>
              <a:t>Read</a:t>
            </a:r>
            <a:r>
              <a:rPr lang="en-US" dirty="0"/>
              <a:t>-out of a </a:t>
            </a:r>
            <a:r>
              <a:rPr lang="en-US" dirty="0" smtClean="0"/>
              <a:t>complete super-drawer </a:t>
            </a:r>
            <a:r>
              <a:rPr lang="en-US" dirty="0"/>
              <a:t>(4 </a:t>
            </a:r>
            <a:r>
              <a:rPr lang="en-US" dirty="0" smtClean="0"/>
              <a:t>mini-drawers</a:t>
            </a:r>
            <a:r>
              <a:rPr lang="en-US" dirty="0"/>
              <a:t>) with </a:t>
            </a:r>
            <a:r>
              <a:rPr lang="en-US" dirty="0" smtClean="0"/>
              <a:t>QSFPs </a:t>
            </a:r>
          </a:p>
          <a:p>
            <a:pPr lvl="1"/>
            <a:r>
              <a:rPr lang="en-US" dirty="0"/>
              <a:t>Corresponding to ¼ of input links of </a:t>
            </a:r>
            <a:r>
              <a:rPr lang="en-US" dirty="0" smtClean="0"/>
              <a:t>the design for phase-II</a:t>
            </a:r>
          </a:p>
          <a:p>
            <a:pPr lvl="1"/>
            <a:r>
              <a:rPr lang="en-US" dirty="0" smtClean="0"/>
              <a:t>1 </a:t>
            </a:r>
            <a:r>
              <a:rPr lang="en-US" dirty="0"/>
              <a:t>Xilinx </a:t>
            </a:r>
            <a:r>
              <a:rPr lang="en-US" dirty="0" err="1"/>
              <a:t>Virtex</a:t>
            </a:r>
            <a:r>
              <a:rPr lang="en-US" dirty="0"/>
              <a:t> 7 </a:t>
            </a:r>
            <a:r>
              <a:rPr lang="en-US" dirty="0" smtClean="0"/>
              <a:t>FPGA (XC7VX485T</a:t>
            </a:r>
            <a:r>
              <a:rPr lang="en-US" dirty="0"/>
              <a:t>-</a:t>
            </a:r>
            <a:r>
              <a:rPr lang="en-US" dirty="0" smtClean="0"/>
              <a:t>2FFG1558) 48 GTX@10Gb/s for data/DCS input and TTC/DCS output </a:t>
            </a:r>
            <a:endParaRPr lang="en-US" dirty="0"/>
          </a:p>
          <a:p>
            <a:pPr lvl="1"/>
            <a:r>
              <a:rPr lang="en-US" dirty="0"/>
              <a:t>1 Xilinx </a:t>
            </a:r>
            <a:r>
              <a:rPr lang="en-US" dirty="0" err="1"/>
              <a:t>Kintex</a:t>
            </a:r>
            <a:r>
              <a:rPr lang="en-US" dirty="0"/>
              <a:t> 7 </a:t>
            </a:r>
            <a:r>
              <a:rPr lang="en-US" dirty="0" smtClean="0"/>
              <a:t>FPGA (XC7K420T</a:t>
            </a:r>
            <a:r>
              <a:rPr lang="en-US" dirty="0"/>
              <a:t>-</a:t>
            </a:r>
            <a:r>
              <a:rPr lang="en-US" dirty="0" smtClean="0"/>
              <a:t>2FFG901)  28 GTX@10Gb/s to interface current ROD/TTC and L1Calo</a:t>
            </a:r>
          </a:p>
          <a:p>
            <a:pPr lvl="1"/>
            <a:r>
              <a:rPr lang="en-US" dirty="0" smtClean="0"/>
              <a:t>512 </a:t>
            </a:r>
            <a:r>
              <a:rPr lang="en-US" dirty="0"/>
              <a:t>M</a:t>
            </a:r>
            <a:r>
              <a:rPr lang="en-US" dirty="0" smtClean="0"/>
              <a:t>B </a:t>
            </a:r>
            <a:r>
              <a:rPr lang="en-US" dirty="0"/>
              <a:t>DDR3 SDRAM and 1 </a:t>
            </a:r>
            <a:r>
              <a:rPr lang="en-US" dirty="0" smtClean="0"/>
              <a:t>Gb flash </a:t>
            </a:r>
            <a:r>
              <a:rPr lang="en-US" dirty="0"/>
              <a:t>per </a:t>
            </a:r>
            <a:r>
              <a:rPr lang="en-US" dirty="0" smtClean="0"/>
              <a:t>FPGA</a:t>
            </a:r>
          </a:p>
          <a:p>
            <a:r>
              <a:rPr lang="en-GB" dirty="0" smtClean="0"/>
              <a:t>First prototype almost ready for manufacturer </a:t>
            </a:r>
          </a:p>
          <a:p>
            <a:pPr lvl="1"/>
            <a:r>
              <a:rPr lang="en-GB" dirty="0" smtClean="0"/>
              <a:t>Stack-up 18 layers in ~1.7 mm</a:t>
            </a:r>
            <a:r>
              <a:rPr lang="en-GB" dirty="0"/>
              <a:t> </a:t>
            </a:r>
            <a:r>
              <a:rPr lang="en-GB" dirty="0" smtClean="0"/>
              <a:t>(10 power, 8 signal) </a:t>
            </a:r>
          </a:p>
          <a:p>
            <a:endParaRPr lang="en-US" dirty="0"/>
          </a:p>
          <a:p>
            <a:pPr lvl="1"/>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368CC4E9-EDA5-7E48-8291-7B2BCA895226}" type="slidenum">
              <a:rPr lang="en-US" smtClean="0"/>
              <a:t>29</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sp>
        <p:nvSpPr>
          <p:cNvPr id="19" name="Text Box 7"/>
          <p:cNvSpPr txBox="1">
            <a:spLocks noChangeArrowheads="1"/>
          </p:cNvSpPr>
          <p:nvPr/>
        </p:nvSpPr>
        <p:spPr bwMode="auto">
          <a:xfrm>
            <a:off x="980620" y="6367759"/>
            <a:ext cx="3356583"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200" b="1" dirty="0" smtClean="0"/>
              <a:t>Conceptual design of super-ROD prototype</a:t>
            </a:r>
            <a:endParaRPr lang="en-US" sz="1200" b="1" dirty="0"/>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2430" y="3526477"/>
            <a:ext cx="4514493" cy="290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10800000">
            <a:off x="5681335" y="3616402"/>
            <a:ext cx="3395072" cy="2773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5952956" y="6366633"/>
            <a:ext cx="2698500" cy="276999"/>
          </a:xfrm>
          <a:prstGeom prst="rect">
            <a:avLst/>
          </a:prstGeom>
        </p:spPr>
        <p:txBody>
          <a:bodyPr wrap="none">
            <a:spAutoFit/>
          </a:bodyPr>
          <a:lstStyle/>
          <a:p>
            <a:pPr marL="0" lvl="1"/>
            <a:r>
              <a:rPr lang="en-AU" sz="1200" b="1" dirty="0" smtClean="0"/>
              <a:t>Super-ROD prototype layout view </a:t>
            </a:r>
            <a:endParaRPr lang="en-AU" sz="1200" b="1" dirty="0"/>
          </a:p>
        </p:txBody>
      </p:sp>
      <p:pic>
        <p:nvPicPr>
          <p:cNvPr id="8" name="Picture 7" descr="20130528_12491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42861" y="1069519"/>
            <a:ext cx="2874961" cy="1581184"/>
          </a:xfrm>
          <a:prstGeom prst="rect">
            <a:avLst/>
          </a:prstGeom>
        </p:spPr>
      </p:pic>
      <p:sp>
        <p:nvSpPr>
          <p:cNvPr id="14" name="Rectangle 13"/>
          <p:cNvSpPr/>
          <p:nvPr/>
        </p:nvSpPr>
        <p:spPr>
          <a:xfrm>
            <a:off x="7203109" y="2649778"/>
            <a:ext cx="1009686" cy="276999"/>
          </a:xfrm>
          <a:prstGeom prst="rect">
            <a:avLst/>
          </a:prstGeom>
        </p:spPr>
        <p:txBody>
          <a:bodyPr wrap="none">
            <a:spAutoFit/>
          </a:bodyPr>
          <a:lstStyle/>
          <a:p>
            <a:pPr marL="0" lvl="1"/>
            <a:r>
              <a:rPr lang="en-AU" sz="1200" b="1" dirty="0" smtClean="0"/>
              <a:t>ATCA shelf</a:t>
            </a:r>
            <a:endParaRPr lang="en-AU" sz="1200" b="1" dirty="0"/>
          </a:p>
        </p:txBody>
      </p:sp>
      <p:pic>
        <p:nvPicPr>
          <p:cNvPr id="13" name="Picture 12" descr="240px-University_of_the_Witwatersrand_Sea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95525" y="2707085"/>
            <a:ext cx="791999" cy="867899"/>
          </a:xfrm>
          <a:prstGeom prst="rect">
            <a:avLst/>
          </a:prstGeom>
        </p:spPr>
      </p:pic>
      <p:sp>
        <p:nvSpPr>
          <p:cNvPr id="15" name="TextBox 14"/>
          <p:cNvSpPr txBox="1"/>
          <p:nvPr/>
        </p:nvSpPr>
        <p:spPr>
          <a:xfrm>
            <a:off x="5475109" y="3070066"/>
            <a:ext cx="2699590" cy="369332"/>
          </a:xfrm>
          <a:prstGeom prst="rect">
            <a:avLst/>
          </a:prstGeom>
          <a:noFill/>
        </p:spPr>
        <p:txBody>
          <a:bodyPr wrap="none" rtlCol="0">
            <a:spAutoFit/>
          </a:bodyPr>
          <a:lstStyle/>
          <a:p>
            <a:r>
              <a:rPr lang="en-US" dirty="0" smtClean="0"/>
              <a:t>See talk by Robert Reed</a:t>
            </a:r>
            <a:endParaRPr lang="en-US" dirty="0"/>
          </a:p>
        </p:txBody>
      </p:sp>
    </p:spTree>
    <p:extLst>
      <p:ext uri="{BB962C8B-B14F-4D97-AF65-F5344CB8AC3E}">
        <p14:creationId xmlns:p14="http://schemas.microsoft.com/office/powerpoint/2010/main" val="6897949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089" y="4832255"/>
            <a:ext cx="432048" cy="369332"/>
          </a:xfrm>
          <a:prstGeom prst="rect">
            <a:avLst/>
          </a:prstGeom>
          <a:noFill/>
        </p:spPr>
        <p:txBody>
          <a:bodyPr wrap="square" rtlCol="0">
            <a:spAutoFit/>
          </a:bodyPr>
          <a:lstStyle/>
          <a:p>
            <a:r>
              <a:rPr lang="en-US" dirty="0" smtClean="0">
                <a:solidFill>
                  <a:srgbClr val="000000"/>
                </a:solidFill>
              </a:rPr>
              <a:t>A</a:t>
            </a:r>
            <a:endParaRPr lang="en-US" dirty="0">
              <a:solidFill>
                <a:srgbClr val="000000"/>
              </a:solidFill>
            </a:endParaRPr>
          </a:p>
        </p:txBody>
      </p:sp>
      <p:sp>
        <p:nvSpPr>
          <p:cNvPr id="2" name="Title 1"/>
          <p:cNvSpPr>
            <a:spLocks noGrp="1"/>
          </p:cNvSpPr>
          <p:nvPr>
            <p:ph type="title"/>
          </p:nvPr>
        </p:nvSpPr>
        <p:spPr/>
        <p:txBody>
          <a:bodyPr/>
          <a:lstStyle/>
          <a:p>
            <a:r>
              <a:rPr lang="en-US" dirty="0" smtClean="0"/>
              <a:t>Tile modules</a:t>
            </a:r>
            <a:endParaRPr lang="en-US" dirty="0"/>
          </a:p>
        </p:txBody>
      </p:sp>
      <p:sp>
        <p:nvSpPr>
          <p:cNvPr id="3" name="Content Placeholder 2"/>
          <p:cNvSpPr>
            <a:spLocks noGrp="1"/>
          </p:cNvSpPr>
          <p:nvPr>
            <p:ph idx="1"/>
          </p:nvPr>
        </p:nvSpPr>
        <p:spPr>
          <a:xfrm>
            <a:off x="4728102" y="1124744"/>
            <a:ext cx="4331621" cy="5400600"/>
          </a:xfrm>
        </p:spPr>
        <p:txBody>
          <a:bodyPr>
            <a:normAutofit fontScale="85000" lnSpcReduction="20000"/>
          </a:bodyPr>
          <a:lstStyle/>
          <a:p>
            <a:pPr>
              <a:defRPr/>
            </a:pPr>
            <a:r>
              <a:rPr lang="en-US" dirty="0" smtClean="0"/>
              <a:t>Each barrel is divided into 64 modules providing a </a:t>
            </a:r>
            <a:r>
              <a:rPr lang="en-US" dirty="0" err="1" smtClean="0"/>
              <a:t>ϕ</a:t>
            </a:r>
            <a:r>
              <a:rPr lang="en-US" dirty="0" smtClean="0"/>
              <a:t> granularity of 0.1 rad</a:t>
            </a:r>
          </a:p>
          <a:p>
            <a:pPr>
              <a:defRPr/>
            </a:pPr>
            <a:r>
              <a:rPr lang="en-US" dirty="0" smtClean="0"/>
              <a:t>Tiles are trapezoidal shaped scintillators which are placed in the gaps of the module, perpendicular to the beam direction</a:t>
            </a:r>
          </a:p>
          <a:p>
            <a:pPr lvl="1">
              <a:defRPr/>
            </a:pPr>
            <a:r>
              <a:rPr lang="en-US" dirty="0"/>
              <a:t>Eleven rows of tiles are used for each </a:t>
            </a:r>
            <a:r>
              <a:rPr lang="en-US" dirty="0" smtClean="0"/>
              <a:t>module</a:t>
            </a:r>
          </a:p>
          <a:p>
            <a:pPr lvl="1">
              <a:defRPr/>
            </a:pPr>
            <a:r>
              <a:rPr lang="en-US" dirty="0" smtClean="0"/>
              <a:t>Two calibration source tubes cross each row</a:t>
            </a:r>
            <a:endParaRPr lang="en-US" dirty="0"/>
          </a:p>
          <a:p>
            <a:pPr>
              <a:defRPr/>
            </a:pPr>
            <a:r>
              <a:rPr lang="en-US" dirty="0" smtClean="0"/>
              <a:t>Each </a:t>
            </a:r>
            <a:r>
              <a:rPr lang="en-US" dirty="0"/>
              <a:t>tile is read-out on both sides by wavelength shifting </a:t>
            </a:r>
            <a:r>
              <a:rPr lang="en-US" dirty="0" smtClean="0"/>
              <a:t>fibers WLS that are coupled to the tiles along the external faces of the module</a:t>
            </a:r>
          </a:p>
          <a:p>
            <a:pPr lvl="1">
              <a:defRPr/>
            </a:pPr>
            <a:r>
              <a:rPr lang="en-US" dirty="0" smtClean="0"/>
              <a:t>Read-out electronics are located in the outermost region of the module</a:t>
            </a:r>
          </a:p>
          <a:p>
            <a:endParaRPr lang="en-US" dirty="0"/>
          </a:p>
        </p:txBody>
      </p:sp>
      <p:pic>
        <p:nvPicPr>
          <p:cNvPr id="4" name="Picture 4" descr="TileCal_Module3.pd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7911" y="1177879"/>
            <a:ext cx="4173257" cy="488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10"/>
          </p:nvPr>
        </p:nvSpPr>
        <p:spPr/>
        <p:txBody>
          <a:bodyPr/>
          <a:lstStyle/>
          <a:p>
            <a:r>
              <a:rPr lang="es-ES_tradnl" smtClean="0"/>
              <a:t>Upgrade of the ATLAS TileCal Electronics - 29 January 2014</a:t>
            </a:r>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sp>
        <p:nvSpPr>
          <p:cNvPr id="7" name="Slide Number Placeholder 6"/>
          <p:cNvSpPr>
            <a:spLocks noGrp="1"/>
          </p:cNvSpPr>
          <p:nvPr>
            <p:ph type="sldNum" sz="quarter" idx="11"/>
          </p:nvPr>
        </p:nvSpPr>
        <p:spPr/>
        <p:txBody>
          <a:bodyPr/>
          <a:lstStyle/>
          <a:p>
            <a:fld id="{E266C34C-EE11-E64E-9201-4C953A09C432}" type="slidenum">
              <a:rPr lang="en-US" smtClean="0"/>
              <a:t>3</a:t>
            </a:fld>
            <a:endParaRPr lang="en-US"/>
          </a:p>
        </p:txBody>
      </p:sp>
      <p:cxnSp>
        <p:nvCxnSpPr>
          <p:cNvPr id="8" name="Straight Arrow Connector 7"/>
          <p:cNvCxnSpPr/>
          <p:nvPr/>
        </p:nvCxnSpPr>
        <p:spPr>
          <a:xfrm flipH="1">
            <a:off x="374735" y="2677800"/>
            <a:ext cx="1588" cy="621771"/>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74735" y="3299571"/>
            <a:ext cx="3176" cy="1463408"/>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74735" y="4762979"/>
            <a:ext cx="3176" cy="516401"/>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334" y="3738700"/>
            <a:ext cx="504056" cy="369332"/>
          </a:xfrm>
          <a:prstGeom prst="rect">
            <a:avLst/>
          </a:prstGeom>
          <a:noFill/>
        </p:spPr>
        <p:txBody>
          <a:bodyPr wrap="square" rtlCol="0">
            <a:spAutoFit/>
          </a:bodyPr>
          <a:lstStyle/>
          <a:p>
            <a:r>
              <a:rPr lang="en-US" dirty="0" smtClean="0">
                <a:solidFill>
                  <a:srgbClr val="000000"/>
                </a:solidFill>
              </a:rPr>
              <a:t>BC</a:t>
            </a:r>
            <a:endParaRPr lang="en-US" dirty="0">
              <a:solidFill>
                <a:srgbClr val="000000"/>
              </a:solidFill>
            </a:endParaRPr>
          </a:p>
        </p:txBody>
      </p:sp>
      <p:sp>
        <p:nvSpPr>
          <p:cNvPr id="13" name="TextBox 12"/>
          <p:cNvSpPr txBox="1"/>
          <p:nvPr/>
        </p:nvSpPr>
        <p:spPr>
          <a:xfrm>
            <a:off x="56556" y="2788248"/>
            <a:ext cx="432048" cy="369332"/>
          </a:xfrm>
          <a:prstGeom prst="rect">
            <a:avLst/>
          </a:prstGeom>
          <a:noFill/>
        </p:spPr>
        <p:txBody>
          <a:bodyPr wrap="square" rtlCol="0">
            <a:spAutoFit/>
          </a:bodyPr>
          <a:lstStyle/>
          <a:p>
            <a:r>
              <a:rPr lang="en-US" dirty="0" smtClean="0">
                <a:solidFill>
                  <a:srgbClr val="000000"/>
                </a:solidFill>
              </a:rPr>
              <a:t>D</a:t>
            </a:r>
            <a:endParaRPr lang="en-US" dirty="0">
              <a:solidFill>
                <a:srgbClr val="000000"/>
              </a:solidFill>
            </a:endParaRPr>
          </a:p>
        </p:txBody>
      </p:sp>
    </p:spTree>
    <p:extLst>
      <p:ext uri="{BB962C8B-B14F-4D97-AF65-F5344CB8AC3E}">
        <p14:creationId xmlns:p14="http://schemas.microsoft.com/office/powerpoint/2010/main" val="145572687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816949" y="2119744"/>
            <a:ext cx="1003011" cy="523220"/>
          </a:xfrm>
          <a:prstGeom prst="rect">
            <a:avLst/>
          </a:prstGeom>
          <a:noFill/>
        </p:spPr>
        <p:txBody>
          <a:bodyPr wrap="none" rtlCol="0">
            <a:spAutoFit/>
          </a:bodyPr>
          <a:lstStyle/>
          <a:p>
            <a:pPr algn="ctr"/>
            <a:r>
              <a:rPr lang="en-US" sz="1400" dirty="0"/>
              <a:t>4</a:t>
            </a:r>
            <a:r>
              <a:rPr lang="en-US" sz="1400" dirty="0" smtClean="0"/>
              <a:t>0 Gb/s</a:t>
            </a:r>
            <a:br>
              <a:rPr lang="en-US" sz="1400" dirty="0" smtClean="0"/>
            </a:br>
            <a:r>
              <a:rPr lang="en-US" sz="1400" dirty="0" smtClean="0"/>
              <a:t>@40 MHz</a:t>
            </a:r>
            <a:endParaRPr lang="en-US" sz="1400" dirty="0"/>
          </a:p>
        </p:txBody>
      </p:sp>
      <p:pic>
        <p:nvPicPr>
          <p:cNvPr id="55" name="Picture 54" descr="TM.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48220" y="4521874"/>
            <a:ext cx="1571999" cy="2051999"/>
          </a:xfrm>
          <a:prstGeom prst="rect">
            <a:avLst/>
          </a:prstGeom>
        </p:spPr>
      </p:pic>
      <p:pic>
        <p:nvPicPr>
          <p:cNvPr id="54" name="Picture 53" descr="ROD_motherboard.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5555" y="4537062"/>
            <a:ext cx="2571997" cy="2052651"/>
          </a:xfrm>
          <a:prstGeom prst="rect">
            <a:avLst/>
          </a:prstGeom>
        </p:spPr>
      </p:pic>
      <p:sp>
        <p:nvSpPr>
          <p:cNvPr id="2" name="Title 1"/>
          <p:cNvSpPr>
            <a:spLocks noGrp="1"/>
          </p:cNvSpPr>
          <p:nvPr>
            <p:ph type="title"/>
          </p:nvPr>
        </p:nvSpPr>
        <p:spPr/>
        <p:txBody>
          <a:bodyPr/>
          <a:lstStyle/>
          <a:p>
            <a:r>
              <a:rPr lang="en-US" dirty="0" smtClean="0"/>
              <a:t>Integration of the demonstrator</a:t>
            </a:r>
            <a:endParaRPr lang="en-US" dirty="0"/>
          </a:p>
        </p:txBody>
      </p:sp>
      <p:sp>
        <p:nvSpPr>
          <p:cNvPr id="3" name="Content Placeholder 2"/>
          <p:cNvSpPr>
            <a:spLocks noGrp="1"/>
          </p:cNvSpPr>
          <p:nvPr>
            <p:ph idx="1"/>
          </p:nvPr>
        </p:nvSpPr>
        <p:spPr>
          <a:xfrm>
            <a:off x="6582609" y="1121283"/>
            <a:ext cx="2561391" cy="3443846"/>
          </a:xfrm>
        </p:spPr>
        <p:txBody>
          <a:bodyPr>
            <a:normAutofit fontScale="70000" lnSpcReduction="20000"/>
          </a:bodyPr>
          <a:lstStyle/>
          <a:p>
            <a:r>
              <a:rPr lang="en-US" dirty="0" smtClean="0"/>
              <a:t>A demonstrator super-drawer of the upgrade phase-II front-end electronics will be installed in ATLAS during Run 2</a:t>
            </a:r>
          </a:p>
          <a:p>
            <a:r>
              <a:rPr lang="en-US" dirty="0" smtClean="0"/>
              <a:t>A super-ROD prototype will read-out all the samples from the front-end and transfer a data frame to current RODs at nominal Level 1 trigger rate </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Footer Placeholder 4"/>
          <p:cNvSpPr>
            <a:spLocks noGrp="1"/>
          </p:cNvSpPr>
          <p:nvPr>
            <p:ph type="ftr" sz="quarter" idx="12"/>
          </p:nvPr>
        </p:nvSpPr>
        <p:spPr/>
        <p:txBody>
          <a:bodyPr/>
          <a:lstStyle/>
          <a:p>
            <a:r>
              <a:rPr lang="en-US" smtClean="0"/>
              <a:t>Carlos Solans</a:t>
            </a:r>
            <a:endParaRPr lang="en-US"/>
          </a:p>
        </p:txBody>
      </p:sp>
      <p:sp>
        <p:nvSpPr>
          <p:cNvPr id="6" name="Slide Number Placeholder 5"/>
          <p:cNvSpPr>
            <a:spLocks noGrp="1"/>
          </p:cNvSpPr>
          <p:nvPr>
            <p:ph type="sldNum" sz="quarter" idx="11"/>
          </p:nvPr>
        </p:nvSpPr>
        <p:spPr/>
        <p:txBody>
          <a:bodyPr/>
          <a:lstStyle/>
          <a:p>
            <a:fld id="{E266C34C-EE11-E64E-9201-4C953A09C432}" type="slidenum">
              <a:rPr lang="en-US" smtClean="0"/>
              <a:t>30</a:t>
            </a:fld>
            <a:endParaRPr lang="en-US"/>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56083" y="1124744"/>
            <a:ext cx="3679617" cy="237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8097990" y="4691151"/>
            <a:ext cx="795875" cy="1684246"/>
          </a:xfrm>
          <a:prstGeom prst="rect">
            <a:avLst/>
          </a:prstGeom>
          <a:ln>
            <a:solidFill>
              <a:schemeClr val="accent2"/>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2"/>
                </a:solidFill>
                <a:effectLst/>
                <a:latin typeface="Verdana" charset="0"/>
              </a:rPr>
              <a:t>ROS</a:t>
            </a:r>
            <a:endParaRPr kumimoji="0" lang="en-US" sz="1800" b="0" i="0" u="none" strike="noStrike" cap="none" normalizeH="0" baseline="0" dirty="0">
              <a:ln>
                <a:noFill/>
              </a:ln>
              <a:solidFill>
                <a:schemeClr val="accent2"/>
              </a:solidFill>
              <a:effectLst/>
              <a:latin typeface="Verdana" charset="0"/>
            </a:endParaRPr>
          </a:p>
        </p:txBody>
      </p:sp>
      <p:sp>
        <p:nvSpPr>
          <p:cNvPr id="10" name="Rectangle 9"/>
          <p:cNvSpPr/>
          <p:nvPr/>
        </p:nvSpPr>
        <p:spPr bwMode="auto">
          <a:xfrm>
            <a:off x="183643" y="1848556"/>
            <a:ext cx="1224453" cy="4289777"/>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accent2"/>
                </a:solidFill>
                <a:latin typeface="Verdana" charset="0"/>
              </a:rPr>
              <a:t>detector</a:t>
            </a:r>
            <a:endParaRPr kumimoji="0" lang="en-US" sz="1800" b="0" i="0" u="none" strike="noStrike" cap="none" normalizeH="0" baseline="0" dirty="0">
              <a:ln>
                <a:noFill/>
              </a:ln>
              <a:solidFill>
                <a:schemeClr val="accent2"/>
              </a:solidFill>
              <a:effectLst/>
              <a:latin typeface="Verdana" charset="0"/>
            </a:endParaRPr>
          </a:p>
        </p:txBody>
      </p:sp>
      <p:cxnSp>
        <p:nvCxnSpPr>
          <p:cNvPr id="12" name="Straight Arrow Connector 11"/>
          <p:cNvCxnSpPr>
            <a:stCxn id="47" idx="3"/>
          </p:cNvCxnSpPr>
          <p:nvPr/>
        </p:nvCxnSpPr>
        <p:spPr bwMode="auto">
          <a:xfrm flipV="1">
            <a:off x="1710264" y="2088444"/>
            <a:ext cx="1095407" cy="7695"/>
          </a:xfrm>
          <a:prstGeom prst="straightConnector1">
            <a:avLst/>
          </a:prstGeom>
          <a:ln w="57150" cmpd="sng">
            <a:headEnd type="triangle" w="med" len="med"/>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a:stCxn id="42" idx="3"/>
          </p:cNvCxnSpPr>
          <p:nvPr/>
        </p:nvCxnSpPr>
        <p:spPr bwMode="auto">
          <a:xfrm>
            <a:off x="1704622" y="4719018"/>
            <a:ext cx="1696156" cy="669016"/>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bwMode="auto">
          <a:xfrm flipV="1">
            <a:off x="1710264" y="6210938"/>
            <a:ext cx="1690514" cy="164459"/>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bwMode="auto">
          <a:xfrm>
            <a:off x="1704622" y="6062132"/>
            <a:ext cx="1696156"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a:stCxn id="45" idx="3"/>
          </p:cNvCxnSpPr>
          <p:nvPr/>
        </p:nvCxnSpPr>
        <p:spPr bwMode="auto">
          <a:xfrm>
            <a:off x="1707443" y="5721207"/>
            <a:ext cx="1693335" cy="15388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a:stCxn id="44" idx="3"/>
          </p:cNvCxnSpPr>
          <p:nvPr/>
        </p:nvCxnSpPr>
        <p:spPr bwMode="auto">
          <a:xfrm>
            <a:off x="1707443" y="5388034"/>
            <a:ext cx="1693335" cy="333173"/>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a:stCxn id="43" idx="3"/>
          </p:cNvCxnSpPr>
          <p:nvPr/>
        </p:nvCxnSpPr>
        <p:spPr bwMode="auto">
          <a:xfrm>
            <a:off x="1710264" y="5052191"/>
            <a:ext cx="1690514" cy="515127"/>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bwMode="auto">
          <a:xfrm>
            <a:off x="1862666" y="4088593"/>
            <a:ext cx="1538112" cy="9635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p:nvPr/>
        </p:nvCxnSpPr>
        <p:spPr bwMode="auto">
          <a:xfrm flipH="1">
            <a:off x="1860296" y="2734732"/>
            <a:ext cx="945375" cy="0"/>
          </a:xfrm>
          <a:prstGeom prst="straightConnector1">
            <a:avLst/>
          </a:prstGeom>
          <a:ln>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24" name="Straight Arrow Connector 23"/>
          <p:cNvCxnSpPr/>
          <p:nvPr/>
        </p:nvCxnSpPr>
        <p:spPr bwMode="auto">
          <a:xfrm>
            <a:off x="1860296" y="2734732"/>
            <a:ext cx="0" cy="1353861"/>
          </a:xfrm>
          <a:prstGeom prst="straightConnector1">
            <a:avLst/>
          </a:prstGeom>
          <a:ln>
            <a:headEnd type="none" w="med" len="med"/>
            <a:tailEnd type="none"/>
          </a:ln>
        </p:spPr>
        <p:style>
          <a:lnRef idx="2">
            <a:schemeClr val="accent2"/>
          </a:lnRef>
          <a:fillRef idx="0">
            <a:schemeClr val="accent2"/>
          </a:fillRef>
          <a:effectRef idx="1">
            <a:schemeClr val="accent2"/>
          </a:effectRef>
          <a:fontRef idx="minor">
            <a:schemeClr val="tx1"/>
          </a:fontRef>
        </p:style>
      </p:cxnSp>
      <p:sp>
        <p:nvSpPr>
          <p:cNvPr id="30" name="TextBox 29"/>
          <p:cNvSpPr txBox="1"/>
          <p:nvPr/>
        </p:nvSpPr>
        <p:spPr>
          <a:xfrm>
            <a:off x="1883025" y="2797949"/>
            <a:ext cx="1025541" cy="523220"/>
          </a:xfrm>
          <a:prstGeom prst="rect">
            <a:avLst/>
          </a:prstGeom>
          <a:noFill/>
        </p:spPr>
        <p:txBody>
          <a:bodyPr wrap="none" rtlCol="0">
            <a:spAutoFit/>
          </a:bodyPr>
          <a:lstStyle/>
          <a:p>
            <a:pPr algn="ctr"/>
            <a:r>
              <a:rPr lang="en-US" sz="1400" dirty="0" smtClean="0"/>
              <a:t>640 Mb/s</a:t>
            </a:r>
            <a:br>
              <a:rPr lang="en-US" sz="1400" dirty="0" smtClean="0"/>
            </a:br>
            <a:r>
              <a:rPr lang="en-US" sz="1400" dirty="0" smtClean="0"/>
              <a:t>@100 kHz</a:t>
            </a:r>
            <a:endParaRPr lang="en-US" sz="1400" dirty="0"/>
          </a:p>
        </p:txBody>
      </p:sp>
      <p:sp>
        <p:nvSpPr>
          <p:cNvPr id="38" name="TextBox 37"/>
          <p:cNvSpPr txBox="1"/>
          <p:nvPr/>
        </p:nvSpPr>
        <p:spPr>
          <a:xfrm>
            <a:off x="7012597" y="5784123"/>
            <a:ext cx="1025541" cy="523220"/>
          </a:xfrm>
          <a:prstGeom prst="rect">
            <a:avLst/>
          </a:prstGeom>
          <a:noFill/>
        </p:spPr>
        <p:txBody>
          <a:bodyPr wrap="none" rtlCol="0">
            <a:spAutoFit/>
          </a:bodyPr>
          <a:lstStyle/>
          <a:p>
            <a:r>
              <a:rPr lang="en-US" sz="1400" dirty="0" smtClean="0"/>
              <a:t>1.2 Gb/s</a:t>
            </a:r>
            <a:br>
              <a:rPr lang="en-US" sz="1400" dirty="0" smtClean="0"/>
            </a:br>
            <a:r>
              <a:rPr lang="en-US" sz="1400" dirty="0" smtClean="0"/>
              <a:t>@100 </a:t>
            </a:r>
            <a:r>
              <a:rPr lang="en-US" sz="1400" dirty="0"/>
              <a:t>k</a:t>
            </a:r>
            <a:r>
              <a:rPr lang="en-US" sz="1400" dirty="0" smtClean="0"/>
              <a:t>Hz</a:t>
            </a:r>
            <a:endParaRPr lang="en-US" sz="1400" dirty="0"/>
          </a:p>
        </p:txBody>
      </p:sp>
      <p:cxnSp>
        <p:nvCxnSpPr>
          <p:cNvPr id="40" name="Straight Arrow Connector 39"/>
          <p:cNvCxnSpPr/>
          <p:nvPr/>
        </p:nvCxnSpPr>
        <p:spPr bwMode="auto">
          <a:xfrm>
            <a:off x="7112001" y="4954746"/>
            <a:ext cx="91795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41" name="Rectangle 40"/>
          <p:cNvSpPr/>
          <p:nvPr/>
        </p:nvSpPr>
        <p:spPr bwMode="auto">
          <a:xfrm>
            <a:off x="225771" y="4229286"/>
            <a:ext cx="1481672" cy="30777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accent2"/>
                </a:solidFill>
                <a:effectLst/>
                <a:latin typeface="Verdana" charset="0"/>
              </a:rPr>
              <a:t>Super-drawer</a:t>
            </a:r>
            <a:endParaRPr kumimoji="0" lang="en-US" sz="1400" b="0" i="0" u="none" strike="noStrike" cap="none" normalizeH="0" baseline="0" dirty="0">
              <a:ln>
                <a:noFill/>
              </a:ln>
              <a:solidFill>
                <a:schemeClr val="accent2"/>
              </a:solidFill>
              <a:effectLst/>
              <a:latin typeface="Verdana" charset="0"/>
            </a:endParaRPr>
          </a:p>
        </p:txBody>
      </p:sp>
      <p:sp>
        <p:nvSpPr>
          <p:cNvPr id="42" name="Rectangle 41"/>
          <p:cNvSpPr/>
          <p:nvPr/>
        </p:nvSpPr>
        <p:spPr bwMode="auto">
          <a:xfrm>
            <a:off x="222950" y="4565129"/>
            <a:ext cx="1481672" cy="30777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accent2"/>
                </a:solidFill>
                <a:effectLst/>
                <a:latin typeface="Verdana" charset="0"/>
              </a:rPr>
              <a:t>Super-drawer</a:t>
            </a:r>
            <a:endParaRPr kumimoji="0" lang="en-US" sz="1400" b="0" i="0" u="none" strike="noStrike" cap="none" normalizeH="0" baseline="0" dirty="0">
              <a:ln>
                <a:noFill/>
              </a:ln>
              <a:solidFill>
                <a:schemeClr val="accent2"/>
              </a:solidFill>
              <a:effectLst/>
              <a:latin typeface="Verdana" charset="0"/>
            </a:endParaRPr>
          </a:p>
        </p:txBody>
      </p:sp>
      <p:sp>
        <p:nvSpPr>
          <p:cNvPr id="43" name="Rectangle 42"/>
          <p:cNvSpPr/>
          <p:nvPr/>
        </p:nvSpPr>
        <p:spPr bwMode="auto">
          <a:xfrm>
            <a:off x="228592" y="4898302"/>
            <a:ext cx="1481672" cy="30777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accent2"/>
                </a:solidFill>
                <a:effectLst/>
                <a:latin typeface="Verdana" charset="0"/>
              </a:rPr>
              <a:t>Super-drawer</a:t>
            </a:r>
            <a:endParaRPr kumimoji="0" lang="en-US" sz="1400" b="0" i="0" u="none" strike="noStrike" cap="none" normalizeH="0" baseline="0" dirty="0">
              <a:ln>
                <a:noFill/>
              </a:ln>
              <a:solidFill>
                <a:schemeClr val="accent2"/>
              </a:solidFill>
              <a:effectLst/>
              <a:latin typeface="Verdana" charset="0"/>
            </a:endParaRPr>
          </a:p>
        </p:txBody>
      </p:sp>
      <p:sp>
        <p:nvSpPr>
          <p:cNvPr id="44" name="Rectangle 43"/>
          <p:cNvSpPr/>
          <p:nvPr/>
        </p:nvSpPr>
        <p:spPr bwMode="auto">
          <a:xfrm>
            <a:off x="225771" y="5234145"/>
            <a:ext cx="1481672" cy="30777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accent2"/>
                </a:solidFill>
                <a:effectLst/>
                <a:latin typeface="Verdana" charset="0"/>
              </a:rPr>
              <a:t>Super-drawer</a:t>
            </a:r>
            <a:endParaRPr kumimoji="0" lang="en-US" sz="1400" b="0" i="0" u="none" strike="noStrike" cap="none" normalizeH="0" baseline="0" dirty="0">
              <a:ln>
                <a:noFill/>
              </a:ln>
              <a:solidFill>
                <a:schemeClr val="accent2"/>
              </a:solidFill>
              <a:effectLst/>
              <a:latin typeface="Verdana" charset="0"/>
            </a:endParaRPr>
          </a:p>
        </p:txBody>
      </p:sp>
      <p:sp>
        <p:nvSpPr>
          <p:cNvPr id="45" name="Rectangle 44"/>
          <p:cNvSpPr/>
          <p:nvPr/>
        </p:nvSpPr>
        <p:spPr bwMode="auto">
          <a:xfrm>
            <a:off x="225771" y="5567318"/>
            <a:ext cx="1481672" cy="30777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accent2"/>
                </a:solidFill>
                <a:effectLst/>
                <a:latin typeface="Verdana" charset="0"/>
              </a:rPr>
              <a:t>Super-drawer</a:t>
            </a:r>
            <a:endParaRPr kumimoji="0" lang="en-US" sz="1400" b="0" i="0" u="none" strike="noStrike" cap="none" normalizeH="0" baseline="0" dirty="0">
              <a:ln>
                <a:noFill/>
              </a:ln>
              <a:solidFill>
                <a:schemeClr val="accent2"/>
              </a:solidFill>
              <a:effectLst/>
              <a:latin typeface="Verdana" charset="0"/>
            </a:endParaRPr>
          </a:p>
        </p:txBody>
      </p:sp>
      <p:sp>
        <p:nvSpPr>
          <p:cNvPr id="46" name="Rectangle 45"/>
          <p:cNvSpPr/>
          <p:nvPr/>
        </p:nvSpPr>
        <p:spPr bwMode="auto">
          <a:xfrm>
            <a:off x="222950" y="5903161"/>
            <a:ext cx="1481672" cy="30777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accent2"/>
                </a:solidFill>
                <a:effectLst/>
                <a:latin typeface="Verdana" charset="0"/>
              </a:rPr>
              <a:t>Super-drawer</a:t>
            </a:r>
            <a:endParaRPr kumimoji="0" lang="en-US" sz="1400" b="0" i="0" u="none" strike="noStrike" cap="none" normalizeH="0" baseline="0" dirty="0">
              <a:ln>
                <a:noFill/>
              </a:ln>
              <a:solidFill>
                <a:schemeClr val="accent2"/>
              </a:solidFill>
              <a:effectLst/>
              <a:latin typeface="Verdana" charset="0"/>
            </a:endParaRPr>
          </a:p>
        </p:txBody>
      </p:sp>
      <p:sp>
        <p:nvSpPr>
          <p:cNvPr id="47" name="Rectangle 46"/>
          <p:cNvSpPr/>
          <p:nvPr/>
        </p:nvSpPr>
        <p:spPr bwMode="auto">
          <a:xfrm>
            <a:off x="228592" y="1942250"/>
            <a:ext cx="1481672" cy="30777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solidFill>
                  <a:schemeClr val="accent2"/>
                </a:solidFill>
                <a:latin typeface="Verdana" charset="0"/>
              </a:rPr>
              <a:t>Demonstrator</a:t>
            </a:r>
            <a:endParaRPr kumimoji="0" lang="en-US" sz="1400" b="0" i="0" u="none" strike="noStrike" cap="none" normalizeH="0" baseline="0" dirty="0">
              <a:ln>
                <a:noFill/>
              </a:ln>
              <a:solidFill>
                <a:schemeClr val="accent2"/>
              </a:solidFill>
              <a:effectLst/>
              <a:latin typeface="Verdana" charset="0"/>
            </a:endParaRPr>
          </a:p>
        </p:txBody>
      </p:sp>
      <p:sp>
        <p:nvSpPr>
          <p:cNvPr id="48" name="Rectangle 47"/>
          <p:cNvSpPr/>
          <p:nvPr/>
        </p:nvSpPr>
        <p:spPr bwMode="auto">
          <a:xfrm>
            <a:off x="228592" y="6243578"/>
            <a:ext cx="1481672" cy="30777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accent2"/>
                </a:solidFill>
                <a:effectLst/>
                <a:latin typeface="Verdana" charset="0"/>
              </a:rPr>
              <a:t>Super-drawer</a:t>
            </a:r>
            <a:endParaRPr kumimoji="0" lang="en-US" sz="1400" b="0" i="0" u="none" strike="noStrike" cap="none" normalizeH="0" baseline="0" dirty="0">
              <a:ln>
                <a:noFill/>
              </a:ln>
              <a:solidFill>
                <a:schemeClr val="accent2"/>
              </a:solidFill>
              <a:effectLst/>
              <a:latin typeface="Verdana" charset="0"/>
            </a:endParaRPr>
          </a:p>
        </p:txBody>
      </p:sp>
      <p:cxnSp>
        <p:nvCxnSpPr>
          <p:cNvPr id="49" name="Straight Arrow Connector 48"/>
          <p:cNvCxnSpPr/>
          <p:nvPr/>
        </p:nvCxnSpPr>
        <p:spPr bwMode="auto">
          <a:xfrm>
            <a:off x="1925838" y="1859844"/>
            <a:ext cx="879833" cy="0"/>
          </a:xfrm>
          <a:prstGeom prst="straightConnector1">
            <a:avLst/>
          </a:prstGeom>
          <a:ln w="57150" cmpd="sng">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p:cNvCxnSpPr/>
          <p:nvPr/>
        </p:nvCxnSpPr>
        <p:spPr bwMode="auto">
          <a:xfrm>
            <a:off x="1925838" y="1636889"/>
            <a:ext cx="893685" cy="0"/>
          </a:xfrm>
          <a:prstGeom prst="straightConnector1">
            <a:avLst/>
          </a:prstGeom>
          <a:ln w="57150" cmpd="sng">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51" name="Straight Arrow Connector 50"/>
          <p:cNvCxnSpPr/>
          <p:nvPr/>
        </p:nvCxnSpPr>
        <p:spPr bwMode="auto">
          <a:xfrm>
            <a:off x="1925838" y="1394177"/>
            <a:ext cx="879833" cy="0"/>
          </a:xfrm>
          <a:prstGeom prst="straightConnector1">
            <a:avLst/>
          </a:prstGeom>
          <a:ln w="57150" cmpd="sng">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52" name="Straight Arrow Connector 51"/>
          <p:cNvCxnSpPr/>
          <p:nvPr/>
        </p:nvCxnSpPr>
        <p:spPr bwMode="auto">
          <a:xfrm>
            <a:off x="1925838" y="1369364"/>
            <a:ext cx="0" cy="707573"/>
          </a:xfrm>
          <a:prstGeom prst="straightConnector1">
            <a:avLst/>
          </a:prstGeom>
          <a:ln w="57150" cmpd="sng">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66" name="Straight Arrow Connector 65"/>
          <p:cNvCxnSpPr>
            <a:stCxn id="41" idx="3"/>
          </p:cNvCxnSpPr>
          <p:nvPr/>
        </p:nvCxnSpPr>
        <p:spPr bwMode="auto">
          <a:xfrm>
            <a:off x="1707443" y="4383175"/>
            <a:ext cx="1693335" cy="882619"/>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bwMode="auto">
          <a:xfrm>
            <a:off x="7126112" y="5735318"/>
            <a:ext cx="91795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76" name="TextBox 75"/>
          <p:cNvSpPr txBox="1"/>
          <p:nvPr/>
        </p:nvSpPr>
        <p:spPr>
          <a:xfrm>
            <a:off x="4328439" y="3457224"/>
            <a:ext cx="1766304" cy="276999"/>
          </a:xfrm>
          <a:prstGeom prst="rect">
            <a:avLst/>
          </a:prstGeom>
          <a:noFill/>
        </p:spPr>
        <p:txBody>
          <a:bodyPr wrap="none" rtlCol="0">
            <a:spAutoFit/>
          </a:bodyPr>
          <a:lstStyle/>
          <a:p>
            <a:r>
              <a:rPr lang="en-US" sz="1200" b="1" dirty="0" smtClean="0"/>
              <a:t>Super-ROD prototype</a:t>
            </a:r>
            <a:endParaRPr lang="en-US" sz="1200" b="1" dirty="0"/>
          </a:p>
        </p:txBody>
      </p:sp>
      <p:sp>
        <p:nvSpPr>
          <p:cNvPr id="77" name="TextBox 76"/>
          <p:cNvSpPr txBox="1"/>
          <p:nvPr/>
        </p:nvSpPr>
        <p:spPr>
          <a:xfrm>
            <a:off x="3854102" y="6365380"/>
            <a:ext cx="2783860" cy="276999"/>
          </a:xfrm>
          <a:prstGeom prst="rect">
            <a:avLst/>
          </a:prstGeom>
          <a:noFill/>
        </p:spPr>
        <p:txBody>
          <a:bodyPr wrap="none" rtlCol="0">
            <a:spAutoFit/>
          </a:bodyPr>
          <a:lstStyle/>
          <a:p>
            <a:r>
              <a:rPr lang="en-US" sz="1200" b="1" dirty="0" smtClean="0"/>
              <a:t>Production Read-Out Driver module</a:t>
            </a:r>
            <a:endParaRPr lang="en-US" sz="1200" b="1" dirty="0"/>
          </a:p>
        </p:txBody>
      </p:sp>
      <p:sp>
        <p:nvSpPr>
          <p:cNvPr id="79" name="TextBox 78"/>
          <p:cNvSpPr txBox="1"/>
          <p:nvPr/>
        </p:nvSpPr>
        <p:spPr>
          <a:xfrm>
            <a:off x="228592" y="3426446"/>
            <a:ext cx="1057050" cy="369332"/>
          </a:xfrm>
          <a:prstGeom prst="rect">
            <a:avLst/>
          </a:prstGeom>
          <a:noFill/>
        </p:spPr>
        <p:txBody>
          <a:bodyPr wrap="none" rtlCol="0">
            <a:spAutoFit/>
          </a:bodyPr>
          <a:lstStyle/>
          <a:p>
            <a:r>
              <a:rPr lang="en-US" dirty="0" smtClean="0"/>
              <a:t>Detector</a:t>
            </a:r>
            <a:endParaRPr lang="en-US" dirty="0"/>
          </a:p>
        </p:txBody>
      </p:sp>
    </p:spTree>
    <p:extLst>
      <p:ext uri="{BB962C8B-B14F-4D97-AF65-F5344CB8AC3E}">
        <p14:creationId xmlns:p14="http://schemas.microsoft.com/office/powerpoint/2010/main" val="746652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diagram of </a:t>
            </a:r>
            <a:r>
              <a:rPr lang="en-US" dirty="0" err="1" smtClean="0"/>
              <a:t>sROD</a:t>
            </a:r>
            <a:r>
              <a:rPr lang="en-US" dirty="0" smtClean="0"/>
              <a:t> prototype</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E266C34C-EE11-E64E-9201-4C953A09C432}" type="slidenum">
              <a:rPr lang="en-US" smtClean="0"/>
              <a:t>31</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7" name="Picture 6" descr="DataFlow_Upgrade_v3_BE.pdf"/>
          <p:cNvPicPr>
            <a:picLocks noChangeAspect="1"/>
          </p:cNvPicPr>
          <p:nvPr/>
        </p:nvPicPr>
        <p:blipFill rotWithShape="1">
          <a:blip r:embed="rId2" cstate="print">
            <a:extLst>
              <a:ext uri="{28A0092B-C50C-407E-A947-70E740481C1C}">
                <a14:useLocalDpi xmlns:a14="http://schemas.microsoft.com/office/drawing/2010/main"/>
              </a:ext>
            </a:extLst>
          </a:blip>
          <a:srcRect t="34747" b="3564"/>
          <a:stretch/>
        </p:blipFill>
        <p:spPr>
          <a:xfrm>
            <a:off x="81643" y="1769346"/>
            <a:ext cx="9062357" cy="4230616"/>
          </a:xfrm>
          <a:prstGeom prst="rect">
            <a:avLst/>
          </a:prstGeom>
        </p:spPr>
      </p:pic>
    </p:spTree>
    <p:extLst>
      <p:ext uri="{BB962C8B-B14F-4D97-AF65-F5344CB8AC3E}">
        <p14:creationId xmlns:p14="http://schemas.microsoft.com/office/powerpoint/2010/main" val="640693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2014-01-0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7968355" y="2352381"/>
            <a:ext cx="1293981" cy="916509"/>
          </a:xfrm>
          <a:prstGeom prst="rect">
            <a:avLst/>
          </a:prstGeom>
        </p:spPr>
      </p:pic>
      <p:sp>
        <p:nvSpPr>
          <p:cNvPr id="2" name="Title 1"/>
          <p:cNvSpPr>
            <a:spLocks noGrp="1"/>
          </p:cNvSpPr>
          <p:nvPr>
            <p:ph type="title"/>
          </p:nvPr>
        </p:nvSpPr>
        <p:spPr>
          <a:xfrm>
            <a:off x="1247488" y="116632"/>
            <a:ext cx="7076848" cy="762000"/>
          </a:xfrm>
        </p:spPr>
        <p:txBody>
          <a:bodyPr>
            <a:noAutofit/>
          </a:bodyPr>
          <a:lstStyle/>
          <a:p>
            <a:r>
              <a:rPr lang="en-US" sz="2400" dirty="0" smtClean="0"/>
              <a:t>A portable test-bench for upgraded electronics</a:t>
            </a:r>
            <a:endParaRPr lang="en-US" sz="2400" dirty="0"/>
          </a:p>
        </p:txBody>
      </p:sp>
      <p:sp>
        <p:nvSpPr>
          <p:cNvPr id="3" name="Content Placeholder 2"/>
          <p:cNvSpPr>
            <a:spLocks noGrp="1"/>
          </p:cNvSpPr>
          <p:nvPr>
            <p:ph idx="1"/>
          </p:nvPr>
        </p:nvSpPr>
        <p:spPr>
          <a:xfrm>
            <a:off x="70361" y="1039588"/>
            <a:ext cx="5128842" cy="5550126"/>
          </a:xfrm>
        </p:spPr>
        <p:txBody>
          <a:bodyPr>
            <a:normAutofit fontScale="85000" lnSpcReduction="20000"/>
          </a:bodyPr>
          <a:lstStyle/>
          <a:p>
            <a:r>
              <a:rPr lang="en-US" dirty="0"/>
              <a:t>A portable readout module for mini-drawers (</a:t>
            </a:r>
            <a:r>
              <a:rPr lang="en-US" dirty="0" err="1"/>
              <a:t>Prometeo</a:t>
            </a:r>
            <a:r>
              <a:rPr lang="en-US" dirty="0"/>
              <a:t>) is under development </a:t>
            </a:r>
          </a:p>
          <a:p>
            <a:pPr lvl="1"/>
            <a:r>
              <a:rPr lang="en-US" dirty="0"/>
              <a:t>Stand-alone test-bench to assess the QA of </a:t>
            </a:r>
            <a:r>
              <a:rPr lang="en-US" dirty="0" smtClean="0"/>
              <a:t>the electronics</a:t>
            </a:r>
            <a:endParaRPr lang="en-US" dirty="0"/>
          </a:p>
          <a:p>
            <a:r>
              <a:rPr lang="en-US" dirty="0" smtClean="0"/>
              <a:t>Hardware</a:t>
            </a:r>
          </a:p>
          <a:p>
            <a:pPr lvl="1"/>
            <a:r>
              <a:rPr lang="en-US" dirty="0" smtClean="0"/>
              <a:t>Based </a:t>
            </a:r>
            <a:r>
              <a:rPr lang="en-US" dirty="0"/>
              <a:t>on a </a:t>
            </a:r>
            <a:r>
              <a:rPr lang="en-US" dirty="0" err="1" smtClean="0"/>
              <a:t>Virtex</a:t>
            </a:r>
            <a:r>
              <a:rPr lang="en-US" dirty="0" smtClean="0"/>
              <a:t> 7 </a:t>
            </a:r>
            <a:r>
              <a:rPr lang="en-US" dirty="0"/>
              <a:t>evaluation </a:t>
            </a:r>
            <a:r>
              <a:rPr lang="en-US" dirty="0" smtClean="0"/>
              <a:t>board</a:t>
            </a:r>
          </a:p>
          <a:p>
            <a:pPr lvl="1"/>
            <a:r>
              <a:rPr lang="en-US" dirty="0" smtClean="0"/>
              <a:t>QSFP module provides optical connection </a:t>
            </a:r>
          </a:p>
          <a:p>
            <a:pPr lvl="1"/>
            <a:r>
              <a:rPr lang="en-US" dirty="0" smtClean="0"/>
              <a:t>HV and </a:t>
            </a:r>
            <a:r>
              <a:rPr lang="en-US" dirty="0"/>
              <a:t>LED </a:t>
            </a:r>
            <a:r>
              <a:rPr lang="en-US" dirty="0" smtClean="0"/>
              <a:t>driver boards test </a:t>
            </a:r>
            <a:r>
              <a:rPr lang="en-US" dirty="0"/>
              <a:t>response of </a:t>
            </a:r>
            <a:r>
              <a:rPr lang="en-US" dirty="0" smtClean="0"/>
              <a:t>PMTs</a:t>
            </a:r>
          </a:p>
          <a:p>
            <a:pPr lvl="1"/>
            <a:r>
              <a:rPr lang="en-US" dirty="0" smtClean="0"/>
              <a:t>16 channel ADC mezzanine to digitize the output of trigger cables from previous test-bench</a:t>
            </a:r>
          </a:p>
          <a:p>
            <a:r>
              <a:rPr lang="en-US" dirty="0" smtClean="0"/>
              <a:t>Software</a:t>
            </a:r>
          </a:p>
          <a:p>
            <a:pPr lvl="1"/>
            <a:r>
              <a:rPr lang="en-US" dirty="0" smtClean="0"/>
              <a:t>Based on </a:t>
            </a:r>
            <a:r>
              <a:rPr lang="en-US" dirty="0" err="1" smtClean="0"/>
              <a:t>IPbus</a:t>
            </a:r>
            <a:r>
              <a:rPr lang="en-US" dirty="0" smtClean="0"/>
              <a:t>, QT framework</a:t>
            </a:r>
          </a:p>
          <a:p>
            <a:pPr lvl="1"/>
            <a:r>
              <a:rPr lang="en-US" dirty="0" smtClean="0"/>
              <a:t>Modular implementation to allow particular test implementation </a:t>
            </a:r>
          </a:p>
          <a:p>
            <a:r>
              <a:rPr lang="en-US" dirty="0" smtClean="0"/>
              <a:t>Status</a:t>
            </a:r>
          </a:p>
          <a:p>
            <a:pPr lvl="1"/>
            <a:r>
              <a:rPr lang="en-US" dirty="0"/>
              <a:t>All hardware components in hand, casing and cabling in progress</a:t>
            </a:r>
          </a:p>
          <a:p>
            <a:pPr lvl="1"/>
            <a:r>
              <a:rPr lang="en-US" dirty="0" smtClean="0"/>
              <a:t>Firmware under design</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368CC4E9-EDA5-7E48-8291-7B2BCA895226}" type="slidenum">
              <a:rPr lang="en-US" smtClean="0"/>
              <a:t>32</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7" name="Picture 6" descr="Screenshot-2013-11-27 20:39:4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25435" y="3776823"/>
            <a:ext cx="1979628" cy="2221678"/>
          </a:xfrm>
          <a:prstGeom prst="rect">
            <a:avLst/>
          </a:prstGeom>
        </p:spPr>
      </p:pic>
      <p:pic>
        <p:nvPicPr>
          <p:cNvPr id="9" name="Picture 8" descr="VC707-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89987" y="1041651"/>
            <a:ext cx="2654002" cy="1121994"/>
          </a:xfrm>
          <a:prstGeom prst="rect">
            <a:avLst/>
          </a:prstGeom>
        </p:spPr>
      </p:pic>
      <p:pic>
        <p:nvPicPr>
          <p:cNvPr id="10" name="Picture 2" descr="Foto 29-08-13 08 50 05.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074953" y="3726271"/>
            <a:ext cx="1884832" cy="104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05bk.jpe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11458" y="5132659"/>
            <a:ext cx="810322" cy="655066"/>
          </a:xfrm>
          <a:prstGeom prst="rect">
            <a:avLst/>
          </a:prstGeom>
        </p:spPr>
      </p:pic>
      <p:pic>
        <p:nvPicPr>
          <p:cNvPr id="14" name="Picture 13" descr="mount-comps-finished.jpg"/>
          <p:cNvPicPr>
            <a:picLocks noChangeAspect="1"/>
          </p:cNvPicPr>
          <p:nvPr/>
        </p:nvPicPr>
        <p:blipFill>
          <a:blip r:embed="rId7" cstate="print">
            <a:extLst>
              <a:ext uri="{BEBA8EAE-BF5A-486C-A8C5-ECC9F3942E4B}">
                <a14:imgProps xmlns:a14="http://schemas.microsoft.com/office/drawing/2010/main">
                  <a14:imgLayer r:embed="rId8">
                    <a14:imgEffect>
                      <a14:backgroundRemoval t="2041" b="98548" l="2308" r="96593">
                        <a14:foregroundMark x1="4890" y1="15777" x2="4890" y2="15777"/>
                        <a14:foregroundMark x1="9011" y1="72920" x2="9011" y2="72920"/>
                        <a14:foregroundMark x1="66648" y1="12559" x2="66648" y2="12559"/>
                        <a14:foregroundMark x1="84890" y1="12794" x2="84890" y2="12794"/>
                        <a14:foregroundMark x1="37857" y1="19662" x2="37857" y2="19662"/>
                        <a14:foregroundMark x1="42637" y1="71546" x2="42637" y2="71546"/>
                        <a14:foregroundMark x1="59890" y1="82535" x2="59890" y2="82535"/>
                      </a14:backgroundRemoval>
                    </a14:imgEffect>
                  </a14:imgLayer>
                </a14:imgProps>
              </a:ext>
              <a:ext uri="{28A0092B-C50C-407E-A947-70E740481C1C}">
                <a14:useLocalDpi xmlns:a14="http://schemas.microsoft.com/office/drawing/2010/main"/>
              </a:ext>
            </a:extLst>
          </a:blip>
          <a:stretch>
            <a:fillRect/>
          </a:stretch>
        </p:blipFill>
        <p:spPr>
          <a:xfrm>
            <a:off x="6978488" y="2175893"/>
            <a:ext cx="946562" cy="1325187"/>
          </a:xfrm>
          <a:prstGeom prst="rect">
            <a:avLst/>
          </a:prstGeom>
        </p:spPr>
      </p:pic>
      <p:pic>
        <p:nvPicPr>
          <p:cNvPr id="8" name="Picture 7" descr="Prometeo_logo_smal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63146" y="1077942"/>
            <a:ext cx="1522379" cy="601339"/>
          </a:xfrm>
          <a:prstGeom prst="rect">
            <a:avLst/>
          </a:prstGeom>
        </p:spPr>
      </p:pic>
      <p:pic>
        <p:nvPicPr>
          <p:cNvPr id="15" name="Picture 14" descr="image-3.jpeg"/>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5433643" y="2578387"/>
            <a:ext cx="1079142" cy="859099"/>
          </a:xfrm>
          <a:prstGeom prst="rect">
            <a:avLst/>
          </a:prstGeom>
        </p:spPr>
      </p:pic>
      <p:sp>
        <p:nvSpPr>
          <p:cNvPr id="16" name="TextBox 15"/>
          <p:cNvSpPr txBox="1"/>
          <p:nvPr/>
        </p:nvSpPr>
        <p:spPr>
          <a:xfrm>
            <a:off x="5032191" y="5787725"/>
            <a:ext cx="1911429" cy="430887"/>
          </a:xfrm>
          <a:prstGeom prst="rect">
            <a:avLst/>
          </a:prstGeom>
          <a:noFill/>
        </p:spPr>
        <p:txBody>
          <a:bodyPr wrap="square" rtlCol="0">
            <a:spAutoFit/>
          </a:bodyPr>
          <a:lstStyle/>
          <a:p>
            <a:pPr algn="ctr"/>
            <a:r>
              <a:rPr lang="en-US" sz="1100" b="1" dirty="0" smtClean="0"/>
              <a:t>System power supply (commercial ATX + 24V)</a:t>
            </a:r>
            <a:endParaRPr lang="en-US" sz="1100" b="1" dirty="0"/>
          </a:p>
        </p:txBody>
      </p:sp>
      <p:sp>
        <p:nvSpPr>
          <p:cNvPr id="17" name="TextBox 16"/>
          <p:cNvSpPr txBox="1"/>
          <p:nvPr/>
        </p:nvSpPr>
        <p:spPr>
          <a:xfrm>
            <a:off x="5074953" y="4702011"/>
            <a:ext cx="1911429" cy="430887"/>
          </a:xfrm>
          <a:prstGeom prst="rect">
            <a:avLst/>
          </a:prstGeom>
          <a:noFill/>
        </p:spPr>
        <p:txBody>
          <a:bodyPr wrap="square" rtlCol="0">
            <a:spAutoFit/>
          </a:bodyPr>
          <a:lstStyle/>
          <a:p>
            <a:pPr algn="ctr"/>
            <a:r>
              <a:rPr lang="en-US" sz="1100" b="1" dirty="0" smtClean="0"/>
              <a:t>16 channel ADC (hybrid demonstrator only)</a:t>
            </a:r>
            <a:endParaRPr lang="en-US" sz="1100" b="1" dirty="0"/>
          </a:p>
        </p:txBody>
      </p:sp>
      <p:sp>
        <p:nvSpPr>
          <p:cNvPr id="18" name="TextBox 17"/>
          <p:cNvSpPr txBox="1"/>
          <p:nvPr/>
        </p:nvSpPr>
        <p:spPr>
          <a:xfrm>
            <a:off x="7025434" y="5932004"/>
            <a:ext cx="1911429" cy="430887"/>
          </a:xfrm>
          <a:prstGeom prst="rect">
            <a:avLst/>
          </a:prstGeom>
          <a:noFill/>
        </p:spPr>
        <p:txBody>
          <a:bodyPr wrap="square" rtlCol="0">
            <a:spAutoFit/>
          </a:bodyPr>
          <a:lstStyle/>
          <a:p>
            <a:pPr algn="ctr"/>
            <a:r>
              <a:rPr lang="en-US" sz="1100" b="1" dirty="0" smtClean="0"/>
              <a:t>Test communication software panel</a:t>
            </a:r>
            <a:endParaRPr lang="en-US" sz="1100" b="1" dirty="0"/>
          </a:p>
        </p:txBody>
      </p:sp>
      <p:sp>
        <p:nvSpPr>
          <p:cNvPr id="19" name="TextBox 18"/>
          <p:cNvSpPr txBox="1"/>
          <p:nvPr/>
        </p:nvSpPr>
        <p:spPr>
          <a:xfrm>
            <a:off x="5199203" y="3435444"/>
            <a:ext cx="1473674" cy="261610"/>
          </a:xfrm>
          <a:prstGeom prst="rect">
            <a:avLst/>
          </a:prstGeom>
          <a:noFill/>
        </p:spPr>
        <p:txBody>
          <a:bodyPr wrap="square" rtlCol="0">
            <a:spAutoFit/>
          </a:bodyPr>
          <a:lstStyle/>
          <a:p>
            <a:pPr algn="ctr"/>
            <a:r>
              <a:rPr lang="en-US" sz="1100" b="1" dirty="0" smtClean="0"/>
              <a:t>QSFP FMC module</a:t>
            </a:r>
            <a:endParaRPr lang="en-US" sz="1100" b="1" dirty="0"/>
          </a:p>
        </p:txBody>
      </p:sp>
      <p:sp>
        <p:nvSpPr>
          <p:cNvPr id="20" name="TextBox 19"/>
          <p:cNvSpPr txBox="1"/>
          <p:nvPr/>
        </p:nvSpPr>
        <p:spPr>
          <a:xfrm>
            <a:off x="7094765" y="3437486"/>
            <a:ext cx="696037" cy="261610"/>
          </a:xfrm>
          <a:prstGeom prst="rect">
            <a:avLst/>
          </a:prstGeom>
          <a:noFill/>
        </p:spPr>
        <p:txBody>
          <a:bodyPr wrap="square" rtlCol="0">
            <a:spAutoFit/>
          </a:bodyPr>
          <a:lstStyle/>
          <a:p>
            <a:pPr algn="ctr"/>
            <a:r>
              <a:rPr lang="en-US" sz="1100" b="1" dirty="0" smtClean="0"/>
              <a:t>HV PS</a:t>
            </a:r>
            <a:endParaRPr lang="en-US" sz="1100" b="1" dirty="0"/>
          </a:p>
        </p:txBody>
      </p:sp>
      <p:sp>
        <p:nvSpPr>
          <p:cNvPr id="21" name="TextBox 20"/>
          <p:cNvSpPr txBox="1"/>
          <p:nvPr/>
        </p:nvSpPr>
        <p:spPr>
          <a:xfrm>
            <a:off x="8176804" y="3435444"/>
            <a:ext cx="920288" cy="261610"/>
          </a:xfrm>
          <a:prstGeom prst="rect">
            <a:avLst/>
          </a:prstGeom>
          <a:noFill/>
        </p:spPr>
        <p:txBody>
          <a:bodyPr wrap="square" rtlCol="0">
            <a:spAutoFit/>
          </a:bodyPr>
          <a:lstStyle/>
          <a:p>
            <a:pPr algn="ctr"/>
            <a:r>
              <a:rPr lang="en-US" sz="1100" b="1" dirty="0" smtClean="0"/>
              <a:t>LED driver</a:t>
            </a:r>
            <a:endParaRPr lang="en-US" sz="1100" b="1" dirty="0"/>
          </a:p>
        </p:txBody>
      </p:sp>
      <p:sp>
        <p:nvSpPr>
          <p:cNvPr id="22" name="TextBox 21"/>
          <p:cNvSpPr txBox="1"/>
          <p:nvPr/>
        </p:nvSpPr>
        <p:spPr>
          <a:xfrm>
            <a:off x="5797476" y="1902035"/>
            <a:ext cx="1911429" cy="261610"/>
          </a:xfrm>
          <a:prstGeom prst="rect">
            <a:avLst/>
          </a:prstGeom>
          <a:noFill/>
        </p:spPr>
        <p:txBody>
          <a:bodyPr wrap="square" rtlCol="0">
            <a:spAutoFit/>
          </a:bodyPr>
          <a:lstStyle/>
          <a:p>
            <a:pPr algn="ctr"/>
            <a:r>
              <a:rPr lang="en-US" sz="1100" b="1" dirty="0" smtClean="0"/>
              <a:t>Virtex7 evaluation board</a:t>
            </a:r>
            <a:endParaRPr lang="en-US" sz="1100" b="1" dirty="0"/>
          </a:p>
        </p:txBody>
      </p:sp>
      <p:pic>
        <p:nvPicPr>
          <p:cNvPr id="12" name="Picture 11" descr="R6802827-01.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78257" y="5223747"/>
            <a:ext cx="815656" cy="563978"/>
          </a:xfrm>
          <a:prstGeom prst="rect">
            <a:avLst/>
          </a:prstGeom>
        </p:spPr>
      </p:pic>
      <p:pic>
        <p:nvPicPr>
          <p:cNvPr id="23" name="Picture 22" descr="240px-University_of_the_Witwatersrand_Seal.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305093" y="5745627"/>
            <a:ext cx="791999" cy="867899"/>
          </a:xfrm>
          <a:prstGeom prst="rect">
            <a:avLst/>
          </a:prstGeom>
        </p:spPr>
      </p:pic>
      <p:sp>
        <p:nvSpPr>
          <p:cNvPr id="13" name="Rectangle 12"/>
          <p:cNvSpPr/>
          <p:nvPr/>
        </p:nvSpPr>
        <p:spPr>
          <a:xfrm>
            <a:off x="5495823" y="6229731"/>
            <a:ext cx="2661268" cy="369332"/>
          </a:xfrm>
          <a:prstGeom prst="rect">
            <a:avLst/>
          </a:prstGeom>
        </p:spPr>
        <p:txBody>
          <a:bodyPr wrap="none">
            <a:spAutoFit/>
          </a:bodyPr>
          <a:lstStyle/>
          <a:p>
            <a:r>
              <a:rPr lang="en-US" dirty="0" smtClean="0"/>
              <a:t>See talk by </a:t>
            </a:r>
            <a:r>
              <a:rPr lang="en-US" dirty="0" err="1" smtClean="0"/>
              <a:t>Xifeng</a:t>
            </a:r>
            <a:r>
              <a:rPr lang="en-US" dirty="0" smtClean="0"/>
              <a:t> </a:t>
            </a:r>
            <a:r>
              <a:rPr lang="en-US" dirty="0" err="1" smtClean="0"/>
              <a:t>Ruan</a:t>
            </a:r>
            <a:endParaRPr lang="en-US" dirty="0"/>
          </a:p>
        </p:txBody>
      </p:sp>
    </p:spTree>
    <p:extLst>
      <p:ext uri="{BB962C8B-B14F-4D97-AF65-F5344CB8AC3E}">
        <p14:creationId xmlns:p14="http://schemas.microsoft.com/office/powerpoint/2010/main" val="5953488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Voltage Power Distribution</a:t>
            </a:r>
            <a:endParaRPr lang="en-US" dirty="0"/>
          </a:p>
        </p:txBody>
      </p:sp>
      <p:sp>
        <p:nvSpPr>
          <p:cNvPr id="3" name="Content Placeholder 2"/>
          <p:cNvSpPr>
            <a:spLocks noGrp="1"/>
          </p:cNvSpPr>
          <p:nvPr>
            <p:ph idx="1"/>
          </p:nvPr>
        </p:nvSpPr>
        <p:spPr>
          <a:xfrm>
            <a:off x="30670" y="1099467"/>
            <a:ext cx="5588963" cy="3448431"/>
          </a:xfrm>
        </p:spPr>
        <p:txBody>
          <a:bodyPr>
            <a:normAutofit fontScale="70000" lnSpcReduction="20000"/>
          </a:bodyPr>
          <a:lstStyle/>
          <a:p>
            <a:r>
              <a:rPr lang="en-US" dirty="0" smtClean="0"/>
              <a:t>Based on a three stage </a:t>
            </a:r>
            <a:r>
              <a:rPr lang="en-US" dirty="0"/>
              <a:t>power distribution </a:t>
            </a:r>
            <a:r>
              <a:rPr lang="en-US" dirty="0" smtClean="0"/>
              <a:t>system </a:t>
            </a:r>
          </a:p>
          <a:p>
            <a:r>
              <a:rPr lang="en-US" dirty="0" smtClean="0"/>
              <a:t>Stage 1: </a:t>
            </a:r>
            <a:r>
              <a:rPr lang="en-US" dirty="0"/>
              <a:t>bulk </a:t>
            </a:r>
            <a:r>
              <a:rPr lang="en-US" dirty="0" smtClean="0"/>
              <a:t>200VDC PS in USA15</a:t>
            </a:r>
          </a:p>
          <a:p>
            <a:pPr lvl="1"/>
            <a:r>
              <a:rPr lang="en-US" dirty="0" smtClean="0"/>
              <a:t>Provide power to four super-drawers</a:t>
            </a:r>
            <a:endParaRPr lang="en-US" dirty="0"/>
          </a:p>
          <a:p>
            <a:r>
              <a:rPr lang="en-US" dirty="0"/>
              <a:t>Stage </a:t>
            </a:r>
            <a:r>
              <a:rPr lang="en-US" dirty="0" smtClean="0"/>
              <a:t>2: LVPS boxes</a:t>
            </a:r>
            <a:r>
              <a:rPr lang="en-US" dirty="0"/>
              <a:t> </a:t>
            </a:r>
            <a:r>
              <a:rPr lang="en-US" dirty="0" smtClean="0"/>
              <a:t>in front of super-drawers</a:t>
            </a:r>
          </a:p>
          <a:p>
            <a:pPr lvl="1"/>
            <a:r>
              <a:rPr lang="en-US" dirty="0" smtClean="0"/>
              <a:t>New design providing only +10V in 8 separate bricks</a:t>
            </a:r>
            <a:endParaRPr lang="en-US" dirty="0"/>
          </a:p>
          <a:p>
            <a:pPr lvl="1"/>
            <a:r>
              <a:rPr lang="en-US" dirty="0" smtClean="0"/>
              <a:t>Each brick serving half a </a:t>
            </a:r>
            <a:r>
              <a:rPr lang="en-US" dirty="0"/>
              <a:t>mini-drawer</a:t>
            </a:r>
          </a:p>
          <a:p>
            <a:pPr lvl="1"/>
            <a:r>
              <a:rPr lang="en-US" dirty="0" smtClean="0"/>
              <a:t>Require a factor 2 in the current output for redundancy </a:t>
            </a:r>
          </a:p>
          <a:p>
            <a:pPr lvl="1"/>
            <a:r>
              <a:rPr lang="en-US" dirty="0" smtClean="0"/>
              <a:t>Already produced 3 units ready and shipped to CERN</a:t>
            </a:r>
          </a:p>
          <a:p>
            <a:r>
              <a:rPr lang="en-US" dirty="0" smtClean="0"/>
              <a:t>Stage 3: Point</a:t>
            </a:r>
            <a:r>
              <a:rPr lang="en-US" dirty="0"/>
              <a:t>‐of‐Load regulators</a:t>
            </a:r>
          </a:p>
          <a:p>
            <a:pPr lvl="1"/>
            <a:r>
              <a:rPr lang="en-US" dirty="0" smtClean="0"/>
              <a:t>Point to point connection from brick to mainboards</a:t>
            </a:r>
          </a:p>
          <a:p>
            <a:pPr lvl="1"/>
            <a:r>
              <a:rPr lang="en-US" dirty="0" smtClean="0"/>
              <a:t>If one brick stops working, redundancy supply provides power through diode on the mainboard</a:t>
            </a:r>
          </a:p>
          <a:p>
            <a:pPr lvl="1"/>
            <a:r>
              <a:rPr lang="en-US" dirty="0" smtClean="0"/>
              <a:t>Completed TID tests on 5 commercial off-the-shelf regulators with marginal results for -5V regulator</a:t>
            </a:r>
          </a:p>
          <a:p>
            <a:pPr lvl="1"/>
            <a:r>
              <a:rPr lang="en-US" dirty="0" smtClean="0"/>
              <a:t>NIEL and SEU tests to be done in December 2013</a:t>
            </a:r>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368CC4E9-EDA5-7E48-8291-7B2BCA895226}" type="slidenum">
              <a:rPr lang="en-US" smtClean="0"/>
              <a:t>33</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7" name="Picture 6"/>
          <p:cNvPicPr>
            <a:picLocks noChangeAspect="1"/>
          </p:cNvPicPr>
          <p:nvPr/>
        </p:nvPicPr>
        <p:blipFill>
          <a:blip r:embed="rId2"/>
          <a:stretch>
            <a:fillRect/>
          </a:stretch>
        </p:blipFill>
        <p:spPr>
          <a:xfrm>
            <a:off x="5659322" y="1169838"/>
            <a:ext cx="3382549" cy="2074510"/>
          </a:xfrm>
          <a:prstGeom prst="rect">
            <a:avLst/>
          </a:prstGeom>
        </p:spPr>
        <p:style>
          <a:lnRef idx="2">
            <a:schemeClr val="accent6"/>
          </a:lnRef>
          <a:fillRef idx="1">
            <a:schemeClr val="lt1"/>
          </a:fillRef>
          <a:effectRef idx="0">
            <a:schemeClr val="accent6"/>
          </a:effectRef>
          <a:fontRef idx="minor">
            <a:schemeClr val="dk1"/>
          </a:fontRef>
        </p:style>
      </p:pic>
      <p:grpSp>
        <p:nvGrpSpPr>
          <p:cNvPr id="24" name="Group 23"/>
          <p:cNvGrpSpPr/>
          <p:nvPr/>
        </p:nvGrpSpPr>
        <p:grpSpPr>
          <a:xfrm>
            <a:off x="1784216" y="4573174"/>
            <a:ext cx="7112559" cy="2077339"/>
            <a:chOff x="1533420" y="4163867"/>
            <a:chExt cx="7508451" cy="2448492"/>
          </a:xfrm>
        </p:grpSpPr>
        <p:pic>
          <p:nvPicPr>
            <p:cNvPr id="10" name="Picture 9"/>
            <p:cNvPicPr>
              <a:picLocks noChangeAspect="1"/>
            </p:cNvPicPr>
            <p:nvPr/>
          </p:nvPicPr>
          <p:blipFill>
            <a:blip r:embed="rId3"/>
            <a:stretch>
              <a:fillRect/>
            </a:stretch>
          </p:blipFill>
          <p:spPr>
            <a:xfrm>
              <a:off x="1533420" y="4163867"/>
              <a:ext cx="7374339" cy="2403564"/>
            </a:xfrm>
            <a:prstGeom prst="rect">
              <a:avLst/>
            </a:prstGeom>
          </p:spPr>
        </p:pic>
        <p:sp>
          <p:nvSpPr>
            <p:cNvPr id="11" name="Text Box 504"/>
            <p:cNvSpPr txBox="1">
              <a:spLocks noChangeArrowheads="1"/>
            </p:cNvSpPr>
            <p:nvPr/>
          </p:nvSpPr>
          <p:spPr bwMode="auto">
            <a:xfrm>
              <a:off x="7536544" y="4440866"/>
              <a:ext cx="150532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200" b="1" i="1" dirty="0">
                  <a:solidFill>
                    <a:srgbClr val="D10917"/>
                  </a:solidFill>
                </a:rPr>
                <a:t>Redundancy Line</a:t>
              </a:r>
            </a:p>
          </p:txBody>
        </p:sp>
        <p:cxnSp>
          <p:nvCxnSpPr>
            <p:cNvPr id="13" name="Straight Arrow Connector 12"/>
            <p:cNvCxnSpPr>
              <a:stCxn id="11" idx="2"/>
            </p:cNvCxnSpPr>
            <p:nvPr/>
          </p:nvCxnSpPr>
          <p:spPr bwMode="auto">
            <a:xfrm>
              <a:off x="8289208" y="4717865"/>
              <a:ext cx="0" cy="620361"/>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4" name="Rectangle 13"/>
            <p:cNvSpPr/>
            <p:nvPr/>
          </p:nvSpPr>
          <p:spPr>
            <a:xfrm>
              <a:off x="3632591" y="6350749"/>
              <a:ext cx="2520698" cy="261610"/>
            </a:xfrm>
            <a:prstGeom prst="rect">
              <a:avLst/>
            </a:prstGeom>
          </p:spPr>
          <p:txBody>
            <a:bodyPr wrap="none">
              <a:spAutoFit/>
            </a:bodyPr>
            <a:lstStyle/>
            <a:p>
              <a:r>
                <a:rPr lang="en-US" sz="1100" b="1" dirty="0"/>
                <a:t>Power Connectivity Block Diagram</a:t>
              </a:r>
            </a:p>
          </p:txBody>
        </p:sp>
      </p:grpSp>
      <p:grpSp>
        <p:nvGrpSpPr>
          <p:cNvPr id="18" name="Group 17"/>
          <p:cNvGrpSpPr/>
          <p:nvPr/>
        </p:nvGrpSpPr>
        <p:grpSpPr>
          <a:xfrm>
            <a:off x="351949" y="4808184"/>
            <a:ext cx="1216197" cy="1472138"/>
            <a:chOff x="4325733" y="1296521"/>
            <a:chExt cx="1216197" cy="1472138"/>
          </a:xfrm>
        </p:grpSpPr>
        <p:pic>
          <p:nvPicPr>
            <p:cNvPr id="16" name="Picture 13" descr="PB063828"/>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332630" y="1296521"/>
              <a:ext cx="1209300" cy="121052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325733" y="2507049"/>
              <a:ext cx="1216197" cy="261610"/>
            </a:xfrm>
            <a:prstGeom prst="rect">
              <a:avLst/>
            </a:prstGeom>
          </p:spPr>
          <p:txBody>
            <a:bodyPr wrap="square">
              <a:spAutoFit/>
            </a:bodyPr>
            <a:lstStyle/>
            <a:p>
              <a:pPr algn="ctr"/>
              <a:r>
                <a:rPr lang="en-US" sz="1100" b="1" dirty="0" smtClean="0"/>
                <a:t>V8.0.1 brick</a:t>
              </a:r>
              <a:endParaRPr lang="en-US" sz="1100" b="1" dirty="0"/>
            </a:p>
          </p:txBody>
        </p:sp>
      </p:grpSp>
      <p:grpSp>
        <p:nvGrpSpPr>
          <p:cNvPr id="25" name="Group 24"/>
          <p:cNvGrpSpPr/>
          <p:nvPr/>
        </p:nvGrpSpPr>
        <p:grpSpPr>
          <a:xfrm>
            <a:off x="5755957" y="3465240"/>
            <a:ext cx="3237453" cy="1146678"/>
            <a:chOff x="5718386" y="3317699"/>
            <a:chExt cx="2890525" cy="904492"/>
          </a:xfrm>
        </p:grpSpPr>
        <p:pic>
          <p:nvPicPr>
            <p:cNvPr id="19" name="Picture 2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787865" y="3317699"/>
              <a:ext cx="2821046" cy="90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 name="TextBox 19"/>
            <p:cNvSpPr txBox="1"/>
            <p:nvPr/>
          </p:nvSpPr>
          <p:spPr>
            <a:xfrm rot="16200000">
              <a:off x="5512703" y="3523383"/>
              <a:ext cx="642198" cy="230832"/>
            </a:xfrm>
            <a:prstGeom prst="rect">
              <a:avLst/>
            </a:prstGeom>
            <a:noFill/>
          </p:spPr>
          <p:txBody>
            <a:bodyPr wrap="none" rtlCol="0">
              <a:spAutoFit/>
            </a:bodyPr>
            <a:lstStyle/>
            <a:p>
              <a:r>
                <a:rPr lang="en-US" sz="900" dirty="0" smtClean="0"/>
                <a:t>(V-V</a:t>
              </a:r>
              <a:r>
                <a:rPr lang="en-US" sz="900" baseline="-25000" dirty="0" smtClean="0"/>
                <a:t>0</a:t>
              </a:r>
              <a:r>
                <a:rPr lang="en-US" sz="900" dirty="0" smtClean="0"/>
                <a:t>)/V</a:t>
              </a:r>
              <a:r>
                <a:rPr lang="en-US" sz="900" baseline="-25000" dirty="0" smtClean="0"/>
                <a:t>0</a:t>
              </a:r>
              <a:endParaRPr lang="en-US" sz="900" baseline="-25000" dirty="0"/>
            </a:p>
          </p:txBody>
        </p:sp>
      </p:grpSp>
      <p:cxnSp>
        <p:nvCxnSpPr>
          <p:cNvPr id="27" name="Straight Arrow Connector 26"/>
          <p:cNvCxnSpPr/>
          <p:nvPr/>
        </p:nvCxnSpPr>
        <p:spPr bwMode="auto">
          <a:xfrm>
            <a:off x="4919543" y="4154869"/>
            <a:ext cx="836413"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0119514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High Voltage Power Distribution</a:t>
            </a:r>
            <a:endParaRPr lang="en-US" dirty="0"/>
          </a:p>
        </p:txBody>
      </p:sp>
      <p:sp>
        <p:nvSpPr>
          <p:cNvPr id="3" name="Content Placeholder 2"/>
          <p:cNvSpPr>
            <a:spLocks noGrp="1"/>
          </p:cNvSpPr>
          <p:nvPr>
            <p:ph sz="half" idx="1"/>
          </p:nvPr>
        </p:nvSpPr>
        <p:spPr>
          <a:xfrm>
            <a:off x="134323" y="1052220"/>
            <a:ext cx="5944209" cy="5223235"/>
          </a:xfrm>
        </p:spPr>
        <p:txBody>
          <a:bodyPr>
            <a:normAutofit fontScale="55000" lnSpcReduction="20000"/>
          </a:bodyPr>
          <a:lstStyle/>
          <a:p>
            <a:r>
              <a:rPr lang="en-US" dirty="0" smtClean="0"/>
              <a:t>Two solutions are under </a:t>
            </a:r>
            <a:r>
              <a:rPr lang="en-US" dirty="0"/>
              <a:t>evaluation to provide HV to the front-</a:t>
            </a:r>
            <a:r>
              <a:rPr lang="en-US" dirty="0" smtClean="0"/>
              <a:t>end based on commercial off-the-shelf components</a:t>
            </a:r>
            <a:endParaRPr lang="en-US" dirty="0"/>
          </a:p>
          <a:p>
            <a:pPr lvl="1"/>
            <a:r>
              <a:rPr lang="en-US" dirty="0" smtClean="0"/>
              <a:t>Voltage regulation in USA15 </a:t>
            </a:r>
            <a:r>
              <a:rPr lang="en-US" dirty="0" err="1" smtClean="0"/>
              <a:t>vs</a:t>
            </a:r>
            <a:r>
              <a:rPr lang="en-US" dirty="0" smtClean="0"/>
              <a:t> front-end (</a:t>
            </a:r>
            <a:r>
              <a:rPr lang="en-US" dirty="0" err="1" smtClean="0"/>
              <a:t>HV_Opto</a:t>
            </a:r>
            <a:r>
              <a:rPr lang="en-US" dirty="0" smtClean="0"/>
              <a:t> board)</a:t>
            </a:r>
          </a:p>
          <a:p>
            <a:r>
              <a:rPr lang="en-US" dirty="0" smtClean="0"/>
              <a:t>First version of the </a:t>
            </a:r>
            <a:r>
              <a:rPr lang="en-US" dirty="0" err="1" smtClean="0"/>
              <a:t>HV_Opto</a:t>
            </a:r>
            <a:r>
              <a:rPr lang="en-US" dirty="0" smtClean="0"/>
              <a:t> board largely based on existing design</a:t>
            </a:r>
          </a:p>
          <a:p>
            <a:pPr lvl="1"/>
            <a:r>
              <a:rPr lang="en-US" dirty="0" smtClean="0"/>
              <a:t>Introducing possibility of switching on/off individual PMTs</a:t>
            </a:r>
          </a:p>
          <a:p>
            <a:pPr lvl="1"/>
            <a:r>
              <a:rPr lang="en-US" dirty="0" err="1" smtClean="0"/>
              <a:t>HV_micro</a:t>
            </a:r>
            <a:r>
              <a:rPr lang="en-US" dirty="0" smtClean="0"/>
              <a:t> </a:t>
            </a:r>
            <a:r>
              <a:rPr lang="en-US" dirty="0"/>
              <a:t>replaced </a:t>
            </a:r>
            <a:r>
              <a:rPr lang="en-US" dirty="0" smtClean="0"/>
              <a:t>by the </a:t>
            </a:r>
            <a:r>
              <a:rPr lang="en-US" dirty="0"/>
              <a:t>Kintex-7 FPGA </a:t>
            </a:r>
            <a:r>
              <a:rPr lang="en-US" dirty="0" smtClean="0"/>
              <a:t>in the daughter-board</a:t>
            </a:r>
            <a:r>
              <a:rPr lang="en-US" dirty="0"/>
              <a:t>: Specifications being defined</a:t>
            </a:r>
          </a:p>
          <a:p>
            <a:pPr lvl="1"/>
            <a:r>
              <a:rPr lang="en-US" dirty="0"/>
              <a:t>Interface to DCS through </a:t>
            </a:r>
            <a:r>
              <a:rPr lang="en-US" dirty="0" smtClean="0"/>
              <a:t>super</a:t>
            </a:r>
            <a:r>
              <a:rPr lang="en-US" dirty="0"/>
              <a:t>-ROD: Discussions in progress</a:t>
            </a:r>
          </a:p>
          <a:p>
            <a:pPr lvl="1"/>
            <a:r>
              <a:rPr lang="en-US" dirty="0" smtClean="0"/>
              <a:t>Control of HV settings via VHDL module: Implementation in progress</a:t>
            </a:r>
          </a:p>
          <a:p>
            <a:pPr lvl="1"/>
            <a:r>
              <a:rPr lang="en-US" dirty="0" smtClean="0"/>
              <a:t>First board completely tested and performance meets specifications</a:t>
            </a:r>
            <a:endParaRPr lang="en-US" dirty="0"/>
          </a:p>
          <a:p>
            <a:pPr marL="457200" lvl="1" indent="0">
              <a:buNone/>
            </a:pPr>
            <a:endParaRPr lang="en-US" dirty="0"/>
          </a:p>
          <a:p>
            <a:pPr marL="457200" lvl="1" indent="0">
              <a:buNone/>
            </a:pPr>
            <a:endParaRPr lang="en-US" dirty="0"/>
          </a:p>
          <a:p>
            <a:pPr marL="457200" lvl="1"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endParaRPr lang="en-US" dirty="0" smtClean="0"/>
          </a:p>
          <a:p>
            <a:r>
              <a:rPr lang="en-US" dirty="0" smtClean="0"/>
              <a:t>Passive </a:t>
            </a:r>
            <a:r>
              <a:rPr lang="en-US" dirty="0"/>
              <a:t>HV dividers </a:t>
            </a:r>
            <a:r>
              <a:rPr lang="en-US" dirty="0" smtClean="0"/>
              <a:t>of PMTs will </a:t>
            </a:r>
            <a:r>
              <a:rPr lang="en-US" dirty="0"/>
              <a:t>be </a:t>
            </a:r>
            <a:r>
              <a:rPr lang="en-US" dirty="0" smtClean="0"/>
              <a:t/>
            </a:r>
            <a:br>
              <a:rPr lang="en-US" dirty="0" smtClean="0"/>
            </a:br>
            <a:r>
              <a:rPr lang="en-US" dirty="0" smtClean="0"/>
              <a:t>replaced</a:t>
            </a:r>
            <a:r>
              <a:rPr lang="en-US" dirty="0"/>
              <a:t> </a:t>
            </a:r>
            <a:r>
              <a:rPr lang="en-US" dirty="0" smtClean="0"/>
              <a:t>by </a:t>
            </a:r>
            <a:r>
              <a:rPr lang="en-US" dirty="0"/>
              <a:t>active ones to maintain </a:t>
            </a:r>
            <a:r>
              <a:rPr lang="en-US" dirty="0" smtClean="0"/>
              <a:t>stability</a:t>
            </a:r>
          </a:p>
          <a:p>
            <a:pPr lvl="1"/>
            <a:r>
              <a:rPr lang="en-US" dirty="0" smtClean="0"/>
              <a:t>Tested for NEIL up </a:t>
            </a:r>
            <a:r>
              <a:rPr lang="en-US" dirty="0"/>
              <a:t>to </a:t>
            </a:r>
            <a:r>
              <a:rPr lang="en-US" dirty="0" smtClean="0"/>
              <a:t>1.5x10</a:t>
            </a:r>
            <a:r>
              <a:rPr lang="en-US" baseline="30000" dirty="0" smtClean="0"/>
              <a:t>13</a:t>
            </a:r>
            <a:r>
              <a:rPr lang="en-US" dirty="0" smtClean="0"/>
              <a:t> 1 MeV n</a:t>
            </a:r>
            <a:r>
              <a:rPr lang="en-US" dirty="0"/>
              <a:t>/cm</a:t>
            </a:r>
            <a:r>
              <a:rPr lang="en-US" baseline="30000" dirty="0"/>
              <a:t>2</a:t>
            </a:r>
          </a:p>
          <a:p>
            <a:pPr lvl="1"/>
            <a:r>
              <a:rPr lang="en-US" dirty="0" smtClean="0"/>
              <a:t>Rejected huge number of first batch due to</a:t>
            </a:r>
            <a:br>
              <a:rPr lang="en-US" dirty="0" smtClean="0"/>
            </a:br>
            <a:r>
              <a:rPr lang="en-US" dirty="0" smtClean="0"/>
              <a:t>bad HV cable welding</a:t>
            </a:r>
          </a:p>
          <a:p>
            <a:pPr lvl="1"/>
            <a:r>
              <a:rPr lang="en-US" dirty="0" smtClean="0"/>
              <a:t>Massive test of active dividers in Run 2</a:t>
            </a:r>
            <a:endParaRPr lang="en-US" dirty="0"/>
          </a:p>
        </p:txBody>
      </p:sp>
      <p:sp>
        <p:nvSpPr>
          <p:cNvPr id="7" name="Footer Placeholder 6"/>
          <p:cNvSpPr>
            <a:spLocks noGrp="1"/>
          </p:cNvSpPr>
          <p:nvPr>
            <p:ph type="ftr" sz="quarter" idx="10"/>
          </p:nvPr>
        </p:nvSpPr>
        <p:spPr/>
        <p:txBody>
          <a:bodyPr/>
          <a:lstStyle/>
          <a:p>
            <a:r>
              <a:rPr lang="en-US" smtClean="0"/>
              <a:t>Carlos Solans</a:t>
            </a:r>
            <a:endParaRPr lang="en-US"/>
          </a:p>
        </p:txBody>
      </p:sp>
      <p:sp>
        <p:nvSpPr>
          <p:cNvPr id="6" name="Date Placeholder 5"/>
          <p:cNvSpPr>
            <a:spLocks noGrp="1"/>
          </p:cNvSpPr>
          <p:nvPr>
            <p:ph type="dt" sz="half" idx="11"/>
          </p:nvPr>
        </p:nvSpPr>
        <p:spPr/>
        <p:txBody>
          <a:bodyPr/>
          <a:lstStyle/>
          <a:p>
            <a:r>
              <a:rPr lang="es-ES_tradnl" smtClean="0"/>
              <a:t>Upgrade of the ATLAS TileCal Electronics - 29 January 2014</a:t>
            </a:r>
            <a:endParaRPr lang="en-US"/>
          </a:p>
        </p:txBody>
      </p:sp>
      <p:sp>
        <p:nvSpPr>
          <p:cNvPr id="8" name="Slide Number Placeholder 7"/>
          <p:cNvSpPr>
            <a:spLocks noGrp="1"/>
          </p:cNvSpPr>
          <p:nvPr>
            <p:ph type="sldNum" sz="quarter" idx="12"/>
          </p:nvPr>
        </p:nvSpPr>
        <p:spPr/>
        <p:txBody>
          <a:bodyPr/>
          <a:lstStyle/>
          <a:p>
            <a:fld id="{368CC4E9-EDA5-7E48-8291-7B2BCA895226}" type="slidenum">
              <a:rPr lang="en-US" smtClean="0"/>
              <a:t>34</a:t>
            </a:fld>
            <a:endParaRPr lang="en-US"/>
          </a:p>
        </p:txBody>
      </p:sp>
      <p:pic>
        <p:nvPicPr>
          <p:cNvPr id="10" name="Picture 6" descr="new versus old_divide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302211" y="4850459"/>
            <a:ext cx="2376830" cy="17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new versus old_divide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42617" y="4790924"/>
            <a:ext cx="2493479" cy="182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80056" y="6128139"/>
            <a:ext cx="3621504" cy="523220"/>
          </a:xfrm>
          <a:prstGeom prst="rect">
            <a:avLst/>
          </a:prstGeom>
          <a:noFill/>
        </p:spPr>
        <p:txBody>
          <a:bodyPr wrap="none" rtlCol="0">
            <a:spAutoFit/>
          </a:bodyPr>
          <a:lstStyle/>
          <a:p>
            <a:r>
              <a:rPr lang="en-US" sz="1400" dirty="0"/>
              <a:t>Old Dividers:  ~2% non linearity at </a:t>
            </a:r>
            <a:r>
              <a:rPr lang="en-US" sz="1400" dirty="0" smtClean="0"/>
              <a:t>~7.5 </a:t>
            </a:r>
            <a:r>
              <a:rPr lang="en-US" sz="1400" dirty="0"/>
              <a:t>µA</a:t>
            </a:r>
          </a:p>
          <a:p>
            <a:r>
              <a:rPr lang="en-US" sz="1400" dirty="0"/>
              <a:t>New Divider:  ~1% non linearity at ~75 µA </a:t>
            </a:r>
          </a:p>
        </p:txBody>
      </p:sp>
      <p:pic>
        <p:nvPicPr>
          <p:cNvPr id="12"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2978" y="1052222"/>
            <a:ext cx="3064114" cy="3201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4" name="Group 3"/>
          <p:cNvGrpSpPr/>
          <p:nvPr/>
        </p:nvGrpSpPr>
        <p:grpSpPr>
          <a:xfrm>
            <a:off x="339066" y="3426748"/>
            <a:ext cx="5944112" cy="1410503"/>
            <a:chOff x="374071" y="3089778"/>
            <a:chExt cx="5944112" cy="1410503"/>
          </a:xfrm>
        </p:grpSpPr>
        <p:pic>
          <p:nvPicPr>
            <p:cNvPr id="13" name="Picture 14" descr="PB063841"/>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74071" y="3089778"/>
              <a:ext cx="5445538" cy="102530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74072" y="4069394"/>
              <a:ext cx="3285859" cy="430887"/>
            </a:xfrm>
            <a:prstGeom prst="rect">
              <a:avLst/>
            </a:prstGeom>
          </p:spPr>
          <p:txBody>
            <a:bodyPr wrap="square">
              <a:spAutoFit/>
            </a:bodyPr>
            <a:lstStyle/>
            <a:p>
              <a:r>
                <a:rPr lang="en-US" sz="1100" b="1" dirty="0" smtClean="0"/>
                <a:t>First prototype of </a:t>
              </a:r>
              <a:r>
                <a:rPr lang="en-US" sz="1100" b="1" dirty="0" err="1" smtClean="0"/>
                <a:t>HV_Opto</a:t>
              </a:r>
              <a:r>
                <a:rPr lang="en-US" sz="1100" b="1" dirty="0" smtClean="0"/>
                <a:t> board ready for mini-drawer tests</a:t>
              </a:r>
              <a:endParaRPr lang="en-US" sz="1100" b="1" dirty="0"/>
            </a:p>
          </p:txBody>
        </p:sp>
        <p:pic>
          <p:nvPicPr>
            <p:cNvPr id="15" name="Picture 11" descr="PB06384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389445" y="3422774"/>
              <a:ext cx="1875818" cy="81208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366705" y="4234855"/>
              <a:ext cx="2951478" cy="261610"/>
            </a:xfrm>
            <a:prstGeom prst="rect">
              <a:avLst/>
            </a:prstGeom>
          </p:spPr>
          <p:txBody>
            <a:bodyPr wrap="square">
              <a:spAutoFit/>
            </a:bodyPr>
            <a:lstStyle/>
            <a:p>
              <a:pPr algn="r"/>
              <a:r>
                <a:rPr lang="en-US" sz="1100" b="1" dirty="0" smtClean="0"/>
                <a:t>Single Channel Board for radiation tests </a:t>
              </a:r>
              <a:endParaRPr lang="en-US" sz="1100" b="1" dirty="0"/>
            </a:p>
          </p:txBody>
        </p:sp>
      </p:grpSp>
    </p:spTree>
    <p:extLst>
      <p:ext uri="{BB962C8B-B14F-4D97-AF65-F5344CB8AC3E}">
        <p14:creationId xmlns:p14="http://schemas.microsoft.com/office/powerpoint/2010/main" val="38785736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Optical links</a:t>
            </a:r>
            <a:endParaRPr lang="en-US" dirty="0"/>
          </a:p>
        </p:txBody>
      </p:sp>
      <p:sp>
        <p:nvSpPr>
          <p:cNvPr id="3" name="Content Placeholder 2"/>
          <p:cNvSpPr>
            <a:spLocks noGrp="1"/>
          </p:cNvSpPr>
          <p:nvPr>
            <p:ph idx="1"/>
          </p:nvPr>
        </p:nvSpPr>
        <p:spPr>
          <a:xfrm>
            <a:off x="70361" y="1029964"/>
            <a:ext cx="9073639" cy="3753048"/>
          </a:xfrm>
        </p:spPr>
        <p:txBody>
          <a:bodyPr>
            <a:normAutofit fontScale="62500" lnSpcReduction="20000"/>
          </a:bodyPr>
          <a:lstStyle/>
          <a:p>
            <a:r>
              <a:rPr lang="en-US" dirty="0"/>
              <a:t>Directly modulated lasers </a:t>
            </a:r>
            <a:r>
              <a:rPr lang="en-US" dirty="0" smtClean="0"/>
              <a:t>(including </a:t>
            </a:r>
            <a:r>
              <a:rPr lang="en-US" dirty="0"/>
              <a:t>VCSELs)</a:t>
            </a:r>
          </a:p>
          <a:p>
            <a:pPr lvl="1"/>
            <a:r>
              <a:rPr lang="en-US" dirty="0"/>
              <a:t>Have been qualified at ~10 </a:t>
            </a:r>
            <a:r>
              <a:rPr lang="en-US" dirty="0" smtClean="0"/>
              <a:t>Gb/s </a:t>
            </a:r>
            <a:r>
              <a:rPr lang="en-US" dirty="0"/>
              <a:t>per link </a:t>
            </a:r>
            <a:r>
              <a:rPr lang="en-US" dirty="0" smtClean="0"/>
              <a:t>with </a:t>
            </a:r>
            <a:br>
              <a:rPr lang="en-US" dirty="0" smtClean="0"/>
            </a:br>
            <a:r>
              <a:rPr lang="en-US" dirty="0" smtClean="0"/>
              <a:t>a Bit Error Rate (BER) ~</a:t>
            </a:r>
            <a:r>
              <a:rPr lang="en-US" dirty="0"/>
              <a:t>10</a:t>
            </a:r>
            <a:r>
              <a:rPr lang="en-US" baseline="30000" dirty="0"/>
              <a:t>-12</a:t>
            </a:r>
          </a:p>
          <a:p>
            <a:pPr lvl="1"/>
            <a:r>
              <a:rPr lang="en-US" dirty="0"/>
              <a:t>Increasing bandwidth increases problems</a:t>
            </a:r>
          </a:p>
          <a:p>
            <a:pPr lvl="1"/>
            <a:r>
              <a:rPr lang="en-US" dirty="0" smtClean="0"/>
              <a:t>Commercial </a:t>
            </a:r>
            <a:r>
              <a:rPr lang="en-US" dirty="0"/>
              <a:t>VCSEL arrays (SNAP12) have shown </a:t>
            </a:r>
            <a:r>
              <a:rPr lang="en-US" dirty="0" smtClean="0"/>
              <a:t>Single </a:t>
            </a:r>
            <a:r>
              <a:rPr lang="en-US" dirty="0"/>
              <a:t>Event </a:t>
            </a:r>
            <a:r>
              <a:rPr lang="en-US" dirty="0" smtClean="0"/>
              <a:t>Upset </a:t>
            </a:r>
            <a:r>
              <a:rPr lang="en-US" dirty="0"/>
              <a:t>(</a:t>
            </a:r>
            <a:r>
              <a:rPr lang="en-US" dirty="0" smtClean="0"/>
              <a:t>SEU) </a:t>
            </a:r>
            <a:r>
              <a:rPr lang="en-US" dirty="0"/>
              <a:t>at ~10</a:t>
            </a:r>
            <a:r>
              <a:rPr lang="en-US" baseline="30000" dirty="0"/>
              <a:t>10</a:t>
            </a:r>
            <a:r>
              <a:rPr lang="en-US" dirty="0"/>
              <a:t> p/</a:t>
            </a:r>
            <a:r>
              <a:rPr lang="en-US" dirty="0" smtClean="0"/>
              <a:t>cm</a:t>
            </a:r>
            <a:r>
              <a:rPr lang="en-US" baseline="30000" dirty="0" smtClean="0"/>
              <a:t>2</a:t>
            </a:r>
            <a:endParaRPr lang="en-US" dirty="0"/>
          </a:p>
          <a:p>
            <a:pPr lvl="1"/>
            <a:r>
              <a:rPr lang="en-US" dirty="0"/>
              <a:t>Also these use Multi Mode fibers </a:t>
            </a:r>
            <a:r>
              <a:rPr lang="en-US" dirty="0" smtClean="0"/>
              <a:t>which are more expensive </a:t>
            </a:r>
            <a:endParaRPr lang="en-US" dirty="0"/>
          </a:p>
          <a:p>
            <a:r>
              <a:rPr lang="en-US" dirty="0" smtClean="0"/>
              <a:t>A commercial off-the-shelf solution exists that uses single mode fibers at high transfer rates from Molex </a:t>
            </a:r>
            <a:r>
              <a:rPr lang="en-US" dirty="0"/>
              <a:t>using Silicon Photonics technology </a:t>
            </a:r>
            <a:r>
              <a:rPr lang="en-US" dirty="0" smtClean="0"/>
              <a:t>developed </a:t>
            </a:r>
            <a:r>
              <a:rPr lang="en-US" dirty="0"/>
              <a:t>by </a:t>
            </a:r>
            <a:r>
              <a:rPr lang="en-US" dirty="0" err="1" smtClean="0"/>
              <a:t>Luxtera</a:t>
            </a:r>
            <a:r>
              <a:rPr lang="en-US" dirty="0" smtClean="0"/>
              <a:t> (QSFP Active Optical Cable)</a:t>
            </a:r>
          </a:p>
          <a:p>
            <a:pPr lvl="1"/>
            <a:r>
              <a:rPr lang="en-US" dirty="0" smtClean="0"/>
              <a:t>Can </a:t>
            </a:r>
            <a:r>
              <a:rPr lang="en-US" dirty="0"/>
              <a:t>operate above 40 </a:t>
            </a:r>
            <a:r>
              <a:rPr lang="en-US" dirty="0" smtClean="0"/>
              <a:t>Gb/s </a:t>
            </a:r>
            <a:r>
              <a:rPr lang="en-US" dirty="0"/>
              <a:t>(4x10) with </a:t>
            </a:r>
            <a:r>
              <a:rPr lang="en-US" dirty="0" smtClean="0"/>
              <a:t>BER &lt; 10</a:t>
            </a:r>
            <a:r>
              <a:rPr lang="en-US" baseline="30000" dirty="0"/>
              <a:t>-18</a:t>
            </a:r>
          </a:p>
          <a:p>
            <a:pPr lvl="1"/>
            <a:r>
              <a:rPr lang="en-US" dirty="0"/>
              <a:t>M</a:t>
            </a:r>
            <a:r>
              <a:rPr lang="en-US" dirty="0" smtClean="0"/>
              <a:t>ade out of 130 </a:t>
            </a:r>
            <a:r>
              <a:rPr lang="en-US" dirty="0"/>
              <a:t>nm Silicon On Insulator </a:t>
            </a:r>
            <a:r>
              <a:rPr lang="en-US" dirty="0" smtClean="0"/>
              <a:t>CMOS </a:t>
            </a:r>
            <a:r>
              <a:rPr lang="en-US" dirty="0"/>
              <a:t>which should be very radiation hard</a:t>
            </a:r>
          </a:p>
          <a:p>
            <a:pPr lvl="1"/>
            <a:r>
              <a:rPr lang="en-US" dirty="0" smtClean="0"/>
              <a:t>Radiation tests showed no SEU at TID </a:t>
            </a:r>
            <a:r>
              <a:rPr lang="en-US" dirty="0"/>
              <a:t>of </a:t>
            </a:r>
            <a:r>
              <a:rPr lang="en-US" dirty="0" smtClean="0"/>
              <a:t>165 </a:t>
            </a:r>
            <a:r>
              <a:rPr lang="en-US" dirty="0" err="1" smtClean="0"/>
              <a:t>kRad</a:t>
            </a:r>
            <a:r>
              <a:rPr lang="en-US" dirty="0" smtClean="0"/>
              <a:t> and </a:t>
            </a:r>
            <a:r>
              <a:rPr lang="en-US" dirty="0" err="1" smtClean="0"/>
              <a:t>fluence</a:t>
            </a:r>
            <a:r>
              <a:rPr lang="en-US" dirty="0" smtClean="0"/>
              <a:t> </a:t>
            </a:r>
            <a:r>
              <a:rPr lang="en-US" dirty="0"/>
              <a:t>of </a:t>
            </a:r>
            <a:r>
              <a:rPr lang="en-US" dirty="0" smtClean="0"/>
              <a:t>8x10</a:t>
            </a:r>
            <a:r>
              <a:rPr lang="en-US" baseline="30000" dirty="0" smtClean="0"/>
              <a:t>11</a:t>
            </a:r>
            <a:r>
              <a:rPr lang="en-US" dirty="0" smtClean="0"/>
              <a:t> </a:t>
            </a:r>
            <a:r>
              <a:rPr lang="en-US" dirty="0"/>
              <a:t>p/cm</a:t>
            </a:r>
            <a:r>
              <a:rPr lang="en-US" baseline="30000" dirty="0"/>
              <a:t>2</a:t>
            </a:r>
          </a:p>
          <a:p>
            <a:pPr lvl="1"/>
            <a:r>
              <a:rPr lang="en-US" dirty="0" smtClean="0"/>
              <a:t>Problem is the PIC microcontroller used for configuration and monitoring survives ~20 </a:t>
            </a:r>
            <a:r>
              <a:rPr lang="en-US" dirty="0" err="1" smtClean="0"/>
              <a:t>kRad</a:t>
            </a:r>
            <a:endParaRPr lang="en-US" dirty="0" smtClean="0"/>
          </a:p>
          <a:p>
            <a:pPr lvl="1"/>
            <a:r>
              <a:rPr lang="en-US" dirty="0" smtClean="0"/>
              <a:t>A PIC replacement board has been designed, and control done from FPGA</a:t>
            </a:r>
          </a:p>
          <a:p>
            <a:pPr lvl="1"/>
            <a:r>
              <a:rPr lang="en-US" dirty="0"/>
              <a:t>F</a:t>
            </a:r>
            <a:r>
              <a:rPr lang="en-US" dirty="0" smtClean="0"/>
              <a:t>irmware to initialize the electro-optical chip has been developed</a:t>
            </a:r>
          </a:p>
          <a:p>
            <a:pPr lvl="1"/>
            <a:r>
              <a:rPr lang="en-US" dirty="0" smtClean="0"/>
              <a:t>Several anti-fuse FPGAs are being evaluated and will be tested for radiation tolerance </a:t>
            </a:r>
          </a:p>
          <a:p>
            <a:r>
              <a:rPr lang="en-US" dirty="0" smtClean="0"/>
              <a:t>QSFPs are the preferred option for the demonstrator</a:t>
            </a:r>
            <a:endParaRPr lang="en-US" dirty="0"/>
          </a:p>
          <a:p>
            <a:pPr lvl="1"/>
            <a:r>
              <a:rPr lang="en-US" dirty="0"/>
              <a:t>Less fibers </a:t>
            </a:r>
            <a:r>
              <a:rPr lang="en-US" dirty="0" err="1"/>
              <a:t>vs</a:t>
            </a:r>
            <a:r>
              <a:rPr lang="en-US" dirty="0"/>
              <a:t> lower clock </a:t>
            </a:r>
            <a:r>
              <a:rPr lang="en-US" dirty="0" smtClean="0"/>
              <a:t>frequency</a:t>
            </a:r>
            <a:endParaRPr lang="en-US" dirty="0"/>
          </a:p>
          <a:p>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6" name="Slide Number Placeholder 5"/>
          <p:cNvSpPr>
            <a:spLocks noGrp="1"/>
          </p:cNvSpPr>
          <p:nvPr>
            <p:ph type="sldNum" sz="quarter" idx="11"/>
          </p:nvPr>
        </p:nvSpPr>
        <p:spPr/>
        <p:txBody>
          <a:bodyPr/>
          <a:lstStyle/>
          <a:p>
            <a:fld id="{368CC4E9-EDA5-7E48-8291-7B2BCA895226}" type="slidenum">
              <a:rPr lang="en-US" smtClean="0"/>
              <a:t>35</a:t>
            </a:fld>
            <a:endParaRPr lang="en-US"/>
          </a:p>
        </p:txBody>
      </p:sp>
      <p:sp>
        <p:nvSpPr>
          <p:cNvPr id="5" name="Footer Placeholder 4"/>
          <p:cNvSpPr>
            <a:spLocks noGrp="1"/>
          </p:cNvSpPr>
          <p:nvPr>
            <p:ph type="ftr" sz="quarter" idx="12"/>
          </p:nvPr>
        </p:nvSpPr>
        <p:spPr/>
        <p:txBody>
          <a:bodyPr/>
          <a:lstStyle/>
          <a:p>
            <a:r>
              <a:rPr lang="en-US" smtClean="0"/>
              <a:t>Carlos Solans</a:t>
            </a:r>
            <a:endParaRPr lang="en-US"/>
          </a:p>
        </p:txBody>
      </p:sp>
      <p:sp>
        <p:nvSpPr>
          <p:cNvPr id="11" name="TextBox 10"/>
          <p:cNvSpPr txBox="1"/>
          <p:nvPr/>
        </p:nvSpPr>
        <p:spPr>
          <a:xfrm>
            <a:off x="5989006" y="1093430"/>
            <a:ext cx="3040489" cy="630942"/>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spcBef>
                <a:spcPct val="50000"/>
              </a:spcBef>
              <a:defRPr sz="2000">
                <a:latin typeface="+mj-lt"/>
              </a:defRPr>
            </a:lvl1pPr>
          </a:lstStyle>
          <a:p>
            <a:pPr>
              <a:defRPr/>
            </a:pPr>
            <a:r>
              <a:rPr lang="en-US" sz="1400" b="1" dirty="0">
                <a:solidFill>
                  <a:srgbClr val="FF0000"/>
                </a:solidFill>
              </a:rPr>
              <a:t>10</a:t>
            </a:r>
            <a:r>
              <a:rPr lang="en-US" sz="1400" b="1" baseline="30000" dirty="0">
                <a:solidFill>
                  <a:srgbClr val="FF0000"/>
                </a:solidFill>
              </a:rPr>
              <a:t>-12</a:t>
            </a:r>
            <a:r>
              <a:rPr lang="en-US" sz="1400" b="1" dirty="0">
                <a:solidFill>
                  <a:srgbClr val="FF0000"/>
                </a:solidFill>
              </a:rPr>
              <a:t> BER = </a:t>
            </a:r>
            <a:r>
              <a:rPr lang="en-US" sz="1400" b="1" dirty="0" smtClean="0">
                <a:solidFill>
                  <a:srgbClr val="FF0000"/>
                </a:solidFill>
              </a:rPr>
              <a:t>~900 </a:t>
            </a:r>
            <a:r>
              <a:rPr lang="en-US" sz="1400" b="1" dirty="0">
                <a:solidFill>
                  <a:srgbClr val="FF0000"/>
                </a:solidFill>
              </a:rPr>
              <a:t>errors per day</a:t>
            </a:r>
          </a:p>
          <a:p>
            <a:pPr>
              <a:defRPr/>
            </a:pPr>
            <a:r>
              <a:rPr lang="en-US" sz="1400" b="1" dirty="0" smtClean="0">
                <a:solidFill>
                  <a:srgbClr val="FF0000"/>
                </a:solidFill>
              </a:rPr>
              <a:t>10</a:t>
            </a:r>
            <a:r>
              <a:rPr lang="en-US" sz="1400" b="1" baseline="30000" dirty="0">
                <a:solidFill>
                  <a:srgbClr val="FF0000"/>
                </a:solidFill>
              </a:rPr>
              <a:t>-18</a:t>
            </a:r>
            <a:r>
              <a:rPr lang="en-US" sz="1400" b="1" dirty="0">
                <a:solidFill>
                  <a:srgbClr val="FF0000"/>
                </a:solidFill>
              </a:rPr>
              <a:t> BER </a:t>
            </a:r>
            <a:r>
              <a:rPr lang="en-US" sz="1400" b="1" dirty="0" smtClean="0">
                <a:solidFill>
                  <a:srgbClr val="FF0000"/>
                </a:solidFill>
              </a:rPr>
              <a:t>= 1 </a:t>
            </a:r>
            <a:r>
              <a:rPr lang="en-US" sz="1400" b="1" dirty="0">
                <a:solidFill>
                  <a:srgbClr val="FF0000"/>
                </a:solidFill>
              </a:rPr>
              <a:t>error in </a:t>
            </a:r>
            <a:r>
              <a:rPr lang="en-US" sz="1400" b="1" dirty="0" smtClean="0">
                <a:solidFill>
                  <a:srgbClr val="FF0000"/>
                </a:solidFill>
              </a:rPr>
              <a:t>~1000 days</a:t>
            </a:r>
            <a:endParaRPr lang="en-US" sz="1400" b="1" dirty="0">
              <a:solidFill>
                <a:srgbClr val="FF0000"/>
              </a:solidFill>
            </a:endParaRPr>
          </a:p>
        </p:txBody>
      </p:sp>
      <p:grpSp>
        <p:nvGrpSpPr>
          <p:cNvPr id="13" name="Group 38"/>
          <p:cNvGrpSpPr>
            <a:grpSpLocks/>
          </p:cNvGrpSpPr>
          <p:nvPr/>
        </p:nvGrpSpPr>
        <p:grpSpPr bwMode="auto">
          <a:xfrm>
            <a:off x="118142" y="4842378"/>
            <a:ext cx="4934531" cy="1767215"/>
            <a:chOff x="303075" y="3205247"/>
            <a:chExt cx="7545352" cy="2886274"/>
          </a:xfrm>
        </p:grpSpPr>
        <p:sp>
          <p:nvSpPr>
            <p:cNvPr id="14" name="TextBox 13"/>
            <p:cNvSpPr txBox="1"/>
            <p:nvPr/>
          </p:nvSpPr>
          <p:spPr>
            <a:xfrm>
              <a:off x="303075" y="3205247"/>
              <a:ext cx="2212988" cy="452404"/>
            </a:xfrm>
            <a:prstGeom prst="rect">
              <a:avLst/>
            </a:prstGeom>
            <a:noFill/>
          </p:spPr>
          <p:txBody>
            <a:bodyPr wrap="none">
              <a:spAutoFit/>
            </a:bodyPr>
            <a:lstStyle/>
            <a:p>
              <a:pPr>
                <a:defRPr/>
              </a:pPr>
              <a:r>
                <a:rPr lang="en-US" sz="1200" dirty="0">
                  <a:solidFill>
                    <a:srgbClr val="FF0000"/>
                  </a:solidFill>
                  <a:latin typeface="+mj-lt"/>
                  <a:ea typeface="+mn-ea"/>
                  <a:cs typeface="+mn-cs"/>
                </a:rPr>
                <a:t>Per </a:t>
              </a:r>
              <a:r>
                <a:rPr lang="en-US" sz="1200" dirty="0" smtClean="0">
                  <a:solidFill>
                    <a:srgbClr val="FF0000"/>
                  </a:solidFill>
                  <a:latin typeface="+mj-lt"/>
                  <a:ea typeface="+mn-ea"/>
                  <a:cs typeface="+mn-cs"/>
                </a:rPr>
                <a:t>Super-Drawer</a:t>
              </a:r>
              <a:r>
                <a:rPr lang="en-US" sz="1200" dirty="0">
                  <a:solidFill>
                    <a:srgbClr val="FF0000"/>
                  </a:solidFill>
                  <a:latin typeface="+mj-lt"/>
                  <a:ea typeface="+mn-ea"/>
                  <a:cs typeface="+mn-cs"/>
                </a:rPr>
                <a:t>:</a:t>
              </a:r>
            </a:p>
          </p:txBody>
        </p:sp>
        <p:sp>
          <p:nvSpPr>
            <p:cNvPr id="15" name="Rectangle 14"/>
            <p:cNvSpPr/>
            <p:nvPr/>
          </p:nvSpPr>
          <p:spPr>
            <a:xfrm>
              <a:off x="1524128" y="3657651"/>
              <a:ext cx="1524311" cy="838312"/>
            </a:xfrm>
            <a:prstGeom prst="rect">
              <a:avLst/>
            </a:prstGeom>
            <a:solidFill>
              <a:srgbClr val="72A376"/>
            </a:solidFill>
            <a:ln>
              <a:solidFill>
                <a:srgbClr val="5277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latin typeface="+mj-lt"/>
                </a:rPr>
                <a:t>4 x SNAP12</a:t>
              </a:r>
            </a:p>
            <a:p>
              <a:pPr algn="ctr">
                <a:defRPr/>
              </a:pPr>
              <a:r>
                <a:rPr lang="en-US" sz="1200" dirty="0">
                  <a:latin typeface="+mj-lt"/>
                </a:rPr>
                <a:t>+ 8 x SFP</a:t>
              </a:r>
            </a:p>
            <a:p>
              <a:pPr algn="ctr">
                <a:defRPr/>
              </a:pPr>
              <a:r>
                <a:rPr lang="en-US" sz="1200" dirty="0">
                  <a:latin typeface="+mj-lt"/>
                </a:rPr>
                <a:t>+ FEC</a:t>
              </a:r>
            </a:p>
          </p:txBody>
        </p:sp>
        <p:sp>
          <p:nvSpPr>
            <p:cNvPr id="16" name="Rectangle 15"/>
            <p:cNvSpPr/>
            <p:nvPr/>
          </p:nvSpPr>
          <p:spPr>
            <a:xfrm>
              <a:off x="6325705" y="3657651"/>
              <a:ext cx="1522722" cy="838313"/>
            </a:xfrm>
            <a:prstGeom prst="rect">
              <a:avLst/>
            </a:prstGeom>
            <a:solidFill>
              <a:srgbClr val="72A376"/>
            </a:solidFill>
            <a:ln>
              <a:solidFill>
                <a:srgbClr val="5277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latin typeface="+mj-lt"/>
                </a:rPr>
                <a:t>4 x SNAP12</a:t>
              </a:r>
            </a:p>
            <a:p>
              <a:pPr algn="ctr">
                <a:defRPr/>
              </a:pPr>
              <a:r>
                <a:rPr lang="en-US" sz="1200" dirty="0">
                  <a:latin typeface="+mj-lt"/>
                </a:rPr>
                <a:t>+ 8 x SFP</a:t>
              </a:r>
            </a:p>
            <a:p>
              <a:pPr algn="ctr">
                <a:defRPr/>
              </a:pPr>
              <a:r>
                <a:rPr lang="en-US" sz="1200" dirty="0">
                  <a:latin typeface="+mj-lt"/>
                </a:rPr>
                <a:t>+FEC</a:t>
              </a:r>
            </a:p>
          </p:txBody>
        </p:sp>
        <p:sp>
          <p:nvSpPr>
            <p:cNvPr id="17" name="Rectangle 16"/>
            <p:cNvSpPr/>
            <p:nvPr/>
          </p:nvSpPr>
          <p:spPr>
            <a:xfrm>
              <a:off x="1524129" y="5029436"/>
              <a:ext cx="1524310" cy="838313"/>
            </a:xfrm>
            <a:prstGeom prst="rect">
              <a:avLst/>
            </a:prstGeom>
            <a:solidFill>
              <a:srgbClr val="72A376"/>
            </a:solidFill>
            <a:ln>
              <a:solidFill>
                <a:srgbClr val="5277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latin typeface="+mj-lt"/>
                </a:rPr>
                <a:t>4 x QSFP</a:t>
              </a:r>
            </a:p>
            <a:p>
              <a:pPr algn="ctr">
                <a:defRPr/>
              </a:pPr>
              <a:r>
                <a:rPr lang="en-US" sz="1200" dirty="0">
                  <a:latin typeface="+mj-lt"/>
                </a:rPr>
                <a:t>(Luxtera)</a:t>
              </a:r>
            </a:p>
          </p:txBody>
        </p:sp>
        <p:sp>
          <p:nvSpPr>
            <p:cNvPr id="18" name="Rectangle 17"/>
            <p:cNvSpPr/>
            <p:nvPr/>
          </p:nvSpPr>
          <p:spPr>
            <a:xfrm>
              <a:off x="6325705" y="4953226"/>
              <a:ext cx="1522722" cy="838313"/>
            </a:xfrm>
            <a:prstGeom prst="rect">
              <a:avLst/>
            </a:prstGeom>
            <a:solidFill>
              <a:srgbClr val="72A376"/>
            </a:solidFill>
            <a:ln>
              <a:solidFill>
                <a:srgbClr val="5277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latin typeface="+mj-lt"/>
                </a:rPr>
                <a:t>4 x QSFP</a:t>
              </a:r>
            </a:p>
            <a:p>
              <a:pPr algn="ctr">
                <a:defRPr/>
              </a:pPr>
              <a:r>
                <a:rPr lang="en-US" sz="1200" dirty="0">
                  <a:latin typeface="+mj-lt"/>
                </a:rPr>
                <a:t>(Luxtera)</a:t>
              </a:r>
            </a:p>
          </p:txBody>
        </p:sp>
        <p:sp>
          <p:nvSpPr>
            <p:cNvPr id="19" name="Oval 18"/>
            <p:cNvSpPr/>
            <p:nvPr/>
          </p:nvSpPr>
          <p:spPr>
            <a:xfrm>
              <a:off x="4420317" y="3810072"/>
              <a:ext cx="381077" cy="381051"/>
            </a:xfrm>
            <a:prstGeom prst="ellipse">
              <a:avLst/>
            </a:prstGeom>
            <a:noFill/>
            <a:ln>
              <a:solidFill>
                <a:srgbClr val="5277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latin typeface="+mj-lt"/>
              </a:endParaRPr>
            </a:p>
          </p:txBody>
        </p:sp>
        <p:cxnSp>
          <p:nvCxnSpPr>
            <p:cNvPr id="20" name="Straight Connector 19"/>
            <p:cNvCxnSpPr/>
            <p:nvPr/>
          </p:nvCxnSpPr>
          <p:spPr>
            <a:xfrm>
              <a:off x="3048438" y="4038703"/>
              <a:ext cx="1371879" cy="0"/>
            </a:xfrm>
            <a:prstGeom prst="line">
              <a:avLst/>
            </a:prstGeom>
            <a:ln>
              <a:solidFill>
                <a:srgbClr val="52775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953826" y="4038703"/>
              <a:ext cx="1371879" cy="0"/>
            </a:xfrm>
            <a:prstGeom prst="line">
              <a:avLst/>
            </a:prstGeom>
            <a:ln>
              <a:solidFill>
                <a:srgbClr val="527755"/>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572748" y="3810072"/>
              <a:ext cx="381077" cy="381051"/>
            </a:xfrm>
            <a:prstGeom prst="ellipse">
              <a:avLst/>
            </a:prstGeom>
            <a:noFill/>
            <a:ln>
              <a:solidFill>
                <a:srgbClr val="5277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latin typeface="+mj-lt"/>
              </a:endParaRPr>
            </a:p>
          </p:txBody>
        </p:sp>
        <p:sp>
          <p:nvSpPr>
            <p:cNvPr id="23" name="Oval 22"/>
            <p:cNvSpPr/>
            <p:nvPr/>
          </p:nvSpPr>
          <p:spPr>
            <a:xfrm>
              <a:off x="4420317" y="5181857"/>
              <a:ext cx="381077" cy="381051"/>
            </a:xfrm>
            <a:prstGeom prst="ellipse">
              <a:avLst/>
            </a:prstGeom>
            <a:noFill/>
            <a:ln>
              <a:solidFill>
                <a:srgbClr val="5277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latin typeface="+mj-lt"/>
              </a:endParaRPr>
            </a:p>
          </p:txBody>
        </p:sp>
        <p:cxnSp>
          <p:nvCxnSpPr>
            <p:cNvPr id="24" name="Straight Connector 23"/>
            <p:cNvCxnSpPr/>
            <p:nvPr/>
          </p:nvCxnSpPr>
          <p:spPr>
            <a:xfrm>
              <a:off x="3048438" y="5410488"/>
              <a:ext cx="1371879" cy="0"/>
            </a:xfrm>
            <a:prstGeom prst="line">
              <a:avLst/>
            </a:prstGeom>
            <a:ln>
              <a:solidFill>
                <a:srgbClr val="52775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53826" y="5410488"/>
              <a:ext cx="1371879" cy="0"/>
            </a:xfrm>
            <a:prstGeom prst="line">
              <a:avLst/>
            </a:prstGeom>
            <a:ln>
              <a:solidFill>
                <a:srgbClr val="527755"/>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572748" y="5181857"/>
              <a:ext cx="381077" cy="381051"/>
            </a:xfrm>
            <a:prstGeom prst="ellipse">
              <a:avLst/>
            </a:prstGeom>
            <a:noFill/>
            <a:ln>
              <a:solidFill>
                <a:srgbClr val="5277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latin typeface="+mj-lt"/>
              </a:endParaRPr>
            </a:p>
          </p:txBody>
        </p:sp>
        <p:sp>
          <p:nvSpPr>
            <p:cNvPr id="27" name="TextBox 26"/>
            <p:cNvSpPr txBox="1"/>
            <p:nvPr/>
          </p:nvSpPr>
          <p:spPr>
            <a:xfrm>
              <a:off x="3505731" y="4191124"/>
              <a:ext cx="2302109" cy="452404"/>
            </a:xfrm>
            <a:prstGeom prst="rect">
              <a:avLst/>
            </a:prstGeom>
            <a:noFill/>
          </p:spPr>
          <p:txBody>
            <a:bodyPr wrap="none">
              <a:spAutoFit/>
            </a:bodyPr>
            <a:lstStyle/>
            <a:p>
              <a:pPr>
                <a:defRPr/>
              </a:pPr>
              <a:r>
                <a:rPr lang="en-US" sz="1200" dirty="0">
                  <a:latin typeface="+mj-lt"/>
                  <a:ea typeface="+mn-ea"/>
                  <a:cs typeface="+mn-cs"/>
                </a:rPr>
                <a:t>64 Multi Mode fibers </a:t>
              </a:r>
            </a:p>
          </p:txBody>
        </p:sp>
        <p:sp>
          <p:nvSpPr>
            <p:cNvPr id="28" name="TextBox 27"/>
            <p:cNvSpPr txBox="1"/>
            <p:nvPr/>
          </p:nvSpPr>
          <p:spPr>
            <a:xfrm>
              <a:off x="3505731" y="5639117"/>
              <a:ext cx="2360936" cy="452404"/>
            </a:xfrm>
            <a:prstGeom prst="rect">
              <a:avLst/>
            </a:prstGeom>
            <a:noFill/>
          </p:spPr>
          <p:txBody>
            <a:bodyPr wrap="none">
              <a:spAutoFit/>
            </a:bodyPr>
            <a:lstStyle/>
            <a:p>
              <a:pPr>
                <a:defRPr/>
              </a:pPr>
              <a:r>
                <a:rPr lang="en-US" sz="1200" dirty="0">
                  <a:latin typeface="+mj-lt"/>
                  <a:ea typeface="+mn-ea"/>
                  <a:cs typeface="+mn-cs"/>
                </a:rPr>
                <a:t>24 Single Mode fibers</a:t>
              </a:r>
            </a:p>
          </p:txBody>
        </p:sp>
        <p:sp>
          <p:nvSpPr>
            <p:cNvPr id="29" name="Rectangle 28"/>
            <p:cNvSpPr/>
            <p:nvPr/>
          </p:nvSpPr>
          <p:spPr>
            <a:xfrm>
              <a:off x="5868412" y="3886282"/>
              <a:ext cx="152431" cy="304841"/>
            </a:xfrm>
            <a:prstGeom prst="rect">
              <a:avLst/>
            </a:prstGeom>
            <a:solidFill>
              <a:srgbClr val="72A376"/>
            </a:solidFill>
            <a:ln>
              <a:solidFill>
                <a:srgbClr val="527755"/>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200">
                <a:latin typeface="+mj-lt"/>
              </a:endParaRPr>
            </a:p>
          </p:txBody>
        </p:sp>
        <p:sp>
          <p:nvSpPr>
            <p:cNvPr id="30" name="Rectangle 29"/>
            <p:cNvSpPr/>
            <p:nvPr/>
          </p:nvSpPr>
          <p:spPr>
            <a:xfrm>
              <a:off x="3353300" y="3886282"/>
              <a:ext cx="152431" cy="304841"/>
            </a:xfrm>
            <a:prstGeom prst="rect">
              <a:avLst/>
            </a:prstGeom>
            <a:solidFill>
              <a:srgbClr val="72A376"/>
            </a:solidFill>
            <a:ln>
              <a:solidFill>
                <a:srgbClr val="527755"/>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200">
                <a:latin typeface="+mj-lt"/>
              </a:endParaRPr>
            </a:p>
          </p:txBody>
        </p:sp>
        <p:sp>
          <p:nvSpPr>
            <p:cNvPr id="31" name="Rectangle 30"/>
            <p:cNvSpPr/>
            <p:nvPr/>
          </p:nvSpPr>
          <p:spPr>
            <a:xfrm>
              <a:off x="3353300" y="5258067"/>
              <a:ext cx="152431" cy="304841"/>
            </a:xfrm>
            <a:prstGeom prst="rect">
              <a:avLst/>
            </a:prstGeom>
            <a:solidFill>
              <a:srgbClr val="72A376"/>
            </a:solidFill>
            <a:ln>
              <a:solidFill>
                <a:srgbClr val="527755"/>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200">
                <a:latin typeface="+mj-lt"/>
              </a:endParaRPr>
            </a:p>
          </p:txBody>
        </p:sp>
        <p:sp>
          <p:nvSpPr>
            <p:cNvPr id="32" name="Rectangle 31"/>
            <p:cNvSpPr/>
            <p:nvPr/>
          </p:nvSpPr>
          <p:spPr>
            <a:xfrm>
              <a:off x="5868412" y="5258067"/>
              <a:ext cx="152431" cy="304841"/>
            </a:xfrm>
            <a:prstGeom prst="rect">
              <a:avLst/>
            </a:prstGeom>
            <a:solidFill>
              <a:srgbClr val="72A376"/>
            </a:solidFill>
            <a:ln>
              <a:solidFill>
                <a:srgbClr val="527755"/>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1200">
                <a:latin typeface="+mj-lt"/>
              </a:endParaRPr>
            </a:p>
          </p:txBody>
        </p:sp>
        <p:sp>
          <p:nvSpPr>
            <p:cNvPr id="33" name="TextBox 32"/>
            <p:cNvSpPr txBox="1"/>
            <p:nvPr/>
          </p:nvSpPr>
          <p:spPr>
            <a:xfrm>
              <a:off x="2982451" y="3263085"/>
              <a:ext cx="1211466" cy="603205"/>
            </a:xfrm>
            <a:prstGeom prst="rect">
              <a:avLst/>
            </a:prstGeom>
            <a:noFill/>
          </p:spPr>
          <p:txBody>
            <a:bodyPr wrap="square">
              <a:spAutoFit/>
            </a:bodyPr>
            <a:lstStyle/>
            <a:p>
              <a:pPr algn="ctr">
                <a:defRPr/>
              </a:pPr>
              <a:r>
                <a:rPr lang="en-US" sz="900" dirty="0" smtClean="0">
                  <a:latin typeface="+mj-lt"/>
                  <a:ea typeface="+mn-ea"/>
                  <a:cs typeface="+mn-cs"/>
                </a:rPr>
                <a:t>MPO </a:t>
              </a:r>
            </a:p>
            <a:p>
              <a:pPr algn="ctr">
                <a:defRPr/>
              </a:pPr>
              <a:r>
                <a:rPr lang="en-US" sz="900" dirty="0" smtClean="0">
                  <a:latin typeface="+mj-lt"/>
                  <a:ea typeface="+mn-ea"/>
                  <a:cs typeface="+mn-cs"/>
                </a:rPr>
                <a:t>connectors</a:t>
              </a:r>
              <a:endParaRPr lang="en-US" sz="900" dirty="0">
                <a:latin typeface="+mj-lt"/>
                <a:ea typeface="+mn-ea"/>
                <a:cs typeface="+mn-cs"/>
              </a:endParaRPr>
            </a:p>
          </p:txBody>
        </p:sp>
        <p:sp>
          <p:nvSpPr>
            <p:cNvPr id="34" name="TextBox 33"/>
            <p:cNvSpPr txBox="1"/>
            <p:nvPr/>
          </p:nvSpPr>
          <p:spPr>
            <a:xfrm>
              <a:off x="5235099" y="3263085"/>
              <a:ext cx="1145481" cy="603205"/>
            </a:xfrm>
            <a:prstGeom prst="rect">
              <a:avLst/>
            </a:prstGeom>
            <a:noFill/>
          </p:spPr>
          <p:txBody>
            <a:bodyPr wrap="square">
              <a:spAutoFit/>
            </a:bodyPr>
            <a:lstStyle/>
            <a:p>
              <a:pPr algn="ctr">
                <a:defRPr/>
              </a:pPr>
              <a:r>
                <a:rPr lang="en-US" sz="900" dirty="0">
                  <a:latin typeface="+mj-lt"/>
                  <a:ea typeface="+mn-ea"/>
                  <a:cs typeface="+mn-cs"/>
                </a:rPr>
                <a:t>MPO </a:t>
              </a:r>
            </a:p>
            <a:p>
              <a:pPr algn="ctr">
                <a:defRPr/>
              </a:pPr>
              <a:r>
                <a:rPr lang="en-US" sz="900" dirty="0">
                  <a:latin typeface="+mj-lt"/>
                  <a:ea typeface="+mn-ea"/>
                  <a:cs typeface="+mn-cs"/>
                </a:rPr>
                <a:t>connectors</a:t>
              </a:r>
            </a:p>
          </p:txBody>
        </p:sp>
        <p:sp>
          <p:nvSpPr>
            <p:cNvPr id="35" name="TextBox 34"/>
            <p:cNvSpPr txBox="1"/>
            <p:nvPr/>
          </p:nvSpPr>
          <p:spPr>
            <a:xfrm>
              <a:off x="3048436" y="4697095"/>
              <a:ext cx="1145481" cy="603205"/>
            </a:xfrm>
            <a:prstGeom prst="rect">
              <a:avLst/>
            </a:prstGeom>
            <a:noFill/>
          </p:spPr>
          <p:txBody>
            <a:bodyPr wrap="square">
              <a:spAutoFit/>
            </a:bodyPr>
            <a:lstStyle/>
            <a:p>
              <a:pPr algn="ctr">
                <a:defRPr/>
              </a:pPr>
              <a:r>
                <a:rPr lang="en-US" sz="900" dirty="0">
                  <a:latin typeface="+mj-lt"/>
                  <a:ea typeface="+mn-ea"/>
                  <a:cs typeface="+mn-cs"/>
                </a:rPr>
                <a:t>MPO </a:t>
              </a:r>
            </a:p>
            <a:p>
              <a:pPr algn="ctr">
                <a:defRPr/>
              </a:pPr>
              <a:r>
                <a:rPr lang="en-US" sz="900" dirty="0">
                  <a:latin typeface="+mj-lt"/>
                  <a:ea typeface="+mn-ea"/>
                  <a:cs typeface="+mn-cs"/>
                </a:rPr>
                <a:t>connectors</a:t>
              </a:r>
            </a:p>
          </p:txBody>
        </p:sp>
        <p:sp>
          <p:nvSpPr>
            <p:cNvPr id="36" name="TextBox 35"/>
            <p:cNvSpPr txBox="1"/>
            <p:nvPr/>
          </p:nvSpPr>
          <p:spPr>
            <a:xfrm>
              <a:off x="5235099" y="4676352"/>
              <a:ext cx="1145481" cy="603205"/>
            </a:xfrm>
            <a:prstGeom prst="rect">
              <a:avLst/>
            </a:prstGeom>
            <a:noFill/>
          </p:spPr>
          <p:txBody>
            <a:bodyPr wrap="square">
              <a:spAutoFit/>
            </a:bodyPr>
            <a:lstStyle/>
            <a:p>
              <a:pPr algn="ctr">
                <a:defRPr/>
              </a:pPr>
              <a:r>
                <a:rPr lang="en-US" sz="900" dirty="0">
                  <a:latin typeface="+mj-lt"/>
                  <a:ea typeface="+mn-ea"/>
                  <a:cs typeface="+mn-cs"/>
                </a:rPr>
                <a:t>MPO </a:t>
              </a:r>
            </a:p>
            <a:p>
              <a:pPr algn="ctr">
                <a:defRPr/>
              </a:pPr>
              <a:r>
                <a:rPr lang="en-US" sz="900" dirty="0">
                  <a:latin typeface="+mj-lt"/>
                  <a:ea typeface="+mn-ea"/>
                  <a:cs typeface="+mn-cs"/>
                </a:rPr>
                <a:t>connectors</a:t>
              </a:r>
            </a:p>
          </p:txBody>
        </p:sp>
      </p:grpSp>
      <p:grpSp>
        <p:nvGrpSpPr>
          <p:cNvPr id="65" name="Group 64"/>
          <p:cNvGrpSpPr/>
          <p:nvPr/>
        </p:nvGrpSpPr>
        <p:grpSpPr>
          <a:xfrm>
            <a:off x="5889326" y="4164509"/>
            <a:ext cx="2508008" cy="2482267"/>
            <a:chOff x="5556065" y="4164509"/>
            <a:chExt cx="2508008" cy="2482267"/>
          </a:xfrm>
        </p:grpSpPr>
        <p:pic>
          <p:nvPicPr>
            <p:cNvPr id="8" name="Picture 10"/>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56065" y="5296711"/>
              <a:ext cx="2508008" cy="102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953" y="4538506"/>
              <a:ext cx="2472545" cy="89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14"/>
            <p:cNvSpPr txBox="1">
              <a:spLocks noChangeArrowheads="1"/>
            </p:cNvSpPr>
            <p:nvPr/>
          </p:nvSpPr>
          <p:spPr bwMode="auto">
            <a:xfrm>
              <a:off x="5889325" y="4164509"/>
              <a:ext cx="989713" cy="276999"/>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b="1" dirty="0" smtClean="0"/>
                <a:t>Modulator</a:t>
              </a:r>
              <a:endParaRPr lang="en-US" sz="1200" b="1" dirty="0"/>
            </a:p>
          </p:txBody>
        </p:sp>
        <p:sp>
          <p:nvSpPr>
            <p:cNvPr id="39" name="Rectangle 38"/>
            <p:cNvSpPr/>
            <p:nvPr/>
          </p:nvSpPr>
          <p:spPr bwMode="auto">
            <a:xfrm>
              <a:off x="5910913" y="4736480"/>
              <a:ext cx="466371" cy="465136"/>
            </a:xfrm>
            <a:prstGeom prst="rect">
              <a:avLst/>
            </a:prstGeom>
            <a:noFill/>
            <a:ln w="38100" cmpd="sng">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accent2"/>
                </a:solidFill>
                <a:effectLst/>
                <a:latin typeface="Verdana" charset="0"/>
              </a:endParaRPr>
            </a:p>
          </p:txBody>
        </p:sp>
        <p:sp>
          <p:nvSpPr>
            <p:cNvPr id="40" name="Rectangle 39"/>
            <p:cNvSpPr/>
            <p:nvPr/>
          </p:nvSpPr>
          <p:spPr bwMode="auto">
            <a:xfrm>
              <a:off x="6520005" y="5668981"/>
              <a:ext cx="466371" cy="465136"/>
            </a:xfrm>
            <a:prstGeom prst="rect">
              <a:avLst/>
            </a:prstGeom>
            <a:noFill/>
            <a:ln w="38100" cmpd="sng">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accent2"/>
                </a:solidFill>
                <a:effectLst/>
                <a:latin typeface="Verdana" charset="0"/>
              </a:endParaRPr>
            </a:p>
          </p:txBody>
        </p:sp>
        <p:cxnSp>
          <p:nvCxnSpPr>
            <p:cNvPr id="42" name="Straight Arrow Connector 41"/>
            <p:cNvCxnSpPr>
              <a:stCxn id="38" idx="2"/>
              <a:endCxn id="39" idx="0"/>
            </p:cNvCxnSpPr>
            <p:nvPr/>
          </p:nvCxnSpPr>
          <p:spPr bwMode="auto">
            <a:xfrm flipH="1">
              <a:off x="6144099" y="4441508"/>
              <a:ext cx="240083" cy="294972"/>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45" name="TextBox 14"/>
            <p:cNvSpPr txBox="1">
              <a:spLocks noChangeArrowheads="1"/>
            </p:cNvSpPr>
            <p:nvPr/>
          </p:nvSpPr>
          <p:spPr bwMode="auto">
            <a:xfrm>
              <a:off x="6252153" y="6369777"/>
              <a:ext cx="1675110" cy="276999"/>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b="1" dirty="0" smtClean="0"/>
                <a:t>PIC Microcontroller</a:t>
              </a:r>
              <a:endParaRPr lang="en-US" sz="1200" b="1" dirty="0"/>
            </a:p>
          </p:txBody>
        </p:sp>
        <p:cxnSp>
          <p:nvCxnSpPr>
            <p:cNvPr id="46" name="Straight Arrow Connector 45"/>
            <p:cNvCxnSpPr>
              <a:stCxn id="45" idx="0"/>
              <a:endCxn id="40" idx="2"/>
            </p:cNvCxnSpPr>
            <p:nvPr/>
          </p:nvCxnSpPr>
          <p:spPr bwMode="auto">
            <a:xfrm flipH="1" flipV="1">
              <a:off x="6753191" y="6134117"/>
              <a:ext cx="336517" cy="235660"/>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grpSp>
      <p:cxnSp>
        <p:nvCxnSpPr>
          <p:cNvPr id="61" name="Straight Arrow Connector 60"/>
          <p:cNvCxnSpPr/>
          <p:nvPr/>
        </p:nvCxnSpPr>
        <p:spPr bwMode="auto">
          <a:xfrm>
            <a:off x="6585414" y="3607882"/>
            <a:ext cx="1047019" cy="0"/>
          </a:xfrm>
          <a:prstGeom prst="straightConnector1">
            <a:avLst/>
          </a:prstGeom>
          <a:ln w="38100" cmpd="sng">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pic>
        <p:nvPicPr>
          <p:cNvPr id="47" name="Picture 6" descr="pic_replacement_lay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87502" y="2771771"/>
            <a:ext cx="1254688" cy="1180197"/>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7"/>
          <p:cNvSpPr txBox="1">
            <a:spLocks noChangeArrowheads="1"/>
          </p:cNvSpPr>
          <p:nvPr/>
        </p:nvSpPr>
        <p:spPr bwMode="auto">
          <a:xfrm>
            <a:off x="7360170" y="4001131"/>
            <a:ext cx="1783830"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100" b="1" dirty="0"/>
              <a:t>PIC Replacement Board</a:t>
            </a:r>
          </a:p>
        </p:txBody>
      </p:sp>
    </p:spTree>
    <p:extLst>
      <p:ext uri="{BB962C8B-B14F-4D97-AF65-F5344CB8AC3E}">
        <p14:creationId xmlns:p14="http://schemas.microsoft.com/office/powerpoint/2010/main" val="36514617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 ROD for phase-II</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368CC4E9-EDA5-7E48-8291-7B2BCA895226}" type="slidenum">
              <a:rPr lang="en-US" smtClean="0"/>
              <a:t>36</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7" name="Picture 6" descr="sRODFinalv2.1.pdf"/>
          <p:cNvPicPr>
            <a:picLocks noChangeAspect="1"/>
          </p:cNvPicPr>
          <p:nvPr/>
        </p:nvPicPr>
        <p:blipFill rotWithShape="1">
          <a:blip r:embed="rId2" cstate="print">
            <a:extLst>
              <a:ext uri="{28A0092B-C50C-407E-A947-70E740481C1C}">
                <a14:useLocalDpi xmlns:a14="http://schemas.microsoft.com/office/drawing/2010/main"/>
              </a:ext>
            </a:extLst>
          </a:blip>
          <a:srcRect l="2327" t="2684" r="30354" b="5280"/>
          <a:stretch/>
        </p:blipFill>
        <p:spPr>
          <a:xfrm rot="5400000">
            <a:off x="2184645" y="-461927"/>
            <a:ext cx="4666402" cy="8648815"/>
          </a:xfrm>
          <a:prstGeom prst="rect">
            <a:avLst/>
          </a:prstGeom>
        </p:spPr>
      </p:pic>
    </p:spTree>
    <p:extLst>
      <p:ext uri="{BB962C8B-B14F-4D97-AF65-F5344CB8AC3E}">
        <p14:creationId xmlns:p14="http://schemas.microsoft.com/office/powerpoint/2010/main" val="18174447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sROD</a:t>
            </a:r>
            <a:r>
              <a:rPr lang="en-US" dirty="0" smtClean="0"/>
              <a:t> block diagram</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E266C34C-EE11-E64E-9201-4C953A09C432}" type="slidenum">
              <a:rPr lang="en-US" smtClean="0"/>
              <a:t>37</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7" name="Picture 6" descr="BackEnd_Upgrade_Sketchv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75044"/>
            <a:ext cx="9144000" cy="4469751"/>
          </a:xfrm>
          <a:prstGeom prst="rect">
            <a:avLst/>
          </a:prstGeom>
        </p:spPr>
      </p:pic>
    </p:spTree>
    <p:extLst>
      <p:ext uri="{BB962C8B-B14F-4D97-AF65-F5344CB8AC3E}">
        <p14:creationId xmlns:p14="http://schemas.microsoft.com/office/powerpoint/2010/main" val="3706487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8" name="Content Placeholder 7"/>
          <p:cNvSpPr>
            <a:spLocks noGrp="1"/>
          </p:cNvSpPr>
          <p:nvPr>
            <p:ph idx="1"/>
          </p:nvPr>
        </p:nvSpPr>
        <p:spPr>
          <a:xfrm>
            <a:off x="70361" y="1124744"/>
            <a:ext cx="9026731" cy="3053232"/>
          </a:xfrm>
        </p:spPr>
        <p:txBody>
          <a:bodyPr>
            <a:normAutofit fontScale="85000" lnSpcReduction="10000"/>
          </a:bodyPr>
          <a:lstStyle/>
          <a:p>
            <a:r>
              <a:rPr lang="en-US" dirty="0" smtClean="0"/>
              <a:t>Upgrade phase-0 aims to consolidate the detector</a:t>
            </a:r>
          </a:p>
          <a:p>
            <a:r>
              <a:rPr lang="en-US" dirty="0" smtClean="0"/>
              <a:t>Biggest challenge for upgrade phase-I is the read-out of the D-Layer cells to contribute to the Level 1 </a:t>
            </a:r>
            <a:r>
              <a:rPr lang="en-US" dirty="0" err="1" smtClean="0"/>
              <a:t>muon</a:t>
            </a:r>
            <a:r>
              <a:rPr lang="en-US" dirty="0" smtClean="0"/>
              <a:t> trigger</a:t>
            </a:r>
          </a:p>
          <a:p>
            <a:r>
              <a:rPr lang="en-US" dirty="0" smtClean="0"/>
              <a:t>The plans for the upgrade </a:t>
            </a:r>
            <a:r>
              <a:rPr lang="en-US" dirty="0"/>
              <a:t>phase-II are to completely replace the front-end and back-end electronics introducing a new read-out strategy</a:t>
            </a:r>
          </a:p>
          <a:p>
            <a:r>
              <a:rPr lang="en-US" dirty="0" smtClean="0"/>
              <a:t>The upgrade of the ATLAS Tile calorimeter for the HL-LHC requires</a:t>
            </a:r>
            <a:endParaRPr lang="en-US" dirty="0"/>
          </a:p>
          <a:p>
            <a:pPr lvl="1"/>
            <a:r>
              <a:rPr lang="en-US" dirty="0" smtClean="0"/>
              <a:t>increase in radiation hardness and front-end redundancy </a:t>
            </a:r>
          </a:p>
          <a:p>
            <a:pPr lvl="1"/>
            <a:r>
              <a:rPr lang="en-US" dirty="0" smtClean="0"/>
              <a:t>Increase in the throughput and computing power of the back-end electronics</a:t>
            </a:r>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6" name="Slide Number Placeholder 5"/>
          <p:cNvSpPr>
            <a:spLocks noGrp="1"/>
          </p:cNvSpPr>
          <p:nvPr>
            <p:ph type="sldNum" sz="quarter" idx="11"/>
          </p:nvPr>
        </p:nvSpPr>
        <p:spPr/>
        <p:txBody>
          <a:bodyPr/>
          <a:lstStyle/>
          <a:p>
            <a:fld id="{368CC4E9-EDA5-7E48-8291-7B2BCA895226}" type="slidenum">
              <a:rPr lang="en-US" smtClean="0"/>
              <a:t>38</a:t>
            </a:fld>
            <a:endParaRPr lang="en-US"/>
          </a:p>
        </p:txBody>
      </p:sp>
      <p:sp>
        <p:nvSpPr>
          <p:cNvPr id="5" name="Footer Placeholder 4"/>
          <p:cNvSpPr>
            <a:spLocks noGrp="1"/>
          </p:cNvSpPr>
          <p:nvPr>
            <p:ph type="ftr" sz="quarter" idx="12"/>
          </p:nvPr>
        </p:nvSpPr>
        <p:spPr/>
        <p:txBody>
          <a:bodyPr/>
          <a:lstStyle/>
          <a:p>
            <a:r>
              <a:rPr lang="en-US" smtClean="0"/>
              <a:t>Carlos Solans</a:t>
            </a:r>
            <a:endParaRPr lang="en-US"/>
          </a:p>
        </p:txBody>
      </p:sp>
      <p:grpSp>
        <p:nvGrpSpPr>
          <p:cNvPr id="14" name="Group 13"/>
          <p:cNvGrpSpPr/>
          <p:nvPr/>
        </p:nvGrpSpPr>
        <p:grpSpPr>
          <a:xfrm>
            <a:off x="503573" y="4177975"/>
            <a:ext cx="3591539" cy="2390375"/>
            <a:chOff x="5252771" y="1269258"/>
            <a:chExt cx="3591539" cy="2390375"/>
          </a:xfrm>
        </p:grpSpPr>
        <p:sp>
          <p:nvSpPr>
            <p:cNvPr id="15" name="Text Box 181"/>
            <p:cNvSpPr txBox="1">
              <a:spLocks noChangeArrowheads="1"/>
            </p:cNvSpPr>
            <p:nvPr/>
          </p:nvSpPr>
          <p:spPr bwMode="auto">
            <a:xfrm>
              <a:off x="5252771" y="3382634"/>
              <a:ext cx="352782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sz="1200" b="1" dirty="0" smtClean="0"/>
                <a:t>Cartoon of a mini-drawer for phase-II upgrade</a:t>
              </a:r>
              <a:endParaRPr lang="en-US" sz="1200" b="1" dirty="0"/>
            </a:p>
          </p:txBody>
        </p:sp>
        <p:sp>
          <p:nvSpPr>
            <p:cNvPr id="16" name="Rectangle 15"/>
            <p:cNvSpPr/>
            <p:nvPr/>
          </p:nvSpPr>
          <p:spPr bwMode="auto">
            <a:xfrm>
              <a:off x="5697660" y="2044256"/>
              <a:ext cx="322241" cy="575999"/>
            </a:xfrm>
            <a:prstGeom prst="rect">
              <a:avLst/>
            </a:prstGeom>
            <a:solidFill>
              <a:srgbClr val="CCFFCC"/>
            </a:soli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270"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Verdana" charset="0"/>
                </a:rPr>
                <a:t>cell</a:t>
              </a:r>
              <a:endParaRPr kumimoji="0" lang="en-US" sz="1800" b="0" i="0" u="none" strike="noStrike" cap="none" normalizeH="0" baseline="0" dirty="0">
                <a:ln>
                  <a:noFill/>
                </a:ln>
                <a:solidFill>
                  <a:srgbClr val="000000"/>
                </a:solidFill>
                <a:effectLst/>
                <a:latin typeface="Verdana" charset="0"/>
              </a:endParaRPr>
            </a:p>
          </p:txBody>
        </p:sp>
        <p:cxnSp>
          <p:nvCxnSpPr>
            <p:cNvPr id="17" name="Straight Connector 16"/>
            <p:cNvCxnSpPr/>
            <p:nvPr/>
          </p:nvCxnSpPr>
          <p:spPr bwMode="auto">
            <a:xfrm flipV="1">
              <a:off x="5689370" y="1505796"/>
              <a:ext cx="0" cy="1116047"/>
            </a:xfrm>
            <a:prstGeom prst="line">
              <a:avLst/>
            </a:prstGeom>
            <a:ln>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bwMode="auto">
            <a:xfrm>
              <a:off x="5689370" y="1505796"/>
              <a:ext cx="711703" cy="0"/>
            </a:xfrm>
            <a:prstGeom prst="line">
              <a:avLst/>
            </a:prstGeom>
            <a:ln>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bwMode="auto">
            <a:xfrm flipV="1">
              <a:off x="6019901" y="2044482"/>
              <a:ext cx="0" cy="1161661"/>
            </a:xfrm>
            <a:prstGeom prst="line">
              <a:avLst/>
            </a:prstGeom>
            <a:ln>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bwMode="auto">
            <a:xfrm>
              <a:off x="6019901" y="3206143"/>
              <a:ext cx="287250" cy="0"/>
            </a:xfrm>
            <a:prstGeom prst="line">
              <a:avLst/>
            </a:prstGeom>
            <a:ln>
              <a:headEnd type="none" w="med" len="med"/>
              <a:tailEnd type="none"/>
            </a:ln>
          </p:spPr>
          <p:style>
            <a:lnRef idx="2">
              <a:schemeClr val="accent2"/>
            </a:lnRef>
            <a:fillRef idx="0">
              <a:schemeClr val="accent2"/>
            </a:fillRef>
            <a:effectRef idx="1">
              <a:schemeClr val="accent2"/>
            </a:effectRef>
            <a:fontRef idx="minor">
              <a:schemeClr val="tx1"/>
            </a:fontRef>
          </p:style>
        </p:cxnSp>
        <p:grpSp>
          <p:nvGrpSpPr>
            <p:cNvPr id="21" name="Group 426"/>
            <p:cNvGrpSpPr>
              <a:grpSpLocks/>
            </p:cNvGrpSpPr>
            <p:nvPr/>
          </p:nvGrpSpPr>
          <p:grpSpPr bwMode="auto">
            <a:xfrm>
              <a:off x="6253477" y="2596407"/>
              <a:ext cx="1522413" cy="179388"/>
              <a:chOff x="3504" y="2857"/>
              <a:chExt cx="959" cy="113"/>
            </a:xfrm>
          </p:grpSpPr>
          <p:grpSp>
            <p:nvGrpSpPr>
              <p:cNvPr id="116" name="Group 427"/>
              <p:cNvGrpSpPr>
                <a:grpSpLocks noChangeAspect="1"/>
              </p:cNvGrpSpPr>
              <p:nvPr/>
            </p:nvGrpSpPr>
            <p:grpSpPr bwMode="auto">
              <a:xfrm>
                <a:off x="3504" y="2857"/>
                <a:ext cx="69" cy="111"/>
                <a:chOff x="3930" y="2841"/>
                <a:chExt cx="112" cy="179"/>
              </a:xfrm>
            </p:grpSpPr>
            <p:sp>
              <p:nvSpPr>
                <p:cNvPr id="147" name="Rectangle 428"/>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8" name="Line 429"/>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9" name="Line 430"/>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0" name="Freeform 431"/>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51" name="Oval 432"/>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17" name="Group 433"/>
              <p:cNvGrpSpPr>
                <a:grpSpLocks noChangeAspect="1"/>
              </p:cNvGrpSpPr>
              <p:nvPr/>
            </p:nvGrpSpPr>
            <p:grpSpPr bwMode="auto">
              <a:xfrm>
                <a:off x="3682" y="2857"/>
                <a:ext cx="69" cy="111"/>
                <a:chOff x="3930" y="2841"/>
                <a:chExt cx="112" cy="179"/>
              </a:xfrm>
            </p:grpSpPr>
            <p:sp>
              <p:nvSpPr>
                <p:cNvPr id="142" name="Rectangle 434"/>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 name="Line 435"/>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 name="Line 436"/>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5" name="Freeform 437"/>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46" name="Oval 438"/>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18" name="Group 439"/>
              <p:cNvGrpSpPr>
                <a:grpSpLocks noChangeAspect="1"/>
              </p:cNvGrpSpPr>
              <p:nvPr/>
            </p:nvGrpSpPr>
            <p:grpSpPr bwMode="auto">
              <a:xfrm>
                <a:off x="3860" y="2857"/>
                <a:ext cx="69" cy="111"/>
                <a:chOff x="3930" y="2841"/>
                <a:chExt cx="112" cy="179"/>
              </a:xfrm>
            </p:grpSpPr>
            <p:sp>
              <p:nvSpPr>
                <p:cNvPr id="137" name="Rectangle 440"/>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8" name="Line 441"/>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9" name="Line 442"/>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0" name="Freeform 443"/>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41" name="Oval 444"/>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19" name="Group 445"/>
              <p:cNvGrpSpPr>
                <a:grpSpLocks noChangeAspect="1"/>
              </p:cNvGrpSpPr>
              <p:nvPr/>
            </p:nvGrpSpPr>
            <p:grpSpPr bwMode="auto">
              <a:xfrm>
                <a:off x="4038" y="2857"/>
                <a:ext cx="69" cy="111"/>
                <a:chOff x="3930" y="2841"/>
                <a:chExt cx="112" cy="179"/>
              </a:xfrm>
            </p:grpSpPr>
            <p:sp>
              <p:nvSpPr>
                <p:cNvPr id="132" name="Rectangle 446"/>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3" name="Line 447"/>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4" name="Line 448"/>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5" name="Freeform 449"/>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36" name="Oval 450"/>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20" name="Group 451"/>
              <p:cNvGrpSpPr>
                <a:grpSpLocks noChangeAspect="1"/>
              </p:cNvGrpSpPr>
              <p:nvPr/>
            </p:nvGrpSpPr>
            <p:grpSpPr bwMode="auto">
              <a:xfrm>
                <a:off x="4216" y="2857"/>
                <a:ext cx="69" cy="111"/>
                <a:chOff x="3930" y="2841"/>
                <a:chExt cx="112" cy="179"/>
              </a:xfrm>
            </p:grpSpPr>
            <p:sp>
              <p:nvSpPr>
                <p:cNvPr id="127" name="Rectangle 452"/>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Line 453"/>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9" name="Line 454"/>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0" name="Freeform 455"/>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31" name="Oval 456"/>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21" name="Group 457"/>
              <p:cNvGrpSpPr>
                <a:grpSpLocks noChangeAspect="1"/>
              </p:cNvGrpSpPr>
              <p:nvPr/>
            </p:nvGrpSpPr>
            <p:grpSpPr bwMode="auto">
              <a:xfrm>
                <a:off x="4394" y="2859"/>
                <a:ext cx="69" cy="111"/>
                <a:chOff x="3930" y="2841"/>
                <a:chExt cx="112" cy="179"/>
              </a:xfrm>
            </p:grpSpPr>
            <p:sp>
              <p:nvSpPr>
                <p:cNvPr id="122" name="Rectangle 458"/>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3" name="Line 459"/>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4" name="Line 460"/>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5" name="Freeform 461"/>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26" name="Oval 462"/>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22" name="Group 463"/>
            <p:cNvGrpSpPr>
              <a:grpSpLocks/>
            </p:cNvGrpSpPr>
            <p:nvPr/>
          </p:nvGrpSpPr>
          <p:grpSpPr bwMode="auto">
            <a:xfrm rot="10800000">
              <a:off x="6348727" y="1889970"/>
              <a:ext cx="1522413" cy="179387"/>
              <a:chOff x="3593" y="2856"/>
              <a:chExt cx="959" cy="113"/>
            </a:xfrm>
          </p:grpSpPr>
          <p:grpSp>
            <p:nvGrpSpPr>
              <p:cNvPr id="80" name="Group 464"/>
              <p:cNvGrpSpPr>
                <a:grpSpLocks noChangeAspect="1"/>
              </p:cNvGrpSpPr>
              <p:nvPr/>
            </p:nvGrpSpPr>
            <p:grpSpPr bwMode="auto">
              <a:xfrm>
                <a:off x="3593" y="2856"/>
                <a:ext cx="69" cy="111"/>
                <a:chOff x="3930" y="2841"/>
                <a:chExt cx="112" cy="179"/>
              </a:xfrm>
            </p:grpSpPr>
            <p:sp>
              <p:nvSpPr>
                <p:cNvPr id="111" name="Rectangle 465"/>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2" name="Line 466"/>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3" name="Line 467"/>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4" name="Freeform 468"/>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15" name="Oval 469"/>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81" name="Group 470"/>
              <p:cNvGrpSpPr>
                <a:grpSpLocks noChangeAspect="1"/>
              </p:cNvGrpSpPr>
              <p:nvPr/>
            </p:nvGrpSpPr>
            <p:grpSpPr bwMode="auto">
              <a:xfrm>
                <a:off x="3771" y="2858"/>
                <a:ext cx="69" cy="111"/>
                <a:chOff x="3930" y="2841"/>
                <a:chExt cx="112" cy="179"/>
              </a:xfrm>
            </p:grpSpPr>
            <p:sp>
              <p:nvSpPr>
                <p:cNvPr id="106" name="Rectangle 471"/>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Line 472"/>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8" name="Line 473"/>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9" name="Freeform 474"/>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10" name="Oval 475"/>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82" name="Group 476"/>
              <p:cNvGrpSpPr>
                <a:grpSpLocks noChangeAspect="1"/>
              </p:cNvGrpSpPr>
              <p:nvPr/>
            </p:nvGrpSpPr>
            <p:grpSpPr bwMode="auto">
              <a:xfrm>
                <a:off x="3949" y="2858"/>
                <a:ext cx="69" cy="111"/>
                <a:chOff x="3930" y="2841"/>
                <a:chExt cx="112" cy="179"/>
              </a:xfrm>
            </p:grpSpPr>
            <p:sp>
              <p:nvSpPr>
                <p:cNvPr id="101" name="Rectangle 477"/>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Line 478"/>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3" name="Line 479"/>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4" name="Freeform 480"/>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05" name="Oval 481"/>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83" name="Group 482"/>
              <p:cNvGrpSpPr>
                <a:grpSpLocks noChangeAspect="1"/>
              </p:cNvGrpSpPr>
              <p:nvPr/>
            </p:nvGrpSpPr>
            <p:grpSpPr bwMode="auto">
              <a:xfrm>
                <a:off x="4127" y="2856"/>
                <a:ext cx="69" cy="111"/>
                <a:chOff x="3930" y="2841"/>
                <a:chExt cx="112" cy="179"/>
              </a:xfrm>
            </p:grpSpPr>
            <p:sp>
              <p:nvSpPr>
                <p:cNvPr id="96" name="Rectangle 483"/>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Line 484"/>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8" name="Line 485"/>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9" name="Freeform 486"/>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100" name="Oval 487"/>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84" name="Group 488"/>
              <p:cNvGrpSpPr>
                <a:grpSpLocks noChangeAspect="1"/>
              </p:cNvGrpSpPr>
              <p:nvPr/>
            </p:nvGrpSpPr>
            <p:grpSpPr bwMode="auto">
              <a:xfrm>
                <a:off x="4305" y="2858"/>
                <a:ext cx="69" cy="111"/>
                <a:chOff x="3930" y="2841"/>
                <a:chExt cx="112" cy="179"/>
              </a:xfrm>
            </p:grpSpPr>
            <p:sp>
              <p:nvSpPr>
                <p:cNvPr id="91" name="Rectangle 489"/>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Line 490"/>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3" name="Line 491"/>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4" name="Freeform 492"/>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95" name="Oval 493"/>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85" name="Group 494"/>
              <p:cNvGrpSpPr>
                <a:grpSpLocks noChangeAspect="1"/>
              </p:cNvGrpSpPr>
              <p:nvPr/>
            </p:nvGrpSpPr>
            <p:grpSpPr bwMode="auto">
              <a:xfrm>
                <a:off x="4483" y="2858"/>
                <a:ext cx="69" cy="111"/>
                <a:chOff x="3930" y="2841"/>
                <a:chExt cx="112" cy="179"/>
              </a:xfrm>
            </p:grpSpPr>
            <p:sp>
              <p:nvSpPr>
                <p:cNvPr id="86" name="Rectangle 495"/>
                <p:cNvSpPr>
                  <a:spLocks noChangeAspect="1" noChangeArrowheads="1"/>
                </p:cNvSpPr>
                <p:nvPr/>
              </p:nvSpPr>
              <p:spPr bwMode="auto">
                <a:xfrm>
                  <a:off x="3930" y="2854"/>
                  <a:ext cx="110" cy="132"/>
                </a:xfrm>
                <a:prstGeom prst="rect">
                  <a:avLst/>
                </a:prstGeom>
                <a:solidFill>
                  <a:srgbClr val="99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 name="Line 496"/>
                <p:cNvSpPr>
                  <a:spLocks noChangeAspect="1" noChangeShapeType="1"/>
                </p:cNvSpPr>
                <p:nvPr/>
              </p:nvSpPr>
              <p:spPr bwMode="auto">
                <a:xfrm flipV="1">
                  <a:off x="3930" y="2862"/>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8" name="Line 497"/>
                <p:cNvSpPr>
                  <a:spLocks noChangeAspect="1" noChangeShapeType="1"/>
                </p:cNvSpPr>
                <p:nvPr/>
              </p:nvSpPr>
              <p:spPr bwMode="auto">
                <a:xfrm flipV="1">
                  <a:off x="4042" y="2857"/>
                  <a:ext cx="0" cy="12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9" name="Freeform 498"/>
                <p:cNvSpPr>
                  <a:spLocks noChangeAspect="1"/>
                </p:cNvSpPr>
                <p:nvPr/>
              </p:nvSpPr>
              <p:spPr bwMode="auto">
                <a:xfrm>
                  <a:off x="3930" y="2841"/>
                  <a:ext cx="111" cy="15"/>
                </a:xfrm>
                <a:custGeom>
                  <a:avLst/>
                  <a:gdLst>
                    <a:gd name="T0" fmla="*/ 0 w 111"/>
                    <a:gd name="T1" fmla="*/ 15 h 15"/>
                    <a:gd name="T2" fmla="*/ 26 w 111"/>
                    <a:gd name="T3" fmla="*/ 3 h 15"/>
                    <a:gd name="T4" fmla="*/ 60 w 111"/>
                    <a:gd name="T5" fmla="*/ 0 h 15"/>
                    <a:gd name="T6" fmla="*/ 86 w 111"/>
                    <a:gd name="T7" fmla="*/ 3 h 15"/>
                    <a:gd name="T8" fmla="*/ 111 w 111"/>
                    <a:gd name="T9" fmla="*/ 15 h 15"/>
                  </a:gdLst>
                  <a:ahLst/>
                  <a:cxnLst>
                    <a:cxn ang="0">
                      <a:pos x="T0" y="T1"/>
                    </a:cxn>
                    <a:cxn ang="0">
                      <a:pos x="T2" y="T3"/>
                    </a:cxn>
                    <a:cxn ang="0">
                      <a:pos x="T4" y="T5"/>
                    </a:cxn>
                    <a:cxn ang="0">
                      <a:pos x="T6" y="T7"/>
                    </a:cxn>
                    <a:cxn ang="0">
                      <a:pos x="T8" y="T9"/>
                    </a:cxn>
                  </a:cxnLst>
                  <a:rect l="0" t="0" r="r" b="b"/>
                  <a:pathLst>
                    <a:path w="111" h="15">
                      <a:moveTo>
                        <a:pt x="0" y="15"/>
                      </a:moveTo>
                      <a:cubicBezTo>
                        <a:pt x="4" y="13"/>
                        <a:pt x="16" y="6"/>
                        <a:pt x="26" y="3"/>
                      </a:cubicBezTo>
                      <a:cubicBezTo>
                        <a:pt x="36" y="0"/>
                        <a:pt x="50" y="0"/>
                        <a:pt x="60" y="0"/>
                      </a:cubicBezTo>
                      <a:cubicBezTo>
                        <a:pt x="70" y="0"/>
                        <a:pt x="78" y="1"/>
                        <a:pt x="86" y="3"/>
                      </a:cubicBezTo>
                      <a:cubicBezTo>
                        <a:pt x="94" y="5"/>
                        <a:pt x="107" y="13"/>
                        <a:pt x="111" y="15"/>
                      </a:cubicBezTo>
                    </a:path>
                  </a:pathLst>
                </a:custGeom>
                <a:solidFill>
                  <a:srgbClr val="9900CC"/>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90" name="Oval 499"/>
                <p:cNvSpPr>
                  <a:spLocks noChangeAspect="1" noChangeArrowheads="1"/>
                </p:cNvSpPr>
                <p:nvPr/>
              </p:nvSpPr>
              <p:spPr bwMode="auto">
                <a:xfrm>
                  <a:off x="3933" y="2964"/>
                  <a:ext cx="108" cy="56"/>
                </a:xfrm>
                <a:prstGeom prst="ellipse">
                  <a:avLst/>
                </a:prstGeom>
                <a:solidFill>
                  <a:srgbClr val="9900CC"/>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
          <p:nvSpPr>
            <p:cNvPr id="23" name="Rectangle 81"/>
            <p:cNvSpPr>
              <a:spLocks noChangeArrowheads="1"/>
            </p:cNvSpPr>
            <p:nvPr/>
          </p:nvSpPr>
          <p:spPr bwMode="auto">
            <a:xfrm>
              <a:off x="6234427" y="1983632"/>
              <a:ext cx="1651000" cy="690563"/>
            </a:xfrm>
            <a:prstGeom prst="rect">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24" name="Group 23"/>
            <p:cNvGrpSpPr/>
            <p:nvPr/>
          </p:nvGrpSpPr>
          <p:grpSpPr>
            <a:xfrm>
              <a:off x="6336027" y="2102695"/>
              <a:ext cx="1449388" cy="458787"/>
              <a:chOff x="731043" y="4910625"/>
              <a:chExt cx="1449388" cy="458787"/>
            </a:xfrm>
          </p:grpSpPr>
          <p:sp>
            <p:nvSpPr>
              <p:cNvPr id="46" name="Rectangle 83"/>
              <p:cNvSpPr>
                <a:spLocks noChangeAspect="1" noChangeArrowheads="1"/>
              </p:cNvSpPr>
              <p:nvPr/>
            </p:nvSpPr>
            <p:spPr bwMode="auto">
              <a:xfrm>
                <a:off x="734218" y="5156687"/>
                <a:ext cx="1446213" cy="212725"/>
              </a:xfrm>
              <a:prstGeom prst="rect">
                <a:avLst/>
              </a:prstGeom>
              <a:solidFill>
                <a:srgbClr val="009900">
                  <a:alpha val="58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Rectangle 84"/>
              <p:cNvSpPr>
                <a:spLocks noChangeAspect="1" noChangeArrowheads="1"/>
              </p:cNvSpPr>
              <p:nvPr/>
            </p:nvSpPr>
            <p:spPr bwMode="auto">
              <a:xfrm>
                <a:off x="731043" y="4910625"/>
                <a:ext cx="1446213" cy="212725"/>
              </a:xfrm>
              <a:prstGeom prst="rect">
                <a:avLst/>
              </a:prstGeom>
              <a:solidFill>
                <a:srgbClr val="009900">
                  <a:alpha val="58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Rectangle 85"/>
              <p:cNvSpPr>
                <a:spLocks noChangeAspect="1" noChangeArrowheads="1"/>
              </p:cNvSpPr>
              <p:nvPr/>
            </p:nvSpPr>
            <p:spPr bwMode="auto">
              <a:xfrm>
                <a:off x="1627981" y="4955075"/>
                <a:ext cx="388937" cy="142875"/>
              </a:xfrm>
              <a:prstGeom prst="rect">
                <a:avLst/>
              </a:prstGeom>
              <a:solidFill>
                <a:srgbClr val="D10917">
                  <a:alpha val="60001"/>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Rectangle 86"/>
              <p:cNvSpPr>
                <a:spLocks noChangeAspect="1" noChangeArrowheads="1"/>
              </p:cNvSpPr>
              <p:nvPr/>
            </p:nvSpPr>
            <p:spPr bwMode="auto">
              <a:xfrm>
                <a:off x="1167606" y="5177325"/>
                <a:ext cx="390525" cy="142875"/>
              </a:xfrm>
              <a:prstGeom prst="rect">
                <a:avLst/>
              </a:prstGeom>
              <a:solidFill>
                <a:schemeClr val="tx2">
                  <a:alpha val="60001"/>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sz="700" dirty="0">
                    <a:solidFill>
                      <a:schemeClr val="bg1"/>
                    </a:solidFill>
                  </a:rPr>
                  <a:t>6 PMTs</a:t>
                </a:r>
              </a:p>
            </p:txBody>
          </p:sp>
          <p:sp>
            <p:nvSpPr>
              <p:cNvPr id="50" name="Rectangle 87"/>
              <p:cNvSpPr>
                <a:spLocks noChangeAspect="1" noChangeArrowheads="1"/>
              </p:cNvSpPr>
              <p:nvPr/>
            </p:nvSpPr>
            <p:spPr bwMode="auto">
              <a:xfrm>
                <a:off x="1627981" y="5166212"/>
                <a:ext cx="388937" cy="142875"/>
              </a:xfrm>
              <a:prstGeom prst="rect">
                <a:avLst/>
              </a:prstGeom>
              <a:solidFill>
                <a:srgbClr val="D10917">
                  <a:alpha val="60001"/>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Rectangle 88"/>
              <p:cNvSpPr>
                <a:spLocks noChangeAspect="1" noChangeArrowheads="1"/>
              </p:cNvSpPr>
              <p:nvPr/>
            </p:nvSpPr>
            <p:spPr bwMode="auto">
              <a:xfrm>
                <a:off x="1167606" y="4955075"/>
                <a:ext cx="390525" cy="142875"/>
              </a:xfrm>
              <a:prstGeom prst="rect">
                <a:avLst/>
              </a:prstGeom>
              <a:solidFill>
                <a:schemeClr val="tx2">
                  <a:alpha val="60001"/>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sz="700">
                    <a:solidFill>
                      <a:schemeClr val="bg1"/>
                    </a:solidFill>
                  </a:rPr>
                  <a:t>6 PMTs</a:t>
                </a:r>
              </a:p>
            </p:txBody>
          </p:sp>
          <p:sp>
            <p:nvSpPr>
              <p:cNvPr id="52" name="Rectangle 89"/>
              <p:cNvSpPr>
                <a:spLocks noChangeAspect="1" noChangeArrowheads="1"/>
              </p:cNvSpPr>
              <p:nvPr/>
            </p:nvSpPr>
            <p:spPr bwMode="auto">
              <a:xfrm>
                <a:off x="1858168" y="4978887"/>
                <a:ext cx="92075" cy="92075"/>
              </a:xfrm>
              <a:prstGeom prst="rect">
                <a:avLst/>
              </a:prstGeom>
              <a:solidFill>
                <a:srgbClr val="D16DD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Rectangle 90"/>
              <p:cNvSpPr>
                <a:spLocks noChangeAspect="1" noChangeArrowheads="1"/>
              </p:cNvSpPr>
              <p:nvPr/>
            </p:nvSpPr>
            <p:spPr bwMode="auto">
              <a:xfrm>
                <a:off x="1858168" y="5188437"/>
                <a:ext cx="92075" cy="92075"/>
              </a:xfrm>
              <a:prstGeom prst="rect">
                <a:avLst/>
              </a:prstGeom>
              <a:solidFill>
                <a:srgbClr val="D16DD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Text Box 93"/>
              <p:cNvSpPr txBox="1">
                <a:spLocks noChangeArrowheads="1"/>
              </p:cNvSpPr>
              <p:nvPr/>
            </p:nvSpPr>
            <p:spPr bwMode="auto">
              <a:xfrm>
                <a:off x="1551781" y="4916975"/>
                <a:ext cx="377825" cy="198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700" dirty="0">
                    <a:solidFill>
                      <a:schemeClr val="bg1"/>
                    </a:solidFill>
                  </a:rPr>
                  <a:t>FPGA</a:t>
                </a:r>
              </a:p>
            </p:txBody>
          </p:sp>
          <p:sp>
            <p:nvSpPr>
              <p:cNvPr id="55" name="Text Box 94"/>
              <p:cNvSpPr txBox="1">
                <a:spLocks noChangeArrowheads="1"/>
              </p:cNvSpPr>
              <p:nvPr/>
            </p:nvSpPr>
            <p:spPr bwMode="auto">
              <a:xfrm>
                <a:off x="1556543" y="5128112"/>
                <a:ext cx="377825"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700" dirty="0">
                    <a:solidFill>
                      <a:schemeClr val="bg1"/>
                    </a:solidFill>
                  </a:rPr>
                  <a:t>FPGA</a:t>
                </a:r>
              </a:p>
            </p:txBody>
          </p:sp>
          <p:sp>
            <p:nvSpPr>
              <p:cNvPr id="56" name="Oval 95"/>
              <p:cNvSpPr>
                <a:spLocks noChangeArrowheads="1"/>
              </p:cNvSpPr>
              <p:nvPr/>
            </p:nvSpPr>
            <p:spPr bwMode="auto">
              <a:xfrm>
                <a:off x="783431" y="4983650"/>
                <a:ext cx="76200" cy="762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Oval 96"/>
              <p:cNvSpPr>
                <a:spLocks noChangeArrowheads="1"/>
              </p:cNvSpPr>
              <p:nvPr/>
            </p:nvSpPr>
            <p:spPr bwMode="auto">
              <a:xfrm>
                <a:off x="783431" y="5215425"/>
                <a:ext cx="76200" cy="762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58" name="Group 97"/>
              <p:cNvGrpSpPr>
                <a:grpSpLocks/>
              </p:cNvGrpSpPr>
              <p:nvPr/>
            </p:nvGrpSpPr>
            <p:grpSpPr bwMode="auto">
              <a:xfrm>
                <a:off x="1035843" y="5001112"/>
                <a:ext cx="92075" cy="328613"/>
                <a:chOff x="1370" y="2679"/>
                <a:chExt cx="58" cy="207"/>
              </a:xfrm>
            </p:grpSpPr>
            <p:sp>
              <p:nvSpPr>
                <p:cNvPr id="72" name="Oval 98"/>
                <p:cNvSpPr>
                  <a:spLocks noChangeAspect="1" noChangeArrowheads="1"/>
                </p:cNvSpPr>
                <p:nvPr/>
              </p:nvSpPr>
              <p:spPr bwMode="auto">
                <a:xfrm rot="5400000">
                  <a:off x="1391" y="2874"/>
                  <a:ext cx="13"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3" name="Group 99"/>
                <p:cNvGrpSpPr>
                  <a:grpSpLocks noChangeAspect="1"/>
                </p:cNvGrpSpPr>
                <p:nvPr/>
              </p:nvGrpSpPr>
              <p:grpSpPr bwMode="auto">
                <a:xfrm rot="32400000">
                  <a:off x="1370" y="2783"/>
                  <a:ext cx="57" cy="56"/>
                  <a:chOff x="2842" y="1985"/>
                  <a:chExt cx="257" cy="231"/>
                </a:xfrm>
              </p:grpSpPr>
              <p:sp>
                <p:nvSpPr>
                  <p:cNvPr id="78" name="AutoShape 100"/>
                  <p:cNvSpPr>
                    <a:spLocks noChangeAspect="1" noChangeArrowheads="1"/>
                  </p:cNvSpPr>
                  <p:nvPr/>
                </p:nvSpPr>
                <p:spPr bwMode="auto">
                  <a:xfrm rot="10800000">
                    <a:off x="2842" y="1985"/>
                    <a:ext cx="257" cy="2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Line 101"/>
                  <p:cNvSpPr>
                    <a:spLocks noChangeAspect="1" noChangeShapeType="1"/>
                  </p:cNvSpPr>
                  <p:nvPr/>
                </p:nvSpPr>
                <p:spPr bwMode="auto">
                  <a:xfrm>
                    <a:off x="2861" y="2216"/>
                    <a:ext cx="2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74" name="Line 102"/>
                <p:cNvSpPr>
                  <a:spLocks noChangeAspect="1" noChangeShapeType="1"/>
                </p:cNvSpPr>
                <p:nvPr/>
              </p:nvSpPr>
              <p:spPr bwMode="auto">
                <a:xfrm rot="16200000">
                  <a:off x="1377" y="2762"/>
                  <a:ext cx="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 name="Line 103"/>
                <p:cNvSpPr>
                  <a:spLocks noChangeAspect="1" noChangeShapeType="1"/>
                </p:cNvSpPr>
                <p:nvPr/>
              </p:nvSpPr>
              <p:spPr bwMode="auto">
                <a:xfrm rot="16200000">
                  <a:off x="1372" y="2860"/>
                  <a:ext cx="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 name="Freeform 104"/>
                <p:cNvSpPr>
                  <a:spLocks/>
                </p:cNvSpPr>
                <p:nvPr/>
              </p:nvSpPr>
              <p:spPr bwMode="auto">
                <a:xfrm>
                  <a:off x="1372" y="2692"/>
                  <a:ext cx="56" cy="49"/>
                </a:xfrm>
                <a:custGeom>
                  <a:avLst/>
                  <a:gdLst>
                    <a:gd name="T0" fmla="*/ 28 w 56"/>
                    <a:gd name="T1" fmla="*/ 49 h 49"/>
                    <a:gd name="T2" fmla="*/ 4 w 56"/>
                    <a:gd name="T3" fmla="*/ 24 h 49"/>
                    <a:gd name="T4" fmla="*/ 52 w 56"/>
                    <a:gd name="T5" fmla="*/ 24 h 49"/>
                    <a:gd name="T6" fmla="*/ 28 w 56"/>
                    <a:gd name="T7" fmla="*/ 0 h 49"/>
                  </a:gdLst>
                  <a:ahLst/>
                  <a:cxnLst>
                    <a:cxn ang="0">
                      <a:pos x="T0" y="T1"/>
                    </a:cxn>
                    <a:cxn ang="0">
                      <a:pos x="T2" y="T3"/>
                    </a:cxn>
                    <a:cxn ang="0">
                      <a:pos x="T4" y="T5"/>
                    </a:cxn>
                    <a:cxn ang="0">
                      <a:pos x="T6" y="T7"/>
                    </a:cxn>
                  </a:cxnLst>
                  <a:rect l="0" t="0" r="r" b="b"/>
                  <a:pathLst>
                    <a:path w="56" h="49">
                      <a:moveTo>
                        <a:pt x="28" y="49"/>
                      </a:moveTo>
                      <a:cubicBezTo>
                        <a:pt x="14" y="38"/>
                        <a:pt x="0" y="28"/>
                        <a:pt x="4" y="24"/>
                      </a:cubicBezTo>
                      <a:cubicBezTo>
                        <a:pt x="8" y="20"/>
                        <a:pt x="48" y="28"/>
                        <a:pt x="52" y="24"/>
                      </a:cubicBezTo>
                      <a:cubicBezTo>
                        <a:pt x="56" y="20"/>
                        <a:pt x="42" y="10"/>
                        <a:pt x="28"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77" name="Oval 105"/>
                <p:cNvSpPr>
                  <a:spLocks noChangeAspect="1" noChangeArrowheads="1"/>
                </p:cNvSpPr>
                <p:nvPr/>
              </p:nvSpPr>
              <p:spPr bwMode="auto">
                <a:xfrm rot="5400000">
                  <a:off x="1391" y="2680"/>
                  <a:ext cx="13"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9" name="Group 106"/>
              <p:cNvGrpSpPr>
                <a:grpSpLocks/>
              </p:cNvGrpSpPr>
              <p:nvPr/>
            </p:nvGrpSpPr>
            <p:grpSpPr bwMode="auto">
              <a:xfrm rot="10800000">
                <a:off x="897731" y="4945550"/>
                <a:ext cx="92075" cy="328612"/>
                <a:chOff x="1370" y="2679"/>
                <a:chExt cx="58" cy="207"/>
              </a:xfrm>
            </p:grpSpPr>
            <p:sp>
              <p:nvSpPr>
                <p:cNvPr id="64" name="Oval 107"/>
                <p:cNvSpPr>
                  <a:spLocks noChangeAspect="1" noChangeArrowheads="1"/>
                </p:cNvSpPr>
                <p:nvPr/>
              </p:nvSpPr>
              <p:spPr bwMode="auto">
                <a:xfrm rot="5400000">
                  <a:off x="1391" y="2874"/>
                  <a:ext cx="13"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5" name="Group 108"/>
                <p:cNvGrpSpPr>
                  <a:grpSpLocks noChangeAspect="1"/>
                </p:cNvGrpSpPr>
                <p:nvPr/>
              </p:nvGrpSpPr>
              <p:grpSpPr bwMode="auto">
                <a:xfrm rot="32400000">
                  <a:off x="1370" y="2783"/>
                  <a:ext cx="57" cy="56"/>
                  <a:chOff x="2842" y="1985"/>
                  <a:chExt cx="257" cy="231"/>
                </a:xfrm>
              </p:grpSpPr>
              <p:sp>
                <p:nvSpPr>
                  <p:cNvPr id="70" name="AutoShape 109"/>
                  <p:cNvSpPr>
                    <a:spLocks noChangeAspect="1" noChangeArrowheads="1"/>
                  </p:cNvSpPr>
                  <p:nvPr/>
                </p:nvSpPr>
                <p:spPr bwMode="auto">
                  <a:xfrm rot="10800000">
                    <a:off x="2842" y="1985"/>
                    <a:ext cx="257" cy="22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Line 110"/>
                  <p:cNvSpPr>
                    <a:spLocks noChangeAspect="1" noChangeShapeType="1"/>
                  </p:cNvSpPr>
                  <p:nvPr/>
                </p:nvSpPr>
                <p:spPr bwMode="auto">
                  <a:xfrm>
                    <a:off x="2861" y="2216"/>
                    <a:ext cx="2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66" name="Line 111"/>
                <p:cNvSpPr>
                  <a:spLocks noChangeAspect="1" noChangeShapeType="1"/>
                </p:cNvSpPr>
                <p:nvPr/>
              </p:nvSpPr>
              <p:spPr bwMode="auto">
                <a:xfrm rot="16200000">
                  <a:off x="1377" y="2762"/>
                  <a:ext cx="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 name="Line 112"/>
                <p:cNvSpPr>
                  <a:spLocks noChangeAspect="1" noChangeShapeType="1"/>
                </p:cNvSpPr>
                <p:nvPr/>
              </p:nvSpPr>
              <p:spPr bwMode="auto">
                <a:xfrm rot="16200000">
                  <a:off x="1372" y="2860"/>
                  <a:ext cx="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 name="Freeform 113"/>
                <p:cNvSpPr>
                  <a:spLocks/>
                </p:cNvSpPr>
                <p:nvPr/>
              </p:nvSpPr>
              <p:spPr bwMode="auto">
                <a:xfrm>
                  <a:off x="1372" y="2692"/>
                  <a:ext cx="56" cy="49"/>
                </a:xfrm>
                <a:custGeom>
                  <a:avLst/>
                  <a:gdLst>
                    <a:gd name="T0" fmla="*/ 28 w 56"/>
                    <a:gd name="T1" fmla="*/ 49 h 49"/>
                    <a:gd name="T2" fmla="*/ 4 w 56"/>
                    <a:gd name="T3" fmla="*/ 24 h 49"/>
                    <a:gd name="T4" fmla="*/ 52 w 56"/>
                    <a:gd name="T5" fmla="*/ 24 h 49"/>
                    <a:gd name="T6" fmla="*/ 28 w 56"/>
                    <a:gd name="T7" fmla="*/ 0 h 49"/>
                  </a:gdLst>
                  <a:ahLst/>
                  <a:cxnLst>
                    <a:cxn ang="0">
                      <a:pos x="T0" y="T1"/>
                    </a:cxn>
                    <a:cxn ang="0">
                      <a:pos x="T2" y="T3"/>
                    </a:cxn>
                    <a:cxn ang="0">
                      <a:pos x="T4" y="T5"/>
                    </a:cxn>
                    <a:cxn ang="0">
                      <a:pos x="T6" y="T7"/>
                    </a:cxn>
                  </a:cxnLst>
                  <a:rect l="0" t="0" r="r" b="b"/>
                  <a:pathLst>
                    <a:path w="56" h="49">
                      <a:moveTo>
                        <a:pt x="28" y="49"/>
                      </a:moveTo>
                      <a:cubicBezTo>
                        <a:pt x="14" y="38"/>
                        <a:pt x="0" y="28"/>
                        <a:pt x="4" y="24"/>
                      </a:cubicBezTo>
                      <a:cubicBezTo>
                        <a:pt x="8" y="20"/>
                        <a:pt x="48" y="28"/>
                        <a:pt x="52" y="24"/>
                      </a:cubicBezTo>
                      <a:cubicBezTo>
                        <a:pt x="56" y="20"/>
                        <a:pt x="42" y="10"/>
                        <a:pt x="28"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endParaRPr lang="en-US"/>
                </a:p>
              </p:txBody>
            </p:sp>
            <p:sp>
              <p:nvSpPr>
                <p:cNvPr id="69" name="Oval 114"/>
                <p:cNvSpPr>
                  <a:spLocks noChangeAspect="1" noChangeArrowheads="1"/>
                </p:cNvSpPr>
                <p:nvPr/>
              </p:nvSpPr>
              <p:spPr bwMode="auto">
                <a:xfrm rot="5400000">
                  <a:off x="1391" y="2680"/>
                  <a:ext cx="13" cy="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0" name="Oval 115"/>
              <p:cNvSpPr>
                <a:spLocks noChangeArrowheads="1"/>
              </p:cNvSpPr>
              <p:nvPr/>
            </p:nvSpPr>
            <p:spPr bwMode="auto">
              <a:xfrm>
                <a:off x="1435893" y="4916975"/>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Oval 116"/>
              <p:cNvSpPr>
                <a:spLocks noChangeArrowheads="1"/>
              </p:cNvSpPr>
              <p:nvPr/>
            </p:nvSpPr>
            <p:spPr bwMode="auto">
              <a:xfrm>
                <a:off x="1435893" y="5282100"/>
                <a:ext cx="76200" cy="762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Oval 117"/>
              <p:cNvSpPr>
                <a:spLocks noChangeArrowheads="1"/>
              </p:cNvSpPr>
              <p:nvPr/>
            </p:nvSpPr>
            <p:spPr bwMode="auto">
              <a:xfrm>
                <a:off x="1974056" y="4994762"/>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Oval 118"/>
              <p:cNvSpPr>
                <a:spLocks noChangeArrowheads="1"/>
              </p:cNvSpPr>
              <p:nvPr/>
            </p:nvSpPr>
            <p:spPr bwMode="auto">
              <a:xfrm>
                <a:off x="1974056" y="5204312"/>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25" name="Line 158"/>
            <p:cNvSpPr>
              <a:spLocks noChangeShapeType="1"/>
            </p:cNvSpPr>
            <p:nvPr/>
          </p:nvSpPr>
          <p:spPr bwMode="auto">
            <a:xfrm flipH="1" flipV="1">
              <a:off x="7544114" y="2495505"/>
              <a:ext cx="192088" cy="307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Text Box 178"/>
            <p:cNvSpPr txBox="1">
              <a:spLocks noChangeArrowheads="1"/>
            </p:cNvSpPr>
            <p:nvPr/>
          </p:nvSpPr>
          <p:spPr bwMode="auto">
            <a:xfrm>
              <a:off x="7428227" y="2752680"/>
              <a:ext cx="6667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sz="1000" dirty="0">
                  <a:solidFill>
                    <a:srgbClr val="D10917"/>
                  </a:solidFill>
                </a:rPr>
                <a:t>Daughter</a:t>
              </a:r>
            </a:p>
            <a:p>
              <a:pPr algn="ctr"/>
              <a:r>
                <a:rPr lang="en-US" sz="1000" dirty="0">
                  <a:solidFill>
                    <a:srgbClr val="D10917"/>
                  </a:solidFill>
                </a:rPr>
                <a:t>Board</a:t>
              </a:r>
            </a:p>
          </p:txBody>
        </p:sp>
        <p:sp>
          <p:nvSpPr>
            <p:cNvPr id="27" name="Text Box 179"/>
            <p:cNvSpPr txBox="1">
              <a:spLocks noChangeArrowheads="1"/>
            </p:cNvSpPr>
            <p:nvPr/>
          </p:nvSpPr>
          <p:spPr bwMode="auto">
            <a:xfrm>
              <a:off x="6764652" y="2752680"/>
              <a:ext cx="6588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sz="1000" dirty="0" err="1">
                  <a:solidFill>
                    <a:schemeClr val="tx2"/>
                  </a:solidFill>
                </a:rPr>
                <a:t>HV_Opto</a:t>
              </a:r>
              <a:endParaRPr lang="en-US" sz="1000" dirty="0">
                <a:solidFill>
                  <a:schemeClr val="tx2"/>
                </a:solidFill>
              </a:endParaRPr>
            </a:p>
            <a:p>
              <a:pPr algn="ctr"/>
              <a:r>
                <a:rPr lang="en-US" sz="1000" dirty="0">
                  <a:solidFill>
                    <a:schemeClr val="tx2"/>
                  </a:solidFill>
                </a:rPr>
                <a:t>Board*</a:t>
              </a:r>
              <a:endParaRPr lang="en-US" sz="1000" baseline="30000" dirty="0">
                <a:solidFill>
                  <a:schemeClr val="tx2"/>
                </a:solidFill>
              </a:endParaRPr>
            </a:p>
          </p:txBody>
        </p:sp>
        <p:sp>
          <p:nvSpPr>
            <p:cNvPr id="28" name="Text Box 180"/>
            <p:cNvSpPr txBox="1">
              <a:spLocks noChangeArrowheads="1"/>
            </p:cNvSpPr>
            <p:nvPr/>
          </p:nvSpPr>
          <p:spPr bwMode="auto">
            <a:xfrm>
              <a:off x="6334439" y="2752680"/>
              <a:ext cx="4921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sz="1000" dirty="0">
                  <a:solidFill>
                    <a:srgbClr val="009900"/>
                  </a:solidFill>
                </a:rPr>
                <a:t>Main</a:t>
              </a:r>
            </a:p>
            <a:p>
              <a:pPr algn="ctr"/>
              <a:r>
                <a:rPr lang="en-US" sz="1000" dirty="0">
                  <a:solidFill>
                    <a:srgbClr val="009900"/>
                  </a:solidFill>
                </a:rPr>
                <a:t>Board</a:t>
              </a:r>
              <a:endParaRPr lang="en-US" sz="1000" baseline="30000" dirty="0">
                <a:solidFill>
                  <a:srgbClr val="009900"/>
                </a:solidFill>
              </a:endParaRPr>
            </a:p>
          </p:txBody>
        </p:sp>
        <p:sp>
          <p:nvSpPr>
            <p:cNvPr id="29" name="Text Box 181"/>
            <p:cNvSpPr txBox="1">
              <a:spLocks noChangeArrowheads="1"/>
            </p:cNvSpPr>
            <p:nvPr/>
          </p:nvSpPr>
          <p:spPr bwMode="auto">
            <a:xfrm>
              <a:off x="6604591" y="1269258"/>
              <a:ext cx="918603"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sz="1000" b="1" dirty="0" smtClean="0"/>
                <a:t>Mini-Drawer</a:t>
              </a:r>
              <a:endParaRPr lang="en-US" sz="1000" b="1" dirty="0"/>
            </a:p>
          </p:txBody>
        </p:sp>
        <p:sp>
          <p:nvSpPr>
            <p:cNvPr id="30" name="Line 186"/>
            <p:cNvSpPr>
              <a:spLocks noChangeShapeType="1"/>
            </p:cNvSpPr>
            <p:nvPr/>
          </p:nvSpPr>
          <p:spPr bwMode="auto">
            <a:xfrm flipV="1">
              <a:off x="7101202" y="2537573"/>
              <a:ext cx="0" cy="26590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189"/>
            <p:cNvSpPr>
              <a:spLocks noChangeShapeType="1"/>
            </p:cNvSpPr>
            <p:nvPr/>
          </p:nvSpPr>
          <p:spPr bwMode="auto">
            <a:xfrm flipV="1">
              <a:off x="6570977" y="2573293"/>
              <a:ext cx="68262" cy="2397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AutoShape 202"/>
            <p:cNvSpPr>
              <a:spLocks/>
            </p:cNvSpPr>
            <p:nvPr/>
          </p:nvSpPr>
          <p:spPr bwMode="auto">
            <a:xfrm rot="16200000">
              <a:off x="7072626" y="842220"/>
              <a:ext cx="88900" cy="1327151"/>
            </a:xfrm>
            <a:prstGeom prst="rightBrace">
              <a:avLst>
                <a:gd name="adj1" fmla="val 108036"/>
                <a:gd name="adj2" fmla="val 50000"/>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Text Box 500"/>
            <p:cNvSpPr txBox="1">
              <a:spLocks noChangeArrowheads="1"/>
            </p:cNvSpPr>
            <p:nvPr/>
          </p:nvSpPr>
          <p:spPr bwMode="auto">
            <a:xfrm>
              <a:off x="6515606" y="1480183"/>
              <a:ext cx="1093787"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sz="1000" dirty="0">
                  <a:solidFill>
                    <a:srgbClr val="9900CC"/>
                  </a:solidFill>
                </a:rPr>
                <a:t>PMTs – 6 per side</a:t>
              </a:r>
            </a:p>
          </p:txBody>
        </p:sp>
        <p:sp>
          <p:nvSpPr>
            <p:cNvPr id="34" name="Line 501"/>
            <p:cNvSpPr>
              <a:spLocks noChangeShapeType="1"/>
            </p:cNvSpPr>
            <p:nvPr/>
          </p:nvSpPr>
          <p:spPr bwMode="auto">
            <a:xfrm flipH="1">
              <a:off x="6464614" y="1687299"/>
              <a:ext cx="187643" cy="16112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502"/>
            <p:cNvSpPr>
              <a:spLocks noChangeShapeType="1"/>
            </p:cNvSpPr>
            <p:nvPr/>
          </p:nvSpPr>
          <p:spPr bwMode="auto">
            <a:xfrm flipH="1">
              <a:off x="6709408" y="1682536"/>
              <a:ext cx="95250" cy="16589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503"/>
            <p:cNvSpPr>
              <a:spLocks noChangeShapeType="1"/>
            </p:cNvSpPr>
            <p:nvPr/>
          </p:nvSpPr>
          <p:spPr bwMode="auto">
            <a:xfrm>
              <a:off x="6966583" y="1693650"/>
              <a:ext cx="0" cy="15478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504"/>
            <p:cNvSpPr>
              <a:spLocks noChangeShapeType="1"/>
            </p:cNvSpPr>
            <p:nvPr/>
          </p:nvSpPr>
          <p:spPr bwMode="auto">
            <a:xfrm>
              <a:off x="7247570" y="1698411"/>
              <a:ext cx="0" cy="15001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505"/>
            <p:cNvSpPr>
              <a:spLocks noChangeShapeType="1"/>
            </p:cNvSpPr>
            <p:nvPr/>
          </p:nvSpPr>
          <p:spPr bwMode="auto">
            <a:xfrm>
              <a:off x="7412670" y="1693649"/>
              <a:ext cx="95250" cy="15478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506"/>
            <p:cNvSpPr>
              <a:spLocks noChangeShapeType="1"/>
            </p:cNvSpPr>
            <p:nvPr/>
          </p:nvSpPr>
          <p:spPr bwMode="auto">
            <a:xfrm>
              <a:off x="7571421" y="1707937"/>
              <a:ext cx="190182" cy="14049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503"/>
            <p:cNvSpPr>
              <a:spLocks noChangeShapeType="1"/>
            </p:cNvSpPr>
            <p:nvPr/>
          </p:nvSpPr>
          <p:spPr bwMode="auto">
            <a:xfrm>
              <a:off x="6135384" y="2335352"/>
              <a:ext cx="2502692" cy="0"/>
            </a:xfrm>
            <a:prstGeom prst="line">
              <a:avLst/>
            </a:prstGeom>
            <a:noFill/>
            <a:ln w="28575">
              <a:solidFill>
                <a:srgbClr val="D10917"/>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cxnSp>
          <p:nvCxnSpPr>
            <p:cNvPr id="41" name="Straight Connector 40"/>
            <p:cNvCxnSpPr/>
            <p:nvPr/>
          </p:nvCxnSpPr>
          <p:spPr bwMode="auto">
            <a:xfrm>
              <a:off x="6396662" y="1505796"/>
              <a:ext cx="0" cy="392247"/>
            </a:xfrm>
            <a:prstGeom prst="line">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42" name="Straight Connector 41"/>
            <p:cNvCxnSpPr/>
            <p:nvPr/>
          </p:nvCxnSpPr>
          <p:spPr bwMode="auto">
            <a:xfrm flipV="1">
              <a:off x="6307151" y="2813895"/>
              <a:ext cx="0" cy="392248"/>
            </a:xfrm>
            <a:prstGeom prst="line">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43" name="TextBox 42"/>
            <p:cNvSpPr txBox="1"/>
            <p:nvPr/>
          </p:nvSpPr>
          <p:spPr>
            <a:xfrm>
              <a:off x="7910828" y="2352808"/>
              <a:ext cx="933482" cy="430887"/>
            </a:xfrm>
            <a:prstGeom prst="rect">
              <a:avLst/>
            </a:prstGeom>
            <a:noFill/>
          </p:spPr>
          <p:txBody>
            <a:bodyPr wrap="square" rtlCol="0">
              <a:spAutoFit/>
            </a:bodyPr>
            <a:lstStyle/>
            <a:p>
              <a:pPr algn="ctr"/>
              <a:r>
                <a:rPr lang="en-US" sz="1050" dirty="0" smtClean="0">
                  <a:solidFill>
                    <a:srgbClr val="800000"/>
                  </a:solidFill>
                </a:rPr>
                <a:t>Redundancy line</a:t>
              </a:r>
              <a:endParaRPr lang="en-US" sz="1050" dirty="0">
                <a:solidFill>
                  <a:srgbClr val="800000"/>
                </a:solidFill>
              </a:endParaRPr>
            </a:p>
          </p:txBody>
        </p:sp>
        <p:sp>
          <p:nvSpPr>
            <p:cNvPr id="44" name="Text Box 179"/>
            <p:cNvSpPr txBox="1">
              <a:spLocks noChangeArrowheads="1"/>
            </p:cNvSpPr>
            <p:nvPr/>
          </p:nvSpPr>
          <p:spPr bwMode="auto">
            <a:xfrm>
              <a:off x="6489903" y="3060265"/>
              <a:ext cx="1555120"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r>
                <a:rPr lang="en-US" sz="1000" dirty="0" smtClean="0">
                  <a:solidFill>
                    <a:schemeClr val="tx2"/>
                  </a:solidFill>
                </a:rPr>
                <a:t>*On back side</a:t>
              </a:r>
              <a:endParaRPr lang="en-US" sz="1000" dirty="0">
                <a:solidFill>
                  <a:schemeClr val="tx2"/>
                </a:solidFill>
              </a:endParaRPr>
            </a:p>
          </p:txBody>
        </p:sp>
        <p:sp>
          <p:nvSpPr>
            <p:cNvPr id="45" name="Text Box 181"/>
            <p:cNvSpPr txBox="1">
              <a:spLocks noChangeArrowheads="1"/>
            </p:cNvSpPr>
            <p:nvPr/>
          </p:nvSpPr>
          <p:spPr bwMode="auto">
            <a:xfrm>
              <a:off x="7885427" y="1898089"/>
              <a:ext cx="939584"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r>
                <a:rPr lang="en-US" sz="1000" dirty="0" smtClean="0"/>
                <a:t>3 more </a:t>
              </a:r>
              <a:br>
                <a:rPr lang="en-US" sz="1000" dirty="0" smtClean="0"/>
              </a:br>
              <a:r>
                <a:rPr lang="en-US" sz="1000" dirty="0" smtClean="0"/>
                <a:t>mini-drawers</a:t>
              </a:r>
              <a:endParaRPr lang="en-US" sz="1000" dirty="0"/>
            </a:p>
          </p:txBody>
        </p:sp>
      </p:grpSp>
      <p:grpSp>
        <p:nvGrpSpPr>
          <p:cNvPr id="154" name="Group 153"/>
          <p:cNvGrpSpPr/>
          <p:nvPr/>
        </p:nvGrpSpPr>
        <p:grpSpPr>
          <a:xfrm>
            <a:off x="4871195" y="4088886"/>
            <a:ext cx="4015192" cy="2507799"/>
            <a:chOff x="4928279" y="2446868"/>
            <a:chExt cx="4015192" cy="2507799"/>
          </a:xfrm>
        </p:grpSpPr>
        <p:pic>
          <p:nvPicPr>
            <p:cNvPr id="152"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03375" y="2446868"/>
              <a:ext cx="3299632" cy="212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 name="Text Box 181"/>
            <p:cNvSpPr txBox="1">
              <a:spLocks noChangeArrowheads="1"/>
            </p:cNvSpPr>
            <p:nvPr/>
          </p:nvSpPr>
          <p:spPr bwMode="auto">
            <a:xfrm>
              <a:off x="4928279" y="4677668"/>
              <a:ext cx="4015192"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sz="1200" b="1" dirty="0" smtClean="0"/>
                <a:t>Cartoon of a read-out driver for the phase-II upgrade</a:t>
              </a:r>
              <a:endParaRPr lang="en-US" sz="1200" b="1" dirty="0"/>
            </a:p>
          </p:txBody>
        </p:sp>
      </p:grpSp>
    </p:spTree>
    <p:extLst>
      <p:ext uri="{BB962C8B-B14F-4D97-AF65-F5344CB8AC3E}">
        <p14:creationId xmlns:p14="http://schemas.microsoft.com/office/powerpoint/2010/main" val="31252775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Backup</a:t>
            </a:r>
            <a:endParaRPr lang="en-US" dirty="0"/>
          </a:p>
        </p:txBody>
      </p:sp>
      <p:sp>
        <p:nvSpPr>
          <p:cNvPr id="6" name="Footer Placeholder 5"/>
          <p:cNvSpPr>
            <a:spLocks noGrp="1"/>
          </p:cNvSpPr>
          <p:nvPr>
            <p:ph type="ftr" sz="quarter" idx="10"/>
          </p:nvPr>
        </p:nvSpPr>
        <p:spPr/>
        <p:txBody>
          <a:bodyPr/>
          <a:lstStyle/>
          <a:p>
            <a:r>
              <a:rPr lang="en-US" smtClean="0"/>
              <a:t>Carlos Solans</a:t>
            </a:r>
            <a:endParaRPr lang="en-US"/>
          </a:p>
        </p:txBody>
      </p:sp>
      <p:sp>
        <p:nvSpPr>
          <p:cNvPr id="4" name="Date Placeholder 3"/>
          <p:cNvSpPr>
            <a:spLocks noGrp="1"/>
          </p:cNvSpPr>
          <p:nvPr>
            <p:ph type="dt" sz="half" idx="11"/>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2"/>
          </p:nvPr>
        </p:nvSpPr>
        <p:spPr/>
        <p:txBody>
          <a:bodyPr/>
          <a:lstStyle/>
          <a:p>
            <a:fld id="{E266C34C-EE11-E64E-9201-4C953A09C432}" type="slidenum">
              <a:rPr lang="en-US" smtClean="0"/>
              <a:t>39</a:t>
            </a:fld>
            <a:endParaRPr lang="en-US"/>
          </a:p>
        </p:txBody>
      </p:sp>
    </p:spTree>
    <p:extLst>
      <p:ext uri="{BB962C8B-B14F-4D97-AF65-F5344CB8AC3E}">
        <p14:creationId xmlns:p14="http://schemas.microsoft.com/office/powerpoint/2010/main" val="410654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layout</a:t>
            </a:r>
            <a:endParaRPr lang="en-US" dirty="0"/>
          </a:p>
        </p:txBody>
      </p:sp>
      <p:sp>
        <p:nvSpPr>
          <p:cNvPr id="3" name="Content Placeholder 2"/>
          <p:cNvSpPr>
            <a:spLocks noGrp="1"/>
          </p:cNvSpPr>
          <p:nvPr>
            <p:ph idx="1"/>
          </p:nvPr>
        </p:nvSpPr>
        <p:spPr>
          <a:xfrm>
            <a:off x="70361" y="4174730"/>
            <a:ext cx="6016831" cy="2412095"/>
          </a:xfrm>
        </p:spPr>
        <p:txBody>
          <a:bodyPr>
            <a:normAutofit fontScale="85000" lnSpcReduction="10000"/>
          </a:bodyPr>
          <a:lstStyle/>
          <a:p>
            <a:pPr>
              <a:defRPr/>
            </a:pPr>
            <a:r>
              <a:rPr lang="en-US" dirty="0"/>
              <a:t>Groups of tiles are bundled together into cells and read out by photo-multipliers tubes (PMTs)</a:t>
            </a:r>
          </a:p>
          <a:p>
            <a:r>
              <a:rPr lang="en-US" dirty="0" smtClean="0"/>
              <a:t>Cells are laid out in order to have a projective geometry around the interaction point in steps of </a:t>
            </a:r>
            <a:r>
              <a:rPr lang="en-US" dirty="0" err="1" smtClean="0"/>
              <a:t>Δη</a:t>
            </a:r>
            <a:r>
              <a:rPr lang="en-US" dirty="0" smtClean="0"/>
              <a:t> = 0.1 </a:t>
            </a:r>
          </a:p>
          <a:p>
            <a:r>
              <a:rPr lang="en-US" dirty="0" smtClean="0"/>
              <a:t>Tile is made out of 5182 cells of three types </a:t>
            </a:r>
            <a:br>
              <a:rPr lang="en-US" dirty="0" smtClean="0"/>
            </a:br>
            <a:r>
              <a:rPr lang="en-US" dirty="0" smtClean="0"/>
              <a:t>A (1.5λ), BC</a:t>
            </a:r>
            <a:r>
              <a:rPr lang="en-US" dirty="0"/>
              <a:t> </a:t>
            </a:r>
            <a:r>
              <a:rPr lang="en-US" dirty="0" smtClean="0"/>
              <a:t>(4.1λ) and D (1.8λ)</a:t>
            </a:r>
          </a:p>
          <a:p>
            <a:endParaRPr lang="en-US" dirty="0"/>
          </a:p>
          <a:p>
            <a:endParaRPr lang="en-US" dirty="0"/>
          </a:p>
        </p:txBody>
      </p:sp>
      <p:pic>
        <p:nvPicPr>
          <p:cNvPr id="5" name="Picture 4" descr="TileCal_Cells_and_Rows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360" y="1053015"/>
            <a:ext cx="7251432" cy="3184017"/>
          </a:xfrm>
          <a:prstGeom prst="rect">
            <a:avLst/>
          </a:prstGeom>
        </p:spPr>
      </p:pic>
      <p:sp>
        <p:nvSpPr>
          <p:cNvPr id="7" name="Date Placeholder 6"/>
          <p:cNvSpPr>
            <a:spLocks noGrp="1"/>
          </p:cNvSpPr>
          <p:nvPr>
            <p:ph type="dt" sz="half" idx="10"/>
          </p:nvPr>
        </p:nvSpPr>
        <p:spPr/>
        <p:txBody>
          <a:bodyPr/>
          <a:lstStyle/>
          <a:p>
            <a:r>
              <a:rPr lang="es-ES_tradnl" smtClean="0"/>
              <a:t>Upgrade of the ATLAS TileCal Electronics - 29 January 2014</a:t>
            </a:r>
            <a:endParaRPr lang="en-US"/>
          </a:p>
        </p:txBody>
      </p:sp>
      <p:sp>
        <p:nvSpPr>
          <p:cNvPr id="8" name="Footer Placeholder 7"/>
          <p:cNvSpPr>
            <a:spLocks noGrp="1"/>
          </p:cNvSpPr>
          <p:nvPr>
            <p:ph type="ftr" sz="quarter" idx="12"/>
          </p:nvPr>
        </p:nvSpPr>
        <p:spPr/>
        <p:txBody>
          <a:bodyPr/>
          <a:lstStyle/>
          <a:p>
            <a:r>
              <a:rPr lang="en-US" smtClean="0"/>
              <a:t>Carlos Solans</a:t>
            </a:r>
            <a:endParaRPr lang="en-US"/>
          </a:p>
        </p:txBody>
      </p:sp>
      <p:sp>
        <p:nvSpPr>
          <p:cNvPr id="9" name="Slide Number Placeholder 8"/>
          <p:cNvSpPr>
            <a:spLocks noGrp="1"/>
          </p:cNvSpPr>
          <p:nvPr>
            <p:ph type="sldNum" sz="quarter" idx="11"/>
          </p:nvPr>
        </p:nvSpPr>
        <p:spPr/>
        <p:txBody>
          <a:bodyPr/>
          <a:lstStyle/>
          <a:p>
            <a:fld id="{E266C34C-EE11-E64E-9201-4C953A09C432}" type="slidenum">
              <a:rPr lang="en-US" smtClean="0"/>
              <a:t>4</a:t>
            </a:fld>
            <a:endParaRPr lang="en-US"/>
          </a:p>
        </p:txBody>
      </p:sp>
      <p:sp>
        <p:nvSpPr>
          <p:cNvPr id="13" name="TextBox 12"/>
          <p:cNvSpPr txBox="1"/>
          <p:nvPr/>
        </p:nvSpPr>
        <p:spPr>
          <a:xfrm>
            <a:off x="806108" y="3607147"/>
            <a:ext cx="2855444" cy="307777"/>
          </a:xfrm>
          <a:prstGeom prst="rect">
            <a:avLst/>
          </a:prstGeom>
          <a:noFill/>
        </p:spPr>
        <p:txBody>
          <a:bodyPr wrap="none" rtlCol="0">
            <a:spAutoFit/>
          </a:bodyPr>
          <a:lstStyle/>
          <a:p>
            <a:r>
              <a:rPr lang="en-US" sz="1400" dirty="0" smtClean="0"/>
              <a:t>ATLAS Tile calorimeter cell layout</a:t>
            </a:r>
            <a:endParaRPr lang="en-US" sz="1400" dirty="0"/>
          </a:p>
        </p:txBody>
      </p:sp>
      <p:graphicFrame>
        <p:nvGraphicFramePr>
          <p:cNvPr id="15" name="Table 14"/>
          <p:cNvGraphicFramePr>
            <a:graphicFrameLocks noGrp="1"/>
          </p:cNvGraphicFramePr>
          <p:nvPr>
            <p:extLst>
              <p:ext uri="{D42A27DB-BD31-4B8C-83A1-F6EECF244321}">
                <p14:modId xmlns:p14="http://schemas.microsoft.com/office/powerpoint/2010/main" val="1975336531"/>
              </p:ext>
            </p:extLst>
          </p:nvPr>
        </p:nvGraphicFramePr>
        <p:xfrm>
          <a:off x="7259620" y="1304450"/>
          <a:ext cx="1689710" cy="1523999"/>
        </p:xfrm>
        <a:graphic>
          <a:graphicData uri="http://schemas.openxmlformats.org/drawingml/2006/table">
            <a:tbl>
              <a:tblPr firstRow="1" bandRow="1">
                <a:tableStyleId>{5940675A-B579-460E-94D1-54222C63F5DA}</a:tableStyleId>
              </a:tblPr>
              <a:tblGrid>
                <a:gridCol w="716540"/>
                <a:gridCol w="973170"/>
              </a:tblGrid>
              <a:tr h="284726">
                <a:tc>
                  <a:txBody>
                    <a:bodyPr/>
                    <a:lstStyle/>
                    <a:p>
                      <a:r>
                        <a:rPr lang="en-US" sz="1400" dirty="0" smtClean="0"/>
                        <a:t>Layers</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Size</a:t>
                      </a:r>
                      <a:r>
                        <a:rPr lang="en-US" sz="1400" baseline="0" dirty="0" smtClean="0"/>
                        <a:t> </a:t>
                      </a:r>
                      <a:r>
                        <a:rPr lang="en-US" sz="1400" dirty="0" smtClean="0"/>
                        <a:t>[mm]</a:t>
                      </a:r>
                    </a:p>
                  </a:txBody>
                  <a:tcPr/>
                </a:tc>
              </a:tr>
              <a:tr h="284726">
                <a:tc>
                  <a:txBody>
                    <a:bodyPr/>
                    <a:lstStyle/>
                    <a:p>
                      <a:r>
                        <a:rPr lang="en-US" sz="1400" dirty="0" smtClean="0"/>
                        <a:t>10-11</a:t>
                      </a:r>
                      <a:endParaRPr lang="en-US" sz="1400" dirty="0"/>
                    </a:p>
                  </a:txBody>
                  <a:tcPr/>
                </a:tc>
                <a:tc>
                  <a:txBody>
                    <a:bodyPr/>
                    <a:lstStyle/>
                    <a:p>
                      <a:r>
                        <a:rPr lang="en-US" sz="1400" dirty="0" smtClean="0"/>
                        <a:t>187</a:t>
                      </a:r>
                      <a:endParaRPr lang="en-US" sz="1400" dirty="0"/>
                    </a:p>
                  </a:txBody>
                  <a:tcPr/>
                </a:tc>
              </a:tr>
              <a:tr h="284726">
                <a:tc>
                  <a:txBody>
                    <a:bodyPr/>
                    <a:lstStyle/>
                    <a:p>
                      <a:r>
                        <a:rPr lang="en-US" sz="1400" dirty="0" smtClean="0"/>
                        <a:t>7-9</a:t>
                      </a:r>
                      <a:endParaRPr lang="en-US" sz="1400" dirty="0"/>
                    </a:p>
                  </a:txBody>
                  <a:tcPr/>
                </a:tc>
                <a:tc>
                  <a:txBody>
                    <a:bodyPr/>
                    <a:lstStyle/>
                    <a:p>
                      <a:r>
                        <a:rPr lang="en-US" sz="1400" dirty="0" smtClean="0"/>
                        <a:t>147</a:t>
                      </a:r>
                      <a:endParaRPr lang="en-US" sz="1400" dirty="0"/>
                    </a:p>
                  </a:txBody>
                  <a:tcPr/>
                </a:tc>
              </a:tr>
              <a:tr h="284726">
                <a:tc>
                  <a:txBody>
                    <a:bodyPr/>
                    <a:lstStyle/>
                    <a:p>
                      <a:r>
                        <a:rPr lang="en-US" sz="1400" dirty="0" smtClean="0"/>
                        <a:t>4-6</a:t>
                      </a:r>
                      <a:endParaRPr lang="en-US" sz="1400" dirty="0"/>
                    </a:p>
                  </a:txBody>
                  <a:tcPr/>
                </a:tc>
                <a:tc>
                  <a:txBody>
                    <a:bodyPr/>
                    <a:lstStyle/>
                    <a:p>
                      <a:r>
                        <a:rPr lang="en-US" sz="1400" dirty="0" smtClean="0"/>
                        <a:t>127</a:t>
                      </a:r>
                      <a:endParaRPr lang="en-US" sz="1400" dirty="0"/>
                    </a:p>
                  </a:txBody>
                  <a:tcPr/>
                </a:tc>
              </a:tr>
              <a:tr h="2847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1-3</a:t>
                      </a:r>
                    </a:p>
                  </a:txBody>
                  <a:tcPr/>
                </a:tc>
                <a:tc>
                  <a:txBody>
                    <a:bodyPr/>
                    <a:lstStyle/>
                    <a:p>
                      <a:r>
                        <a:rPr lang="en-US" sz="1400" dirty="0" smtClean="0"/>
                        <a:t>97</a:t>
                      </a:r>
                      <a:endParaRPr lang="en-US" sz="1400" dirty="0"/>
                    </a:p>
                  </a:txBody>
                  <a:tcPr/>
                </a:tc>
              </a:tr>
            </a:tbl>
          </a:graphicData>
        </a:graphic>
      </p:graphicFrame>
      <p:sp>
        <p:nvSpPr>
          <p:cNvPr id="16" name="TextBox 15"/>
          <p:cNvSpPr txBox="1"/>
          <p:nvPr/>
        </p:nvSpPr>
        <p:spPr>
          <a:xfrm>
            <a:off x="7004453" y="3137102"/>
            <a:ext cx="2203648" cy="338554"/>
          </a:xfrm>
          <a:prstGeom prst="rect">
            <a:avLst/>
          </a:prstGeom>
          <a:noFill/>
        </p:spPr>
        <p:txBody>
          <a:bodyPr wrap="none" rtlCol="0">
            <a:spAutoFit/>
          </a:bodyPr>
          <a:lstStyle/>
          <a:p>
            <a:r>
              <a:rPr lang="en-US" sz="1600" dirty="0">
                <a:hlinkClick r:id="rId3"/>
              </a:rPr>
              <a:t>2013 </a:t>
            </a:r>
            <a:r>
              <a:rPr lang="en-US" sz="1600" i="1" dirty="0">
                <a:hlinkClick r:id="rId3"/>
              </a:rPr>
              <a:t>JINST</a:t>
            </a:r>
            <a:r>
              <a:rPr lang="en-US" sz="1600" dirty="0">
                <a:hlinkClick r:id="rId3"/>
              </a:rPr>
              <a:t> </a:t>
            </a:r>
            <a:r>
              <a:rPr lang="en-US" sz="1600" b="1" dirty="0">
                <a:hlinkClick r:id="rId3"/>
              </a:rPr>
              <a:t>8</a:t>
            </a:r>
            <a:r>
              <a:rPr lang="en-US" sz="1600" dirty="0">
                <a:hlinkClick r:id="rId3"/>
              </a:rPr>
              <a:t> P01005</a:t>
            </a:r>
            <a:endParaRPr lang="en-US" sz="1600" dirty="0"/>
          </a:p>
        </p:txBody>
      </p:sp>
      <p:sp>
        <p:nvSpPr>
          <p:cNvPr id="17" name="TextBox 16"/>
          <p:cNvSpPr txBox="1"/>
          <p:nvPr/>
        </p:nvSpPr>
        <p:spPr>
          <a:xfrm>
            <a:off x="7095358" y="2897720"/>
            <a:ext cx="1970737" cy="307777"/>
          </a:xfrm>
          <a:prstGeom prst="rect">
            <a:avLst/>
          </a:prstGeom>
          <a:noFill/>
        </p:spPr>
        <p:txBody>
          <a:bodyPr wrap="none" rtlCol="0">
            <a:spAutoFit/>
          </a:bodyPr>
          <a:lstStyle/>
          <a:p>
            <a:r>
              <a:rPr lang="en-US" sz="1400" dirty="0" smtClean="0"/>
              <a:t>Radial size of tile rows</a:t>
            </a:r>
            <a:endParaRPr lang="en-US" sz="1400" dirty="0"/>
          </a:p>
        </p:txBody>
      </p:sp>
      <p:pic>
        <p:nvPicPr>
          <p:cNvPr id="4" name="Picture 3"/>
          <p:cNvPicPr>
            <a:picLocks noChangeAspect="1"/>
          </p:cNvPicPr>
          <p:nvPr/>
        </p:nvPicPr>
        <p:blipFill>
          <a:blip r:embed="rId4"/>
          <a:stretch>
            <a:fillRect/>
          </a:stretch>
        </p:blipFill>
        <p:spPr>
          <a:xfrm>
            <a:off x="6087192" y="4237032"/>
            <a:ext cx="3009900" cy="2298700"/>
          </a:xfrm>
          <a:prstGeom prst="rect">
            <a:avLst/>
          </a:prstGeom>
        </p:spPr>
      </p:pic>
    </p:spTree>
    <p:extLst>
      <p:ext uri="{BB962C8B-B14F-4D97-AF65-F5344CB8AC3E}">
        <p14:creationId xmlns:p14="http://schemas.microsoft.com/office/powerpoint/2010/main" val="304494336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5494531" y="5211650"/>
            <a:ext cx="28749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US" sz="1600" dirty="0" smtClean="0">
                <a:solidFill>
                  <a:schemeClr val="tx2"/>
                </a:solidFill>
                <a:latin typeface="+mn-lt"/>
                <a:cs typeface="Times New Roman" pitchFamily="18" charset="0"/>
              </a:rPr>
              <a:t>2004 – 2006: </a:t>
            </a:r>
            <a:r>
              <a:rPr lang="en-US" sz="1600" dirty="0">
                <a:solidFill>
                  <a:schemeClr val="tx2"/>
                </a:solidFill>
                <a:latin typeface="+mn-lt"/>
                <a:cs typeface="Times New Roman" pitchFamily="18" charset="0"/>
              </a:rPr>
              <a:t>Installation </a:t>
            </a:r>
          </a:p>
        </p:txBody>
      </p:sp>
      <p:pic>
        <p:nvPicPr>
          <p:cNvPr id="7172" name="Picture 6" descr="l_endcap"/>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18331" y="3191625"/>
            <a:ext cx="29511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submodule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69467" y="1150925"/>
            <a:ext cx="2148728" cy="14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9" descr="robot"/>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68761" y="1150925"/>
            <a:ext cx="1862138" cy="14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haflbarrel"/>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554686" y="1054510"/>
            <a:ext cx="2438400" cy="154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3" descr="C:\WNT\Profiles\bdg\Desktop\hamamatsu\tb1996comb2.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2400" y="1054510"/>
            <a:ext cx="2014538"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17"/>
          <p:cNvSpPr>
            <a:spLocks noChangeArrowheads="1"/>
          </p:cNvSpPr>
          <p:nvPr/>
        </p:nvSpPr>
        <p:spPr bwMode="auto">
          <a:xfrm>
            <a:off x="228600" y="2595448"/>
            <a:ext cx="18729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dirty="0" smtClean="0">
                <a:solidFill>
                  <a:schemeClr val="tx2"/>
                </a:solidFill>
                <a:cs typeface="Times New Roman" pitchFamily="18" charset="0"/>
              </a:rPr>
              <a:t>1993 – 1995: </a:t>
            </a:r>
            <a:r>
              <a:rPr lang="en-US" sz="1600" dirty="0">
                <a:solidFill>
                  <a:schemeClr val="tx2"/>
                </a:solidFill>
                <a:cs typeface="Times New Roman" pitchFamily="18" charset="0"/>
              </a:rPr>
              <a:t>R&amp;D</a:t>
            </a:r>
          </a:p>
        </p:txBody>
      </p:sp>
      <p:sp>
        <p:nvSpPr>
          <p:cNvPr id="7178" name="Rectangle 18"/>
          <p:cNvSpPr>
            <a:spLocks noChangeArrowheads="1"/>
          </p:cNvSpPr>
          <p:nvPr/>
        </p:nvSpPr>
        <p:spPr bwMode="auto">
          <a:xfrm>
            <a:off x="6330899" y="2637248"/>
            <a:ext cx="2932168" cy="29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500"/>
              </a:lnSpc>
              <a:spcBef>
                <a:spcPct val="50000"/>
              </a:spcBef>
            </a:pPr>
            <a:r>
              <a:rPr lang="en-US" sz="1600" dirty="0" smtClean="0">
                <a:solidFill>
                  <a:schemeClr val="tx2"/>
                </a:solidFill>
                <a:cs typeface="Times New Roman" pitchFamily="18" charset="0"/>
              </a:rPr>
              <a:t>1999 – 2002: Instrumentation</a:t>
            </a:r>
            <a:endParaRPr lang="en-US" sz="1600" dirty="0">
              <a:solidFill>
                <a:schemeClr val="tx2"/>
              </a:solidFill>
              <a:cs typeface="Times New Roman" pitchFamily="18" charset="0"/>
            </a:endParaRPr>
          </a:p>
        </p:txBody>
      </p:sp>
      <p:sp>
        <p:nvSpPr>
          <p:cNvPr id="7179" name="Rectangle 19"/>
          <p:cNvSpPr>
            <a:spLocks noChangeArrowheads="1"/>
          </p:cNvSpPr>
          <p:nvPr/>
        </p:nvSpPr>
        <p:spPr bwMode="auto">
          <a:xfrm>
            <a:off x="3112941" y="2647507"/>
            <a:ext cx="2648582" cy="29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ts val="1500"/>
              </a:lnSpc>
              <a:spcBef>
                <a:spcPct val="50000"/>
              </a:spcBef>
            </a:pPr>
            <a:r>
              <a:rPr lang="en-US" sz="1600" dirty="0" smtClean="0">
                <a:solidFill>
                  <a:schemeClr val="tx2"/>
                </a:solidFill>
                <a:cs typeface="Times New Roman" pitchFamily="18" charset="0"/>
              </a:rPr>
              <a:t>1996 – 2002: Construction</a:t>
            </a:r>
            <a:endParaRPr lang="en-US" sz="1600" dirty="0">
              <a:solidFill>
                <a:schemeClr val="tx2"/>
              </a:solidFill>
              <a:cs typeface="Times New Roman" pitchFamily="18" charset="0"/>
            </a:endParaRPr>
          </a:p>
        </p:txBody>
      </p:sp>
      <p:sp>
        <p:nvSpPr>
          <p:cNvPr id="7182" name="TextBox 22"/>
          <p:cNvSpPr txBox="1">
            <a:spLocks noChangeArrowheads="1"/>
          </p:cNvSpPr>
          <p:nvPr/>
        </p:nvSpPr>
        <p:spPr bwMode="auto">
          <a:xfrm>
            <a:off x="228600" y="5654675"/>
            <a:ext cx="87644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dirty="0" smtClean="0">
                <a:solidFill>
                  <a:srgbClr val="000000"/>
                </a:solidFill>
                <a:latin typeface="+mn-lt"/>
              </a:rPr>
              <a:t>2005 – 2009: Commissioning with particles and calibration systems</a:t>
            </a:r>
            <a:endParaRPr lang="en-US" dirty="0">
              <a:solidFill>
                <a:srgbClr val="000000"/>
              </a:solidFill>
              <a:latin typeface="+mn-lt"/>
            </a:endParaRPr>
          </a:p>
          <a:p>
            <a:pPr eaLnBrk="1" hangingPunct="1"/>
            <a:r>
              <a:rPr lang="en-US" dirty="0" smtClean="0">
                <a:solidFill>
                  <a:srgbClr val="000000"/>
                </a:solidFill>
                <a:latin typeface="+mn-lt"/>
                <a:cs typeface="Times New Roman" pitchFamily="18" charset="0"/>
              </a:rPr>
              <a:t>2010 – 2013: Operation in LHC run 1 </a:t>
            </a:r>
          </a:p>
          <a:p>
            <a:pPr eaLnBrk="1" hangingPunct="1"/>
            <a:r>
              <a:rPr lang="en-US" dirty="0" smtClean="0">
                <a:solidFill>
                  <a:srgbClr val="000000"/>
                </a:solidFill>
                <a:latin typeface="+mn-lt"/>
                <a:cs typeface="Times New Roman" pitchFamily="18" charset="0"/>
              </a:rPr>
              <a:t>2013 – 2015: Electronics consolidation during Long </a:t>
            </a:r>
            <a:r>
              <a:rPr lang="en-US" dirty="0">
                <a:solidFill>
                  <a:srgbClr val="000000"/>
                </a:solidFill>
                <a:latin typeface="+mn-lt"/>
                <a:cs typeface="Times New Roman" pitchFamily="18" charset="0"/>
              </a:rPr>
              <a:t>S</a:t>
            </a:r>
            <a:r>
              <a:rPr lang="en-US" dirty="0" smtClean="0">
                <a:solidFill>
                  <a:srgbClr val="000000"/>
                </a:solidFill>
                <a:latin typeface="+mn-lt"/>
                <a:cs typeface="Times New Roman" pitchFamily="18" charset="0"/>
              </a:rPr>
              <a:t>hutdown 1</a:t>
            </a:r>
            <a:endParaRPr lang="en-GB" dirty="0">
              <a:solidFill>
                <a:srgbClr val="000000"/>
              </a:solidFill>
              <a:latin typeface="+mn-lt"/>
              <a:cs typeface="Times New Roman" pitchFamily="18" charset="0"/>
            </a:endParaRPr>
          </a:p>
        </p:txBody>
      </p:sp>
      <p:sp>
        <p:nvSpPr>
          <p:cNvPr id="7183" name="Rectangle 23"/>
          <p:cNvSpPr>
            <a:spLocks noChangeArrowheads="1"/>
          </p:cNvSpPr>
          <p:nvPr/>
        </p:nvSpPr>
        <p:spPr bwMode="auto">
          <a:xfrm>
            <a:off x="1503715" y="5220425"/>
            <a:ext cx="23939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smtClean="0">
                <a:cs typeface="Times New Roman" pitchFamily="18" charset="0"/>
              </a:rPr>
              <a:t>2000 – 2004</a:t>
            </a:r>
            <a:r>
              <a:rPr lang="en-US" sz="1600" dirty="0">
                <a:cs typeface="Times New Roman" pitchFamily="18" charset="0"/>
              </a:rPr>
              <a:t>:</a:t>
            </a:r>
            <a:r>
              <a:rPr lang="en-US" sz="1600" dirty="0" smtClean="0">
                <a:cs typeface="Times New Roman" pitchFamily="18" charset="0"/>
              </a:rPr>
              <a:t> Test-beam</a:t>
            </a:r>
            <a:endParaRPr lang="en-US" sz="1600" dirty="0">
              <a:cs typeface="Times New Roman" pitchFamily="18" charset="0"/>
            </a:endParaRPr>
          </a:p>
        </p:txBody>
      </p:sp>
      <p:pic>
        <p:nvPicPr>
          <p:cNvPr id="7184" name="Picture 17" descr="tbeam.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995630" y="3191625"/>
            <a:ext cx="312563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 bit of ATLAS history</a:t>
            </a:r>
            <a:endParaRPr lang="en-US" dirty="0"/>
          </a:p>
        </p:txBody>
      </p:sp>
      <p:sp>
        <p:nvSpPr>
          <p:cNvPr id="718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08DA77D-C4BE-4C14-B488-2A3E2AC3FE3F}" type="slidenum">
              <a:rPr lang="ru-RU" smtClean="0"/>
              <a:pPr eaLnBrk="1" hangingPunct="1"/>
              <a:t>40</a:t>
            </a:fld>
            <a:endParaRPr lang="ru-RU" smtClean="0"/>
          </a:p>
        </p:txBody>
      </p:sp>
      <p:sp>
        <p:nvSpPr>
          <p:cNvPr id="3" name="Date Placeholder 2"/>
          <p:cNvSpPr>
            <a:spLocks noGrp="1"/>
          </p:cNvSpPr>
          <p:nvPr>
            <p:ph type="dt" sz="half" idx="10"/>
          </p:nvPr>
        </p:nvSpPr>
        <p:spPr/>
        <p:txBody>
          <a:bodyPr/>
          <a:lstStyle/>
          <a:p>
            <a:r>
              <a:rPr lang="es-ES_tradnl" smtClean="0"/>
              <a:t>Upgrade of the ATLAS TileCal Electronics - 29 January 2014</a:t>
            </a:r>
            <a:endParaRPr lang="en-US"/>
          </a:p>
        </p:txBody>
      </p:sp>
      <p:sp>
        <p:nvSpPr>
          <p:cNvPr id="4" name="Footer Placeholder 3"/>
          <p:cNvSpPr>
            <a:spLocks noGrp="1"/>
          </p:cNvSpPr>
          <p:nvPr>
            <p:ph type="ftr" sz="quarter" idx="12"/>
          </p:nvPr>
        </p:nvSpPr>
        <p:spPr/>
        <p:txBody>
          <a:bodyPr/>
          <a:lstStyle/>
          <a:p>
            <a:r>
              <a:rPr lang="en-US" smtClean="0"/>
              <a:t>Carlos Solans</a:t>
            </a:r>
            <a:endParaRPr lang="en-US"/>
          </a:p>
        </p:txBody>
      </p:sp>
    </p:spTree>
    <p:extLst>
      <p:ext uri="{BB962C8B-B14F-4D97-AF65-F5344CB8AC3E}">
        <p14:creationId xmlns:p14="http://schemas.microsoft.com/office/powerpoint/2010/main" val="9912986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Tile module construction</a:t>
            </a:r>
            <a:endParaRPr lang="en-US" dirty="0"/>
          </a:p>
        </p:txBody>
      </p:sp>
      <p:sp>
        <p:nvSpPr>
          <p:cNvPr id="14" name="Content Placeholder 13"/>
          <p:cNvSpPr>
            <a:spLocks noGrp="1"/>
          </p:cNvSpPr>
          <p:nvPr>
            <p:ph idx="1"/>
          </p:nvPr>
        </p:nvSpPr>
        <p:spPr>
          <a:xfrm>
            <a:off x="4599082" y="1037836"/>
            <a:ext cx="4498010" cy="4113244"/>
          </a:xfrm>
        </p:spPr>
        <p:txBody>
          <a:bodyPr>
            <a:normAutofit fontScale="85000" lnSpcReduction="20000"/>
          </a:bodyPr>
          <a:lstStyle/>
          <a:p>
            <a:pPr marL="342900" lvl="1" indent="-342900">
              <a:lnSpc>
                <a:spcPct val="110000"/>
              </a:lnSpc>
              <a:buClrTx/>
              <a:buSzPct val="80000"/>
              <a:buFont typeface="Wingdings" charset="2"/>
              <a:buChar char="l"/>
            </a:pPr>
            <a:r>
              <a:rPr lang="en-US" dirty="0"/>
              <a:t>Each module is built out of 19 sub-</a:t>
            </a:r>
            <a:r>
              <a:rPr lang="en-US" dirty="0" smtClean="0"/>
              <a:t>modules</a:t>
            </a:r>
            <a:r>
              <a:rPr lang="en-US" dirty="0"/>
              <a:t> </a:t>
            </a:r>
            <a:r>
              <a:rPr lang="en-US" dirty="0" smtClean="0"/>
              <a:t>(~29 cm) which are attached to the girder</a:t>
            </a:r>
          </a:p>
          <a:p>
            <a:pPr marL="742950" lvl="2" indent="-342900">
              <a:lnSpc>
                <a:spcPct val="110000"/>
              </a:lnSpc>
              <a:buSzPct val="80000"/>
              <a:buFont typeface="Wingdings" charset="2"/>
              <a:buChar char="l"/>
            </a:pPr>
            <a:r>
              <a:rPr lang="en-US" dirty="0" smtClean="0"/>
              <a:t>Constructed independently and before the optics instrumentation</a:t>
            </a:r>
          </a:p>
          <a:p>
            <a:pPr marL="342900" lvl="1" indent="-342900">
              <a:lnSpc>
                <a:spcPct val="110000"/>
              </a:lnSpc>
              <a:buClrTx/>
              <a:buSzPct val="80000"/>
              <a:buFont typeface="Wingdings" charset="2"/>
              <a:buChar char="l"/>
            </a:pPr>
            <a:r>
              <a:rPr lang="en-US" dirty="0" smtClean="0"/>
              <a:t>Spacer plates (4 mm) are placed in between two master plates (5 mm) leaving the space for the tiles (3 mm)</a:t>
            </a:r>
          </a:p>
          <a:p>
            <a:pPr marL="742950" lvl="2" indent="-342900">
              <a:lnSpc>
                <a:spcPct val="110000"/>
              </a:lnSpc>
              <a:buSzPct val="80000"/>
              <a:buFont typeface="Wingdings" charset="2"/>
              <a:buChar char="l"/>
            </a:pPr>
            <a:r>
              <a:rPr lang="en-US" dirty="0" smtClean="0"/>
              <a:t>Periodicity of 18 mm</a:t>
            </a:r>
          </a:p>
          <a:p>
            <a:pPr marL="742950" lvl="2" indent="-342900">
              <a:lnSpc>
                <a:spcPct val="110000"/>
              </a:lnSpc>
              <a:buSzPct val="80000"/>
              <a:buFont typeface="Wingdings" charset="2"/>
              <a:buChar char="l"/>
            </a:pPr>
            <a:r>
              <a:rPr lang="en-US" dirty="0" smtClean="0"/>
              <a:t>More </a:t>
            </a:r>
            <a:r>
              <a:rPr lang="en-US" dirty="0"/>
              <a:t>details in </a:t>
            </a:r>
            <a:r>
              <a:rPr lang="en-US" dirty="0">
                <a:hlinkClick r:id="rId2"/>
              </a:rPr>
              <a:t>2013 JINST 8 </a:t>
            </a:r>
            <a:r>
              <a:rPr lang="en-US" dirty="0" smtClean="0">
                <a:hlinkClick r:id="rId2"/>
              </a:rPr>
              <a:t>T11001</a:t>
            </a:r>
            <a:endParaRPr lang="en-US" dirty="0" smtClean="0"/>
          </a:p>
          <a:p>
            <a:pPr marL="342900" lvl="1" indent="-342900">
              <a:lnSpc>
                <a:spcPct val="110000"/>
              </a:lnSpc>
              <a:buClrTx/>
              <a:buSzPct val="80000"/>
              <a:buFont typeface="Wingdings" charset="2"/>
              <a:buChar char="l"/>
            </a:pPr>
            <a:r>
              <a:rPr lang="en-US" dirty="0" smtClean="0"/>
              <a:t>WLS fibers are placed along the spacer plates between two master plates without any compromise for extra space </a:t>
            </a:r>
          </a:p>
          <a:p>
            <a:pPr marL="342900" lvl="1" indent="-342900">
              <a:lnSpc>
                <a:spcPct val="110000"/>
              </a:lnSpc>
              <a:buClrTx/>
              <a:buSzPct val="80000"/>
              <a:buFont typeface="Wingdings" charset="2"/>
              <a:buChar char="l"/>
            </a:pPr>
            <a:r>
              <a:rPr lang="en-US" dirty="0" smtClean="0"/>
              <a:t>Similar assembly procedure can be followed for the </a:t>
            </a:r>
            <a:r>
              <a:rPr lang="en-US" dirty="0" err="1" smtClean="0"/>
              <a:t>LHeC</a:t>
            </a:r>
            <a:r>
              <a:rPr lang="en-US" dirty="0" smtClean="0"/>
              <a:t> detector</a:t>
            </a:r>
          </a:p>
          <a:p>
            <a:pPr marL="342900" lvl="1" indent="-342900">
              <a:lnSpc>
                <a:spcPct val="110000"/>
              </a:lnSpc>
              <a:buClrTx/>
              <a:buSzPct val="80000"/>
              <a:buFont typeface="Wingdings" charset="2"/>
              <a:buChar char="l"/>
            </a:pPr>
            <a:endParaRPr lang="en-US" dirty="0"/>
          </a:p>
          <a:p>
            <a:pPr marL="342900" lvl="1" indent="-342900">
              <a:lnSpc>
                <a:spcPct val="110000"/>
              </a:lnSpc>
              <a:buClrTx/>
              <a:buSzPct val="80000"/>
              <a:buFont typeface="Wingdings" charset="2"/>
              <a:buChar char="l"/>
            </a:pPr>
            <a:endParaRPr lang="en-US" dirty="0" smtClean="0"/>
          </a:p>
          <a:p>
            <a:pPr marL="342900" lvl="1" indent="-342900">
              <a:lnSpc>
                <a:spcPct val="110000"/>
              </a:lnSpc>
              <a:buClrTx/>
              <a:buSzPct val="80000"/>
              <a:buFont typeface="Wingdings" charset="2"/>
              <a:buChar char="l"/>
            </a:pP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E266C34C-EE11-E64E-9201-4C953A09C432}" type="slidenum">
              <a:rPr lang="en-US" smtClean="0"/>
              <a:t>41</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7" name="Picture 6"/>
          <p:cNvPicPr>
            <a:picLocks noChangeAspect="1"/>
          </p:cNvPicPr>
          <p:nvPr/>
        </p:nvPicPr>
        <p:blipFill>
          <a:blip r:embed="rId3"/>
          <a:stretch>
            <a:fillRect/>
          </a:stretch>
        </p:blipFill>
        <p:spPr>
          <a:xfrm>
            <a:off x="126788" y="4579056"/>
            <a:ext cx="4472294" cy="1885124"/>
          </a:xfrm>
          <a:prstGeom prst="rect">
            <a:avLst/>
          </a:prstGeom>
        </p:spPr>
      </p:pic>
      <p:pic>
        <p:nvPicPr>
          <p:cNvPr id="9" name="Picture 8"/>
          <p:cNvPicPr>
            <a:picLocks noChangeAspect="1"/>
          </p:cNvPicPr>
          <p:nvPr/>
        </p:nvPicPr>
        <p:blipFill>
          <a:blip r:embed="rId4"/>
          <a:stretch>
            <a:fillRect/>
          </a:stretch>
        </p:blipFill>
        <p:spPr>
          <a:xfrm>
            <a:off x="4762680" y="5065829"/>
            <a:ext cx="1990511" cy="1498234"/>
          </a:xfrm>
          <a:prstGeom prst="rect">
            <a:avLst/>
          </a:prstGeom>
        </p:spPr>
      </p:pic>
      <p:pic>
        <p:nvPicPr>
          <p:cNvPr id="13" name="Picture 12"/>
          <p:cNvPicPr>
            <a:picLocks noChangeAspect="1"/>
          </p:cNvPicPr>
          <p:nvPr/>
        </p:nvPicPr>
        <p:blipFill>
          <a:blip r:embed="rId5"/>
          <a:stretch>
            <a:fillRect/>
          </a:stretch>
        </p:blipFill>
        <p:spPr>
          <a:xfrm>
            <a:off x="126788" y="1037836"/>
            <a:ext cx="4472294" cy="3450607"/>
          </a:xfrm>
          <a:prstGeom prst="rect">
            <a:avLst/>
          </a:prstGeom>
        </p:spPr>
      </p:pic>
      <p:pic>
        <p:nvPicPr>
          <p:cNvPr id="17" name="Picture 16"/>
          <p:cNvPicPr>
            <a:picLocks noChangeAspect="1"/>
          </p:cNvPicPr>
          <p:nvPr/>
        </p:nvPicPr>
        <p:blipFill>
          <a:blip r:embed="rId6"/>
          <a:stretch>
            <a:fillRect/>
          </a:stretch>
        </p:blipFill>
        <p:spPr>
          <a:xfrm>
            <a:off x="7000569" y="5063633"/>
            <a:ext cx="1989931" cy="1500429"/>
          </a:xfrm>
          <a:prstGeom prst="rect">
            <a:avLst/>
          </a:prstGeom>
        </p:spPr>
      </p:pic>
    </p:spTree>
    <p:extLst>
      <p:ext uri="{BB962C8B-B14F-4D97-AF65-F5344CB8AC3E}">
        <p14:creationId xmlns:p14="http://schemas.microsoft.com/office/powerpoint/2010/main" val="22722339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representation</a:t>
            </a:r>
            <a:endParaRPr lang="en-US" dirty="0"/>
          </a:p>
        </p:txBody>
      </p:sp>
      <p:sp>
        <p:nvSpPr>
          <p:cNvPr id="3" name="Content Placeholder 2"/>
          <p:cNvSpPr>
            <a:spLocks noGrp="1"/>
          </p:cNvSpPr>
          <p:nvPr>
            <p:ph idx="1"/>
          </p:nvPr>
        </p:nvSpPr>
        <p:spPr>
          <a:xfrm>
            <a:off x="183644" y="3817316"/>
            <a:ext cx="8710221" cy="2708028"/>
          </a:xfrm>
        </p:spPr>
        <p:txBody>
          <a:bodyPr>
            <a:normAutofit fontScale="70000" lnSpcReduction="20000"/>
          </a:bodyPr>
          <a:lstStyle/>
          <a:p>
            <a:r>
              <a:rPr lang="en-US" dirty="0"/>
              <a:t>The analog pulses from the PMTs undergo shaping and amplification in the 3-in-1 cards in two gains (low and high) with a ratio of 1:64. Low gain signals which are summed in groups by adder boards are provided to the Level 1 Calorimeter Trigger. The analog pulses are received by digitizer boards where the signal is converted into digital samples every 25 ns, which are stored in the front-end pipeline memories, the so called Data Management Units (DMU). Upon Level 1 accept, an event-frame-­selector selects high gain samples unless the highest sample is saturated in which case the low gain samples are used and stores them in a buffer. Event frames are pulled from the DMUs by the Interface card which formats the data and transfers the frames to the off</a:t>
            </a:r>
            <a:r>
              <a:rPr lang="en-US" dirty="0" smtClean="0"/>
              <a:t>-detector </a:t>
            </a:r>
            <a:r>
              <a:rPr lang="en-US" dirty="0"/>
              <a:t>Read</a:t>
            </a:r>
            <a:r>
              <a:rPr lang="en-US" dirty="0" smtClean="0"/>
              <a:t>-Out </a:t>
            </a:r>
            <a:r>
              <a:rPr lang="en-US" dirty="0"/>
              <a:t>Drivers (RODs).</a:t>
            </a:r>
          </a:p>
        </p:txBody>
      </p:sp>
      <p:pic>
        <p:nvPicPr>
          <p:cNvPr id="4" name="Picture 3" descr="tile_frontend_cartoon.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3644" y="1407897"/>
            <a:ext cx="8640000" cy="1957574"/>
          </a:xfrm>
          <a:prstGeom prst="rect">
            <a:avLst/>
          </a:prstGeom>
        </p:spPr>
      </p:pic>
      <p:sp>
        <p:nvSpPr>
          <p:cNvPr id="5" name="Date Placeholder 4"/>
          <p:cNvSpPr>
            <a:spLocks noGrp="1"/>
          </p:cNvSpPr>
          <p:nvPr>
            <p:ph type="dt" sz="half" idx="10"/>
          </p:nvPr>
        </p:nvSpPr>
        <p:spPr/>
        <p:txBody>
          <a:bodyPr/>
          <a:lstStyle/>
          <a:p>
            <a:r>
              <a:rPr lang="es-ES_tradnl" smtClean="0"/>
              <a:t>Upgrade of the ATLAS TileCal Electronics - 29 January 2014</a:t>
            </a:r>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sp>
        <p:nvSpPr>
          <p:cNvPr id="7" name="Slide Number Placeholder 6"/>
          <p:cNvSpPr>
            <a:spLocks noGrp="1"/>
          </p:cNvSpPr>
          <p:nvPr>
            <p:ph type="sldNum" sz="quarter" idx="11"/>
          </p:nvPr>
        </p:nvSpPr>
        <p:spPr/>
        <p:txBody>
          <a:bodyPr/>
          <a:lstStyle/>
          <a:p>
            <a:fld id="{E266C34C-EE11-E64E-9201-4C953A09C432}" type="slidenum">
              <a:rPr lang="en-US" smtClean="0"/>
              <a:t>42</a:t>
            </a:fld>
            <a:endParaRPr lang="en-US"/>
          </a:p>
        </p:txBody>
      </p:sp>
    </p:spTree>
    <p:extLst>
      <p:ext uri="{BB962C8B-B14F-4D97-AF65-F5344CB8AC3E}">
        <p14:creationId xmlns:p14="http://schemas.microsoft.com/office/powerpoint/2010/main" val="1018319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Overview of the MobiDICK4 system</a:t>
            </a:r>
            <a:endParaRPr lang="en-US" dirty="0"/>
          </a:p>
        </p:txBody>
      </p:sp>
      <p:sp>
        <p:nvSpPr>
          <p:cNvPr id="3" name="Content Placeholder 2"/>
          <p:cNvSpPr>
            <a:spLocks noGrp="1"/>
          </p:cNvSpPr>
          <p:nvPr>
            <p:ph idx="1"/>
          </p:nvPr>
        </p:nvSpPr>
        <p:spPr>
          <a:xfrm>
            <a:off x="306904" y="3725645"/>
            <a:ext cx="8724311" cy="2864069"/>
          </a:xfrm>
        </p:spPr>
        <p:txBody>
          <a:bodyPr>
            <a:normAutofit/>
          </a:bodyPr>
          <a:lstStyle/>
          <a:p>
            <a:r>
              <a:rPr lang="en-US" dirty="0" err="1" smtClean="0"/>
              <a:t>MobiDICK</a:t>
            </a:r>
            <a:r>
              <a:rPr lang="en-US" dirty="0" smtClean="0"/>
              <a:t> box houses hardware needed to communicate with super-drawers</a:t>
            </a:r>
          </a:p>
          <a:p>
            <a:r>
              <a:rPr lang="en-US" dirty="0" err="1" smtClean="0"/>
              <a:t>MobiDICK</a:t>
            </a:r>
            <a:r>
              <a:rPr lang="en-US" dirty="0" smtClean="0"/>
              <a:t> server is the control application of the box</a:t>
            </a:r>
          </a:p>
          <a:p>
            <a:r>
              <a:rPr lang="en-US" dirty="0" smtClean="0"/>
              <a:t>Willy is the client software from which tests are executed</a:t>
            </a:r>
          </a:p>
          <a:p>
            <a:r>
              <a:rPr lang="en-US" dirty="0" smtClean="0"/>
              <a:t>Standard </a:t>
            </a:r>
            <a:r>
              <a:rPr lang="en-US" dirty="0" err="1" smtClean="0"/>
              <a:t>linux</a:t>
            </a:r>
            <a:r>
              <a:rPr lang="en-US" dirty="0" smtClean="0"/>
              <a:t> </a:t>
            </a:r>
            <a:r>
              <a:rPr lang="en-US" dirty="0"/>
              <a:t>l</a:t>
            </a:r>
            <a:r>
              <a:rPr lang="en-US" dirty="0" smtClean="0"/>
              <a:t>aptop runs Willy</a:t>
            </a:r>
          </a:p>
        </p:txBody>
      </p:sp>
      <p:sp>
        <p:nvSpPr>
          <p:cNvPr id="8" name="Date Placeholder 7"/>
          <p:cNvSpPr>
            <a:spLocks noGrp="1"/>
          </p:cNvSpPr>
          <p:nvPr>
            <p:ph type="dt" sz="half" idx="10"/>
          </p:nvPr>
        </p:nvSpPr>
        <p:spPr/>
        <p:txBody>
          <a:bodyPr/>
          <a:lstStyle/>
          <a:p>
            <a:r>
              <a:rPr lang="es-ES_tradnl" smtClean="0"/>
              <a:t>Upgrade of the ATLAS TileCal Electronics - 29 January 2014</a:t>
            </a:r>
            <a:endParaRPr lang="en-US"/>
          </a:p>
        </p:txBody>
      </p:sp>
      <p:sp>
        <p:nvSpPr>
          <p:cNvPr id="10" name="Footer Placeholder 9"/>
          <p:cNvSpPr>
            <a:spLocks noGrp="1"/>
          </p:cNvSpPr>
          <p:nvPr>
            <p:ph type="ftr" sz="quarter" idx="12"/>
          </p:nvPr>
        </p:nvSpPr>
        <p:spPr/>
        <p:txBody>
          <a:bodyPr/>
          <a:lstStyle/>
          <a:p>
            <a:r>
              <a:rPr lang="en-US" smtClean="0"/>
              <a:t>Carlos Solans</a:t>
            </a:r>
            <a:endParaRPr lang="en-US"/>
          </a:p>
        </p:txBody>
      </p:sp>
      <p:sp>
        <p:nvSpPr>
          <p:cNvPr id="11" name="Slide Number Placeholder 10"/>
          <p:cNvSpPr>
            <a:spLocks noGrp="1"/>
          </p:cNvSpPr>
          <p:nvPr>
            <p:ph type="sldNum" sz="quarter" idx="11"/>
          </p:nvPr>
        </p:nvSpPr>
        <p:spPr/>
        <p:txBody>
          <a:bodyPr/>
          <a:lstStyle/>
          <a:p>
            <a:fld id="{0E035AA5-96AA-6A48-A5B0-22B3EB0ED6D5}" type="slidenum">
              <a:rPr lang="en-US" smtClean="0"/>
              <a:t>43</a:t>
            </a:fld>
            <a:endParaRPr lang="en-US"/>
          </a:p>
        </p:txBody>
      </p:sp>
      <p:grpSp>
        <p:nvGrpSpPr>
          <p:cNvPr id="74" name="Group 73"/>
          <p:cNvGrpSpPr/>
          <p:nvPr/>
        </p:nvGrpSpPr>
        <p:grpSpPr>
          <a:xfrm>
            <a:off x="1472466" y="1226886"/>
            <a:ext cx="6501523" cy="2252943"/>
            <a:chOff x="966476" y="1185592"/>
            <a:chExt cx="6501523" cy="2252943"/>
          </a:xfrm>
        </p:grpSpPr>
        <p:sp>
          <p:nvSpPr>
            <p:cNvPr id="4" name="Rectangle 3"/>
            <p:cNvSpPr/>
            <p:nvPr/>
          </p:nvSpPr>
          <p:spPr>
            <a:xfrm>
              <a:off x="2762657" y="1858066"/>
              <a:ext cx="1400413" cy="1071933"/>
            </a:xfrm>
            <a:prstGeom prst="rect">
              <a:avLst/>
            </a:prstGeom>
            <a:solidFill>
              <a:srgbClr val="CCFF99"/>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err="1" smtClean="0">
                  <a:solidFill>
                    <a:schemeClr val="tx1"/>
                  </a:solidFill>
                </a:rPr>
                <a:t>MobiDICK</a:t>
              </a:r>
              <a:endParaRPr lang="en-US" dirty="0" smtClean="0">
                <a:solidFill>
                  <a:schemeClr val="tx1"/>
                </a:solidFill>
              </a:endParaRPr>
            </a:p>
            <a:p>
              <a:pPr algn="ctr"/>
              <a:r>
                <a:rPr lang="en-US" dirty="0" smtClean="0">
                  <a:solidFill>
                    <a:schemeClr val="tx1"/>
                  </a:solidFill>
                </a:rPr>
                <a:t>box</a:t>
              </a:r>
              <a:endParaRPr lang="en-US" dirty="0">
                <a:solidFill>
                  <a:schemeClr val="tx1"/>
                </a:solidFill>
              </a:endParaRPr>
            </a:p>
          </p:txBody>
        </p:sp>
        <p:sp>
          <p:nvSpPr>
            <p:cNvPr id="5" name="Rectangle 4"/>
            <p:cNvSpPr/>
            <p:nvPr/>
          </p:nvSpPr>
          <p:spPr>
            <a:xfrm>
              <a:off x="966476" y="1861927"/>
              <a:ext cx="1156862" cy="878589"/>
            </a:xfrm>
            <a:prstGeom prst="rect">
              <a:avLst/>
            </a:prstGeom>
            <a:solidFill>
              <a:srgbClr val="CCFF99"/>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a:solidFill>
                    <a:schemeClr val="tx1"/>
                  </a:solidFill>
                </a:rPr>
                <a:t>Laptop</a:t>
              </a:r>
            </a:p>
          </p:txBody>
        </p:sp>
        <p:sp>
          <p:nvSpPr>
            <p:cNvPr id="6" name="Rectangle 5"/>
            <p:cNvSpPr/>
            <p:nvPr/>
          </p:nvSpPr>
          <p:spPr>
            <a:xfrm>
              <a:off x="2571297" y="2507983"/>
              <a:ext cx="1235147" cy="661117"/>
            </a:xfrm>
            <a:prstGeom prst="rect">
              <a:avLst/>
            </a:prstGeom>
            <a:solidFill>
              <a:schemeClr val="accent3">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dirty="0" err="1">
                  <a:solidFill>
                    <a:schemeClr val="tx1"/>
                  </a:solidFill>
                </a:rPr>
                <a:t>MobiDICK</a:t>
              </a:r>
              <a:r>
                <a:rPr lang="en-US" dirty="0">
                  <a:solidFill>
                    <a:schemeClr val="tx1"/>
                  </a:solidFill>
                </a:rPr>
                <a:t/>
              </a:r>
              <a:br>
                <a:rPr lang="en-US" dirty="0">
                  <a:solidFill>
                    <a:schemeClr val="tx1"/>
                  </a:solidFill>
                </a:rPr>
              </a:br>
              <a:r>
                <a:rPr lang="en-US" dirty="0">
                  <a:solidFill>
                    <a:schemeClr val="tx1"/>
                  </a:solidFill>
                </a:rPr>
                <a:t>server</a:t>
              </a:r>
            </a:p>
          </p:txBody>
        </p:sp>
        <p:sp>
          <p:nvSpPr>
            <p:cNvPr id="7" name="Rectangle 6"/>
            <p:cNvSpPr/>
            <p:nvPr/>
          </p:nvSpPr>
          <p:spPr>
            <a:xfrm>
              <a:off x="1288309" y="2270242"/>
              <a:ext cx="1017691" cy="661117"/>
            </a:xfrm>
            <a:prstGeom prst="rect">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dirty="0">
                  <a:solidFill>
                    <a:schemeClr val="tx1"/>
                  </a:solidFill>
                </a:rPr>
                <a:t>Willy</a:t>
              </a:r>
            </a:p>
          </p:txBody>
        </p:sp>
        <p:cxnSp>
          <p:nvCxnSpPr>
            <p:cNvPr id="9" name="Curved Connector 8"/>
            <p:cNvCxnSpPr>
              <a:stCxn id="7" idx="2"/>
              <a:endCxn id="6" idx="2"/>
            </p:cNvCxnSpPr>
            <p:nvPr/>
          </p:nvCxnSpPr>
          <p:spPr>
            <a:xfrm rot="16200000" flipH="1">
              <a:off x="2374143" y="2354371"/>
              <a:ext cx="237741" cy="1391716"/>
            </a:xfrm>
            <a:prstGeom prst="curvedConnector3">
              <a:avLst>
                <a:gd name="adj1" fmla="val 196155"/>
              </a:avLst>
            </a:prstGeom>
            <a:ln w="57150" cmpd="sng">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Can 16"/>
            <p:cNvSpPr/>
            <p:nvPr/>
          </p:nvSpPr>
          <p:spPr bwMode="auto">
            <a:xfrm rot="5400000" flipV="1">
              <a:off x="5983246" y="1446609"/>
              <a:ext cx="1073293" cy="1896212"/>
            </a:xfrm>
            <a:prstGeom prst="can">
              <a:avLst>
                <a:gd name="adj" fmla="val 50000"/>
              </a:avLst>
            </a:prstGeom>
            <a:solidFill>
              <a:schemeClr val="accent1">
                <a:lumMod val="50000"/>
                <a:alpha val="64000"/>
              </a:schemeClr>
            </a:solidFill>
            <a:ln>
              <a:solidFill>
                <a:schemeClr val="accent2"/>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vert"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charset="0"/>
                </a:rPr>
                <a:t>Detector</a:t>
              </a:r>
              <a:endParaRPr kumimoji="0" lang="en-US" sz="1800" b="0" i="0" u="none" strike="noStrike" cap="none" normalizeH="0" baseline="0" dirty="0">
                <a:ln>
                  <a:noFill/>
                </a:ln>
                <a:solidFill>
                  <a:schemeClr val="tx1"/>
                </a:solidFill>
                <a:effectLst/>
                <a:latin typeface="Verdana" charset="0"/>
              </a:endParaRPr>
            </a:p>
          </p:txBody>
        </p:sp>
        <p:cxnSp>
          <p:nvCxnSpPr>
            <p:cNvPr id="19" name="Straight Arrow Connector 18"/>
            <p:cNvCxnSpPr/>
            <p:nvPr/>
          </p:nvCxnSpPr>
          <p:spPr bwMode="auto">
            <a:xfrm>
              <a:off x="4227335" y="2071678"/>
              <a:ext cx="1278638" cy="0"/>
            </a:xfrm>
            <a:prstGeom prst="straightConnector1">
              <a:avLst/>
            </a:prstGeom>
            <a:ln>
              <a:solidFill>
                <a:srgbClr val="FF66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bwMode="auto">
            <a:xfrm flipH="1">
              <a:off x="4206164" y="2299654"/>
              <a:ext cx="1278639" cy="0"/>
            </a:xfrm>
            <a:prstGeom prst="straightConnector1">
              <a:avLst/>
            </a:prstGeom>
            <a:ln>
              <a:solidFill>
                <a:srgbClr val="FF66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p:nvPr/>
          </p:nvCxnSpPr>
          <p:spPr bwMode="auto">
            <a:xfrm>
              <a:off x="4227335" y="2538599"/>
              <a:ext cx="1278638" cy="0"/>
            </a:xfrm>
            <a:prstGeom prst="straightConnector1">
              <a:avLst/>
            </a:prstGeom>
            <a:ln>
              <a:solidFill>
                <a:schemeClr val="tx1"/>
              </a:solidFill>
              <a:headEnd type="arrow" w="med" len="med"/>
              <a:tailEnd type="arrow"/>
            </a:ln>
          </p:spPr>
          <p:style>
            <a:lnRef idx="2">
              <a:schemeClr val="accent2"/>
            </a:lnRef>
            <a:fillRef idx="0">
              <a:schemeClr val="accent2"/>
            </a:fillRef>
            <a:effectRef idx="1">
              <a:schemeClr val="accent2"/>
            </a:effectRef>
            <a:fontRef idx="minor">
              <a:schemeClr val="tx1"/>
            </a:fontRef>
          </p:style>
        </p:cxnSp>
        <p:cxnSp>
          <p:nvCxnSpPr>
            <p:cNvPr id="28" name="Straight Arrow Connector 27"/>
            <p:cNvCxnSpPr/>
            <p:nvPr/>
          </p:nvCxnSpPr>
          <p:spPr bwMode="auto">
            <a:xfrm flipH="1">
              <a:off x="4227334" y="2785467"/>
              <a:ext cx="1278639" cy="0"/>
            </a:xfrm>
            <a:prstGeom prst="straightConnector1">
              <a:avLst/>
            </a:prstGeom>
            <a:ln>
              <a:solidFill>
                <a:schemeClr val="bg2"/>
              </a:solidFill>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27" name="TextBox 26"/>
            <p:cNvSpPr txBox="1"/>
            <p:nvPr/>
          </p:nvSpPr>
          <p:spPr>
            <a:xfrm>
              <a:off x="4523075" y="1798697"/>
              <a:ext cx="533657" cy="307777"/>
            </a:xfrm>
            <a:prstGeom prst="rect">
              <a:avLst/>
            </a:prstGeom>
            <a:noFill/>
          </p:spPr>
          <p:txBody>
            <a:bodyPr wrap="none" rtlCol="0">
              <a:spAutoFit/>
            </a:bodyPr>
            <a:lstStyle/>
            <a:p>
              <a:r>
                <a:rPr lang="en-US" sz="1400" dirty="0" smtClean="0"/>
                <a:t>TTC</a:t>
              </a:r>
              <a:endParaRPr lang="en-US" sz="1400" dirty="0"/>
            </a:p>
          </p:txBody>
        </p:sp>
        <p:sp>
          <p:nvSpPr>
            <p:cNvPr id="30" name="TextBox 29"/>
            <p:cNvSpPr txBox="1"/>
            <p:nvPr/>
          </p:nvSpPr>
          <p:spPr>
            <a:xfrm>
              <a:off x="4523075" y="2045581"/>
              <a:ext cx="583626" cy="307777"/>
            </a:xfrm>
            <a:prstGeom prst="rect">
              <a:avLst/>
            </a:prstGeom>
            <a:noFill/>
          </p:spPr>
          <p:txBody>
            <a:bodyPr wrap="none" rtlCol="0">
              <a:spAutoFit/>
            </a:bodyPr>
            <a:lstStyle/>
            <a:p>
              <a:r>
                <a:rPr lang="en-US" sz="1400" dirty="0" smtClean="0"/>
                <a:t>ROD</a:t>
              </a:r>
              <a:endParaRPr lang="en-US" sz="1400" dirty="0"/>
            </a:p>
          </p:txBody>
        </p:sp>
        <p:sp>
          <p:nvSpPr>
            <p:cNvPr id="32" name="TextBox 31"/>
            <p:cNvSpPr txBox="1"/>
            <p:nvPr/>
          </p:nvSpPr>
          <p:spPr>
            <a:xfrm>
              <a:off x="4525579" y="2269798"/>
              <a:ext cx="563726" cy="307777"/>
            </a:xfrm>
            <a:prstGeom prst="rect">
              <a:avLst/>
            </a:prstGeom>
            <a:noFill/>
          </p:spPr>
          <p:txBody>
            <a:bodyPr wrap="none" rtlCol="0">
              <a:spAutoFit/>
            </a:bodyPr>
            <a:lstStyle/>
            <a:p>
              <a:r>
                <a:rPr lang="en-US" sz="1400" dirty="0" smtClean="0"/>
                <a:t>CAN</a:t>
              </a:r>
              <a:endParaRPr lang="en-US" sz="1400" dirty="0"/>
            </a:p>
          </p:txBody>
        </p:sp>
        <p:sp>
          <p:nvSpPr>
            <p:cNvPr id="33" name="TextBox 32"/>
            <p:cNvSpPr txBox="1"/>
            <p:nvPr/>
          </p:nvSpPr>
          <p:spPr>
            <a:xfrm>
              <a:off x="4505679" y="2507983"/>
              <a:ext cx="748923" cy="307777"/>
            </a:xfrm>
            <a:prstGeom prst="rect">
              <a:avLst/>
            </a:prstGeom>
            <a:noFill/>
          </p:spPr>
          <p:txBody>
            <a:bodyPr wrap="none" rtlCol="0">
              <a:spAutoFit/>
            </a:bodyPr>
            <a:lstStyle/>
            <a:p>
              <a:r>
                <a:rPr lang="en-US" sz="1400" dirty="0" smtClean="0"/>
                <a:t>Trigger</a:t>
              </a:r>
              <a:endParaRPr lang="en-US" sz="1400" dirty="0"/>
            </a:p>
          </p:txBody>
        </p:sp>
        <p:grpSp>
          <p:nvGrpSpPr>
            <p:cNvPr id="43" name="Group 42"/>
            <p:cNvGrpSpPr/>
            <p:nvPr/>
          </p:nvGrpSpPr>
          <p:grpSpPr>
            <a:xfrm>
              <a:off x="4029033" y="1493369"/>
              <a:ext cx="1859660" cy="305328"/>
              <a:chOff x="4293148" y="1493370"/>
              <a:chExt cx="1278638" cy="305328"/>
            </a:xfrm>
          </p:grpSpPr>
          <p:cxnSp>
            <p:nvCxnSpPr>
              <p:cNvPr id="34" name="Straight Arrow Connector 33"/>
              <p:cNvCxnSpPr/>
              <p:nvPr/>
            </p:nvCxnSpPr>
            <p:spPr bwMode="auto">
              <a:xfrm>
                <a:off x="4293148" y="1493370"/>
                <a:ext cx="1278638" cy="0"/>
              </a:xfrm>
              <a:prstGeom prst="straightConnector1">
                <a:avLst/>
              </a:prstGeom>
              <a:ln>
                <a:solidFill>
                  <a:srgbClr val="FF0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35" name="Straight Arrow Connector 34"/>
              <p:cNvCxnSpPr/>
              <p:nvPr/>
            </p:nvCxnSpPr>
            <p:spPr bwMode="auto">
              <a:xfrm>
                <a:off x="5571786" y="1493370"/>
                <a:ext cx="0" cy="305327"/>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bwMode="auto">
              <a:xfrm flipV="1">
                <a:off x="4293148" y="1493370"/>
                <a:ext cx="0" cy="305328"/>
              </a:xfrm>
              <a:prstGeom prst="straightConnector1">
                <a:avLst/>
              </a:prstGeom>
              <a:ln>
                <a:solidFill>
                  <a:srgbClr val="FF0000"/>
                </a:solidFill>
                <a:headEnd type="none" w="med" len="med"/>
                <a:tailEnd type="none"/>
              </a:ln>
            </p:spPr>
            <p:style>
              <a:lnRef idx="2">
                <a:schemeClr val="accent2"/>
              </a:lnRef>
              <a:fillRef idx="0">
                <a:schemeClr val="accent2"/>
              </a:fillRef>
              <a:effectRef idx="1">
                <a:schemeClr val="accent2"/>
              </a:effectRef>
              <a:fontRef idx="minor">
                <a:schemeClr val="tx1"/>
              </a:fontRef>
            </p:style>
          </p:cxnSp>
        </p:grpSp>
        <p:sp>
          <p:nvSpPr>
            <p:cNvPr id="44" name="TextBox 43"/>
            <p:cNvSpPr txBox="1"/>
            <p:nvPr/>
          </p:nvSpPr>
          <p:spPr>
            <a:xfrm>
              <a:off x="4667625" y="1185592"/>
              <a:ext cx="441146" cy="307777"/>
            </a:xfrm>
            <a:prstGeom prst="rect">
              <a:avLst/>
            </a:prstGeom>
            <a:noFill/>
          </p:spPr>
          <p:txBody>
            <a:bodyPr wrap="none" rtlCol="0">
              <a:spAutoFit/>
            </a:bodyPr>
            <a:lstStyle/>
            <a:p>
              <a:r>
                <a:rPr lang="en-US" sz="1400" dirty="0" smtClean="0"/>
                <a:t>HV</a:t>
              </a:r>
              <a:endParaRPr lang="en-US" sz="1400" dirty="0"/>
            </a:p>
          </p:txBody>
        </p:sp>
        <p:grpSp>
          <p:nvGrpSpPr>
            <p:cNvPr id="65" name="Group 64"/>
            <p:cNvGrpSpPr/>
            <p:nvPr/>
          </p:nvGrpSpPr>
          <p:grpSpPr>
            <a:xfrm>
              <a:off x="4029033" y="3009821"/>
              <a:ext cx="1981435" cy="363304"/>
              <a:chOff x="4029033" y="3009821"/>
              <a:chExt cx="1981435" cy="363304"/>
            </a:xfrm>
          </p:grpSpPr>
          <p:sp>
            <p:nvSpPr>
              <p:cNvPr id="46" name="Rectangle 45"/>
              <p:cNvSpPr/>
              <p:nvPr/>
            </p:nvSpPr>
            <p:spPr bwMode="auto">
              <a:xfrm>
                <a:off x="5056732" y="3096126"/>
                <a:ext cx="509423" cy="276999"/>
              </a:xfrm>
              <a:prstGeom prst="rect">
                <a:avLst/>
              </a:prstGeom>
              <a:solidFill>
                <a:srgbClr val="66CC99"/>
              </a:solidFill>
              <a:ln>
                <a:solidFill>
                  <a:srgbClr val="008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solidFill>
                      <a:schemeClr val="tx1"/>
                    </a:solidFill>
                    <a:effectLst/>
                    <a:latin typeface="Verdana" charset="0"/>
                  </a:rPr>
                  <a:t>LED</a:t>
                </a:r>
                <a:endParaRPr kumimoji="0" lang="en-US" sz="1200" b="0" i="0" u="none" strike="noStrike" cap="none" normalizeH="0" baseline="0" dirty="0">
                  <a:solidFill>
                    <a:schemeClr val="tx1"/>
                  </a:solidFill>
                  <a:effectLst/>
                  <a:latin typeface="Verdana" charset="0"/>
                </a:endParaRPr>
              </a:p>
            </p:txBody>
          </p:sp>
          <p:cxnSp>
            <p:nvCxnSpPr>
              <p:cNvPr id="48" name="Straight Connector 47"/>
              <p:cNvCxnSpPr/>
              <p:nvPr/>
            </p:nvCxnSpPr>
            <p:spPr bwMode="auto">
              <a:xfrm>
                <a:off x="4029033" y="3009821"/>
                <a:ext cx="0" cy="224805"/>
              </a:xfrm>
              <a:prstGeom prst="line">
                <a:avLst/>
              </a:prstGeom>
              <a:ln>
                <a:solidFill>
                  <a:srgbClr val="008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50" name="Straight Arrow Connector 49"/>
              <p:cNvCxnSpPr>
                <a:endCxn id="46" idx="1"/>
              </p:cNvCxnSpPr>
              <p:nvPr/>
            </p:nvCxnSpPr>
            <p:spPr bwMode="auto">
              <a:xfrm>
                <a:off x="4029033" y="3234626"/>
                <a:ext cx="1027699" cy="0"/>
              </a:xfrm>
              <a:prstGeom prst="straightConnector1">
                <a:avLst/>
              </a:prstGeom>
              <a:ln>
                <a:solidFill>
                  <a:srgbClr val="008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51" name="Straight Arrow Connector 50"/>
              <p:cNvCxnSpPr>
                <a:stCxn id="46" idx="3"/>
              </p:cNvCxnSpPr>
              <p:nvPr/>
            </p:nvCxnSpPr>
            <p:spPr bwMode="auto">
              <a:xfrm>
                <a:off x="5566155" y="3234626"/>
                <a:ext cx="444313" cy="0"/>
              </a:xfrm>
              <a:prstGeom prst="straightConnector1">
                <a:avLst/>
              </a:prstGeom>
              <a:ln>
                <a:solidFill>
                  <a:srgbClr val="008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59" name="Straight Arrow Connector 58"/>
              <p:cNvCxnSpPr/>
              <p:nvPr/>
            </p:nvCxnSpPr>
            <p:spPr bwMode="auto">
              <a:xfrm flipV="1">
                <a:off x="6010468" y="3009821"/>
                <a:ext cx="0" cy="224805"/>
              </a:xfrm>
              <a:prstGeom prst="straightConnector1">
                <a:avLst/>
              </a:prstGeom>
              <a:ln>
                <a:solidFill>
                  <a:srgbClr val="008000"/>
                </a:solidFill>
                <a:headEnd type="none" w="med" len="med"/>
                <a:tailEnd type="arrow"/>
              </a:ln>
            </p:spPr>
            <p:style>
              <a:lnRef idx="2">
                <a:schemeClr val="accent2"/>
              </a:lnRef>
              <a:fillRef idx="0">
                <a:schemeClr val="accent2"/>
              </a:fillRef>
              <a:effectRef idx="1">
                <a:schemeClr val="accent2"/>
              </a:effectRef>
              <a:fontRef idx="minor">
                <a:schemeClr val="tx1"/>
              </a:fontRef>
            </p:style>
          </p:cxnSp>
        </p:grpSp>
        <p:sp>
          <p:nvSpPr>
            <p:cNvPr id="61" name="TextBox 60"/>
            <p:cNvSpPr txBox="1"/>
            <p:nvPr/>
          </p:nvSpPr>
          <p:spPr>
            <a:xfrm>
              <a:off x="5597309" y="2877805"/>
              <a:ext cx="300082" cy="338554"/>
            </a:xfrm>
            <a:prstGeom prst="rect">
              <a:avLst/>
            </a:prstGeom>
            <a:noFill/>
          </p:spPr>
          <p:txBody>
            <a:bodyPr wrap="none" rtlCol="0">
              <a:spAutoFit/>
            </a:bodyPr>
            <a:lstStyle/>
            <a:p>
              <a:r>
                <a:rPr lang="en-US" sz="1600" dirty="0" err="1" smtClean="0">
                  <a:latin typeface="Lucida Grande"/>
                  <a:ea typeface="Lucida Grande"/>
                  <a:cs typeface="Lucida Grande"/>
                </a:rPr>
                <a:t>γ</a:t>
              </a:r>
              <a:endParaRPr lang="en-US" sz="1600" dirty="0">
                <a:latin typeface="Wingdings" charset="2"/>
                <a:cs typeface="Wingdings" charset="2"/>
              </a:endParaRPr>
            </a:p>
          </p:txBody>
        </p:sp>
        <p:sp>
          <p:nvSpPr>
            <p:cNvPr id="64" name="TextBox 63"/>
            <p:cNvSpPr txBox="1"/>
            <p:nvPr/>
          </p:nvSpPr>
          <p:spPr>
            <a:xfrm>
              <a:off x="4060509" y="2953321"/>
              <a:ext cx="954107" cy="261610"/>
            </a:xfrm>
            <a:prstGeom prst="rect">
              <a:avLst/>
            </a:prstGeom>
            <a:noFill/>
          </p:spPr>
          <p:txBody>
            <a:bodyPr wrap="none" rtlCol="0">
              <a:spAutoFit/>
            </a:bodyPr>
            <a:lstStyle/>
            <a:p>
              <a:r>
                <a:rPr lang="en-US" sz="1100" dirty="0" smtClean="0">
                  <a:latin typeface="Lucida Grande"/>
                  <a:ea typeface="Lucida Grande"/>
                  <a:cs typeface="Lucida Grande"/>
                </a:rPr>
                <a:t>LED trigger</a:t>
              </a:r>
              <a:endParaRPr lang="en-US" sz="1100" dirty="0">
                <a:latin typeface="Wingdings" charset="2"/>
                <a:cs typeface="Wingdings" charset="2"/>
              </a:endParaRPr>
            </a:p>
          </p:txBody>
        </p:sp>
        <p:grpSp>
          <p:nvGrpSpPr>
            <p:cNvPr id="66" name="Group 65"/>
            <p:cNvGrpSpPr/>
            <p:nvPr/>
          </p:nvGrpSpPr>
          <p:grpSpPr>
            <a:xfrm>
              <a:off x="3929187" y="3009821"/>
              <a:ext cx="2155399" cy="428714"/>
              <a:chOff x="3855069" y="2944411"/>
              <a:chExt cx="2155399" cy="428714"/>
            </a:xfrm>
          </p:grpSpPr>
          <p:sp>
            <p:nvSpPr>
              <p:cNvPr id="67" name="Rectangle 66"/>
              <p:cNvSpPr/>
              <p:nvPr/>
            </p:nvSpPr>
            <p:spPr bwMode="auto">
              <a:xfrm>
                <a:off x="5056732" y="3096126"/>
                <a:ext cx="509423" cy="276999"/>
              </a:xfrm>
              <a:prstGeom prst="rect">
                <a:avLst/>
              </a:prstGeom>
              <a:solidFill>
                <a:srgbClr val="66CC99"/>
              </a:solidFill>
              <a:ln>
                <a:solidFill>
                  <a:srgbClr val="008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solidFill>
                      <a:schemeClr val="tx1"/>
                    </a:solidFill>
                    <a:effectLst/>
                    <a:latin typeface="Verdana" charset="0"/>
                  </a:rPr>
                  <a:t>LED</a:t>
                </a:r>
                <a:endParaRPr kumimoji="0" lang="en-US" sz="1200" b="0" i="0" u="none" strike="noStrike" cap="none" normalizeH="0" baseline="0" dirty="0">
                  <a:solidFill>
                    <a:schemeClr val="tx1"/>
                  </a:solidFill>
                  <a:effectLst/>
                  <a:latin typeface="Verdana" charset="0"/>
                </a:endParaRPr>
              </a:p>
            </p:txBody>
          </p:sp>
          <p:cxnSp>
            <p:nvCxnSpPr>
              <p:cNvPr id="68" name="Straight Connector 67"/>
              <p:cNvCxnSpPr/>
              <p:nvPr/>
            </p:nvCxnSpPr>
            <p:spPr bwMode="auto">
              <a:xfrm>
                <a:off x="3855069" y="2944411"/>
                <a:ext cx="0" cy="290215"/>
              </a:xfrm>
              <a:prstGeom prst="line">
                <a:avLst/>
              </a:prstGeom>
              <a:ln>
                <a:solidFill>
                  <a:srgbClr val="008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69" name="Straight Arrow Connector 68"/>
              <p:cNvCxnSpPr>
                <a:endCxn id="67" idx="1"/>
              </p:cNvCxnSpPr>
              <p:nvPr/>
            </p:nvCxnSpPr>
            <p:spPr bwMode="auto">
              <a:xfrm>
                <a:off x="3855069" y="3234626"/>
                <a:ext cx="1201663" cy="0"/>
              </a:xfrm>
              <a:prstGeom prst="straightConnector1">
                <a:avLst/>
              </a:prstGeom>
              <a:ln>
                <a:solidFill>
                  <a:srgbClr val="008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70" name="Straight Arrow Connector 69"/>
              <p:cNvCxnSpPr>
                <a:stCxn id="67" idx="3"/>
              </p:cNvCxnSpPr>
              <p:nvPr/>
            </p:nvCxnSpPr>
            <p:spPr bwMode="auto">
              <a:xfrm>
                <a:off x="5566155" y="3234626"/>
                <a:ext cx="444313" cy="0"/>
              </a:xfrm>
              <a:prstGeom prst="straightConnector1">
                <a:avLst/>
              </a:prstGeom>
              <a:ln>
                <a:solidFill>
                  <a:srgbClr val="008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71" name="Straight Arrow Connector 70"/>
              <p:cNvCxnSpPr/>
              <p:nvPr/>
            </p:nvCxnSpPr>
            <p:spPr bwMode="auto">
              <a:xfrm flipV="1">
                <a:off x="6010468" y="3009821"/>
                <a:ext cx="0" cy="224805"/>
              </a:xfrm>
              <a:prstGeom prst="straightConnector1">
                <a:avLst/>
              </a:prstGeom>
              <a:ln>
                <a:solidFill>
                  <a:srgbClr val="008000"/>
                </a:solidFill>
                <a:headEnd type="none" w="med" len="med"/>
                <a:tailEnd type="arrow"/>
              </a:ln>
            </p:spPr>
            <p:style>
              <a:lnRef idx="2">
                <a:schemeClr val="accent2"/>
              </a:lnRef>
              <a:fillRef idx="0">
                <a:schemeClr val="accent2"/>
              </a:fillRef>
              <a:effectRef idx="1">
                <a:schemeClr val="accent2"/>
              </a:effectRef>
              <a:fontRef idx="minor">
                <a:schemeClr val="tx1"/>
              </a:fontRef>
            </p:style>
          </p:cxnSp>
        </p:grpSp>
      </p:grpSp>
    </p:spTree>
    <p:extLst>
      <p:ext uri="{BB962C8B-B14F-4D97-AF65-F5344CB8AC3E}">
        <p14:creationId xmlns:p14="http://schemas.microsoft.com/office/powerpoint/2010/main" val="1809411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Mini-drawer CAD view</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368CC4E9-EDA5-7E48-8291-7B2BCA895226}" type="slidenum">
              <a:rPr lang="en-US" smtClean="0"/>
              <a:t>44</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7" name="Picture 6"/>
          <p:cNvPicPr>
            <a:picLocks noChangeAspect="1"/>
          </p:cNvPicPr>
          <p:nvPr/>
        </p:nvPicPr>
        <p:blipFill>
          <a:blip r:embed="rId2"/>
          <a:stretch>
            <a:fillRect/>
          </a:stretch>
        </p:blipFill>
        <p:spPr>
          <a:xfrm>
            <a:off x="0" y="1311155"/>
            <a:ext cx="9144000" cy="4969008"/>
          </a:xfrm>
          <a:prstGeom prst="rect">
            <a:avLst/>
          </a:prstGeom>
        </p:spPr>
      </p:pic>
      <p:sp>
        <p:nvSpPr>
          <p:cNvPr id="37" name="Rectangle 36"/>
          <p:cNvSpPr/>
          <p:nvPr/>
        </p:nvSpPr>
        <p:spPr bwMode="auto">
          <a:xfrm>
            <a:off x="483170" y="2926816"/>
            <a:ext cx="8139578" cy="276115"/>
          </a:xfrm>
          <a:prstGeom prst="rect">
            <a:avLst/>
          </a:prstGeom>
          <a:solidFill>
            <a:schemeClr val="bg1"/>
          </a:solidFill>
          <a:ln>
            <a:solidFill>
              <a:schemeClr val="bg1"/>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accent2"/>
              </a:solidFill>
              <a:effectLst/>
              <a:latin typeface="Verdana" charset="0"/>
            </a:endParaRPr>
          </a:p>
        </p:txBody>
      </p:sp>
    </p:spTree>
    <p:extLst>
      <p:ext uri="{BB962C8B-B14F-4D97-AF65-F5344CB8AC3E}">
        <p14:creationId xmlns:p14="http://schemas.microsoft.com/office/powerpoint/2010/main" val="41839275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Mini-drawer cross section view</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368CC4E9-EDA5-7E48-8291-7B2BCA895226}" type="slidenum">
              <a:rPr lang="en-US" smtClean="0"/>
              <a:t>45</a:t>
            </a:fld>
            <a:endParaRPr lang="en-US"/>
          </a:p>
        </p:txBody>
      </p:sp>
      <p:sp>
        <p:nvSpPr>
          <p:cNvPr id="3" name="Footer Placeholder 2"/>
          <p:cNvSpPr>
            <a:spLocks noGrp="1"/>
          </p:cNvSpPr>
          <p:nvPr>
            <p:ph type="ftr" sz="quarter" idx="12"/>
          </p:nvPr>
        </p:nvSpPr>
        <p:spPr/>
        <p:txBody>
          <a:bodyPr/>
          <a:lstStyle/>
          <a:p>
            <a:r>
              <a:rPr lang="en-US" smtClean="0"/>
              <a:t>Carlos Solans</a:t>
            </a:r>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t="3842"/>
          <a:stretch/>
        </p:blipFill>
        <p:spPr>
          <a:xfrm>
            <a:off x="1175239" y="1071360"/>
            <a:ext cx="6600456" cy="5527440"/>
          </a:xfrm>
          <a:prstGeom prst="rect">
            <a:avLst/>
          </a:prstGeom>
        </p:spPr>
      </p:pic>
    </p:spTree>
    <p:extLst>
      <p:ext uri="{BB962C8B-B14F-4D97-AF65-F5344CB8AC3E}">
        <p14:creationId xmlns:p14="http://schemas.microsoft.com/office/powerpoint/2010/main" val="55298159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Redundancy in the electronics</a:t>
            </a:r>
            <a:endParaRPr lang="en-US" dirty="0"/>
          </a:p>
        </p:txBody>
      </p:sp>
      <p:sp>
        <p:nvSpPr>
          <p:cNvPr id="9" name="Content Placeholder 8"/>
          <p:cNvSpPr>
            <a:spLocks noGrp="1"/>
          </p:cNvSpPr>
          <p:nvPr>
            <p:ph idx="1"/>
          </p:nvPr>
        </p:nvSpPr>
        <p:spPr>
          <a:xfrm>
            <a:off x="183644" y="4480440"/>
            <a:ext cx="8710221" cy="2044903"/>
          </a:xfrm>
        </p:spPr>
        <p:txBody>
          <a:bodyPr>
            <a:normAutofit fontScale="70000" lnSpcReduction="20000"/>
          </a:bodyPr>
          <a:lstStyle/>
          <a:p>
            <a:r>
              <a:rPr lang="en-US" dirty="0" smtClean="0"/>
              <a:t>One of the lessons we have learnt from the electronics consolidation process in ATLAS during the LS1 is that we need to think the electronics to maximize the redundancy in case of failure, minimize the coverage damage in case of failure</a:t>
            </a:r>
          </a:p>
          <a:p>
            <a:r>
              <a:rPr lang="en-US" dirty="0" smtClean="0"/>
              <a:t>A double read-out for the cell should be accompanied by a redundant data path from the PMT up to the back-end electronics</a:t>
            </a:r>
          </a:p>
          <a:p>
            <a:pPr lvl="1"/>
            <a:r>
              <a:rPr lang="en-US" dirty="0" smtClean="0"/>
              <a:t>Split the super-drawers into four independent mini-drawers</a:t>
            </a:r>
          </a:p>
          <a:p>
            <a:pPr lvl="1"/>
            <a:r>
              <a:rPr lang="en-US" dirty="0" smtClean="0"/>
              <a:t>Split each mini-drawer into two independent halves (one cell read-out by one side)</a:t>
            </a:r>
          </a:p>
          <a:p>
            <a:pPr lvl="1"/>
            <a:r>
              <a:rPr lang="en-US" dirty="0" smtClean="0"/>
              <a:t>Use redundant powering scheme</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368CC4E9-EDA5-7E48-8291-7B2BCA895226}" type="slidenum">
              <a:rPr lang="en-US" smtClean="0"/>
              <a:t>46</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grpSp>
        <p:nvGrpSpPr>
          <p:cNvPr id="24" name="Group 23"/>
          <p:cNvGrpSpPr/>
          <p:nvPr/>
        </p:nvGrpSpPr>
        <p:grpSpPr>
          <a:xfrm>
            <a:off x="196287" y="1124457"/>
            <a:ext cx="8762599" cy="3070606"/>
            <a:chOff x="1533420" y="4163867"/>
            <a:chExt cx="7508451" cy="2448492"/>
          </a:xfrm>
        </p:grpSpPr>
        <p:pic>
          <p:nvPicPr>
            <p:cNvPr id="10" name="Picture 9"/>
            <p:cNvPicPr>
              <a:picLocks noChangeAspect="1"/>
            </p:cNvPicPr>
            <p:nvPr/>
          </p:nvPicPr>
          <p:blipFill>
            <a:blip r:embed="rId2"/>
            <a:stretch>
              <a:fillRect/>
            </a:stretch>
          </p:blipFill>
          <p:spPr>
            <a:xfrm>
              <a:off x="1533420" y="4163867"/>
              <a:ext cx="7374339" cy="2403564"/>
            </a:xfrm>
            <a:prstGeom prst="rect">
              <a:avLst/>
            </a:prstGeom>
          </p:spPr>
        </p:pic>
        <p:sp>
          <p:nvSpPr>
            <p:cNvPr id="11" name="Text Box 504"/>
            <p:cNvSpPr txBox="1">
              <a:spLocks noChangeArrowheads="1"/>
            </p:cNvSpPr>
            <p:nvPr/>
          </p:nvSpPr>
          <p:spPr bwMode="auto">
            <a:xfrm>
              <a:off x="7536544" y="4440866"/>
              <a:ext cx="150532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1200" b="1" i="1" dirty="0">
                  <a:solidFill>
                    <a:srgbClr val="D10917"/>
                  </a:solidFill>
                </a:rPr>
                <a:t>Redundancy Line</a:t>
              </a:r>
            </a:p>
          </p:txBody>
        </p:sp>
        <p:cxnSp>
          <p:nvCxnSpPr>
            <p:cNvPr id="13" name="Straight Arrow Connector 12"/>
            <p:cNvCxnSpPr>
              <a:stCxn id="11" idx="2"/>
            </p:cNvCxnSpPr>
            <p:nvPr/>
          </p:nvCxnSpPr>
          <p:spPr bwMode="auto">
            <a:xfrm>
              <a:off x="8289208" y="4717865"/>
              <a:ext cx="0" cy="620361"/>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4" name="Rectangle 13"/>
            <p:cNvSpPr/>
            <p:nvPr/>
          </p:nvSpPr>
          <p:spPr>
            <a:xfrm>
              <a:off x="3632591" y="6350749"/>
              <a:ext cx="2520698" cy="261610"/>
            </a:xfrm>
            <a:prstGeom prst="rect">
              <a:avLst/>
            </a:prstGeom>
          </p:spPr>
          <p:txBody>
            <a:bodyPr wrap="none">
              <a:spAutoFit/>
            </a:bodyPr>
            <a:lstStyle/>
            <a:p>
              <a:r>
                <a:rPr lang="en-US" sz="1100" b="1" dirty="0"/>
                <a:t>Power Connectivity Block Diagram</a:t>
              </a:r>
            </a:p>
          </p:txBody>
        </p:sp>
      </p:grpSp>
    </p:spTree>
    <p:extLst>
      <p:ext uri="{BB962C8B-B14F-4D97-AF65-F5344CB8AC3E}">
        <p14:creationId xmlns:p14="http://schemas.microsoft.com/office/powerpoint/2010/main" val="406028187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487" y="116632"/>
            <a:ext cx="7307342" cy="762000"/>
          </a:xfrm>
        </p:spPr>
        <p:txBody>
          <a:bodyPr>
            <a:normAutofit/>
          </a:bodyPr>
          <a:lstStyle/>
          <a:p>
            <a:r>
              <a:rPr lang="en-US" dirty="0" smtClean="0"/>
              <a:t>Second HV option</a:t>
            </a:r>
            <a:endParaRPr lang="en-US" dirty="0"/>
          </a:p>
        </p:txBody>
      </p:sp>
      <p:sp>
        <p:nvSpPr>
          <p:cNvPr id="3" name="Content Placeholder 2"/>
          <p:cNvSpPr>
            <a:spLocks noGrp="1"/>
          </p:cNvSpPr>
          <p:nvPr>
            <p:ph idx="1"/>
          </p:nvPr>
        </p:nvSpPr>
        <p:spPr>
          <a:xfrm>
            <a:off x="183644" y="1051870"/>
            <a:ext cx="8710221" cy="894244"/>
          </a:xfrm>
        </p:spPr>
        <p:txBody>
          <a:bodyPr>
            <a:normAutofit fontScale="70000" lnSpcReduction="20000"/>
          </a:bodyPr>
          <a:lstStyle/>
          <a:p>
            <a:r>
              <a:rPr lang="en-US" dirty="0" smtClean="0"/>
              <a:t>External HV regulated from USA15 based on commercial off-the-shelf components</a:t>
            </a:r>
          </a:p>
          <a:p>
            <a:pPr lvl="1"/>
            <a:r>
              <a:rPr lang="en-US" dirty="0" smtClean="0"/>
              <a:t>Regulated HV for each PMT distributed via </a:t>
            </a:r>
            <a:r>
              <a:rPr lang="en-US" dirty="0" err="1" smtClean="0"/>
              <a:t>multiconductor</a:t>
            </a:r>
            <a:r>
              <a:rPr lang="en-US" dirty="0" smtClean="0"/>
              <a:t> cables 100 m long</a:t>
            </a:r>
          </a:p>
          <a:p>
            <a:r>
              <a:rPr lang="en-US" dirty="0" smtClean="0"/>
              <a:t>Good progress: measured small noise and small voltage drop (~10 mV in 800V)</a:t>
            </a:r>
            <a:endParaRPr lang="en-US" dirty="0"/>
          </a:p>
        </p:txBody>
      </p:sp>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Slide Number Placeholder 4"/>
          <p:cNvSpPr>
            <a:spLocks noGrp="1"/>
          </p:cNvSpPr>
          <p:nvPr>
            <p:ph type="sldNum" sz="quarter" idx="11"/>
          </p:nvPr>
        </p:nvSpPr>
        <p:spPr/>
        <p:txBody>
          <a:bodyPr/>
          <a:lstStyle/>
          <a:p>
            <a:fld id="{368CC4E9-EDA5-7E48-8291-7B2BCA895226}" type="slidenum">
              <a:rPr lang="en-US" smtClean="0"/>
              <a:t>47</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pic>
        <p:nvPicPr>
          <p:cNvPr id="7" name="Picture 6" descr="C:\Users\François\Desktop\Stockholm\Photos_Roméo\100_2085.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97793" y="2002864"/>
            <a:ext cx="4186030" cy="1996278"/>
          </a:xfrm>
          <a:prstGeom prst="rect">
            <a:avLst/>
          </a:prstGeom>
          <a:noFill/>
        </p:spPr>
      </p:pic>
      <p:sp>
        <p:nvSpPr>
          <p:cNvPr id="8" name="ZoneTexte 5"/>
          <p:cNvSpPr txBox="1"/>
          <p:nvPr/>
        </p:nvSpPr>
        <p:spPr>
          <a:xfrm>
            <a:off x="582530" y="4234431"/>
            <a:ext cx="1293944" cy="646331"/>
          </a:xfrm>
          <a:prstGeom prst="rect">
            <a:avLst/>
          </a:prstGeom>
          <a:noFill/>
        </p:spPr>
        <p:txBody>
          <a:bodyPr wrap="none" rtlCol="0">
            <a:spAutoFit/>
          </a:bodyPr>
          <a:lstStyle/>
          <a:p>
            <a:pPr algn="ctr"/>
            <a:r>
              <a:rPr lang="en-US" dirty="0" smtClean="0">
                <a:solidFill>
                  <a:srgbClr val="FF0000"/>
                </a:solidFill>
                <a:latin typeface="Comic Sans MS" pitchFamily="66" charset="0"/>
              </a:rPr>
              <a:t>Regulation</a:t>
            </a:r>
          </a:p>
          <a:p>
            <a:pPr algn="ctr"/>
            <a:r>
              <a:rPr lang="en-US" dirty="0" smtClean="0">
                <a:solidFill>
                  <a:srgbClr val="FF0000"/>
                </a:solidFill>
                <a:latin typeface="Comic Sans MS" pitchFamily="66" charset="0"/>
              </a:rPr>
              <a:t>crate</a:t>
            </a:r>
          </a:p>
        </p:txBody>
      </p:sp>
      <p:sp>
        <p:nvSpPr>
          <p:cNvPr id="9" name="ZoneTexte 6"/>
          <p:cNvSpPr txBox="1"/>
          <p:nvPr/>
        </p:nvSpPr>
        <p:spPr>
          <a:xfrm>
            <a:off x="2160821" y="2102277"/>
            <a:ext cx="1124639" cy="307777"/>
          </a:xfrm>
          <a:prstGeom prst="rect">
            <a:avLst/>
          </a:prstGeom>
          <a:solidFill>
            <a:srgbClr val="FFFFFF"/>
          </a:solidFill>
        </p:spPr>
        <p:txBody>
          <a:bodyPr wrap="square" rtlCol="0">
            <a:spAutoFit/>
          </a:bodyPr>
          <a:lstStyle/>
          <a:p>
            <a:pPr algn="ctr"/>
            <a:r>
              <a:rPr lang="en-US" sz="1400" dirty="0" smtClean="0">
                <a:solidFill>
                  <a:srgbClr val="000000"/>
                </a:solidFill>
                <a:latin typeface="Arial"/>
                <a:cs typeface="Arial"/>
              </a:rPr>
              <a:t>HV source</a:t>
            </a:r>
          </a:p>
        </p:txBody>
      </p:sp>
      <p:sp>
        <p:nvSpPr>
          <p:cNvPr id="10" name="ZoneTexte 7"/>
          <p:cNvSpPr txBox="1"/>
          <p:nvPr/>
        </p:nvSpPr>
        <p:spPr>
          <a:xfrm>
            <a:off x="3619830" y="2102277"/>
            <a:ext cx="563726" cy="307777"/>
          </a:xfrm>
          <a:prstGeom prst="rect">
            <a:avLst/>
          </a:prstGeom>
          <a:solidFill>
            <a:srgbClr val="FFFFFF"/>
          </a:solidFill>
        </p:spPr>
        <p:txBody>
          <a:bodyPr wrap="none" rtlCol="0">
            <a:spAutoFit/>
          </a:bodyPr>
          <a:lstStyle/>
          <a:p>
            <a:r>
              <a:rPr lang="en-US" sz="1400" dirty="0" smtClean="0">
                <a:solidFill>
                  <a:srgbClr val="000000"/>
                </a:solidFill>
                <a:latin typeface="Arial"/>
                <a:cs typeface="Arial"/>
              </a:rPr>
              <a:t>DCS</a:t>
            </a:r>
            <a:endParaRPr lang="en-US" sz="1400" dirty="0">
              <a:solidFill>
                <a:srgbClr val="000000"/>
              </a:solidFill>
              <a:latin typeface="Arial"/>
              <a:cs typeface="Arial"/>
            </a:endParaRPr>
          </a:p>
        </p:txBody>
      </p:sp>
      <p:pic>
        <p:nvPicPr>
          <p:cNvPr id="14" name="Picture 13" descr="C:\Users\François\Desktop\Stockholm\Photos_Roméo\100_2084.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805681" y="2002864"/>
            <a:ext cx="4176464" cy="1996278"/>
          </a:xfrm>
          <a:prstGeom prst="rect">
            <a:avLst/>
          </a:prstGeom>
          <a:noFill/>
        </p:spPr>
      </p:pic>
      <p:pic>
        <p:nvPicPr>
          <p:cNvPr id="17" name="Picture 2" descr="C:\Users\François Vazeille\Desktop\Photos Slider+Panier\100_275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6660" y="4126419"/>
            <a:ext cx="316835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François Vazeille\Desktop\Photos Slider+Panier\100_2756.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555080" y="4126419"/>
            <a:ext cx="2196887"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François Vazeille\Desktop\Photos Slider+Panier\100_2758.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813793" y="4126419"/>
            <a:ext cx="3168352" cy="2376264"/>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6"/>
          <p:cNvSpPr txBox="1"/>
          <p:nvPr/>
        </p:nvSpPr>
        <p:spPr>
          <a:xfrm>
            <a:off x="979320" y="2408565"/>
            <a:ext cx="1124639" cy="307777"/>
          </a:xfrm>
          <a:prstGeom prst="rect">
            <a:avLst/>
          </a:prstGeom>
          <a:solidFill>
            <a:srgbClr val="FFFFFF"/>
          </a:solidFill>
        </p:spPr>
        <p:txBody>
          <a:bodyPr wrap="square" rtlCol="0">
            <a:spAutoFit/>
          </a:bodyPr>
          <a:lstStyle/>
          <a:p>
            <a:pPr algn="ctr"/>
            <a:r>
              <a:rPr lang="en-US" sz="1400" dirty="0" smtClean="0">
                <a:solidFill>
                  <a:srgbClr val="000000"/>
                </a:solidFill>
                <a:latin typeface="Arial"/>
                <a:cs typeface="Arial"/>
              </a:rPr>
              <a:t>Regulation</a:t>
            </a:r>
          </a:p>
        </p:txBody>
      </p:sp>
      <p:sp>
        <p:nvSpPr>
          <p:cNvPr id="21" name="ZoneTexte 6"/>
          <p:cNvSpPr txBox="1"/>
          <p:nvPr/>
        </p:nvSpPr>
        <p:spPr>
          <a:xfrm>
            <a:off x="6893913" y="2102277"/>
            <a:ext cx="2088231" cy="307777"/>
          </a:xfrm>
          <a:prstGeom prst="rect">
            <a:avLst/>
          </a:prstGeom>
          <a:solidFill>
            <a:srgbClr val="FFFFFF"/>
          </a:solidFill>
        </p:spPr>
        <p:txBody>
          <a:bodyPr wrap="square" rtlCol="0">
            <a:spAutoFit/>
          </a:bodyPr>
          <a:lstStyle/>
          <a:p>
            <a:pPr algn="ctr"/>
            <a:r>
              <a:rPr lang="en-US" sz="1400" dirty="0" err="1" smtClean="0">
                <a:solidFill>
                  <a:srgbClr val="000000"/>
                </a:solidFill>
                <a:latin typeface="Arial"/>
                <a:cs typeface="Arial"/>
              </a:rPr>
              <a:t>Multiconductor</a:t>
            </a:r>
            <a:r>
              <a:rPr lang="en-US" sz="1400" dirty="0" smtClean="0">
                <a:solidFill>
                  <a:srgbClr val="000000"/>
                </a:solidFill>
                <a:latin typeface="Arial"/>
                <a:cs typeface="Arial"/>
              </a:rPr>
              <a:t> cables</a:t>
            </a:r>
          </a:p>
        </p:txBody>
      </p:sp>
    </p:spTree>
    <p:extLst>
      <p:ext uri="{BB962C8B-B14F-4D97-AF65-F5344CB8AC3E}">
        <p14:creationId xmlns:p14="http://schemas.microsoft.com/office/powerpoint/2010/main" val="596723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concept</a:t>
            </a:r>
            <a:endParaRPr lang="en-US" dirty="0"/>
          </a:p>
        </p:txBody>
      </p:sp>
      <p:sp>
        <p:nvSpPr>
          <p:cNvPr id="5" name="Date Placeholder 4"/>
          <p:cNvSpPr>
            <a:spLocks noGrp="1"/>
          </p:cNvSpPr>
          <p:nvPr>
            <p:ph type="dt" sz="half" idx="10"/>
          </p:nvPr>
        </p:nvSpPr>
        <p:spPr/>
        <p:txBody>
          <a:bodyPr/>
          <a:lstStyle/>
          <a:p>
            <a:r>
              <a:rPr lang="es-ES_tradnl" smtClean="0"/>
              <a:t>Upgrade of the ATLAS TileCal Electronics - 29 January 2014</a:t>
            </a:r>
            <a:endParaRPr lang="en-US"/>
          </a:p>
        </p:txBody>
      </p:sp>
      <p:sp>
        <p:nvSpPr>
          <p:cNvPr id="7" name="Slide Number Placeholder 6"/>
          <p:cNvSpPr>
            <a:spLocks noGrp="1"/>
          </p:cNvSpPr>
          <p:nvPr>
            <p:ph type="sldNum" sz="quarter" idx="11"/>
          </p:nvPr>
        </p:nvSpPr>
        <p:spPr/>
        <p:txBody>
          <a:bodyPr/>
          <a:lstStyle/>
          <a:p>
            <a:fld id="{E266C34C-EE11-E64E-9201-4C953A09C432}" type="slidenum">
              <a:rPr lang="en-US" smtClean="0"/>
              <a:t>5</a:t>
            </a:fld>
            <a:endParaRPr lang="en-US"/>
          </a:p>
        </p:txBody>
      </p:sp>
      <p:sp>
        <p:nvSpPr>
          <p:cNvPr id="6" name="Footer Placeholder 5"/>
          <p:cNvSpPr>
            <a:spLocks noGrp="1"/>
          </p:cNvSpPr>
          <p:nvPr>
            <p:ph type="ftr" sz="quarter" idx="12"/>
          </p:nvPr>
        </p:nvSpPr>
        <p:spPr/>
        <p:txBody>
          <a:bodyPr/>
          <a:lstStyle/>
          <a:p>
            <a:r>
              <a:rPr lang="en-US" smtClean="0"/>
              <a:t>Carlos Solans</a:t>
            </a:r>
            <a:endParaRPr lang="en-US"/>
          </a:p>
        </p:txBody>
      </p:sp>
      <p:sp>
        <p:nvSpPr>
          <p:cNvPr id="3" name="Content Placeholder 2"/>
          <p:cNvSpPr>
            <a:spLocks noGrp="1"/>
          </p:cNvSpPr>
          <p:nvPr>
            <p:ph idx="1"/>
          </p:nvPr>
        </p:nvSpPr>
        <p:spPr>
          <a:xfrm>
            <a:off x="220150" y="2659124"/>
            <a:ext cx="8710221" cy="2131467"/>
          </a:xfrm>
        </p:spPr>
        <p:txBody>
          <a:bodyPr>
            <a:normAutofit fontScale="77500" lnSpcReduction="20000"/>
          </a:bodyPr>
          <a:lstStyle/>
          <a:p>
            <a:r>
              <a:rPr lang="en-US" dirty="0" smtClean="0"/>
              <a:t>The Tile calorimeter is based on a simple detector concept</a:t>
            </a:r>
          </a:p>
          <a:p>
            <a:pPr marL="857250" lvl="1" indent="-457200">
              <a:buFont typeface="+mj-lt"/>
              <a:buAutoNum type="arabicPeriod"/>
            </a:pPr>
            <a:r>
              <a:rPr lang="en-US" sz="2100" dirty="0" smtClean="0"/>
              <a:t>Scintillation light is produced in the tile</a:t>
            </a:r>
          </a:p>
          <a:p>
            <a:pPr marL="857250" lvl="1" indent="-457200">
              <a:buFont typeface="+mj-lt"/>
              <a:buAutoNum type="arabicPeriod"/>
            </a:pPr>
            <a:r>
              <a:rPr lang="en-US" sz="2100" dirty="0" smtClean="0"/>
              <a:t>Light is collected by 2 WLS fibers (1 cell is read out by 2 PMTs)</a:t>
            </a:r>
          </a:p>
          <a:p>
            <a:pPr marL="857250" lvl="1" indent="-457200">
              <a:buFont typeface="+mj-lt"/>
              <a:buAutoNum type="arabicPeriod"/>
            </a:pPr>
            <a:r>
              <a:rPr lang="en-US" sz="2100" dirty="0" smtClean="0"/>
              <a:t>Electrical pulse produced by the photo-multiplier (9852 in total)</a:t>
            </a:r>
          </a:p>
          <a:p>
            <a:pPr marL="857250" lvl="1" indent="-457200">
              <a:buFont typeface="+mj-lt"/>
              <a:buAutoNum type="arabicPeriod"/>
            </a:pPr>
            <a:r>
              <a:rPr lang="en-US" sz="2100" dirty="0" smtClean="0"/>
              <a:t>Signal is sampled (and also integrated)</a:t>
            </a:r>
          </a:p>
          <a:p>
            <a:r>
              <a:rPr lang="en-US" dirty="0" smtClean="0"/>
              <a:t>Samples are stored in pipeline memories located in the front-end electronics and transferred to back-end electronics on reception of a L1A signal</a:t>
            </a:r>
          </a:p>
        </p:txBody>
      </p:sp>
      <p:grpSp>
        <p:nvGrpSpPr>
          <p:cNvPr id="46" name="Group 45"/>
          <p:cNvGrpSpPr/>
          <p:nvPr/>
        </p:nvGrpSpPr>
        <p:grpSpPr>
          <a:xfrm>
            <a:off x="1547140" y="1078346"/>
            <a:ext cx="6056242" cy="1583850"/>
            <a:chOff x="1274143" y="1655195"/>
            <a:chExt cx="6056242" cy="1583850"/>
          </a:xfrm>
        </p:grpSpPr>
        <p:sp>
          <p:nvSpPr>
            <p:cNvPr id="20" name="Cube 19"/>
            <p:cNvSpPr/>
            <p:nvPr/>
          </p:nvSpPr>
          <p:spPr bwMode="auto">
            <a:xfrm>
              <a:off x="1354644" y="2001177"/>
              <a:ext cx="1270099" cy="945431"/>
            </a:xfrm>
            <a:prstGeom prst="cube">
              <a:avLst>
                <a:gd name="adj" fmla="val 13680"/>
              </a:avLst>
            </a:prstGeom>
            <a:ln>
              <a:solidFill>
                <a:schemeClr val="accent2"/>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Verdana" charset="0"/>
                </a:rPr>
                <a:t>Tile</a:t>
              </a:r>
              <a:endParaRPr kumimoji="0" lang="en-US" sz="1600" b="0" i="0" u="none" strike="noStrike" cap="none" normalizeH="0" baseline="0" dirty="0">
                <a:ln>
                  <a:noFill/>
                </a:ln>
                <a:solidFill>
                  <a:schemeClr val="accent2"/>
                </a:solidFill>
                <a:effectLst/>
                <a:latin typeface="Verdana" charset="0"/>
              </a:endParaRPr>
            </a:p>
          </p:txBody>
        </p:sp>
        <p:sp>
          <p:nvSpPr>
            <p:cNvPr id="21" name="Can 20"/>
            <p:cNvSpPr/>
            <p:nvPr/>
          </p:nvSpPr>
          <p:spPr bwMode="auto">
            <a:xfrm rot="5400000">
              <a:off x="3688181" y="1945376"/>
              <a:ext cx="843384" cy="930776"/>
            </a:xfrm>
            <a:prstGeom prst="can">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Verdana" charset="0"/>
                </a:rPr>
                <a:t>PMT</a:t>
              </a:r>
              <a:endParaRPr kumimoji="0" lang="en-US" sz="1600" b="0" i="0" u="none" strike="noStrike" cap="none" normalizeH="0" baseline="0" dirty="0">
                <a:ln>
                  <a:noFill/>
                </a:ln>
                <a:solidFill>
                  <a:schemeClr val="accent2"/>
                </a:solidFill>
                <a:effectLst/>
                <a:latin typeface="Verdana" charset="0"/>
              </a:endParaRPr>
            </a:p>
          </p:txBody>
        </p:sp>
        <p:cxnSp>
          <p:nvCxnSpPr>
            <p:cNvPr id="22" name="Straight Connector 21"/>
            <p:cNvCxnSpPr>
              <a:stCxn id="20" idx="5"/>
              <a:endCxn id="21" idx="3"/>
            </p:cNvCxnSpPr>
            <p:nvPr/>
          </p:nvCxnSpPr>
          <p:spPr bwMode="auto">
            <a:xfrm>
              <a:off x="2624743" y="2409225"/>
              <a:ext cx="1019742" cy="1539"/>
            </a:xfrm>
            <a:prstGeom prst="line">
              <a:avLst/>
            </a:prstGeom>
            <a:ln>
              <a:solidFill>
                <a:srgbClr val="008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bwMode="auto">
            <a:xfrm>
              <a:off x="4575261" y="2402444"/>
              <a:ext cx="1035141" cy="1539"/>
            </a:xfrm>
            <a:prstGeom prst="line">
              <a:avLst/>
            </a:prstGeom>
            <a:ln>
              <a:solidFill>
                <a:srgbClr val="FFFF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bwMode="auto">
            <a:xfrm>
              <a:off x="5610402" y="1960345"/>
              <a:ext cx="577941" cy="0"/>
            </a:xfrm>
            <a:prstGeom prst="line">
              <a:avLst/>
            </a:prstGeom>
            <a:ln>
              <a:solidFill>
                <a:srgbClr val="FFFF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bwMode="auto">
            <a:xfrm>
              <a:off x="5610402" y="2832456"/>
              <a:ext cx="577941" cy="0"/>
            </a:xfrm>
            <a:prstGeom prst="line">
              <a:avLst/>
            </a:prstGeom>
            <a:ln>
              <a:solidFill>
                <a:srgbClr val="FFFF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bwMode="auto">
            <a:xfrm flipV="1">
              <a:off x="5610402" y="1961884"/>
              <a:ext cx="0" cy="870572"/>
            </a:xfrm>
            <a:prstGeom prst="line">
              <a:avLst/>
            </a:prstGeom>
            <a:ln>
              <a:solidFill>
                <a:srgbClr val="FFFF00"/>
              </a:solidFill>
              <a:headEnd type="none" w="med" len="med"/>
              <a:tailEnd type="none"/>
            </a:ln>
          </p:spPr>
          <p:style>
            <a:lnRef idx="2">
              <a:schemeClr val="accent2"/>
            </a:lnRef>
            <a:fillRef idx="0">
              <a:schemeClr val="accent2"/>
            </a:fillRef>
            <a:effectRef idx="1">
              <a:schemeClr val="accent2"/>
            </a:effectRef>
            <a:fontRef idx="minor">
              <a:schemeClr val="tx1"/>
            </a:fontRef>
          </p:style>
        </p:cxnSp>
        <p:sp>
          <p:nvSpPr>
            <p:cNvPr id="30" name="Rounded Rectangle 29"/>
            <p:cNvSpPr/>
            <p:nvPr/>
          </p:nvSpPr>
          <p:spPr bwMode="auto">
            <a:xfrm>
              <a:off x="6188344" y="1791624"/>
              <a:ext cx="1003994" cy="340519"/>
            </a:xfrm>
            <a:prstGeom prst="roundRect">
              <a:avLst/>
            </a:prstGeom>
            <a:solidFill>
              <a:srgbClr val="FFC8C1"/>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accent2"/>
                  </a:solidFill>
                  <a:effectLst/>
                  <a:latin typeface="Verdana" charset="0"/>
                </a:rPr>
                <a:t>Digitizer</a:t>
              </a:r>
              <a:endParaRPr kumimoji="0" lang="en-US" sz="1400" b="0" i="0" u="none" strike="noStrike" cap="none" normalizeH="0" baseline="0" dirty="0">
                <a:ln>
                  <a:noFill/>
                </a:ln>
                <a:solidFill>
                  <a:schemeClr val="accent2"/>
                </a:solidFill>
                <a:effectLst/>
                <a:latin typeface="Verdana" charset="0"/>
              </a:endParaRPr>
            </a:p>
          </p:txBody>
        </p:sp>
        <p:sp>
          <p:nvSpPr>
            <p:cNvPr id="32" name="Rounded Rectangle 31"/>
            <p:cNvSpPr/>
            <p:nvPr/>
          </p:nvSpPr>
          <p:spPr bwMode="auto">
            <a:xfrm>
              <a:off x="6188343" y="2662196"/>
              <a:ext cx="1142042" cy="340519"/>
            </a:xfrm>
            <a:prstGeom prst="roundRect">
              <a:avLst/>
            </a:prstGeom>
            <a:solidFill>
              <a:srgbClr val="FFC8C1"/>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accent2"/>
                  </a:solidFill>
                  <a:effectLst/>
                  <a:latin typeface="Verdana" charset="0"/>
                </a:rPr>
                <a:t>Integrator</a:t>
              </a:r>
              <a:endParaRPr kumimoji="0" lang="en-US" sz="1400" b="0" i="0" u="none" strike="noStrike" cap="none" normalizeH="0" baseline="0" dirty="0">
                <a:ln>
                  <a:noFill/>
                </a:ln>
                <a:solidFill>
                  <a:schemeClr val="accent2"/>
                </a:solidFill>
                <a:effectLst/>
                <a:latin typeface="Verdana" charset="0"/>
              </a:endParaRPr>
            </a:p>
          </p:txBody>
        </p:sp>
        <p:sp>
          <p:nvSpPr>
            <p:cNvPr id="38" name="TextBox 37"/>
            <p:cNvSpPr txBox="1"/>
            <p:nvPr/>
          </p:nvSpPr>
          <p:spPr>
            <a:xfrm>
              <a:off x="2664730" y="1999967"/>
              <a:ext cx="979755" cy="307777"/>
            </a:xfrm>
            <a:prstGeom prst="rect">
              <a:avLst/>
            </a:prstGeom>
            <a:noFill/>
          </p:spPr>
          <p:txBody>
            <a:bodyPr wrap="none" rtlCol="0">
              <a:spAutoFit/>
            </a:bodyPr>
            <a:lstStyle/>
            <a:p>
              <a:r>
                <a:rPr lang="en-US" sz="1400" dirty="0" smtClean="0"/>
                <a:t>WLS fiber</a:t>
              </a:r>
              <a:endParaRPr lang="en-US" sz="1400" dirty="0"/>
            </a:p>
          </p:txBody>
        </p:sp>
        <p:grpSp>
          <p:nvGrpSpPr>
            <p:cNvPr id="12" name="Group 11"/>
            <p:cNvGrpSpPr/>
            <p:nvPr/>
          </p:nvGrpSpPr>
          <p:grpSpPr>
            <a:xfrm>
              <a:off x="1274143" y="1655195"/>
              <a:ext cx="1259375" cy="1583850"/>
              <a:chOff x="-676640" y="1969531"/>
              <a:chExt cx="1259375" cy="1583850"/>
            </a:xfrm>
          </p:grpSpPr>
          <p:cxnSp>
            <p:nvCxnSpPr>
              <p:cNvPr id="29" name="Straight Arrow Connector 28"/>
              <p:cNvCxnSpPr/>
              <p:nvPr/>
            </p:nvCxnSpPr>
            <p:spPr bwMode="auto">
              <a:xfrm flipV="1">
                <a:off x="304696" y="1969531"/>
                <a:ext cx="278039" cy="338214"/>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31" name="Straight Connector 30"/>
              <p:cNvCxnSpPr/>
              <p:nvPr/>
            </p:nvCxnSpPr>
            <p:spPr bwMode="auto">
              <a:xfrm flipH="1">
                <a:off x="-676640" y="2976532"/>
                <a:ext cx="446422" cy="576849"/>
              </a:xfrm>
              <a:prstGeom prst="line">
                <a:avLst/>
              </a:prstGeom>
              <a:ln>
                <a:headEnd type="none" w="med" len="med"/>
                <a:tailEnd type="none"/>
              </a:ln>
            </p:spPr>
            <p:style>
              <a:lnRef idx="2">
                <a:schemeClr val="accent2"/>
              </a:lnRef>
              <a:fillRef idx="0">
                <a:schemeClr val="accent2"/>
              </a:fillRef>
              <a:effectRef idx="1">
                <a:schemeClr val="accent2"/>
              </a:effectRef>
              <a:fontRef idx="minor">
                <a:schemeClr val="tx1"/>
              </a:fontRef>
            </p:style>
          </p:cxnSp>
        </p:grpSp>
      </p:grpSp>
      <p:sp>
        <p:nvSpPr>
          <p:cNvPr id="45" name="TextBox 44"/>
          <p:cNvSpPr txBox="1"/>
          <p:nvPr/>
        </p:nvSpPr>
        <p:spPr>
          <a:xfrm>
            <a:off x="2806515" y="2351348"/>
            <a:ext cx="3390672" cy="307777"/>
          </a:xfrm>
          <a:prstGeom prst="rect">
            <a:avLst/>
          </a:prstGeom>
          <a:noFill/>
        </p:spPr>
        <p:txBody>
          <a:bodyPr wrap="none" rtlCol="0">
            <a:spAutoFit/>
          </a:bodyPr>
          <a:lstStyle/>
          <a:p>
            <a:r>
              <a:rPr lang="en-US" sz="1400" dirty="0" smtClean="0"/>
              <a:t>ATLAS Tile calorimeter detector concept</a:t>
            </a:r>
            <a:endParaRPr lang="en-US" sz="1400" dirty="0"/>
          </a:p>
        </p:txBody>
      </p:sp>
      <p:pic>
        <p:nvPicPr>
          <p:cNvPr id="47" name="Picture 46" descr="tile_frontend_cartoon.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048" y="4684494"/>
            <a:ext cx="8351999" cy="1892318"/>
          </a:xfrm>
          <a:prstGeom prst="rect">
            <a:avLst/>
          </a:prstGeom>
        </p:spPr>
      </p:pic>
      <p:sp>
        <p:nvSpPr>
          <p:cNvPr id="48" name="TextBox 47"/>
          <p:cNvSpPr txBox="1"/>
          <p:nvPr/>
        </p:nvSpPr>
        <p:spPr>
          <a:xfrm>
            <a:off x="2806515" y="6281937"/>
            <a:ext cx="2725789" cy="307777"/>
          </a:xfrm>
          <a:prstGeom prst="rect">
            <a:avLst/>
          </a:prstGeom>
          <a:noFill/>
        </p:spPr>
        <p:txBody>
          <a:bodyPr wrap="none" rtlCol="0">
            <a:spAutoFit/>
          </a:bodyPr>
          <a:lstStyle/>
          <a:p>
            <a:r>
              <a:rPr lang="en-US" sz="1400" dirty="0" smtClean="0"/>
              <a:t>ATLAS Tile calorimeter read-out</a:t>
            </a:r>
            <a:endParaRPr lang="en-US" sz="1400" dirty="0"/>
          </a:p>
        </p:txBody>
      </p:sp>
    </p:spTree>
    <p:extLst>
      <p:ext uri="{BB962C8B-B14F-4D97-AF65-F5344CB8AC3E}">
        <p14:creationId xmlns:p14="http://schemas.microsoft.com/office/powerpoint/2010/main" val="26815130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dirty="0" smtClean="0">
                <a:latin typeface="Trebuchet MS" charset="0"/>
              </a:rPr>
              <a:t>Signal reconstruction</a:t>
            </a:r>
            <a:endParaRPr lang="en-US" dirty="0">
              <a:latin typeface="Trebuchet MS" charset="0"/>
            </a:endParaRPr>
          </a:p>
        </p:txBody>
      </p:sp>
      <p:sp>
        <p:nvSpPr>
          <p:cNvPr id="35842" name="Content Placeholder 2"/>
          <p:cNvSpPr>
            <a:spLocks noGrp="1"/>
          </p:cNvSpPr>
          <p:nvPr>
            <p:ph idx="1"/>
          </p:nvPr>
        </p:nvSpPr>
        <p:spPr>
          <a:xfrm>
            <a:off x="117269" y="1084437"/>
            <a:ext cx="8777536" cy="5505277"/>
          </a:xfrm>
        </p:spPr>
        <p:txBody>
          <a:bodyPr>
            <a:normAutofit fontScale="77500" lnSpcReduction="20000"/>
          </a:bodyPr>
          <a:lstStyle/>
          <a:p>
            <a:pPr eaLnBrk="1" hangingPunct="1">
              <a:defRPr/>
            </a:pPr>
            <a:r>
              <a:rPr lang="en-US" dirty="0">
                <a:latin typeface="Arial" charset="0"/>
              </a:rPr>
              <a:t>The </a:t>
            </a:r>
            <a:r>
              <a:rPr lang="en-US" dirty="0" smtClean="0">
                <a:latin typeface="Arial" charset="0"/>
              </a:rPr>
              <a:t>signal reconstruction in Tile is </a:t>
            </a:r>
            <a:br>
              <a:rPr lang="en-US" dirty="0" smtClean="0">
                <a:latin typeface="Arial" charset="0"/>
              </a:rPr>
            </a:br>
            <a:r>
              <a:rPr lang="en-US" dirty="0" smtClean="0">
                <a:latin typeface="Arial" charset="0"/>
              </a:rPr>
              <a:t>based </a:t>
            </a:r>
            <a:r>
              <a:rPr lang="en-US" dirty="0">
                <a:latin typeface="Arial" charset="0"/>
              </a:rPr>
              <a:t>on the Optimal Filtering </a:t>
            </a:r>
          </a:p>
          <a:p>
            <a:pPr lvl="1" eaLnBrk="1" hangingPunct="1">
              <a:defRPr/>
            </a:pPr>
            <a:r>
              <a:rPr lang="en-US" dirty="0" smtClean="0">
                <a:latin typeface="Arial" charset="0"/>
                <a:ea typeface="ＭＳ Ｐゴシック" charset="0"/>
              </a:rPr>
              <a:t>Amplitude and time are obtained</a:t>
            </a:r>
            <a:br>
              <a:rPr lang="en-US" dirty="0" smtClean="0">
                <a:latin typeface="Arial" charset="0"/>
                <a:ea typeface="ＭＳ Ｐゴシック" charset="0"/>
              </a:rPr>
            </a:br>
            <a:r>
              <a:rPr lang="en-US" dirty="0" smtClean="0">
                <a:latin typeface="Arial" charset="0"/>
                <a:ea typeface="ＭＳ Ｐゴシック" charset="0"/>
              </a:rPr>
              <a:t>through a linear combination </a:t>
            </a:r>
            <a:br>
              <a:rPr lang="en-US" dirty="0" smtClean="0">
                <a:latin typeface="Arial" charset="0"/>
                <a:ea typeface="ＭＳ Ｐゴシック" charset="0"/>
              </a:rPr>
            </a:br>
            <a:r>
              <a:rPr lang="en-US" dirty="0" smtClean="0">
                <a:latin typeface="Arial" charset="0"/>
                <a:ea typeface="ＭＳ Ｐゴシック" charset="0"/>
              </a:rPr>
              <a:t>of</a:t>
            </a:r>
            <a:r>
              <a:rPr lang="en-US" dirty="0">
                <a:latin typeface="Arial" charset="0"/>
                <a:ea typeface="ＭＳ Ｐゴシック" charset="0"/>
              </a:rPr>
              <a:t> </a:t>
            </a:r>
            <a:r>
              <a:rPr lang="en-US" dirty="0" smtClean="0">
                <a:latin typeface="Arial" charset="0"/>
                <a:ea typeface="ＭＳ Ｐゴシック" charset="0"/>
              </a:rPr>
              <a:t>the digital samples</a:t>
            </a:r>
          </a:p>
          <a:p>
            <a:pPr lvl="1" eaLnBrk="1" hangingPunct="1">
              <a:defRPr/>
            </a:pPr>
            <a:r>
              <a:rPr lang="en-US" dirty="0" smtClean="0">
                <a:latin typeface="Arial" charset="0"/>
                <a:ea typeface="ＭＳ Ｐゴシック" charset="0"/>
              </a:rPr>
              <a:t>Weights </a:t>
            </a:r>
            <a:r>
              <a:rPr lang="en-US" dirty="0">
                <a:latin typeface="Arial" charset="0"/>
                <a:ea typeface="ＭＳ Ｐゴシック" charset="0"/>
              </a:rPr>
              <a:t>are obtained from the signal </a:t>
            </a:r>
            <a:br>
              <a:rPr lang="en-US" dirty="0">
                <a:latin typeface="Arial" charset="0"/>
                <a:ea typeface="ＭＳ Ｐゴシック" charset="0"/>
              </a:rPr>
            </a:br>
            <a:r>
              <a:rPr lang="en-US" dirty="0">
                <a:latin typeface="Arial" charset="0"/>
                <a:ea typeface="ＭＳ Ｐゴシック" charset="0"/>
              </a:rPr>
              <a:t>pulse shape and the correlation </a:t>
            </a:r>
            <a:r>
              <a:rPr lang="en-US" dirty="0" smtClean="0">
                <a:latin typeface="Arial" charset="0"/>
                <a:ea typeface="ＭＳ Ｐゴシック" charset="0"/>
              </a:rPr>
              <a:t>matrix </a:t>
            </a:r>
            <a:br>
              <a:rPr lang="en-US" dirty="0" smtClean="0">
                <a:latin typeface="Arial" charset="0"/>
                <a:ea typeface="ＭＳ Ｐゴシック" charset="0"/>
              </a:rPr>
            </a:br>
            <a:r>
              <a:rPr lang="en-US" dirty="0" smtClean="0">
                <a:latin typeface="Arial" charset="0"/>
                <a:ea typeface="ＭＳ Ｐゴシック" charset="0"/>
              </a:rPr>
              <a:t>between </a:t>
            </a:r>
            <a:r>
              <a:rPr lang="en-US" dirty="0">
                <a:latin typeface="Arial" charset="0"/>
                <a:ea typeface="ＭＳ Ｐゴシック" charset="0"/>
              </a:rPr>
              <a:t>the </a:t>
            </a:r>
            <a:r>
              <a:rPr lang="en-US" dirty="0" smtClean="0">
                <a:latin typeface="Arial" charset="0"/>
                <a:ea typeface="ＭＳ Ｐゴシック" charset="0"/>
              </a:rPr>
              <a:t>samples for an expected </a:t>
            </a:r>
            <a:br>
              <a:rPr lang="en-US" dirty="0" smtClean="0">
                <a:latin typeface="Arial" charset="0"/>
                <a:ea typeface="ＭＳ Ｐゴシック" charset="0"/>
              </a:rPr>
            </a:br>
            <a:r>
              <a:rPr lang="en-US" dirty="0" smtClean="0">
                <a:latin typeface="Arial" charset="0"/>
                <a:ea typeface="ＭＳ Ｐゴシック" charset="0"/>
              </a:rPr>
              <a:t>time of the pulse</a:t>
            </a:r>
            <a:endParaRPr lang="en-US" dirty="0">
              <a:latin typeface="Arial" charset="0"/>
              <a:ea typeface="ＭＳ Ｐゴシック" charset="0"/>
            </a:endParaRPr>
          </a:p>
          <a:p>
            <a:pPr eaLnBrk="1" hangingPunct="1">
              <a:defRPr/>
            </a:pPr>
            <a:endParaRPr lang="en-US" dirty="0" smtClean="0">
              <a:latin typeface="Arial" charset="0"/>
            </a:endParaRPr>
          </a:p>
          <a:p>
            <a:pPr eaLnBrk="1" hangingPunct="1">
              <a:defRPr/>
            </a:pPr>
            <a:endParaRPr lang="en-US" dirty="0">
              <a:latin typeface="Arial" charset="0"/>
            </a:endParaRPr>
          </a:p>
          <a:p>
            <a:pPr marL="0" indent="0" eaLnBrk="1" hangingPunct="1">
              <a:buNone/>
              <a:defRPr/>
            </a:pPr>
            <a:endParaRPr lang="en-US" dirty="0">
              <a:latin typeface="Arial" charset="0"/>
            </a:endParaRPr>
          </a:p>
          <a:p>
            <a:pPr eaLnBrk="1" hangingPunct="1">
              <a:defRPr/>
            </a:pPr>
            <a:r>
              <a:rPr lang="en-US" dirty="0" smtClean="0">
                <a:latin typeface="Arial" charset="0"/>
              </a:rPr>
              <a:t>Energy </a:t>
            </a:r>
            <a:r>
              <a:rPr lang="en-US" dirty="0">
                <a:latin typeface="Arial" charset="0"/>
              </a:rPr>
              <a:t>is proportional to the a</a:t>
            </a:r>
            <a:r>
              <a:rPr lang="en-US" dirty="0" smtClean="0">
                <a:latin typeface="Arial" charset="0"/>
              </a:rPr>
              <a:t>mplitude</a:t>
            </a:r>
          </a:p>
          <a:p>
            <a:pPr marL="0" indent="0" eaLnBrk="1" hangingPunct="1">
              <a:buNone/>
              <a:defRPr/>
            </a:pPr>
            <a:endParaRPr lang="en-US" dirty="0" smtClean="0">
              <a:latin typeface="Arial" charset="0"/>
            </a:endParaRPr>
          </a:p>
          <a:p>
            <a:pPr marL="0" indent="0" eaLnBrk="1" hangingPunct="1">
              <a:buNone/>
              <a:defRPr/>
            </a:pPr>
            <a:endParaRPr lang="en-US" dirty="0">
              <a:latin typeface="Arial" charset="0"/>
            </a:endParaRPr>
          </a:p>
          <a:p>
            <a:pPr eaLnBrk="1" hangingPunct="1">
              <a:defRPr/>
            </a:pPr>
            <a:r>
              <a:rPr lang="en-US" dirty="0" smtClean="0">
                <a:latin typeface="Arial" charset="0"/>
              </a:rPr>
              <a:t>Cell energy is the sum of the two PMTs</a:t>
            </a:r>
          </a:p>
          <a:p>
            <a:pPr>
              <a:defRPr/>
            </a:pPr>
            <a:endParaRPr lang="en-US" dirty="0">
              <a:latin typeface="Arial" charset="0"/>
            </a:endParaRPr>
          </a:p>
          <a:p>
            <a:pPr>
              <a:defRPr/>
            </a:pPr>
            <a:endParaRPr lang="en-US" dirty="0" smtClean="0">
              <a:latin typeface="Arial" charset="0"/>
            </a:endParaRPr>
          </a:p>
          <a:p>
            <a:pPr>
              <a:defRPr/>
            </a:pPr>
            <a:r>
              <a:rPr lang="en-US" dirty="0" smtClean="0">
                <a:latin typeface="Arial" charset="0"/>
              </a:rPr>
              <a:t>Fast </a:t>
            </a:r>
            <a:r>
              <a:rPr lang="en-US" dirty="0">
                <a:latin typeface="Arial" charset="0"/>
              </a:rPr>
              <a:t>and reliable for deterministic </a:t>
            </a:r>
            <a:r>
              <a:rPr lang="en-US" dirty="0" smtClean="0">
                <a:latin typeface="Arial" charset="0"/>
              </a:rPr>
              <a:t>pulses.</a:t>
            </a:r>
          </a:p>
          <a:p>
            <a:pPr lvl="1">
              <a:defRPr/>
            </a:pPr>
            <a:r>
              <a:rPr lang="en-US" dirty="0" smtClean="0">
                <a:latin typeface="Arial" charset="0"/>
              </a:rPr>
              <a:t>Alternative </a:t>
            </a:r>
            <a:r>
              <a:rPr lang="en-US" dirty="0">
                <a:latin typeface="Arial" charset="0"/>
              </a:rPr>
              <a:t>reconstruction methods are under </a:t>
            </a:r>
            <a:r>
              <a:rPr lang="en-US" dirty="0" smtClean="0">
                <a:latin typeface="Arial" charset="0"/>
              </a:rPr>
              <a:t>evaluation</a:t>
            </a:r>
            <a:endParaRPr lang="en-US" dirty="0">
              <a:latin typeface="Arial" charset="0"/>
            </a:endParaRPr>
          </a:p>
          <a:p>
            <a:pPr marL="0" indent="0" eaLnBrk="1" hangingPunct="1">
              <a:buNone/>
              <a:defRPr/>
            </a:pPr>
            <a:endParaRPr lang="en-US" dirty="0">
              <a:latin typeface="Arial" charset="0"/>
            </a:endParaRPr>
          </a:p>
        </p:txBody>
      </p:sp>
      <p:pic>
        <p:nvPicPr>
          <p:cNvPr id="49155" name="Picture 3"/>
          <p:cNvPicPr>
            <a:picLocks noChangeAspect="1"/>
          </p:cNvPicPr>
          <p:nvPr/>
        </p:nvPicPr>
        <p:blipFill rotWithShape="1">
          <a:blip r:embed="rId3" cstate="print">
            <a:extLst>
              <a:ext uri="{28A0092B-C50C-407E-A947-70E740481C1C}">
                <a14:useLocalDpi xmlns:a14="http://schemas.microsoft.com/office/drawing/2010/main"/>
              </a:ext>
            </a:extLst>
          </a:blip>
          <a:srcRect r="29325"/>
          <a:stretch/>
        </p:blipFill>
        <p:spPr bwMode="auto">
          <a:xfrm>
            <a:off x="635643" y="3209665"/>
            <a:ext cx="281788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5" descr="Optimal_Filtering_No_Iterations_1.pdf"/>
          <p:cNvPicPr>
            <a:picLocks noChangeAspect="1"/>
          </p:cNvPicPr>
          <p:nvPr/>
        </p:nvPicPr>
        <p:blipFill rotWithShape="1">
          <a:blip r:embed="rId4" cstate="print">
            <a:extLst>
              <a:ext uri="{28A0092B-C50C-407E-A947-70E740481C1C}">
                <a14:useLocalDpi xmlns:a14="http://schemas.microsoft.com/office/drawing/2010/main"/>
              </a:ext>
            </a:extLst>
          </a:blip>
          <a:srcRect l="1939" t="9284" r="9232" b="1968"/>
          <a:stretch/>
        </p:blipFill>
        <p:spPr bwMode="auto">
          <a:xfrm>
            <a:off x="4812401" y="1084437"/>
            <a:ext cx="4331599" cy="3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5643" y="5584892"/>
            <a:ext cx="3238500" cy="254000"/>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5643" y="4571337"/>
            <a:ext cx="1347995" cy="249287"/>
          </a:xfrm>
          <a:prstGeom prst="rect">
            <a:avLst/>
          </a:prstGeom>
        </p:spPr>
      </p:pic>
      <p:grpSp>
        <p:nvGrpSpPr>
          <p:cNvPr id="9" name="Group 8"/>
          <p:cNvGrpSpPr/>
          <p:nvPr/>
        </p:nvGrpSpPr>
        <p:grpSpPr>
          <a:xfrm>
            <a:off x="5294688" y="4048254"/>
            <a:ext cx="2735263" cy="2063411"/>
            <a:chOff x="7112000" y="3213100"/>
            <a:chExt cx="2735263" cy="2063411"/>
          </a:xfrm>
        </p:grpSpPr>
        <p:pic>
          <p:nvPicPr>
            <p:cNvPr id="15"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12000" y="3403600"/>
              <a:ext cx="2735263"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6 Conector recto de flecha"/>
            <p:cNvCxnSpPr/>
            <p:nvPr/>
          </p:nvCxnSpPr>
          <p:spPr>
            <a:xfrm flipV="1">
              <a:off x="8424681" y="3213100"/>
              <a:ext cx="1279707" cy="2063411"/>
            </a:xfrm>
            <a:prstGeom prst="straightConnector1">
              <a:avLst/>
            </a:prstGeom>
            <a:ln w="28575">
              <a:prstDash val="sysDot"/>
              <a:tailEnd type="arrow"/>
            </a:ln>
          </p:spPr>
          <p:style>
            <a:lnRef idx="1">
              <a:schemeClr val="accent2"/>
            </a:lnRef>
            <a:fillRef idx="0">
              <a:schemeClr val="accent2"/>
            </a:fillRef>
            <a:effectRef idx="0">
              <a:schemeClr val="accent2"/>
            </a:effectRef>
            <a:fontRef idx="minor">
              <a:schemeClr val="tx1"/>
            </a:fontRef>
          </p:style>
        </p:cxnSp>
      </p:grpSp>
      <p:sp>
        <p:nvSpPr>
          <p:cNvPr id="17" name="TextBox 6"/>
          <p:cNvSpPr txBox="1">
            <a:spLocks noChangeArrowheads="1"/>
          </p:cNvSpPr>
          <p:nvPr/>
        </p:nvSpPr>
        <p:spPr bwMode="auto">
          <a:xfrm>
            <a:off x="4911647" y="5838892"/>
            <a:ext cx="41854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Verdana" charset="0"/>
                <a:ea typeface="ＭＳ Ｐゴシック" charset="0"/>
                <a:cs typeface="ＭＳ Ｐゴシック" charset="0"/>
              </a:defRPr>
            </a:lvl1pPr>
            <a:lvl2pPr marL="742950" indent="-285750" eaLnBrk="0" hangingPunct="0">
              <a:defRPr sz="2400">
                <a:solidFill>
                  <a:schemeClr val="accent2"/>
                </a:solidFill>
                <a:latin typeface="Verdana" charset="0"/>
                <a:ea typeface="ＭＳ Ｐゴシック" charset="0"/>
              </a:defRPr>
            </a:lvl2pPr>
            <a:lvl3pPr marL="1143000" indent="-228600" eaLnBrk="0" hangingPunct="0">
              <a:defRPr sz="2400">
                <a:solidFill>
                  <a:schemeClr val="accent2"/>
                </a:solidFill>
                <a:latin typeface="Verdana" charset="0"/>
                <a:ea typeface="ＭＳ Ｐゴシック" charset="0"/>
              </a:defRPr>
            </a:lvl3pPr>
            <a:lvl4pPr marL="1600200" indent="-228600" eaLnBrk="0" hangingPunct="0">
              <a:defRPr sz="2400">
                <a:solidFill>
                  <a:schemeClr val="accent2"/>
                </a:solidFill>
                <a:latin typeface="Verdana" charset="0"/>
                <a:ea typeface="ＭＳ Ｐゴシック" charset="0"/>
              </a:defRPr>
            </a:lvl4pPr>
            <a:lvl5pPr marL="2057400" indent="-228600" eaLnBrk="0" hangingPunct="0">
              <a:defRPr sz="2400">
                <a:solidFill>
                  <a:schemeClr val="accent2"/>
                </a:solidFill>
                <a:latin typeface="Verdana" charset="0"/>
                <a:ea typeface="ＭＳ Ｐゴシック" charset="0"/>
              </a:defRPr>
            </a:lvl5pPr>
            <a:lvl6pPr marL="2514600" indent="-228600" eaLnBrk="0" fontAlgn="base" hangingPunct="0">
              <a:spcBef>
                <a:spcPct val="0"/>
              </a:spcBef>
              <a:spcAft>
                <a:spcPct val="0"/>
              </a:spcAft>
              <a:defRPr sz="2400">
                <a:solidFill>
                  <a:schemeClr val="accent2"/>
                </a:solidFill>
                <a:latin typeface="Verdana" charset="0"/>
                <a:ea typeface="ＭＳ Ｐゴシック" charset="0"/>
              </a:defRPr>
            </a:lvl6pPr>
            <a:lvl7pPr marL="2971800" indent="-228600" eaLnBrk="0" fontAlgn="base" hangingPunct="0">
              <a:spcBef>
                <a:spcPct val="0"/>
              </a:spcBef>
              <a:spcAft>
                <a:spcPct val="0"/>
              </a:spcAft>
              <a:defRPr sz="2400">
                <a:solidFill>
                  <a:schemeClr val="accent2"/>
                </a:solidFill>
                <a:latin typeface="Verdana" charset="0"/>
                <a:ea typeface="ＭＳ Ｐゴシック" charset="0"/>
              </a:defRPr>
            </a:lvl7pPr>
            <a:lvl8pPr marL="3429000" indent="-228600" eaLnBrk="0" fontAlgn="base" hangingPunct="0">
              <a:spcBef>
                <a:spcPct val="0"/>
              </a:spcBef>
              <a:spcAft>
                <a:spcPct val="0"/>
              </a:spcAft>
              <a:defRPr sz="2400">
                <a:solidFill>
                  <a:schemeClr val="accent2"/>
                </a:solidFill>
                <a:latin typeface="Verdana" charset="0"/>
                <a:ea typeface="ＭＳ Ｐゴシック" charset="0"/>
              </a:defRPr>
            </a:lvl8pPr>
            <a:lvl9pPr marL="3886200" indent="-228600" eaLnBrk="0" fontAlgn="base" hangingPunct="0">
              <a:spcBef>
                <a:spcPct val="0"/>
              </a:spcBef>
              <a:spcAft>
                <a:spcPct val="0"/>
              </a:spcAft>
              <a:defRPr sz="2400">
                <a:solidFill>
                  <a:schemeClr val="accent2"/>
                </a:solidFill>
                <a:latin typeface="Verdana" charset="0"/>
                <a:ea typeface="ＭＳ Ｐゴシック" charset="0"/>
              </a:defRPr>
            </a:lvl9pPr>
          </a:lstStyle>
          <a:p>
            <a:pPr algn="ctr" eaLnBrk="1" hangingPunct="1"/>
            <a:r>
              <a:rPr lang="en-US" sz="1400" dirty="0" smtClean="0">
                <a:latin typeface="Arial"/>
                <a:cs typeface="Arial"/>
              </a:rPr>
              <a:t>Signal </a:t>
            </a:r>
            <a:r>
              <a:rPr lang="en-US" sz="1400" dirty="0">
                <a:latin typeface="Arial"/>
                <a:cs typeface="Arial"/>
              </a:rPr>
              <a:t>deposits from </a:t>
            </a:r>
            <a:r>
              <a:rPr lang="en-US" sz="1400" dirty="0" smtClean="0">
                <a:latin typeface="Arial"/>
                <a:cs typeface="Arial"/>
              </a:rPr>
              <a:t>particles originated </a:t>
            </a:r>
            <a:r>
              <a:rPr lang="en-US" sz="1400" dirty="0">
                <a:latin typeface="Arial"/>
                <a:cs typeface="Arial"/>
              </a:rPr>
              <a:t>in the IP should have reconstructed time equal to zero</a:t>
            </a:r>
          </a:p>
        </p:txBody>
      </p:sp>
      <p:sp>
        <p:nvSpPr>
          <p:cNvPr id="11" name="Date Placeholder 10"/>
          <p:cNvSpPr>
            <a:spLocks noGrp="1"/>
          </p:cNvSpPr>
          <p:nvPr>
            <p:ph type="dt" sz="half" idx="10"/>
          </p:nvPr>
        </p:nvSpPr>
        <p:spPr/>
        <p:txBody>
          <a:bodyPr/>
          <a:lstStyle/>
          <a:p>
            <a:r>
              <a:rPr lang="es-ES_tradnl" smtClean="0"/>
              <a:t>Upgrade of the ATLAS TileCal Electronics - 29 January 2014</a:t>
            </a:r>
            <a:endParaRPr lang="en-US"/>
          </a:p>
        </p:txBody>
      </p:sp>
      <p:sp>
        <p:nvSpPr>
          <p:cNvPr id="12" name="Footer Placeholder 11"/>
          <p:cNvSpPr>
            <a:spLocks noGrp="1"/>
          </p:cNvSpPr>
          <p:nvPr>
            <p:ph type="ftr" sz="quarter" idx="12"/>
          </p:nvPr>
        </p:nvSpPr>
        <p:spPr/>
        <p:txBody>
          <a:bodyPr/>
          <a:lstStyle/>
          <a:p>
            <a:r>
              <a:rPr lang="en-US" smtClean="0"/>
              <a:t>Carlos Solans</a:t>
            </a:r>
            <a:endParaRPr lang="en-US"/>
          </a:p>
        </p:txBody>
      </p:sp>
      <p:sp>
        <p:nvSpPr>
          <p:cNvPr id="13" name="Slide Number Placeholder 12"/>
          <p:cNvSpPr>
            <a:spLocks noGrp="1"/>
          </p:cNvSpPr>
          <p:nvPr>
            <p:ph type="sldNum" sz="quarter" idx="11"/>
          </p:nvPr>
        </p:nvSpPr>
        <p:spPr/>
        <p:txBody>
          <a:bodyPr/>
          <a:lstStyle/>
          <a:p>
            <a:fld id="{E266C34C-EE11-E64E-9201-4C953A09C432}" type="slidenum">
              <a:rPr lang="en-US" smtClean="0"/>
              <a:t>6</a:t>
            </a:fld>
            <a:endParaRPr lang="en-US"/>
          </a:p>
        </p:txBody>
      </p:sp>
    </p:spTree>
    <p:extLst>
      <p:ext uri="{BB962C8B-B14F-4D97-AF65-F5344CB8AC3E}">
        <p14:creationId xmlns:p14="http://schemas.microsoft.com/office/powerpoint/2010/main" val="32512577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cells_var_lg_201625.png"/>
          <p:cNvPicPr>
            <a:picLocks noChangeAspect="1"/>
          </p:cNvPicPr>
          <p:nvPr/>
        </p:nvPicPr>
        <p:blipFill>
          <a:blip r:embed="rId2" cstate="print">
            <a:extLst>
              <a:ext uri="{28A0092B-C50C-407E-A947-70E740481C1C}">
                <a14:useLocalDpi xmlns:a14="http://schemas.microsoft.com/office/drawing/2010/main"/>
              </a:ext>
            </a:extLst>
          </a:blip>
          <a:srcRect l="9380"/>
          <a:stretch>
            <a:fillRect/>
          </a:stretch>
        </p:blipFill>
        <p:spPr bwMode="auto">
          <a:xfrm>
            <a:off x="2982913" y="4446588"/>
            <a:ext cx="3376612"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descr="cs_deviation.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4150" y="4602163"/>
            <a:ext cx="30400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9" descr="StabMarHigh.png"/>
          <p:cNvPicPr>
            <a:picLocks noChangeAspect="1"/>
          </p:cNvPicPr>
          <p:nvPr/>
        </p:nvPicPr>
        <p:blipFill>
          <a:blip r:embed="rId4" cstate="print">
            <a:extLst>
              <a:ext uri="{28A0092B-C50C-407E-A947-70E740481C1C}">
                <a14:useLocalDpi xmlns:a14="http://schemas.microsoft.com/office/drawing/2010/main"/>
              </a:ext>
            </a:extLst>
          </a:blip>
          <a:srcRect b="4271"/>
          <a:stretch>
            <a:fillRect/>
          </a:stretch>
        </p:blipFill>
        <p:spPr bwMode="auto">
          <a:xfrm>
            <a:off x="6330950" y="4600575"/>
            <a:ext cx="279876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AutoShape 7"/>
          <p:cNvSpPr>
            <a:spLocks noChangeArrowheads="1"/>
          </p:cNvSpPr>
          <p:nvPr/>
        </p:nvSpPr>
        <p:spPr bwMode="auto">
          <a:xfrm>
            <a:off x="69850" y="2078038"/>
            <a:ext cx="990600" cy="579437"/>
          </a:xfrm>
          <a:prstGeom prst="wedgeRectCallout">
            <a:avLst>
              <a:gd name="adj1" fmla="val 11343"/>
              <a:gd name="adj2" fmla="val -103907"/>
            </a:avLst>
          </a:prstGeom>
          <a:solidFill>
            <a:srgbClr val="6600FF"/>
          </a:solidFill>
          <a:ln w="9525">
            <a:solidFill>
              <a:schemeClr val="tx1"/>
            </a:solidFill>
            <a:miter lim="800000"/>
            <a:headEnd/>
            <a:tailEnd/>
          </a:ln>
        </p:spPr>
        <p:txBody>
          <a:bodyPr/>
          <a:lstStyle/>
          <a:p>
            <a:pPr algn="ctr"/>
            <a:r>
              <a:rPr lang="en-US" sz="1600">
                <a:solidFill>
                  <a:schemeClr val="bg1"/>
                </a:solidFill>
                <a:latin typeface="Verdana" charset="0"/>
              </a:rPr>
              <a:t>Half cell energy</a:t>
            </a:r>
          </a:p>
        </p:txBody>
      </p:sp>
      <p:sp>
        <p:nvSpPr>
          <p:cNvPr id="1030" name="AutoShape 9"/>
          <p:cNvSpPr>
            <a:spLocks noChangeArrowheads="1"/>
          </p:cNvSpPr>
          <p:nvPr/>
        </p:nvSpPr>
        <p:spPr bwMode="auto">
          <a:xfrm rot="10800000" flipV="1">
            <a:off x="5360988" y="2063750"/>
            <a:ext cx="1955800" cy="579438"/>
          </a:xfrm>
          <a:prstGeom prst="wedgeRectCallout">
            <a:avLst>
              <a:gd name="adj1" fmla="val -17676"/>
              <a:gd name="adj2" fmla="val -99301"/>
            </a:avLst>
          </a:prstGeom>
          <a:solidFill>
            <a:srgbClr val="FFFF00"/>
          </a:solidFill>
          <a:ln w="9525">
            <a:solidFill>
              <a:schemeClr val="tx1"/>
            </a:solidFill>
            <a:miter lim="800000"/>
            <a:headEnd/>
            <a:tailEnd/>
          </a:ln>
        </p:spPr>
        <p:txBody>
          <a:bodyPr/>
          <a:lstStyle/>
          <a:p>
            <a:pPr algn="ctr"/>
            <a:r>
              <a:rPr lang="en-US" sz="1600" dirty="0">
                <a:solidFill>
                  <a:srgbClr val="000000"/>
                </a:solidFill>
                <a:latin typeface="Verdana" charset="0"/>
              </a:rPr>
              <a:t>Charge Injection System</a:t>
            </a:r>
          </a:p>
        </p:txBody>
      </p:sp>
      <p:sp>
        <p:nvSpPr>
          <p:cNvPr id="20" name="AutoShape 14"/>
          <p:cNvSpPr>
            <a:spLocks noChangeArrowheads="1"/>
          </p:cNvSpPr>
          <p:nvPr/>
        </p:nvSpPr>
        <p:spPr bwMode="auto">
          <a:xfrm flipV="1">
            <a:off x="2316163" y="2066925"/>
            <a:ext cx="1433512" cy="576263"/>
          </a:xfrm>
          <a:prstGeom prst="wedgeRectCallout">
            <a:avLst>
              <a:gd name="adj1" fmla="val 62604"/>
              <a:gd name="adj2" fmla="val 105005"/>
            </a:avLst>
          </a:pr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a:lstStyle/>
          <a:p>
            <a:pPr algn="ctr" fontAlgn="auto">
              <a:spcBef>
                <a:spcPts val="0"/>
              </a:spcBef>
              <a:spcAft>
                <a:spcPts val="0"/>
              </a:spcAft>
              <a:defRPr/>
            </a:pPr>
            <a:r>
              <a:rPr lang="en-US" sz="1600" dirty="0">
                <a:solidFill>
                  <a:schemeClr val="bg1"/>
                </a:solidFill>
                <a:latin typeface="Verdana" charset="0"/>
                <a:ea typeface="+mn-ea"/>
                <a:cs typeface="+mn-cs"/>
              </a:rPr>
              <a:t>Cesium equalization</a:t>
            </a:r>
            <a:endParaRPr lang="en-US" sz="1600" baseline="-25000" dirty="0">
              <a:solidFill>
                <a:schemeClr val="bg1"/>
              </a:solidFill>
              <a:latin typeface="Verdana" charset="0"/>
              <a:ea typeface="+mn-ea"/>
              <a:cs typeface="+mn-cs"/>
            </a:endParaRPr>
          </a:p>
        </p:txBody>
      </p:sp>
      <p:sp>
        <p:nvSpPr>
          <p:cNvPr id="1032" name="AutoShape 15"/>
          <p:cNvSpPr>
            <a:spLocks noChangeArrowheads="1"/>
          </p:cNvSpPr>
          <p:nvPr/>
        </p:nvSpPr>
        <p:spPr bwMode="auto">
          <a:xfrm flipV="1">
            <a:off x="3825875" y="2068513"/>
            <a:ext cx="1477963" cy="576262"/>
          </a:xfrm>
          <a:prstGeom prst="wedgeRectCallout">
            <a:avLst>
              <a:gd name="adj1" fmla="val 31566"/>
              <a:gd name="adj2" fmla="val 100681"/>
            </a:avLst>
          </a:prstGeom>
          <a:solidFill>
            <a:srgbClr val="008000"/>
          </a:solidFill>
          <a:ln w="9525">
            <a:solidFill>
              <a:schemeClr val="tx1"/>
            </a:solidFill>
            <a:miter lim="800000"/>
            <a:headEnd/>
            <a:tailEnd/>
          </a:ln>
        </p:spPr>
        <p:txBody>
          <a:bodyPr rot="10800000"/>
          <a:lstStyle/>
          <a:p>
            <a:pPr algn="ctr"/>
            <a:r>
              <a:rPr lang="en-US" sz="1600">
                <a:solidFill>
                  <a:schemeClr val="bg1"/>
                </a:solidFill>
                <a:latin typeface="Verdana" charset="0"/>
              </a:rPr>
              <a:t>Laser equalization</a:t>
            </a:r>
            <a:endParaRPr lang="en-US" sz="1600" baseline="-25000">
              <a:solidFill>
                <a:schemeClr val="bg1"/>
              </a:solidFill>
              <a:latin typeface="Verdana" charset="0"/>
            </a:endParaRPr>
          </a:p>
        </p:txBody>
      </p:sp>
      <p:sp>
        <p:nvSpPr>
          <p:cNvPr id="1033" name="AutoShape 9"/>
          <p:cNvSpPr>
            <a:spLocks noChangeArrowheads="1"/>
          </p:cNvSpPr>
          <p:nvPr/>
        </p:nvSpPr>
        <p:spPr bwMode="auto">
          <a:xfrm rot="10800000" flipV="1">
            <a:off x="7389813" y="2058988"/>
            <a:ext cx="1706562" cy="581025"/>
          </a:xfrm>
          <a:prstGeom prst="wedgeRectCallout">
            <a:avLst>
              <a:gd name="adj1" fmla="val -13491"/>
              <a:gd name="adj2" fmla="val -110269"/>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en-US" sz="1600">
                <a:latin typeface="Verdana" charset="0"/>
              </a:rPr>
              <a:t>Reconstructed amplitude</a:t>
            </a:r>
          </a:p>
        </p:txBody>
      </p:sp>
      <p:sp>
        <p:nvSpPr>
          <p:cNvPr id="1035" name="AutoShape 15"/>
          <p:cNvSpPr>
            <a:spLocks noChangeArrowheads="1"/>
          </p:cNvSpPr>
          <p:nvPr/>
        </p:nvSpPr>
        <p:spPr bwMode="auto">
          <a:xfrm flipV="1">
            <a:off x="1111250" y="2081213"/>
            <a:ext cx="1150938" cy="576262"/>
          </a:xfrm>
          <a:prstGeom prst="wedgeRectCallout">
            <a:avLst>
              <a:gd name="adj1" fmla="val 19426"/>
              <a:gd name="adj2" fmla="val 102148"/>
            </a:avLst>
          </a:prstGeom>
          <a:solidFill>
            <a:srgbClr val="CC3300"/>
          </a:solidFill>
          <a:ln w="9525">
            <a:solidFill>
              <a:schemeClr val="tx1"/>
            </a:solidFill>
            <a:miter lim="800000"/>
            <a:headEnd/>
            <a:tailEnd/>
          </a:ln>
        </p:spPr>
        <p:txBody>
          <a:bodyPr rot="10800000"/>
          <a:lstStyle/>
          <a:p>
            <a:pPr algn="ctr"/>
            <a:r>
              <a:rPr lang="en-US" sz="1600" dirty="0" smtClean="0">
                <a:solidFill>
                  <a:schemeClr val="bg1"/>
                </a:solidFill>
                <a:latin typeface="Verdana" charset="0"/>
              </a:rPr>
              <a:t>EM constant</a:t>
            </a:r>
            <a:endParaRPr lang="en-US" sz="1600" baseline="-25000" dirty="0">
              <a:solidFill>
                <a:schemeClr val="bg1"/>
              </a:solidFill>
              <a:latin typeface="Verdana" charset="0"/>
            </a:endParaRPr>
          </a:p>
        </p:txBody>
      </p:sp>
      <p:grpSp>
        <p:nvGrpSpPr>
          <p:cNvPr id="1036" name="Group 26"/>
          <p:cNvGrpSpPr>
            <a:grpSpLocks/>
          </p:cNvGrpSpPr>
          <p:nvPr/>
        </p:nvGrpSpPr>
        <p:grpSpPr bwMode="auto">
          <a:xfrm>
            <a:off x="69850" y="2914650"/>
            <a:ext cx="2192338" cy="1862138"/>
            <a:chOff x="70361" y="2915034"/>
            <a:chExt cx="1889930" cy="1688466"/>
          </a:xfrm>
        </p:grpSpPr>
        <p:pic>
          <p:nvPicPr>
            <p:cNvPr id="1038" name="Picture 24" descr="unif_20deg_new.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361" y="2915034"/>
              <a:ext cx="1889930" cy="168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TextBox 25"/>
            <p:cNvSpPr txBox="1">
              <a:spLocks noChangeArrowheads="1"/>
            </p:cNvSpPr>
            <p:nvPr/>
          </p:nvSpPr>
          <p:spPr bwMode="auto">
            <a:xfrm>
              <a:off x="903250" y="3055376"/>
              <a:ext cx="856173" cy="27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700" b="1">
                  <a:latin typeface="Arial" charset="0"/>
                </a:rPr>
                <a:t>ATLAS preliminary</a:t>
              </a:r>
            </a:p>
            <a:p>
              <a:pPr algn="ctr"/>
              <a:r>
                <a:rPr lang="en-US" sz="700" b="1">
                  <a:latin typeface="Arial" charset="0"/>
                </a:rPr>
                <a:t>Tile Calorimeter</a:t>
              </a:r>
            </a:p>
          </p:txBody>
        </p:sp>
      </p:grpSp>
      <p:pic>
        <p:nvPicPr>
          <p:cNvPr id="2" name="Picture 1"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850" y="1304302"/>
            <a:ext cx="8639999" cy="429222"/>
          </a:xfrm>
          <a:prstGeom prst="rect">
            <a:avLst/>
          </a:prstGeom>
        </p:spPr>
      </p:pic>
      <p:pic>
        <p:nvPicPr>
          <p:cNvPr id="3" name="Picture 2"/>
          <p:cNvPicPr>
            <a:picLocks noChangeAspect="1"/>
          </p:cNvPicPr>
          <p:nvPr/>
        </p:nvPicPr>
        <p:blipFill>
          <a:blip r:embed="rId7"/>
          <a:stretch>
            <a:fillRect/>
          </a:stretch>
        </p:blipFill>
        <p:spPr>
          <a:xfrm>
            <a:off x="4139253" y="2776264"/>
            <a:ext cx="4853585" cy="1752965"/>
          </a:xfrm>
          <a:prstGeom prst="rect">
            <a:avLst/>
          </a:prstGeom>
        </p:spPr>
      </p:pic>
      <p:sp>
        <p:nvSpPr>
          <p:cNvPr id="4" name="Date Placeholder 3"/>
          <p:cNvSpPr>
            <a:spLocks noGrp="1"/>
          </p:cNvSpPr>
          <p:nvPr>
            <p:ph type="dt" sz="half" idx="10"/>
          </p:nvPr>
        </p:nvSpPr>
        <p:spPr/>
        <p:txBody>
          <a:bodyPr/>
          <a:lstStyle/>
          <a:p>
            <a:r>
              <a:rPr lang="es-ES_tradnl" smtClean="0"/>
              <a:t>Upgrade of the ATLAS TileCal Electronics - 29 January 2014</a:t>
            </a:r>
            <a:endParaRPr lang="en-US"/>
          </a:p>
        </p:txBody>
      </p:sp>
      <p:sp>
        <p:nvSpPr>
          <p:cNvPr id="5" name="Footer Placeholder 4"/>
          <p:cNvSpPr>
            <a:spLocks noGrp="1"/>
          </p:cNvSpPr>
          <p:nvPr>
            <p:ph type="ftr" sz="quarter" idx="12"/>
          </p:nvPr>
        </p:nvSpPr>
        <p:spPr/>
        <p:txBody>
          <a:bodyPr/>
          <a:lstStyle/>
          <a:p>
            <a:r>
              <a:rPr lang="en-US" smtClean="0"/>
              <a:t>Carlos Solans</a:t>
            </a:r>
            <a:endParaRPr lang="en-US"/>
          </a:p>
        </p:txBody>
      </p:sp>
      <p:sp>
        <p:nvSpPr>
          <p:cNvPr id="6" name="Slide Number Placeholder 5"/>
          <p:cNvSpPr>
            <a:spLocks noGrp="1"/>
          </p:cNvSpPr>
          <p:nvPr>
            <p:ph type="sldNum" sz="quarter" idx="11"/>
          </p:nvPr>
        </p:nvSpPr>
        <p:spPr/>
        <p:txBody>
          <a:bodyPr/>
          <a:lstStyle/>
          <a:p>
            <a:fld id="{E266C34C-EE11-E64E-9201-4C953A09C432}" type="slidenum">
              <a:rPr lang="en-US" smtClean="0"/>
              <a:t>7</a:t>
            </a:fld>
            <a:endParaRPr lang="en-US"/>
          </a:p>
        </p:txBody>
      </p:sp>
      <p:sp>
        <p:nvSpPr>
          <p:cNvPr id="7" name="TextBox 6"/>
          <p:cNvSpPr txBox="1"/>
          <p:nvPr/>
        </p:nvSpPr>
        <p:spPr>
          <a:xfrm>
            <a:off x="3005609" y="4142686"/>
            <a:ext cx="1133644" cy="369332"/>
          </a:xfrm>
          <a:prstGeom prst="rect">
            <a:avLst/>
          </a:prstGeom>
          <a:noFill/>
        </p:spPr>
        <p:txBody>
          <a:bodyPr wrap="none" rtlCol="0">
            <a:spAutoFit/>
          </a:bodyPr>
          <a:lstStyle/>
          <a:p>
            <a:r>
              <a:rPr lang="en-US" dirty="0" smtClean="0"/>
              <a:t>~monthly</a:t>
            </a:r>
            <a:endParaRPr lang="en-US" dirty="0"/>
          </a:p>
        </p:txBody>
      </p:sp>
      <p:sp>
        <p:nvSpPr>
          <p:cNvPr id="40" name="TextBox 39"/>
          <p:cNvSpPr txBox="1"/>
          <p:nvPr/>
        </p:nvSpPr>
        <p:spPr>
          <a:xfrm>
            <a:off x="5197306" y="4216142"/>
            <a:ext cx="1031051" cy="369332"/>
          </a:xfrm>
          <a:prstGeom prst="rect">
            <a:avLst/>
          </a:prstGeom>
          <a:noFill/>
        </p:spPr>
        <p:txBody>
          <a:bodyPr wrap="none" rtlCol="0">
            <a:spAutoFit/>
          </a:bodyPr>
          <a:lstStyle/>
          <a:p>
            <a:r>
              <a:rPr lang="en-US" dirty="0" smtClean="0"/>
              <a:t>~weekly</a:t>
            </a:r>
            <a:endParaRPr lang="en-US" dirty="0"/>
          </a:p>
        </p:txBody>
      </p:sp>
      <p:sp>
        <p:nvSpPr>
          <p:cNvPr id="41" name="TextBox 40"/>
          <p:cNvSpPr txBox="1"/>
          <p:nvPr/>
        </p:nvSpPr>
        <p:spPr>
          <a:xfrm>
            <a:off x="7859194" y="4030647"/>
            <a:ext cx="1031051" cy="369332"/>
          </a:xfrm>
          <a:prstGeom prst="rect">
            <a:avLst/>
          </a:prstGeom>
          <a:noFill/>
        </p:spPr>
        <p:txBody>
          <a:bodyPr wrap="none" rtlCol="0">
            <a:spAutoFit/>
          </a:bodyPr>
          <a:lstStyle/>
          <a:p>
            <a:r>
              <a:rPr lang="en-US" dirty="0" smtClean="0"/>
              <a:t>~weekly</a:t>
            </a:r>
            <a:endParaRPr lang="en-US" dirty="0"/>
          </a:p>
        </p:txBody>
      </p:sp>
      <p:sp>
        <p:nvSpPr>
          <p:cNvPr id="44" name="TextBox 43"/>
          <p:cNvSpPr txBox="1"/>
          <p:nvPr/>
        </p:nvSpPr>
        <p:spPr>
          <a:xfrm>
            <a:off x="2029179" y="2834108"/>
            <a:ext cx="2104084" cy="1200329"/>
          </a:xfrm>
          <a:prstGeom prst="rect">
            <a:avLst/>
          </a:prstGeom>
          <a:noFill/>
        </p:spPr>
        <p:txBody>
          <a:bodyPr wrap="square" rtlCol="0">
            <a:spAutoFit/>
          </a:bodyPr>
          <a:lstStyle/>
          <a:p>
            <a:r>
              <a:rPr lang="en-US" dirty="0" smtClean="0"/>
              <a:t>Tile EM calibration is preserved in ATLAS by the Cs calibration system</a:t>
            </a:r>
            <a:endParaRPr lang="en-US" dirty="0"/>
          </a:p>
        </p:txBody>
      </p:sp>
      <p:sp>
        <p:nvSpPr>
          <p:cNvPr id="9" name="Title 8"/>
          <p:cNvSpPr>
            <a:spLocks noGrp="1"/>
          </p:cNvSpPr>
          <p:nvPr>
            <p:ph type="title"/>
          </p:nvPr>
        </p:nvSpPr>
        <p:spPr/>
        <p:txBody>
          <a:bodyPr/>
          <a:lstStyle/>
          <a:p>
            <a:r>
              <a:rPr lang="en-US" dirty="0">
                <a:latin typeface="Trebuchet MS" charset="0"/>
              </a:rPr>
              <a:t>Energy calibration in Tile</a:t>
            </a:r>
            <a:endParaRPr lang="en-US" dirty="0"/>
          </a:p>
        </p:txBody>
      </p:sp>
    </p:spTree>
    <p:extLst>
      <p:ext uri="{BB962C8B-B14F-4D97-AF65-F5344CB8AC3E}">
        <p14:creationId xmlns:p14="http://schemas.microsoft.com/office/powerpoint/2010/main" val="41854233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Tile operation summary in Run 1</a:t>
            </a:r>
            <a:endParaRPr lang="en-US" dirty="0"/>
          </a:p>
        </p:txBody>
      </p:sp>
      <p:pic>
        <p:nvPicPr>
          <p:cNvPr id="4" name="Picture 3" descr="intlumivstime2011-2012DQ.eps"/>
          <p:cNvPicPr>
            <a:picLocks noChangeAspect="1"/>
          </p:cNvPicPr>
          <p:nvPr/>
        </p:nvPicPr>
        <p:blipFill rotWithShape="1">
          <a:blip r:embed="rId2" cstate="print">
            <a:extLst>
              <a:ext uri="{28A0092B-C50C-407E-A947-70E740481C1C}">
                <a14:useLocalDpi xmlns:a14="http://schemas.microsoft.com/office/drawing/2010/main"/>
              </a:ext>
            </a:extLst>
          </a:blip>
          <a:srcRect r="11795"/>
          <a:stretch/>
        </p:blipFill>
        <p:spPr>
          <a:xfrm>
            <a:off x="2006293" y="1065151"/>
            <a:ext cx="3127158" cy="2544886"/>
          </a:xfrm>
          <a:prstGeom prst="rect">
            <a:avLst/>
          </a:prstGeom>
        </p:spPr>
      </p:pic>
      <p:pic>
        <p:nvPicPr>
          <p:cNvPr id="7" name="Picture 6" descr="timelineMeeha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9753" y="4452659"/>
            <a:ext cx="4104007" cy="2161932"/>
          </a:xfrm>
          <a:prstGeom prst="rect">
            <a:avLst/>
          </a:prstGeom>
        </p:spPr>
      </p:pic>
      <p:pic>
        <p:nvPicPr>
          <p:cNvPr id="8" name="Picture 7" descr="tileDigErr.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7866" y="1065151"/>
            <a:ext cx="3909225" cy="2165608"/>
          </a:xfrm>
          <a:prstGeom prst="rect">
            <a:avLst/>
          </a:prstGeom>
        </p:spPr>
      </p:pic>
      <p:sp>
        <p:nvSpPr>
          <p:cNvPr id="9" name="Date Placeholder 8"/>
          <p:cNvSpPr>
            <a:spLocks noGrp="1"/>
          </p:cNvSpPr>
          <p:nvPr>
            <p:ph type="dt" sz="half" idx="10"/>
          </p:nvPr>
        </p:nvSpPr>
        <p:spPr/>
        <p:txBody>
          <a:bodyPr/>
          <a:lstStyle/>
          <a:p>
            <a:r>
              <a:rPr lang="es-ES_tradnl" smtClean="0"/>
              <a:t>Upgrade of the ATLAS TileCal Electronics - 29 January 2014</a:t>
            </a:r>
            <a:endParaRPr lang="en-US"/>
          </a:p>
        </p:txBody>
      </p:sp>
      <p:sp>
        <p:nvSpPr>
          <p:cNvPr id="10" name="Footer Placeholder 9"/>
          <p:cNvSpPr>
            <a:spLocks noGrp="1"/>
          </p:cNvSpPr>
          <p:nvPr>
            <p:ph type="ftr" sz="quarter" idx="12"/>
          </p:nvPr>
        </p:nvSpPr>
        <p:spPr/>
        <p:txBody>
          <a:bodyPr/>
          <a:lstStyle/>
          <a:p>
            <a:r>
              <a:rPr lang="en-US" smtClean="0"/>
              <a:t>Carlos Solans</a:t>
            </a:r>
            <a:endParaRPr lang="en-US"/>
          </a:p>
        </p:txBody>
      </p:sp>
      <p:sp>
        <p:nvSpPr>
          <p:cNvPr id="11" name="Slide Number Placeholder 10"/>
          <p:cNvSpPr>
            <a:spLocks noGrp="1"/>
          </p:cNvSpPr>
          <p:nvPr>
            <p:ph type="sldNum" sz="quarter" idx="11"/>
          </p:nvPr>
        </p:nvSpPr>
        <p:spPr/>
        <p:txBody>
          <a:bodyPr/>
          <a:lstStyle/>
          <a:p>
            <a:fld id="{E266C34C-EE11-E64E-9201-4C953A09C432}" type="slidenum">
              <a:rPr lang="en-US" smtClean="0"/>
              <a:t>8</a:t>
            </a:fld>
            <a:endParaRPr lang="en-US"/>
          </a:p>
        </p:txBody>
      </p:sp>
      <p:pic>
        <p:nvPicPr>
          <p:cNvPr id="13" name="Picture 12" descr="OnlineLossPlot.pdf"/>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6419289" y="2723705"/>
            <a:ext cx="2170745" cy="3184858"/>
          </a:xfrm>
          <a:prstGeom prst="rect">
            <a:avLst/>
          </a:prstGeom>
        </p:spPr>
      </p:pic>
      <p:pic>
        <p:nvPicPr>
          <p:cNvPr id="14"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0361" y="3976992"/>
            <a:ext cx="3703022" cy="2613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mu_2011_2012-dec.eps"/>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361" y="2512136"/>
            <a:ext cx="2040721" cy="1464856"/>
          </a:xfrm>
          <a:prstGeom prst="rect">
            <a:avLst/>
          </a:prstGeom>
        </p:spPr>
      </p:pic>
      <p:sp>
        <p:nvSpPr>
          <p:cNvPr id="15" name="TextBox 14"/>
          <p:cNvSpPr txBox="1"/>
          <p:nvPr/>
        </p:nvSpPr>
        <p:spPr>
          <a:xfrm>
            <a:off x="67006" y="1226193"/>
            <a:ext cx="2059337" cy="1200329"/>
          </a:xfrm>
          <a:prstGeom prst="rect">
            <a:avLst/>
          </a:prstGeom>
          <a:noFill/>
        </p:spPr>
        <p:txBody>
          <a:bodyPr wrap="square" rtlCol="0">
            <a:spAutoFit/>
          </a:bodyPr>
          <a:lstStyle/>
          <a:p>
            <a:r>
              <a:rPr lang="en-US" dirty="0" smtClean="0"/>
              <a:t>ATLAS Tile has been easy to operate in Run 1, despite...</a:t>
            </a:r>
            <a:endParaRPr lang="en-US" dirty="0"/>
          </a:p>
        </p:txBody>
      </p:sp>
    </p:spTree>
    <p:extLst>
      <p:ext uri="{BB962C8B-B14F-4D97-AF65-F5344CB8AC3E}">
        <p14:creationId xmlns:p14="http://schemas.microsoft.com/office/powerpoint/2010/main" val="13644862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4138335E-A385-42DA-AD18-D7D55D037D43}" type="slidenum">
              <a:rPr lang="en-US" smtClean="0"/>
              <a:pPr/>
              <a:t>9</a:t>
            </a:fld>
            <a:endParaRPr lang="en-US"/>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96750" y="1091190"/>
            <a:ext cx="4300342" cy="549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957" t="6959" r="8299" b="4855"/>
          <a:stretch/>
        </p:blipFill>
        <p:spPr bwMode="auto">
          <a:xfrm>
            <a:off x="183645" y="3601714"/>
            <a:ext cx="4590463" cy="29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a:t>
            </a:r>
            <a:r>
              <a:rPr lang="en-US" dirty="0" smtClean="0"/>
              <a:t>esponse calibration in 2011</a:t>
            </a:r>
            <a:endParaRPr lang="en-US" dirty="0"/>
          </a:p>
        </p:txBody>
      </p:sp>
      <p:sp>
        <p:nvSpPr>
          <p:cNvPr id="4" name="Content Placeholder 3"/>
          <p:cNvSpPr>
            <a:spLocks noGrp="1"/>
          </p:cNvSpPr>
          <p:nvPr>
            <p:ph sz="half" idx="1"/>
          </p:nvPr>
        </p:nvSpPr>
        <p:spPr>
          <a:xfrm>
            <a:off x="183645" y="1124744"/>
            <a:ext cx="4613105" cy="2585175"/>
          </a:xfrm>
        </p:spPr>
        <p:txBody>
          <a:bodyPr>
            <a:normAutofit fontScale="70000" lnSpcReduction="20000"/>
          </a:bodyPr>
          <a:lstStyle/>
          <a:p>
            <a:r>
              <a:rPr lang="en-US" dirty="0" smtClean="0"/>
              <a:t>2010</a:t>
            </a:r>
            <a:r>
              <a:rPr lang="en-US" dirty="0"/>
              <a:t>: up drift of Cs response </a:t>
            </a:r>
            <a:r>
              <a:rPr lang="en-US" dirty="0" smtClean="0"/>
              <a:t>(~1%</a:t>
            </a:r>
            <a:r>
              <a:rPr lang="en-US" dirty="0"/>
              <a:t>)</a:t>
            </a:r>
          </a:p>
          <a:p>
            <a:r>
              <a:rPr lang="en-US" dirty="0" smtClean="0"/>
              <a:t>2011</a:t>
            </a:r>
            <a:r>
              <a:rPr lang="en-US" dirty="0"/>
              <a:t>: Up/Down drift oscillation (&lt;1%) during beam/no beam periods</a:t>
            </a:r>
          </a:p>
          <a:p>
            <a:pPr lvl="1"/>
            <a:r>
              <a:rPr lang="en-US" dirty="0"/>
              <a:t>Consistent </a:t>
            </a:r>
            <a:r>
              <a:rPr lang="en-US" dirty="0" err="1"/>
              <a:t>behaviour</a:t>
            </a:r>
            <a:r>
              <a:rPr lang="en-US" dirty="0"/>
              <a:t> seen by all three calibration systems</a:t>
            </a:r>
          </a:p>
          <a:p>
            <a:pPr lvl="1"/>
            <a:r>
              <a:rPr lang="en-US" dirty="0"/>
              <a:t>Drift dominated by PMT gain effects</a:t>
            </a:r>
          </a:p>
          <a:p>
            <a:pPr lvl="1"/>
            <a:r>
              <a:rPr lang="en-US" dirty="0"/>
              <a:t>Corrections applied to the PMT </a:t>
            </a:r>
            <a:r>
              <a:rPr lang="en-US" dirty="0" smtClean="0"/>
              <a:t>response to compensate this effect</a:t>
            </a:r>
            <a:endParaRPr lang="en-US" dirty="0"/>
          </a:p>
        </p:txBody>
      </p:sp>
      <p:sp>
        <p:nvSpPr>
          <p:cNvPr id="5" name="Date Placeholder 4"/>
          <p:cNvSpPr>
            <a:spLocks noGrp="1"/>
          </p:cNvSpPr>
          <p:nvPr>
            <p:ph type="dt" sz="half" idx="11"/>
          </p:nvPr>
        </p:nvSpPr>
        <p:spPr/>
        <p:txBody>
          <a:bodyPr/>
          <a:lstStyle/>
          <a:p>
            <a:r>
              <a:rPr lang="es-ES_tradnl" smtClean="0"/>
              <a:t>Upgrade of the ATLAS TileCal Electronics - 29 January 2014</a:t>
            </a:r>
            <a:endParaRPr lang="en-US"/>
          </a:p>
        </p:txBody>
      </p:sp>
      <p:sp>
        <p:nvSpPr>
          <p:cNvPr id="6" name="Footer Placeholder 5"/>
          <p:cNvSpPr>
            <a:spLocks noGrp="1"/>
          </p:cNvSpPr>
          <p:nvPr>
            <p:ph type="ftr" sz="quarter" idx="10"/>
          </p:nvPr>
        </p:nvSpPr>
        <p:spPr/>
        <p:txBody>
          <a:bodyPr/>
          <a:lstStyle/>
          <a:p>
            <a:r>
              <a:rPr lang="en-US" smtClean="0"/>
              <a:t>Carlos Solans</a:t>
            </a:r>
            <a:endParaRPr lang="en-US"/>
          </a:p>
        </p:txBody>
      </p:sp>
    </p:spTree>
    <p:extLst>
      <p:ext uri="{BB962C8B-B14F-4D97-AF65-F5344CB8AC3E}">
        <p14:creationId xmlns:p14="http://schemas.microsoft.com/office/powerpoint/2010/main" val="36794720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ern - atlas tilecal 2012">
  <a:themeElements>
    <a:clrScheme name="Custom 2">
      <a:dk1>
        <a:srgbClr val="000000"/>
      </a:dk1>
      <a:lt1>
        <a:srgbClr val="FFFFFF"/>
      </a:lt1>
      <a:dk2>
        <a:srgbClr val="000000"/>
      </a:dk2>
      <a:lt2>
        <a:srgbClr val="808080"/>
      </a:lt2>
      <a:accent1>
        <a:srgbClr val="CCCCFF"/>
      </a:accent1>
      <a:accent2>
        <a:srgbClr val="3333CC"/>
      </a:accent2>
      <a:accent3>
        <a:srgbClr val="FFFFFF"/>
      </a:accent3>
      <a:accent4>
        <a:srgbClr val="000000"/>
      </a:accent4>
      <a:accent5>
        <a:srgbClr val="E2E2FF"/>
      </a:accent5>
      <a:accent6>
        <a:srgbClr val="2D2DB9"/>
      </a:accent6>
      <a:hlink>
        <a:srgbClr val="000080"/>
      </a:hlink>
      <a:folHlink>
        <a:srgbClr val="B2B2B2"/>
      </a:folHlink>
    </a:clrScheme>
    <a:fontScheme name="universitat de valencia - atlas tilecal">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chemeClr val="accent2"/>
          </a:solidFill>
          <a:headEnd type="none" w="med" len="med"/>
          <a:tailEnd type="none" w="med" len="med"/>
        </a:ln>
      </a:spPr>
      <a:bodyPr vert="horz" wrap="squar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a:ln>
              <a:noFill/>
            </a:ln>
            <a:solidFill>
              <a:schemeClr val="accent2"/>
            </a:solidFill>
            <a:effectLst/>
            <a:latin typeface="Verdana" charset="0"/>
          </a:defRPr>
        </a:defPPr>
      </a:lstStyle>
      <a:style>
        <a:lnRef idx="1">
          <a:schemeClr val="accent2"/>
        </a:lnRef>
        <a:fillRef idx="2">
          <a:schemeClr val="accent2"/>
        </a:fillRef>
        <a:effectRef idx="1">
          <a:schemeClr val="accent2"/>
        </a:effectRef>
        <a:fontRef idx="minor">
          <a:schemeClr val="dk1"/>
        </a:fontRef>
      </a:style>
    </a:spDef>
    <a:lnDef>
      <a:spPr bwMode="auto">
        <a:ln>
          <a:headEnd type="none" w="med" len="med"/>
          <a:tailEnd type="arrow"/>
        </a:ln>
      </a:spPr>
      <a:bodyPr/>
      <a:lstStyle/>
      <a:style>
        <a:lnRef idx="2">
          <a:schemeClr val="accent2"/>
        </a:lnRef>
        <a:fillRef idx="0">
          <a:schemeClr val="accent2"/>
        </a:fillRef>
        <a:effectRef idx="1">
          <a:schemeClr val="accent2"/>
        </a:effectRef>
        <a:fontRef idx="minor">
          <a:schemeClr val="tx1"/>
        </a:fontRef>
      </a:style>
    </a:lnDef>
  </a:objectDefaults>
  <a:extraClrSchemeLst>
    <a:extraClrScheme>
      <a:clrScheme name="universitat de valencia - atlas tilec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iversitat de valencia - atlas tilec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iversitat de valencia - atlas tilec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iversitat de valencia - atlas tilec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iversitat de valencia - atlas tilec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iversitat de valencia - atlas tilec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iversitat de valencia - atlas tilec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niversitat de valencia - atlas tilecal 8">
        <a:dk1>
          <a:srgbClr val="000000"/>
        </a:dk1>
        <a:lt1>
          <a:srgbClr val="FFFFFF"/>
        </a:lt1>
        <a:dk2>
          <a:srgbClr val="000000"/>
        </a:dk2>
        <a:lt2>
          <a:srgbClr val="808080"/>
        </a:lt2>
        <a:accent1>
          <a:srgbClr val="CCCCFF"/>
        </a:accent1>
        <a:accent2>
          <a:srgbClr val="3333CC"/>
        </a:accent2>
        <a:accent3>
          <a:srgbClr val="FFFFFF"/>
        </a:accent3>
        <a:accent4>
          <a:srgbClr val="000000"/>
        </a:accent4>
        <a:accent5>
          <a:srgbClr val="E2E2FF"/>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cern - atlas tilecal 2012.potx</Template>
  <TotalTime>5113</TotalTime>
  <Words>4447</Words>
  <Application>Microsoft Macintosh PowerPoint</Application>
  <PresentationFormat>On-screen Show (4:3)</PresentationFormat>
  <Paragraphs>701</Paragraphs>
  <Slides>47</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cern - atlas tilecal 2012</vt:lpstr>
      <vt:lpstr>Chart</vt:lpstr>
      <vt:lpstr>Upgrade of the ATLAS Tile calorimeter electronics</vt:lpstr>
      <vt:lpstr>The ATLAS Tile calorimeter</vt:lpstr>
      <vt:lpstr>Tile modules</vt:lpstr>
      <vt:lpstr>Cell layout</vt:lpstr>
      <vt:lpstr>Detector concept</vt:lpstr>
      <vt:lpstr>Signal reconstruction</vt:lpstr>
      <vt:lpstr>Energy calibration in Tile</vt:lpstr>
      <vt:lpstr>Tile operation summary in Run 1</vt:lpstr>
      <vt:lpstr>Response calibration in 2011</vt:lpstr>
      <vt:lpstr>Response calibration in 2012</vt:lpstr>
      <vt:lpstr>Most irradiated cells</vt:lpstr>
      <vt:lpstr>Upgrade of the Tile calorimeter</vt:lpstr>
      <vt:lpstr>Phase-0 upgrade</vt:lpstr>
      <vt:lpstr>PowerPoint Presentation</vt:lpstr>
      <vt:lpstr>A Mobile Data Integrity Check system</vt:lpstr>
      <vt:lpstr>Phase-I upgrade</vt:lpstr>
      <vt:lpstr>Tile Muon D-layer Board</vt:lpstr>
      <vt:lpstr>PowerPoint Presentation</vt:lpstr>
      <vt:lpstr>Phase-II upgrade</vt:lpstr>
      <vt:lpstr>Changes in the front-end</vt:lpstr>
      <vt:lpstr>Changes in the back-end</vt:lpstr>
      <vt:lpstr>Tile upgrade demonstrator</vt:lpstr>
      <vt:lpstr>Mini-drawers</vt:lpstr>
      <vt:lpstr>Front-end board option 1: New 3-in-1 Only option for first demonstrator</vt:lpstr>
      <vt:lpstr>Mainboard for new 3-in-1 FEBs only option for first demonstrator</vt:lpstr>
      <vt:lpstr>Front-end board option 2: FE-ASIC</vt:lpstr>
      <vt:lpstr>Front-end board option 3: QIE ASIC</vt:lpstr>
      <vt:lpstr>Daughter-board</vt:lpstr>
      <vt:lpstr>Super Read-Out Driver prototype</vt:lpstr>
      <vt:lpstr>Integration of the demonstrator</vt:lpstr>
      <vt:lpstr>Block diagram of sROD prototype</vt:lpstr>
      <vt:lpstr>A portable test-bench for upgraded electronics</vt:lpstr>
      <vt:lpstr>Low Voltage Power Distribution</vt:lpstr>
      <vt:lpstr>High Voltage Power Distribution</vt:lpstr>
      <vt:lpstr>Optical links</vt:lpstr>
      <vt:lpstr>Super ROD for phase-II</vt:lpstr>
      <vt:lpstr>sROD block diagram</vt:lpstr>
      <vt:lpstr>Conclusions</vt:lpstr>
      <vt:lpstr>Backup</vt:lpstr>
      <vt:lpstr>A bit of ATLAS history</vt:lpstr>
      <vt:lpstr>Tile module construction</vt:lpstr>
      <vt:lpstr>Functional representation</vt:lpstr>
      <vt:lpstr>Overview of the MobiDICK4 system</vt:lpstr>
      <vt:lpstr>Mini-drawer CAD view</vt:lpstr>
      <vt:lpstr>Mini-drawer cross section view</vt:lpstr>
      <vt:lpstr>Redundancy in the electronics</vt:lpstr>
      <vt:lpstr>Second HV option</vt:lpstr>
    </vt:vector>
  </TitlesOfParts>
  <Company>Universidad de Valencia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Upgrade of the ATLAS TileCal Electronics</dc:title>
  <dc:creator>Carlos Solans</dc:creator>
  <cp:lastModifiedBy>carlos solans</cp:lastModifiedBy>
  <cp:revision>80</cp:revision>
  <dcterms:created xsi:type="dcterms:W3CDTF">2014-01-09T08:39:08Z</dcterms:created>
  <dcterms:modified xsi:type="dcterms:W3CDTF">2014-01-29T06:45:32Z</dcterms:modified>
</cp:coreProperties>
</file>