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</p:sldMasterIdLst>
  <p:notesMasterIdLst>
    <p:notesMasterId r:id="rId61"/>
  </p:notesMasterIdLst>
  <p:sldIdLst>
    <p:sldId id="256" r:id="rId7"/>
    <p:sldId id="454" r:id="rId8"/>
    <p:sldId id="343" r:id="rId9"/>
    <p:sldId id="371" r:id="rId10"/>
    <p:sldId id="350" r:id="rId11"/>
    <p:sldId id="359" r:id="rId12"/>
    <p:sldId id="360" r:id="rId13"/>
    <p:sldId id="455" r:id="rId14"/>
    <p:sldId id="370" r:id="rId15"/>
    <p:sldId id="362" r:id="rId16"/>
    <p:sldId id="502" r:id="rId17"/>
    <p:sldId id="376" r:id="rId18"/>
    <p:sldId id="363" r:id="rId19"/>
    <p:sldId id="374" r:id="rId20"/>
    <p:sldId id="495" r:id="rId21"/>
    <p:sldId id="496" r:id="rId22"/>
    <p:sldId id="503" r:id="rId23"/>
    <p:sldId id="504" r:id="rId24"/>
    <p:sldId id="506" r:id="rId25"/>
    <p:sldId id="379" r:id="rId26"/>
    <p:sldId id="382" r:id="rId27"/>
    <p:sldId id="381" r:id="rId28"/>
    <p:sldId id="380" r:id="rId29"/>
    <p:sldId id="375" r:id="rId30"/>
    <p:sldId id="444" r:id="rId31"/>
    <p:sldId id="466" r:id="rId32"/>
    <p:sldId id="468" r:id="rId33"/>
    <p:sldId id="366" r:id="rId34"/>
    <p:sldId id="369" r:id="rId35"/>
    <p:sldId id="469" r:id="rId36"/>
    <p:sldId id="491" r:id="rId37"/>
    <p:sldId id="471" r:id="rId38"/>
    <p:sldId id="470" r:id="rId39"/>
    <p:sldId id="492" r:id="rId40"/>
    <p:sldId id="384" r:id="rId41"/>
    <p:sldId id="516" r:id="rId42"/>
    <p:sldId id="481" r:id="rId43"/>
    <p:sldId id="445" r:id="rId44"/>
    <p:sldId id="388" r:id="rId45"/>
    <p:sldId id="482" r:id="rId46"/>
    <p:sldId id="446" r:id="rId47"/>
    <p:sldId id="417" r:id="rId48"/>
    <p:sldId id="497" r:id="rId49"/>
    <p:sldId id="498" r:id="rId50"/>
    <p:sldId id="501" r:id="rId51"/>
    <p:sldId id="500" r:id="rId52"/>
    <p:sldId id="391" r:id="rId53"/>
    <p:sldId id="399" r:id="rId54"/>
    <p:sldId id="401" r:id="rId55"/>
    <p:sldId id="402" r:id="rId56"/>
    <p:sldId id="408" r:id="rId57"/>
    <p:sldId id="487" r:id="rId58"/>
    <p:sldId id="483" r:id="rId59"/>
    <p:sldId id="432" r:id="rId6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EB0"/>
    <a:srgbClr val="E7F9F6"/>
    <a:srgbClr val="1A7060"/>
    <a:srgbClr val="B1EDE2"/>
    <a:srgbClr val="C6F2EA"/>
    <a:srgbClr val="7BE1CE"/>
    <a:srgbClr val="8BE5D4"/>
    <a:srgbClr val="D3F5EF"/>
    <a:srgbClr val="E3F9F5"/>
    <a:srgbClr val="62D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2" autoAdjust="0"/>
    <p:restoredTop sz="94434" autoAdjust="0"/>
  </p:normalViewPr>
  <p:slideViewPr>
    <p:cSldViewPr snapToGrid="0">
      <p:cViewPr varScale="1">
        <p:scale>
          <a:sx n="75" d="100"/>
          <a:sy n="75" d="100"/>
        </p:scale>
        <p:origin x="-26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pedrosa\Desktop\October%2017\Aporeunion\ILL-Clono-Mari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600"/>
              <a:t>A375 survival study (preliminary results)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c:spPr>
          <c:invertIfNegative val="0"/>
          <c:cat>
            <c:strRef>
              <c:f>Neutrones!$S$3:$S$7</c:f>
              <c:strCache>
                <c:ptCount val="5"/>
                <c:pt idx="0">
                  <c:v>0 min</c:v>
                </c:pt>
                <c:pt idx="1">
                  <c:v>10 min </c:v>
                </c:pt>
                <c:pt idx="2">
                  <c:v>20 min</c:v>
                </c:pt>
                <c:pt idx="3">
                  <c:v>40 min</c:v>
                </c:pt>
                <c:pt idx="4">
                  <c:v>120 min</c:v>
                </c:pt>
              </c:strCache>
            </c:strRef>
          </c:cat>
          <c:val>
            <c:numRef>
              <c:f>Neutrones!$T$3:$T$7</c:f>
              <c:numCache>
                <c:formatCode>General</c:formatCode>
                <c:ptCount val="5"/>
                <c:pt idx="0">
                  <c:v>134.66666666666666</c:v>
                </c:pt>
                <c:pt idx="1">
                  <c:v>133.33333333333334</c:v>
                </c:pt>
                <c:pt idx="2">
                  <c:v>105.33333333333333</c:v>
                </c:pt>
                <c:pt idx="3" formatCode="0.00">
                  <c:v>34</c:v>
                </c:pt>
                <c:pt idx="4">
                  <c:v>7.333333333333333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6F-4589-9334-05719088E6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667200"/>
        <c:axId val="103669120"/>
      </c:barChart>
      <c:catAx>
        <c:axId val="1036672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/>
                  <a:t>Irradiation time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3669120"/>
        <c:crosses val="autoZero"/>
        <c:auto val="1"/>
        <c:lblAlgn val="ctr"/>
        <c:lblOffset val="100"/>
        <c:noMultiLvlLbl val="0"/>
      </c:catAx>
      <c:valAx>
        <c:axId val="103669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number</a:t>
                </a:r>
                <a:r>
                  <a:rPr lang="en-US" sz="1600" baseline="0"/>
                  <a:t> of colonies </a:t>
                </a:r>
              </a:p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/>
                  <a:t>after 8 days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1.3888888888888888E-2"/>
              <c:y val="0.1717129629629629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366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798D6-F4C3-4A5C-8956-AC51401978C7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B18B9-31E8-4B4A-8A13-A448CA7523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0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12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14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40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16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74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647D2-D0D7-4749-B5CB-785930032CAB}" type="slidenum">
              <a:rPr lang="ja-JP" altLang="en-US" smtClean="0">
                <a:solidFill>
                  <a:prstClr val="black"/>
                </a:solidFill>
                <a:ea typeface="ＭＳ Ｐゴシック"/>
              </a:rPr>
              <a:pPr/>
              <a:t>17</a:t>
            </a:fld>
            <a:endParaRPr lang="ja-JP" altLang="en-US">
              <a:solidFill>
                <a:prstClr val="black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99038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Pavia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long </a:t>
            </a:r>
            <a:r>
              <a:rPr lang="it-IT" dirty="0" err="1"/>
              <a:t>tradition</a:t>
            </a:r>
            <a:r>
              <a:rPr lang="it-IT" dirty="0"/>
              <a:t> on BNCT</a:t>
            </a:r>
          </a:p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started</a:t>
            </a:r>
            <a:r>
              <a:rPr lang="it-IT" dirty="0"/>
              <a:t> with the Taormina </a:t>
            </a:r>
            <a:r>
              <a:rPr lang="it-IT" dirty="0" err="1"/>
              <a:t>project</a:t>
            </a:r>
            <a:r>
              <a:rPr lang="it-IT" dirty="0"/>
              <a:t> </a:t>
            </a:r>
            <a:r>
              <a:rPr lang="it-IT" dirty="0" err="1"/>
              <a:t>dedicated</a:t>
            </a:r>
            <a:r>
              <a:rPr lang="it-IT" baseline="0" dirty="0"/>
              <a:t> to BNCT of the spread </a:t>
            </a:r>
            <a:r>
              <a:rPr lang="it-IT" baseline="0" dirty="0" err="1"/>
              <a:t>liver</a:t>
            </a:r>
            <a:r>
              <a:rPr lang="it-IT" baseline="0" dirty="0"/>
              <a:t> </a:t>
            </a:r>
            <a:r>
              <a:rPr lang="it-IT" baseline="0" dirty="0" err="1"/>
              <a:t>metastases</a:t>
            </a:r>
            <a:r>
              <a:rPr lang="it-IT" baseline="0" dirty="0"/>
              <a:t> </a:t>
            </a:r>
          </a:p>
          <a:p>
            <a:r>
              <a:rPr lang="it-IT" baseline="0" dirty="0" err="1"/>
              <a:t>After</a:t>
            </a:r>
            <a:r>
              <a:rPr lang="it-IT" baseline="0" dirty="0"/>
              <a:t> the  BPA </a:t>
            </a:r>
            <a:r>
              <a:rPr lang="it-IT" baseline="0" dirty="0" err="1"/>
              <a:t>infusion</a:t>
            </a:r>
            <a:r>
              <a:rPr lang="it-IT" baseline="0" dirty="0"/>
              <a:t> the </a:t>
            </a:r>
            <a:r>
              <a:rPr lang="it-IT" baseline="0" dirty="0" err="1"/>
              <a:t>explanted</a:t>
            </a:r>
            <a:r>
              <a:rPr lang="it-IT" baseline="0" dirty="0"/>
              <a:t> </a:t>
            </a:r>
            <a:r>
              <a:rPr lang="it-IT" baseline="0" dirty="0" err="1"/>
              <a:t>liver</a:t>
            </a:r>
            <a:r>
              <a:rPr lang="it-IT" baseline="0" dirty="0"/>
              <a:t> </a:t>
            </a:r>
            <a:r>
              <a:rPr lang="it-IT" baseline="0" dirty="0" err="1"/>
              <a:t>was</a:t>
            </a:r>
            <a:r>
              <a:rPr lang="it-IT" baseline="0" dirty="0"/>
              <a:t> </a:t>
            </a:r>
            <a:r>
              <a:rPr lang="it-IT" baseline="0" dirty="0" err="1"/>
              <a:t>irradiated</a:t>
            </a:r>
            <a:r>
              <a:rPr lang="it-IT" baseline="0" dirty="0"/>
              <a:t> in the T.C. of the Triga Mark II </a:t>
            </a:r>
            <a:r>
              <a:rPr lang="it-IT" baseline="0" dirty="0" err="1"/>
              <a:t>reactor</a:t>
            </a:r>
            <a:endParaRPr lang="it-IT" baseline="0" dirty="0"/>
          </a:p>
          <a:p>
            <a:r>
              <a:rPr lang="it-IT" baseline="0" dirty="0" err="1"/>
              <a:t>All</a:t>
            </a:r>
            <a:r>
              <a:rPr lang="it-IT" baseline="0" dirty="0"/>
              <a:t> </a:t>
            </a:r>
            <a:r>
              <a:rPr lang="it-IT" baseline="0" dirty="0" err="1"/>
              <a:t>metasatases</a:t>
            </a:r>
            <a:r>
              <a:rPr lang="it-IT" baseline="0" dirty="0"/>
              <a:t> </a:t>
            </a:r>
            <a:r>
              <a:rPr lang="it-IT" baseline="0" dirty="0" err="1"/>
              <a:t>where</a:t>
            </a:r>
            <a:r>
              <a:rPr lang="it-IT" baseline="0" dirty="0"/>
              <a:t> </a:t>
            </a:r>
            <a:r>
              <a:rPr lang="it-IT" baseline="0" dirty="0" err="1"/>
              <a:t>very</a:t>
            </a:r>
            <a:r>
              <a:rPr lang="it-IT" baseline="0" dirty="0"/>
              <a:t> </a:t>
            </a:r>
            <a:r>
              <a:rPr lang="it-IT" baseline="0" dirty="0" err="1"/>
              <a:t>selectively</a:t>
            </a:r>
            <a:r>
              <a:rPr lang="it-IT" baseline="0" dirty="0"/>
              <a:t> </a:t>
            </a:r>
            <a:r>
              <a:rPr lang="it-IT" baseline="0" dirty="0" err="1"/>
              <a:t>destroyed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57B20-CE7E-4F40-BEE2-7BC76C9F8A9E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380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20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21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22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23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24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25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27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28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29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30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31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516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32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33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36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37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38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40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41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42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B18B9-31E8-4B4A-8A13-A448CA75236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831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52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53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A7FF0F-3C8B-4C21-AB08-F47C3D51608D}" type="slidenum">
              <a:rPr lang="fi-FI" altLang="es-ES">
                <a:solidFill>
                  <a:prstClr val="white"/>
                </a:solidFill>
              </a:rPr>
              <a:pPr/>
              <a:t>6</a:t>
            </a:fld>
            <a:endParaRPr lang="fi-FI" altLang="es-ES">
              <a:solidFill>
                <a:prstClr val="white"/>
              </a:solidFill>
            </a:endParaRPr>
          </a:p>
        </p:txBody>
      </p:sp>
      <p:sp>
        <p:nvSpPr>
          <p:cNvPr id="12083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1" tIns="46796" rIns="89991" bIns="4679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algn="r" defTabSz="449219">
              <a:buClr>
                <a:srgbClr val="000000"/>
              </a:buClr>
              <a:buSzPct val="100000"/>
            </a:pPr>
            <a:fld id="{3CFE3CF9-ABBB-4E48-BCF9-2AE8914C7DE5}" type="slidenum">
              <a:rPr lang="fi-FI" altLang="es-ES" sz="1200">
                <a:solidFill>
                  <a:srgbClr val="000000"/>
                </a:solidFill>
              </a:rPr>
              <a:pPr algn="r" defTabSz="449219">
                <a:buClr>
                  <a:srgbClr val="000000"/>
                </a:buClr>
                <a:buSzPct val="100000"/>
              </a:pPr>
              <a:t>6</a:t>
            </a:fld>
            <a:endParaRPr lang="fi-FI" altLang="es-ES" sz="1200">
              <a:solidFill>
                <a:srgbClr val="000000"/>
              </a:solidFill>
            </a:endParaRPr>
          </a:p>
        </p:txBody>
      </p:sp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1143001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1" tIns="45716" rIns="91431" bIns="45716" anchor="ctr"/>
          <a:lstStyle/>
          <a:p>
            <a:pPr defTabSz="449219">
              <a:buClr>
                <a:srgbClr val="000000"/>
              </a:buClr>
              <a:buSzPct val="100000"/>
            </a:pPr>
            <a:endParaRPr lang="es-ES" smtClean="0">
              <a:solidFill>
                <a:prstClr val="white"/>
              </a:solidFill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12083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1" y="4343401"/>
            <a:ext cx="5480050" cy="4202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3141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dirty="0" smtClean="0">
                <a:latin typeface="Calibri" charset="0"/>
              </a:rPr>
              <a:t> </a:t>
            </a:r>
            <a:endParaRPr lang="en-GB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8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9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97889-D7C3-4C44-8038-572EBC05BA75}" type="slidenum">
              <a:rPr lang="en-US" sz="1200">
                <a:solidFill>
                  <a:prstClr val="black"/>
                </a:solidFill>
              </a:rPr>
              <a:pPr eaLnBrk="1" hangingPunct="1"/>
              <a:t>10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47D89D-F510-4FEB-9D94-FDA1C239D47E}" type="slidenum">
              <a:rPr altLang="en-US">
                <a:solidFill>
                  <a:prstClr val="black"/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0013" y="635000"/>
            <a:ext cx="4235450" cy="3176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altLang="en-US" dirty="0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8460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766C-16E8-4944-86E6-25A85B25DF8B}" type="datetimeFigureOut">
              <a:rPr lang="es-ES" smtClean="0"/>
              <a:t>18/08/2019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93BA4-A26F-4E31-A24A-F2673B1A31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264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766C-16E8-4944-86E6-25A85B25DF8B}" type="datetimeFigureOut">
              <a:rPr lang="es-ES" smtClean="0"/>
              <a:t>18/08/2019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93BA4-A26F-4E31-A24A-F2673B1A31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1549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766C-16E8-4944-86E6-25A85B25DF8B}" type="datetimeFigureOut">
              <a:rPr lang="es-ES" smtClean="0"/>
              <a:t>18/08/2019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93BA4-A26F-4E31-A24A-F2673B1A31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4945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D73F4-B8C6-C144-87EA-47DCD9337E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29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72563-8A62-A642-AABA-12735EBE81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67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A5981-F242-DB45-B39D-FA3F80618D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36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C835-E144-FC47-BCB2-0EDDF32D49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7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DD037-2DBC-6546-A3F6-C5B524D2B7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03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18650-4C7C-7841-8D57-4861C3D5D5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4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01A71-B0A9-8241-850B-832AD55D27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89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D2349-CD8F-D14D-8C17-4120398BD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04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766C-16E8-4944-86E6-25A85B25DF8B}" type="datetimeFigureOut">
              <a:rPr lang="es-ES" smtClean="0"/>
              <a:t>18/08/2019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93BA4-A26F-4E31-A24A-F2673B1A31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010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6FA71-B7BA-994E-80DC-C4B2F7D421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06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E9ACF-BD7F-284E-A126-3B3AEBB32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36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2EEB3-6C48-CB4B-9D88-65893B595B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85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392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1360" y="1604520"/>
            <a:ext cx="53539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231360" y="3681720"/>
            <a:ext cx="53539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49960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D73F4-B8C6-C144-87EA-47DCD9337E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75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72563-8A62-A642-AABA-12735EBE81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470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A5981-F242-DB45-B39D-FA3F80618D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562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C835-E144-FC47-BCB2-0EDDF32D49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735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DD037-2DBC-6546-A3F6-C5B524D2B7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36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18650-4C7C-7841-8D57-4861C3D5D5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10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766C-16E8-4944-86E6-25A85B25DF8B}" type="datetimeFigureOut">
              <a:rPr lang="es-ES" smtClean="0"/>
              <a:t>18/08/2019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93BA4-A26F-4E31-A24A-F2673B1A31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3440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01A71-B0A9-8241-850B-832AD55D27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27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D2349-CD8F-D14D-8C17-4120398BD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096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6FA71-B7BA-994E-80DC-C4B2F7D421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68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E9ACF-BD7F-284E-A126-3B3AEBB32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842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2EEB3-6C48-CB4B-9D88-65893B595B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60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392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1360" y="1604520"/>
            <a:ext cx="53539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231360" y="3681720"/>
            <a:ext cx="53539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588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D73F4-B8C6-C144-87EA-47DCD9337E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542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72563-8A62-A642-AABA-12735EBE81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572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A5981-F242-DB45-B39D-FA3F80618D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93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C835-E144-FC47-BCB2-0EDDF32D49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39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766C-16E8-4944-86E6-25A85B25DF8B}" type="datetimeFigureOut">
              <a:rPr lang="es-ES" smtClean="0"/>
              <a:t>18/08/2019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93BA4-A26F-4E31-A24A-F2673B1A31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58822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DD037-2DBC-6546-A3F6-C5B524D2B7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8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18650-4C7C-7841-8D57-4861C3D5D5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4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01A71-B0A9-8241-850B-832AD55D27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38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D2349-CD8F-D14D-8C17-4120398BD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38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6FA71-B7BA-994E-80DC-C4B2F7D421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336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E9ACF-BD7F-284E-A126-3B3AEBB32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3150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2EEB3-6C48-CB4B-9D88-65893B595B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356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392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1360" y="1604520"/>
            <a:ext cx="53539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231360" y="3681720"/>
            <a:ext cx="53539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7649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4721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548816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766C-16E8-4944-86E6-25A85B25DF8B}" type="datetimeFigureOut">
              <a:rPr lang="es-ES" smtClean="0"/>
              <a:t>18/08/2019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93BA4-A26F-4E31-A24A-F2673B1A31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79388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9235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392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360" y="1604520"/>
            <a:ext cx="535392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2865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9754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42340009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39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09600" y="3681720"/>
            <a:ext cx="53539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231360" y="1604520"/>
            <a:ext cx="535392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948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392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360" y="1604520"/>
            <a:ext cx="53539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31360" y="3681720"/>
            <a:ext cx="53539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99049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39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360" y="1604520"/>
            <a:ext cx="53539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600" y="3681720"/>
            <a:ext cx="109713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69966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09600" y="3681720"/>
            <a:ext cx="109723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24923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39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360" y="1604520"/>
            <a:ext cx="53539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231360" y="3681720"/>
            <a:ext cx="53539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600" y="3681720"/>
            <a:ext cx="53539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4628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39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31360" y="1604520"/>
            <a:ext cx="53539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15" name="Picture 1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3360" y="3681360"/>
            <a:ext cx="3169920" cy="1896840"/>
          </a:xfrm>
          <a:prstGeom prst="rect">
            <a:avLst/>
          </a:prstGeom>
        </p:spPr>
      </p:pic>
      <p:pic>
        <p:nvPicPr>
          <p:cNvPr id="116" name="Picture 1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1600" y="3681360"/>
            <a:ext cx="3169920" cy="18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27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766C-16E8-4944-86E6-25A85B25DF8B}" type="datetimeFigureOut">
              <a:rPr lang="es-ES" smtClean="0"/>
              <a:t>18/08/2019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93BA4-A26F-4E31-A24A-F2673B1A31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647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51AC2093-BE69-429D-99CC-497124AFC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="" xmlns:a16="http://schemas.microsoft.com/office/drawing/2014/main" id="{83FE1C7D-FE65-4573-8EDF-127787B57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68FCD28B-2F3A-4937-914C-92D3E5F862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1D352BA8-FF2F-46F7-8F53-5A145632098B}" type="datetimeFigureOut">
              <a:rPr kumimoji="1" lang="ja-JP" altLang="en-US" smtClean="0">
                <a:solidFill>
                  <a:prstClr val="black"/>
                </a:solidFill>
              </a:rPr>
              <a:pPr defTabSz="914306"/>
              <a:t>2019/8/18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="" xmlns:a16="http://schemas.microsoft.com/office/drawing/2014/main" id="{575E78D6-4E42-42C6-838A-E59C6D84B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06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59CFD99D-7A77-4197-A28E-36A12495A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09077EC8-CFD5-419A-9C52-3B2D8F9825B5}" type="slidenum">
              <a:rPr kumimoji="1" lang="ja-JP" altLang="en-US" smtClean="0">
                <a:solidFill>
                  <a:prstClr val="black"/>
                </a:solidFill>
              </a:rPr>
              <a:pPr defTabSz="914306"/>
              <a:t>‹Nº›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15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0F1C448E-2F23-44E3-B0EA-038D76CD1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81446822-F5A5-492B-87C0-3F7B4A766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9B686203-4BB2-4879-B1E8-4CB01EF09A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1D352BA8-FF2F-46F7-8F53-5A145632098B}" type="datetimeFigureOut">
              <a:rPr kumimoji="1" lang="ja-JP" altLang="en-US" smtClean="0">
                <a:solidFill>
                  <a:prstClr val="black"/>
                </a:solidFill>
              </a:rPr>
              <a:pPr defTabSz="914306"/>
              <a:t>2019/8/18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="" xmlns:a16="http://schemas.microsoft.com/office/drawing/2014/main" id="{7A4AE886-4B56-4208-981B-1A743C9AD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06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4A5B7E2A-E39E-4C01-9757-0B00F6ADE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09077EC8-CFD5-419A-9C52-3B2D8F9825B5}" type="slidenum">
              <a:rPr kumimoji="1" lang="ja-JP" altLang="en-US" smtClean="0">
                <a:solidFill>
                  <a:prstClr val="black"/>
                </a:solidFill>
              </a:rPr>
              <a:pPr defTabSz="914306"/>
              <a:t>‹Nº›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278EB8C3-0C9A-485B-AFD1-6A50928F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="" xmlns:a16="http://schemas.microsoft.com/office/drawing/2014/main" id="{48B47A9C-69AA-48C1-A345-A411B9F9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6A8072F4-9F06-483F-980A-D1CAE51F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1D352BA8-FF2F-46F7-8F53-5A145632098B}" type="datetimeFigureOut">
              <a:rPr kumimoji="1" lang="ja-JP" altLang="en-US" smtClean="0">
                <a:solidFill>
                  <a:prstClr val="black"/>
                </a:solidFill>
              </a:rPr>
              <a:pPr defTabSz="914306"/>
              <a:t>2019/8/18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="" xmlns:a16="http://schemas.microsoft.com/office/drawing/2014/main" id="{1F33355B-0DEA-4413-B45E-05D520E0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06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58A77463-7B1A-426F-97C5-F93176CC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09077EC8-CFD5-419A-9C52-3B2D8F9825B5}" type="slidenum">
              <a:rPr kumimoji="1" lang="ja-JP" altLang="en-US" smtClean="0">
                <a:solidFill>
                  <a:prstClr val="black"/>
                </a:solidFill>
              </a:rPr>
              <a:pPr defTabSz="914306"/>
              <a:t>‹Nº›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BB69F742-15AB-4989-9B33-8AD0F463E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02C3240B-53B2-43DC-B4A8-89B6F30B12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="" xmlns:a16="http://schemas.microsoft.com/office/drawing/2014/main" id="{96D713C8-98A2-45DE-B606-DB528A4ED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="" xmlns:a16="http://schemas.microsoft.com/office/drawing/2014/main" id="{3729CCFB-7BC1-4E74-8802-61D53929F8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1D352BA8-FF2F-46F7-8F53-5A145632098B}" type="datetimeFigureOut">
              <a:rPr kumimoji="1" lang="ja-JP" altLang="en-US" smtClean="0">
                <a:solidFill>
                  <a:prstClr val="black"/>
                </a:solidFill>
              </a:rPr>
              <a:pPr defTabSz="914306"/>
              <a:t>2019/8/18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="" xmlns:a16="http://schemas.microsoft.com/office/drawing/2014/main" id="{46EA4A4E-C62D-4660-8EC6-4C34EE2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06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="" xmlns:a16="http://schemas.microsoft.com/office/drawing/2014/main" id="{3874314B-7F93-4410-B5E1-C8C3050DB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09077EC8-CFD5-419A-9C52-3B2D8F9825B5}" type="slidenum">
              <a:rPr kumimoji="1" lang="ja-JP" altLang="en-US" smtClean="0">
                <a:solidFill>
                  <a:prstClr val="black"/>
                </a:solidFill>
              </a:rPr>
              <a:pPr defTabSz="914306"/>
              <a:t>‹Nº›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5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9DD8BB0C-3B96-481F-8AD1-EB8CDDFD2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="" xmlns:a16="http://schemas.microsoft.com/office/drawing/2014/main" id="{6A9E23CB-9828-43B8-B912-DCC057F31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="" xmlns:a16="http://schemas.microsoft.com/office/drawing/2014/main" id="{B83232CD-A56C-47FC-9829-94275A6C2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="" xmlns:a16="http://schemas.microsoft.com/office/drawing/2014/main" id="{6C1FF968-8CA5-443C-9BBA-243A8B438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="" xmlns:a16="http://schemas.microsoft.com/office/drawing/2014/main" id="{7E85877E-438B-4C4D-AED3-F57DC3FA8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="" xmlns:a16="http://schemas.microsoft.com/office/drawing/2014/main" id="{FDD3E055-1A53-4189-90E7-31854739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1D352BA8-FF2F-46F7-8F53-5A145632098B}" type="datetimeFigureOut">
              <a:rPr kumimoji="1" lang="ja-JP" altLang="en-US" smtClean="0">
                <a:solidFill>
                  <a:prstClr val="black"/>
                </a:solidFill>
              </a:rPr>
              <a:pPr defTabSz="914306"/>
              <a:t>2019/8/18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="" xmlns:a16="http://schemas.microsoft.com/office/drawing/2014/main" id="{FAFE22D6-6385-4031-ABF9-C19D3076D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06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="" xmlns:a16="http://schemas.microsoft.com/office/drawing/2014/main" id="{BCED468A-E088-4E58-ABE7-78935D3FB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09077EC8-CFD5-419A-9C52-3B2D8F9825B5}" type="slidenum">
              <a:rPr kumimoji="1" lang="ja-JP" altLang="en-US" smtClean="0">
                <a:solidFill>
                  <a:prstClr val="black"/>
                </a:solidFill>
              </a:rPr>
              <a:pPr defTabSz="914306"/>
              <a:t>‹Nº›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214F995C-5659-4001-8373-00E7982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49" y="271798"/>
            <a:ext cx="10515600" cy="54359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="" xmlns:a16="http://schemas.microsoft.com/office/drawing/2014/main" id="{3D27DB3B-CAA7-4385-9559-4BAE85861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1D352BA8-FF2F-46F7-8F53-5A145632098B}" type="datetimeFigureOut">
              <a:rPr kumimoji="1" lang="ja-JP" altLang="en-US" smtClean="0">
                <a:solidFill>
                  <a:prstClr val="black"/>
                </a:solidFill>
              </a:rPr>
              <a:pPr defTabSz="914306"/>
              <a:t>2019/8/18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="" xmlns:a16="http://schemas.microsoft.com/office/drawing/2014/main" id="{167E32F9-0A44-4B65-AA9A-B751AE509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06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="" xmlns:a16="http://schemas.microsoft.com/office/drawing/2014/main" id="{789328BC-7891-4A57-A9E4-3B9FF1499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09077EC8-CFD5-419A-9C52-3B2D8F9825B5}" type="slidenum">
              <a:rPr kumimoji="1" lang="ja-JP" altLang="en-US" smtClean="0">
                <a:solidFill>
                  <a:prstClr val="black"/>
                </a:solidFill>
              </a:rPr>
              <a:pPr defTabSz="914306"/>
              <a:t>‹Nº›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5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36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1230E0F7-6966-45DD-8A95-04B21CD9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F1B6D2BA-ABBF-4B83-9C80-30846A21D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="" xmlns:a16="http://schemas.microsoft.com/office/drawing/2014/main" id="{061E41CF-7E48-4A8B-8EDA-55CAC921A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="" xmlns:a16="http://schemas.microsoft.com/office/drawing/2014/main" id="{552CCD3B-72AD-49A2-B34B-E247CD6A7F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1D352BA8-FF2F-46F7-8F53-5A145632098B}" type="datetimeFigureOut">
              <a:rPr kumimoji="1" lang="ja-JP" altLang="en-US" smtClean="0">
                <a:solidFill>
                  <a:prstClr val="black"/>
                </a:solidFill>
              </a:rPr>
              <a:pPr defTabSz="914306"/>
              <a:t>2019/8/18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="" xmlns:a16="http://schemas.microsoft.com/office/drawing/2014/main" id="{36CD40C7-3BDC-4D2A-A060-678A3AC12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06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="" xmlns:a16="http://schemas.microsoft.com/office/drawing/2014/main" id="{2A0D375F-42F3-41D4-92EA-88EEE516A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09077EC8-CFD5-419A-9C52-3B2D8F9825B5}" type="slidenum">
              <a:rPr kumimoji="1" lang="ja-JP" altLang="en-US" smtClean="0">
                <a:solidFill>
                  <a:prstClr val="black"/>
                </a:solidFill>
              </a:rPr>
              <a:pPr defTabSz="914306"/>
              <a:t>‹Nº›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3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B416E5B3-3C89-49C2-9641-7BF03C89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="" xmlns:a16="http://schemas.microsoft.com/office/drawing/2014/main" id="{C1304BC1-A4E0-4A4D-8E8C-C0DDF72687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="" xmlns:a16="http://schemas.microsoft.com/office/drawing/2014/main" id="{EFC13DB8-D45B-420B-85D3-02910C96C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="" xmlns:a16="http://schemas.microsoft.com/office/drawing/2014/main" id="{A93B0188-044A-44BE-BEBF-10081A76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1D352BA8-FF2F-46F7-8F53-5A145632098B}" type="datetimeFigureOut">
              <a:rPr kumimoji="1" lang="ja-JP" altLang="en-US" smtClean="0">
                <a:solidFill>
                  <a:prstClr val="black"/>
                </a:solidFill>
              </a:rPr>
              <a:pPr defTabSz="914306"/>
              <a:t>2019/8/18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="" xmlns:a16="http://schemas.microsoft.com/office/drawing/2014/main" id="{0BC7224A-FC6D-4FCC-B047-EBEF3DC70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06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="" xmlns:a16="http://schemas.microsoft.com/office/drawing/2014/main" id="{9473F667-C37D-4911-B84D-03F2DA75F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09077EC8-CFD5-419A-9C52-3B2D8F9825B5}" type="slidenum">
              <a:rPr kumimoji="1" lang="ja-JP" altLang="en-US" smtClean="0">
                <a:solidFill>
                  <a:prstClr val="black"/>
                </a:solidFill>
              </a:rPr>
              <a:pPr defTabSz="914306"/>
              <a:t>‹Nº›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C1A4C3C7-8D5E-4005-9733-4AFCB21F2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="" xmlns:a16="http://schemas.microsoft.com/office/drawing/2014/main" id="{9E072EE9-B4B7-423B-AE21-B2777A0AA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6D8566F6-714E-47BE-95BB-30DACFB163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1D352BA8-FF2F-46F7-8F53-5A145632098B}" type="datetimeFigureOut">
              <a:rPr kumimoji="1" lang="ja-JP" altLang="en-US" smtClean="0">
                <a:solidFill>
                  <a:prstClr val="black"/>
                </a:solidFill>
              </a:rPr>
              <a:pPr defTabSz="914306"/>
              <a:t>2019/8/18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="" xmlns:a16="http://schemas.microsoft.com/office/drawing/2014/main" id="{E51D0B98-29FA-426D-BE46-0946E4B3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06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DA5BAA6F-FD5C-4C3A-865D-192E91F73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09077EC8-CFD5-419A-9C52-3B2D8F9825B5}" type="slidenum">
              <a:rPr kumimoji="1" lang="ja-JP" altLang="en-US" smtClean="0">
                <a:solidFill>
                  <a:prstClr val="black"/>
                </a:solidFill>
              </a:rPr>
              <a:pPr defTabSz="914306"/>
              <a:t>‹Nº›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766C-16E8-4944-86E6-25A85B25DF8B}" type="datetimeFigureOut">
              <a:rPr lang="es-ES" smtClean="0"/>
              <a:t>18/08/2019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93BA4-A26F-4E31-A24A-F2673B1A31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52264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="" xmlns:a16="http://schemas.microsoft.com/office/drawing/2014/main" id="{1DE3644D-A787-4AE0-9C97-D0C86FEF3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="" xmlns:a16="http://schemas.microsoft.com/office/drawing/2014/main" id="{BD13425E-B5A0-4E2E-BDBD-7CA2AF779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56DBC1AB-FC62-4127-B7FD-8FDCB959C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1D352BA8-FF2F-46F7-8F53-5A145632098B}" type="datetimeFigureOut">
              <a:rPr kumimoji="1" lang="ja-JP" altLang="en-US" smtClean="0">
                <a:solidFill>
                  <a:prstClr val="black"/>
                </a:solidFill>
              </a:rPr>
              <a:pPr defTabSz="914306"/>
              <a:t>2019/8/18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="" xmlns:a16="http://schemas.microsoft.com/office/drawing/2014/main" id="{5D5C5D90-EFD0-4AA3-8D58-464A9F20B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06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699E2E12-72B7-4302-BB37-5388DC0C0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06"/>
            <a:fld id="{09077EC8-CFD5-419A-9C52-3B2D8F9825B5}" type="slidenum">
              <a:rPr kumimoji="1" lang="ja-JP" altLang="en-US" smtClean="0">
                <a:solidFill>
                  <a:prstClr val="black"/>
                </a:solidFill>
              </a:rPr>
              <a:pPr defTabSz="914306"/>
              <a:t>‹Nº›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6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4082"/>
          </a:xfrm>
        </p:spPr>
        <p:txBody>
          <a:bodyPr>
            <a:normAutofit/>
          </a:bodyPr>
          <a:lstStyle>
            <a:lvl1pPr algn="l"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8" name="テキスト プレースホルダー 4"/>
          <p:cNvSpPr>
            <a:spLocks noGrp="1"/>
          </p:cNvSpPr>
          <p:nvPr>
            <p:ph type="body" sz="quarter" idx="10"/>
          </p:nvPr>
        </p:nvSpPr>
        <p:spPr>
          <a:xfrm>
            <a:off x="856041" y="1175885"/>
            <a:ext cx="8549216" cy="3200400"/>
          </a:xfrm>
          <a:prstGeom prst="rect">
            <a:avLst/>
          </a:prstGeom>
        </p:spPr>
        <p:txBody>
          <a:bodyPr/>
          <a:lstStyle>
            <a:lvl1pPr marL="308341" indent="-257149">
              <a:buFont typeface="Calibri" panose="020F0502020204030204" pitchFamily="34" charset="0"/>
              <a:buChar char="‒"/>
              <a:defRPr sz="2400"/>
            </a:lvl1pPr>
            <a:lvl2pPr marL="554774" indent="-214292">
              <a:buFont typeface="Arial" panose="020B0604020202020204" pitchFamily="34" charset="0"/>
              <a:buChar char="•"/>
              <a:defRPr sz="2000"/>
            </a:lvl2pPr>
            <a:lvl3pPr marL="857250" indent="-171450">
              <a:buFont typeface="Calibri" panose="020F0502020204030204" pitchFamily="34" charset="0"/>
              <a:buChar char="‒"/>
              <a:defRPr sz="2000"/>
            </a:lvl3pPr>
            <a:lvl4pPr marL="1200150" indent="-171450">
              <a:buFont typeface="Arial" panose="020B0604020202020204" pitchFamily="34" charset="0"/>
              <a:buChar char="•"/>
              <a:defRPr sz="1800"/>
            </a:lvl4pPr>
            <a:lvl5pPr>
              <a:defRPr sz="16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5295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766C-16E8-4944-86E6-25A85B25DF8B}" type="datetimeFigureOut">
              <a:rPr lang="es-ES" smtClean="0"/>
              <a:t>18/08/2019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93BA4-A26F-4E31-A24A-F2673B1A31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78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766C-16E8-4944-86E6-25A85B25DF8B}" type="datetimeFigureOut">
              <a:rPr lang="es-ES" smtClean="0"/>
              <a:t>18/08/2019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93BA4-A26F-4E31-A24A-F2673B1A31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2511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6766C-16E8-4944-86E6-25A85B25DF8B}" type="datetimeFigureOut">
              <a:rPr lang="es-ES" smtClean="0"/>
              <a:t>18/08/2019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93BA4-A26F-4E31-A24A-F2673B1A31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64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1D0C06-D8D8-8D46-B73A-CA462FF92FF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5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1D0C06-D8D8-8D46-B73A-CA462FF92FF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9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1D0C06-D8D8-8D46-B73A-CA462FF92FF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2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dt"/>
          </p:nvPr>
        </p:nvSpPr>
        <p:spPr>
          <a:xfrm>
            <a:off x="609600" y="6245280"/>
            <a:ext cx="2844480" cy="475920"/>
          </a:xfrm>
          <a:prstGeom prst="rect">
            <a:avLst/>
          </a:prstGeom>
        </p:spPr>
        <p:txBody>
          <a:bodyPr/>
          <a:lstStyle/>
          <a:p>
            <a:r>
              <a:rPr lang="en-US" sz="1400" smtClean="0">
                <a:solidFill>
                  <a:srgbClr val="000000"/>
                </a:solidFill>
                <a:ea typeface="ＭＳ Ｐゴシック"/>
              </a:rPr>
              <a:t>12/10/14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ftr"/>
          </p:nvPr>
        </p:nvSpPr>
        <p:spPr>
          <a:xfrm>
            <a:off x="4165440" y="6245280"/>
            <a:ext cx="3860160" cy="475920"/>
          </a:xfrm>
          <a:prstGeom prst="rect">
            <a:avLst/>
          </a:prstGeom>
        </p:spPr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sldNum"/>
          </p:nvPr>
        </p:nvSpPr>
        <p:spPr>
          <a:xfrm>
            <a:off x="8737440" y="6245280"/>
            <a:ext cx="2844480" cy="475920"/>
          </a:xfrm>
          <a:prstGeom prst="rect">
            <a:avLst/>
          </a:prstGeom>
        </p:spPr>
        <p:txBody>
          <a:bodyPr/>
          <a:lstStyle/>
          <a:p>
            <a:fld id="{1F26355A-7256-44D9-A03A-949A14D4A14E}" type="slidenum">
              <a:rPr lang="en-US" sz="1400">
                <a:solidFill>
                  <a:srgbClr val="000000"/>
                </a:solidFill>
                <a:ea typeface="ＭＳ Ｐゴシック"/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/>
              <a:t>Click to edit the title text format</a:t>
            </a:r>
            <a:endParaRPr/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063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="" xmlns:a16="http://schemas.microsoft.com/office/drawing/2014/main" id="{2114B289-856C-4831-ABBA-779DF777F5AA}"/>
              </a:ext>
            </a:extLst>
          </p:cNvPr>
          <p:cNvSpPr/>
          <p:nvPr/>
        </p:nvSpPr>
        <p:spPr>
          <a:xfrm>
            <a:off x="0" y="6669940"/>
            <a:ext cx="12192000" cy="188060"/>
          </a:xfrm>
          <a:prstGeom prst="rect">
            <a:avLst/>
          </a:prstGeom>
          <a:solidFill>
            <a:srgbClr val="00A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6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="" xmlns:a16="http://schemas.microsoft.com/office/drawing/2014/main" id="{11C7D95A-3618-40A6-AB92-9738D7274B1D}"/>
              </a:ext>
            </a:extLst>
          </p:cNvPr>
          <p:cNvSpPr txBox="1"/>
          <p:nvPr/>
        </p:nvSpPr>
        <p:spPr>
          <a:xfrm>
            <a:off x="8976321" y="6642556"/>
            <a:ext cx="23150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6"/>
            <a:r>
              <a:rPr kumimoji="1" lang="en-US" altLang="ja-JP" sz="800" b="1" i="1" dirty="0">
                <a:solidFill>
                  <a:prstClr val="white"/>
                </a:solidFill>
                <a:latin typeface="Corbel"/>
                <a:ea typeface="HGｺﾞｼｯｸM" panose="020B0609000000000000" pitchFamily="49" charset="-128"/>
              </a:rPr>
              <a:t>Boron Neutron Capture Therapy for Glioblastoma</a:t>
            </a:r>
          </a:p>
        </p:txBody>
      </p:sp>
      <p:cxnSp>
        <p:nvCxnSpPr>
          <p:cNvPr id="12" name="直線コネクタ 11">
            <a:extLst>
              <a:ext uri="{FF2B5EF4-FFF2-40B4-BE49-F238E27FC236}">
                <a16:creationId xmlns="" xmlns:a16="http://schemas.microsoft.com/office/drawing/2014/main" id="{01CF041B-1256-4C4E-8BDE-EEF62A4DA71D}"/>
              </a:ext>
            </a:extLst>
          </p:cNvPr>
          <p:cNvCxnSpPr>
            <a:cxnSpLocks/>
          </p:cNvCxnSpPr>
          <p:nvPr/>
        </p:nvCxnSpPr>
        <p:spPr>
          <a:xfrm>
            <a:off x="215008" y="836712"/>
            <a:ext cx="11761984" cy="0"/>
          </a:xfrm>
          <a:prstGeom prst="line">
            <a:avLst/>
          </a:prstGeom>
          <a:noFill/>
          <a:ln w="6350" cap="flat" cmpd="sng" algn="ctr">
            <a:solidFill>
              <a:srgbClr val="00ADDC"/>
            </a:solidFill>
            <a:prstDash val="solid"/>
          </a:ln>
          <a:effectLst/>
        </p:spPr>
      </p:cxnSp>
      <p:sp>
        <p:nvSpPr>
          <p:cNvPr id="13" name="タイトル 1">
            <a:extLst>
              <a:ext uri="{FF2B5EF4-FFF2-40B4-BE49-F238E27FC236}">
                <a16:creationId xmlns="" xmlns:a16="http://schemas.microsoft.com/office/drawing/2014/main" id="{599122C7-6FDC-4E04-BC3A-C98FBD55AD53}"/>
              </a:ext>
            </a:extLst>
          </p:cNvPr>
          <p:cNvSpPr txBox="1">
            <a:spLocks/>
          </p:cNvSpPr>
          <p:nvPr/>
        </p:nvSpPr>
        <p:spPr>
          <a:xfrm>
            <a:off x="399909" y="188640"/>
            <a:ext cx="10972800" cy="490066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en-US" altLang="ja-JP" dirty="0">
              <a:solidFill>
                <a:prstClr val="black"/>
              </a:solidFill>
              <a:ea typeface="ＭＳ Ｐゴシック" panose="020B0600070205080204" pitchFamily="50" charset="-128"/>
            </a:endParaRPr>
          </a:p>
          <a:p>
            <a:endParaRPr lang="ja-JP" altLang="en-US" dirty="0">
              <a:solidFill>
                <a:prstClr val="black"/>
              </a:solidFill>
              <a:ea typeface="ＭＳ Ｐゴシック" panose="020B060007020508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="" xmlns:a16="http://schemas.microsoft.com/office/drawing/2014/main" id="{87C381A9-0426-4F89-B1A1-D273C01EA0F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981" y="260648"/>
            <a:ext cx="674283" cy="5087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="" xmlns:a16="http://schemas.microsoft.com/office/drawing/2014/main" id="{71DE85F1-5980-443E-BD6B-3827CDB9FEF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615" y="281887"/>
            <a:ext cx="656951" cy="490066"/>
          </a:xfrm>
          <a:prstGeom prst="rect">
            <a:avLst/>
          </a:prstGeom>
        </p:spPr>
      </p:pic>
      <p:sp>
        <p:nvSpPr>
          <p:cNvPr id="10" name="テキスト ボックス 7">
            <a:extLst>
              <a:ext uri="{FF2B5EF4-FFF2-40B4-BE49-F238E27FC236}">
                <a16:creationId xmlns="" xmlns:a16="http://schemas.microsoft.com/office/drawing/2014/main" id="{11C7D95A-3618-40A6-AB92-9738D7274B1D}"/>
              </a:ext>
            </a:extLst>
          </p:cNvPr>
          <p:cNvSpPr txBox="1"/>
          <p:nvPr/>
        </p:nvSpPr>
        <p:spPr>
          <a:xfrm>
            <a:off x="215009" y="6656248"/>
            <a:ext cx="19447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800" b="1" i="1" dirty="0">
                <a:solidFill>
                  <a:prstClr val="white"/>
                </a:solidFill>
                <a:latin typeface="Corbel"/>
                <a:ea typeface="HGｺﾞｼｯｸM" panose="020B0609000000000000" pitchFamily="49" charset="-128"/>
              </a:rPr>
              <a:t>Yokohama</a:t>
            </a:r>
            <a:r>
              <a:rPr lang="ja-JP" altLang="en-US" sz="800" b="1" i="1" dirty="0">
                <a:solidFill>
                  <a:prstClr val="white"/>
                </a:solidFill>
                <a:latin typeface="Corbel"/>
                <a:ea typeface="HGｺﾞｼｯｸM" panose="020B0609000000000000" pitchFamily="49" charset="-128"/>
              </a:rPr>
              <a:t> </a:t>
            </a:r>
            <a:r>
              <a:rPr lang="en-US" altLang="ja-JP" sz="800" b="1" i="1" dirty="0">
                <a:solidFill>
                  <a:prstClr val="white"/>
                </a:solidFill>
                <a:latin typeface="Corbel"/>
                <a:ea typeface="HGｺﾞｼｯｸM" panose="020B0609000000000000" pitchFamily="49" charset="-128"/>
              </a:rPr>
              <a:t>City</a:t>
            </a:r>
            <a:r>
              <a:rPr lang="ja-JP" altLang="en-US" sz="800" b="1" i="1" dirty="0">
                <a:solidFill>
                  <a:prstClr val="white"/>
                </a:solidFill>
                <a:latin typeface="Corbel"/>
                <a:ea typeface="HGｺﾞｼｯｸM" panose="020B0609000000000000" pitchFamily="49" charset="-128"/>
              </a:rPr>
              <a:t> </a:t>
            </a:r>
            <a:r>
              <a:rPr lang="en-US" altLang="ja-JP" sz="800" b="1" i="1" dirty="0">
                <a:solidFill>
                  <a:prstClr val="white"/>
                </a:solidFill>
                <a:latin typeface="Corbel"/>
                <a:ea typeface="HGｺﾞｼｯｸM" panose="020B0609000000000000" pitchFamily="49" charset="-128"/>
              </a:rPr>
              <a:t>University,</a:t>
            </a:r>
            <a:r>
              <a:rPr lang="ja-JP" altLang="en-US" sz="800" b="1" i="1" dirty="0">
                <a:solidFill>
                  <a:prstClr val="white"/>
                </a:solidFill>
                <a:latin typeface="Corbel"/>
                <a:ea typeface="HGｺﾞｼｯｸM" panose="020B0609000000000000" pitchFamily="49" charset="-128"/>
              </a:rPr>
              <a:t> </a:t>
            </a:r>
            <a:r>
              <a:rPr lang="en-US" altLang="ja-JP" sz="800" b="1" i="1" dirty="0">
                <a:solidFill>
                  <a:prstClr val="white"/>
                </a:solidFill>
                <a:latin typeface="Corbel"/>
                <a:ea typeface="HGｺﾞｼｯｸM" panose="020B0609000000000000" pitchFamily="49" charset="-128"/>
              </a:rPr>
              <a:t>Neurosurgery</a:t>
            </a:r>
          </a:p>
        </p:txBody>
      </p:sp>
    </p:spTree>
    <p:extLst>
      <p:ext uri="{BB962C8B-B14F-4D97-AF65-F5344CB8AC3E}">
        <p14:creationId xmlns:p14="http://schemas.microsoft.com/office/powerpoint/2010/main" val="278137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5" Type="http://schemas.openxmlformats.org/officeDocument/2006/relationships/image" Target="../media/image38.jpeg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66.png"/><Relationship Id="rId7" Type="http://schemas.openxmlformats.org/officeDocument/2006/relationships/image" Target="../media/image29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0.png"/><Relationship Id="rId11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320.png"/><Relationship Id="rId4" Type="http://schemas.openxmlformats.org/officeDocument/2006/relationships/image" Target="../media/image67.png"/><Relationship Id="rId9" Type="http://schemas.openxmlformats.org/officeDocument/2006/relationships/image" Target="../media/image4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pn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91.png"/><Relationship Id="rId7" Type="http://schemas.openxmlformats.org/officeDocument/2006/relationships/image" Target="../media/image90.emf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3.png"/><Relationship Id="rId10" Type="http://schemas.openxmlformats.org/officeDocument/2006/relationships/image" Target="../media/image96.jpg"/><Relationship Id="rId4" Type="http://schemas.openxmlformats.org/officeDocument/2006/relationships/image" Target="../media/image92.png"/><Relationship Id="rId9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5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00.png"/><Relationship Id="rId5" Type="http://schemas.openxmlformats.org/officeDocument/2006/relationships/image" Target="../media/image106.png"/><Relationship Id="rId4" Type="http://schemas.openxmlformats.org/officeDocument/2006/relationships/image" Target="../media/image7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0.png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10.png"/><Relationship Id="rId5" Type="http://schemas.openxmlformats.org/officeDocument/2006/relationships/image" Target="../media/image1000.png"/><Relationship Id="rId4" Type="http://schemas.openxmlformats.org/officeDocument/2006/relationships/image" Target="../media/image99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7.xml"/><Relationship Id="rId4" Type="http://schemas.openxmlformats.org/officeDocument/2006/relationships/hyperlink" Target="mailto:porras@ugr.e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chemeClr val="accent2">
                <a:lumMod val="20000"/>
                <a:lumOff val="80000"/>
              </a:schemeClr>
            </a:gs>
            <a:gs pos="52509">
              <a:schemeClr val="accent4">
                <a:lumMod val="20000"/>
                <a:lumOff val="80000"/>
              </a:schemeClr>
            </a:gs>
            <a:gs pos="0">
              <a:schemeClr val="accent2">
                <a:lumMod val="40000"/>
                <a:lumOff val="60000"/>
              </a:schemeClr>
            </a:gs>
            <a:gs pos="37000">
              <a:schemeClr val="accent4">
                <a:lumMod val="20000"/>
                <a:lumOff val="80000"/>
              </a:schemeClr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10859" y="311208"/>
            <a:ext cx="10414000" cy="1710744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Perspectives in Boron Neutron Capture Therapy (BNCT</a:t>
            </a:r>
            <a:r>
              <a:rPr lang="en-US" sz="5400" b="1" dirty="0"/>
              <a:t>) of </a:t>
            </a:r>
            <a:r>
              <a:rPr lang="en-US" sz="5400" b="1" dirty="0" smtClean="0"/>
              <a:t>cancer</a:t>
            </a:r>
            <a:endParaRPr lang="es-ES" sz="54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22573" y="2377293"/>
            <a:ext cx="9144000" cy="2054856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solidFill>
                  <a:srgbClr val="7030A0"/>
                </a:solidFill>
              </a:rPr>
              <a:t>Ignacio Porras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sz="2000" b="1" dirty="0" smtClean="0"/>
              <a:t>Departamento de Física Atómica, Molecular y Nuclear</a:t>
            </a:r>
            <a:br>
              <a:rPr lang="es-ES" sz="2000" b="1" dirty="0" smtClean="0"/>
            </a:br>
            <a:r>
              <a:rPr lang="es-ES" sz="2000" b="1" dirty="0" smtClean="0"/>
              <a:t>Universidad de Granada, Granada, </a:t>
            </a:r>
            <a:r>
              <a:rPr lang="es-ES" sz="2000" b="1" dirty="0" err="1" smtClean="0"/>
              <a:t>Spain</a:t>
            </a:r>
            <a:r>
              <a:rPr lang="es-ES" sz="2000" b="1" dirty="0"/>
              <a:t>.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E-mail: porras@ugr.es</a:t>
            </a:r>
          </a:p>
        </p:txBody>
      </p:sp>
      <p:pic>
        <p:nvPicPr>
          <p:cNvPr id="6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" t="9672" r="6474"/>
          <a:stretch/>
        </p:blipFill>
        <p:spPr>
          <a:xfrm>
            <a:off x="810859" y="2357752"/>
            <a:ext cx="1651257" cy="1706708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13149" y="430659"/>
            <a:ext cx="11328642" cy="1630154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endParaRPr lang="en-US" sz="2000" kern="0" dirty="0">
              <a:ln>
                <a:solidFill>
                  <a:srgbClr val="006600"/>
                </a:solidFill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" y="4977550"/>
            <a:ext cx="8978947" cy="185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4"/>
          <a:srcRect l="39103" t="33350" r="39772" b="28404"/>
          <a:stretch/>
        </p:blipFill>
        <p:spPr>
          <a:xfrm>
            <a:off x="9495865" y="2207627"/>
            <a:ext cx="2416222" cy="2460623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9495865" y="5314581"/>
            <a:ext cx="2953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www.isnct.net</a:t>
            </a:r>
            <a:endParaRPr lang="es-ES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9495865" y="4668250"/>
            <a:ext cx="2666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0070C0"/>
                </a:solidFill>
              </a:rPr>
              <a:t>President</a:t>
            </a:r>
            <a:r>
              <a:rPr lang="es-ES" dirty="0" smtClean="0">
                <a:solidFill>
                  <a:srgbClr val="0070C0"/>
                </a:solidFill>
              </a:rPr>
              <a:t>: Ignacio Porras</a:t>
            </a:r>
          </a:p>
          <a:p>
            <a:r>
              <a:rPr lang="es-ES" dirty="0" err="1" smtClean="0">
                <a:solidFill>
                  <a:srgbClr val="0070C0"/>
                </a:solidFill>
              </a:rPr>
              <a:t>Secretary</a:t>
            </a:r>
            <a:r>
              <a:rPr lang="es-ES" dirty="0" smtClean="0">
                <a:solidFill>
                  <a:srgbClr val="0070C0"/>
                </a:solidFill>
              </a:rPr>
              <a:t>: Silva </a:t>
            </a:r>
            <a:r>
              <a:rPr lang="es-ES" dirty="0" err="1" smtClean="0">
                <a:solidFill>
                  <a:srgbClr val="0070C0"/>
                </a:solidFill>
              </a:rPr>
              <a:t>Bortolussi</a:t>
            </a:r>
            <a:endParaRPr lang="es-E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9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53633" y="0"/>
            <a:ext cx="12194117" cy="836712"/>
          </a:xfrm>
          <a:prstGeom prst="rect">
            <a:avLst/>
          </a:prstGeom>
          <a:solidFill>
            <a:schemeClr val="accent2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Modern BNCT (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from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1990)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661" y="2309884"/>
            <a:ext cx="4395405" cy="2923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206016" y="1140244"/>
            <a:ext cx="480535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Phase</a:t>
            </a:r>
            <a:r>
              <a:rPr lang="es-ES" dirty="0" smtClean="0"/>
              <a:t> II </a:t>
            </a:r>
            <a:r>
              <a:rPr lang="es-ES" dirty="0" err="1" smtClean="0"/>
              <a:t>clinical</a:t>
            </a:r>
            <a:r>
              <a:rPr lang="es-ES" dirty="0" smtClean="0"/>
              <a:t> </a:t>
            </a:r>
            <a:r>
              <a:rPr lang="es-ES" dirty="0" err="1" smtClean="0"/>
              <a:t>trials</a:t>
            </a:r>
            <a:endParaRPr lang="es-ES" dirty="0" smtClean="0"/>
          </a:p>
          <a:p>
            <a:endParaRPr lang="es-ES" dirty="0"/>
          </a:p>
          <a:p>
            <a:r>
              <a:rPr lang="es-ES" dirty="0" err="1" smtClean="0"/>
              <a:t>Epithermal</a:t>
            </a:r>
            <a:r>
              <a:rPr lang="es-ES" dirty="0" smtClean="0"/>
              <a:t> </a:t>
            </a:r>
            <a:r>
              <a:rPr lang="es-ES" dirty="0" err="1" smtClean="0"/>
              <a:t>neutron</a:t>
            </a:r>
            <a:r>
              <a:rPr lang="es-ES" dirty="0" smtClean="0"/>
              <a:t> </a:t>
            </a:r>
            <a:r>
              <a:rPr lang="es-ES" dirty="0" err="1" smtClean="0"/>
              <a:t>beams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reactors</a:t>
            </a:r>
            <a:endParaRPr lang="es-ES" dirty="0" smtClean="0"/>
          </a:p>
          <a:p>
            <a:r>
              <a:rPr lang="es-ES" dirty="0"/>
              <a:t>	</a:t>
            </a:r>
            <a:r>
              <a:rPr lang="es-ES" dirty="0" smtClean="0"/>
              <a:t>- </a:t>
            </a:r>
            <a:r>
              <a:rPr lang="es-ES" dirty="0" err="1" smtClean="0"/>
              <a:t>Kyoto</a:t>
            </a:r>
            <a:r>
              <a:rPr lang="es-ES" dirty="0" smtClean="0"/>
              <a:t> </a:t>
            </a:r>
            <a:r>
              <a:rPr lang="es-ES" dirty="0" err="1" smtClean="0"/>
              <a:t>University</a:t>
            </a:r>
            <a:r>
              <a:rPr lang="es-ES" dirty="0" smtClean="0"/>
              <a:t> </a:t>
            </a:r>
            <a:r>
              <a:rPr lang="es-ES" dirty="0" err="1" smtClean="0"/>
              <a:t>Research</a:t>
            </a:r>
            <a:r>
              <a:rPr lang="es-ES" dirty="0" smtClean="0"/>
              <a:t> Reactor</a:t>
            </a:r>
          </a:p>
          <a:p>
            <a:r>
              <a:rPr lang="es-ES" dirty="0"/>
              <a:t>	</a:t>
            </a:r>
            <a:r>
              <a:rPr lang="es-ES" dirty="0" smtClean="0"/>
              <a:t>- FiR1 in Helsinki</a:t>
            </a:r>
          </a:p>
          <a:p>
            <a:r>
              <a:rPr lang="es-ES" dirty="0"/>
              <a:t>	</a:t>
            </a:r>
            <a:r>
              <a:rPr lang="es-ES" dirty="0" smtClean="0"/>
              <a:t>- THOR in </a:t>
            </a:r>
            <a:r>
              <a:rPr lang="es-ES" dirty="0" err="1" smtClean="0"/>
              <a:t>Taiwan</a:t>
            </a:r>
            <a:endParaRPr lang="es-ES" dirty="0" smtClean="0"/>
          </a:p>
          <a:p>
            <a:r>
              <a:rPr lang="es-ES" dirty="0"/>
              <a:t>	</a:t>
            </a:r>
            <a:r>
              <a:rPr lang="es-ES" dirty="0" smtClean="0"/>
              <a:t>… and </a:t>
            </a:r>
            <a:r>
              <a:rPr lang="es-ES" dirty="0" err="1" smtClean="0"/>
              <a:t>others</a:t>
            </a:r>
            <a:endParaRPr lang="es-ES" dirty="0" smtClean="0"/>
          </a:p>
          <a:p>
            <a:r>
              <a:rPr lang="es-ES" dirty="0" err="1" smtClean="0"/>
              <a:t>Epithermal</a:t>
            </a:r>
            <a:r>
              <a:rPr lang="es-ES" dirty="0" smtClean="0">
                <a:solidFill>
                  <a:srgbClr val="FF0000"/>
                </a:solidFill>
              </a:rPr>
              <a:t>: </a:t>
            </a:r>
            <a:r>
              <a:rPr lang="es-ES" b="1" dirty="0" smtClean="0">
                <a:solidFill>
                  <a:srgbClr val="FF0000"/>
                </a:solidFill>
              </a:rPr>
              <a:t>1 eV to 10 </a:t>
            </a:r>
            <a:r>
              <a:rPr lang="es-ES" b="1" dirty="0" err="1" smtClean="0">
                <a:solidFill>
                  <a:srgbClr val="FF0000"/>
                </a:solidFill>
              </a:rPr>
              <a:t>keV</a:t>
            </a:r>
            <a:endParaRPr lang="es-ES" b="1" dirty="0" smtClean="0">
              <a:solidFill>
                <a:srgbClr val="FF0000"/>
              </a:solidFill>
            </a:endParaRPr>
          </a:p>
          <a:p>
            <a:endParaRPr lang="es-ES" dirty="0"/>
          </a:p>
          <a:p>
            <a:r>
              <a:rPr lang="es-ES" dirty="0" smtClean="0"/>
              <a:t>More </a:t>
            </a:r>
            <a:r>
              <a:rPr lang="es-ES" dirty="0" err="1" smtClean="0"/>
              <a:t>selective</a:t>
            </a:r>
            <a:r>
              <a:rPr lang="es-ES" dirty="0" smtClean="0"/>
              <a:t> </a:t>
            </a:r>
            <a:r>
              <a:rPr lang="es-ES" dirty="0" err="1" smtClean="0"/>
              <a:t>compound</a:t>
            </a:r>
            <a:r>
              <a:rPr lang="es-ES" dirty="0" smtClean="0"/>
              <a:t> (</a:t>
            </a:r>
            <a:r>
              <a:rPr lang="es-ES" b="1" dirty="0" smtClean="0">
                <a:solidFill>
                  <a:srgbClr val="FF0000"/>
                </a:solidFill>
              </a:rPr>
              <a:t>BPA</a:t>
            </a:r>
            <a:r>
              <a:rPr lang="es-ES" dirty="0" smtClean="0"/>
              <a:t>)</a:t>
            </a:r>
          </a:p>
          <a:p>
            <a:endParaRPr lang="es-ES" dirty="0"/>
          </a:p>
          <a:p>
            <a:r>
              <a:rPr lang="es-ES" dirty="0" err="1" smtClean="0"/>
              <a:t>Application</a:t>
            </a:r>
            <a:r>
              <a:rPr lang="es-ES" dirty="0" smtClean="0"/>
              <a:t> to </a:t>
            </a:r>
            <a:r>
              <a:rPr lang="es-ES" dirty="0" err="1" smtClean="0"/>
              <a:t>Brain</a:t>
            </a:r>
            <a:r>
              <a:rPr lang="es-ES" dirty="0" smtClean="0"/>
              <a:t> </a:t>
            </a:r>
            <a:r>
              <a:rPr lang="es-ES" dirty="0" err="1" smtClean="0"/>
              <a:t>tumors</a:t>
            </a:r>
            <a:r>
              <a:rPr lang="es-ES" dirty="0" smtClean="0"/>
              <a:t>, Head &amp; </a:t>
            </a:r>
            <a:r>
              <a:rPr lang="es-ES" dirty="0" err="1" smtClean="0"/>
              <a:t>Neck</a:t>
            </a:r>
            <a:r>
              <a:rPr lang="es-ES" dirty="0" smtClean="0"/>
              <a:t> local </a:t>
            </a:r>
            <a:r>
              <a:rPr lang="es-ES" dirty="0" err="1" smtClean="0"/>
              <a:t>recurrent</a:t>
            </a:r>
            <a:endParaRPr lang="es-ES" dirty="0" smtClean="0"/>
          </a:p>
          <a:p>
            <a:endParaRPr lang="es-ES" dirty="0"/>
          </a:p>
          <a:p>
            <a:r>
              <a:rPr lang="es-ES" dirty="0" err="1" smtClean="0"/>
              <a:t>Other</a:t>
            </a:r>
            <a:r>
              <a:rPr lang="es-ES" dirty="0" smtClean="0"/>
              <a:t> </a:t>
            </a:r>
            <a:r>
              <a:rPr lang="es-ES" dirty="0" err="1" smtClean="0"/>
              <a:t>applications</a:t>
            </a:r>
            <a:r>
              <a:rPr lang="es-ES" dirty="0" smtClean="0"/>
              <a:t>: </a:t>
            </a:r>
          </a:p>
          <a:p>
            <a:r>
              <a:rPr lang="es-ES" dirty="0"/>
              <a:t>	</a:t>
            </a:r>
            <a:r>
              <a:rPr lang="es-ES" dirty="0" smtClean="0"/>
              <a:t>- melanoma </a:t>
            </a:r>
          </a:p>
          <a:p>
            <a:r>
              <a:rPr lang="es-ES" dirty="0"/>
              <a:t>	</a:t>
            </a:r>
            <a:r>
              <a:rPr lang="es-ES" dirty="0" smtClean="0"/>
              <a:t>- </a:t>
            </a:r>
            <a:r>
              <a:rPr lang="es-ES" dirty="0" err="1" smtClean="0"/>
              <a:t>liver</a:t>
            </a:r>
            <a:r>
              <a:rPr lang="es-ES" dirty="0" smtClean="0"/>
              <a:t> </a:t>
            </a:r>
            <a:r>
              <a:rPr lang="es-ES" dirty="0" err="1" smtClean="0"/>
              <a:t>metastasis</a:t>
            </a:r>
            <a:r>
              <a:rPr lang="es-ES" dirty="0" smtClean="0"/>
              <a:t> (</a:t>
            </a:r>
            <a:r>
              <a:rPr lang="es-ES" dirty="0" err="1" smtClean="0">
                <a:solidFill>
                  <a:srgbClr val="FF0000"/>
                </a:solidFill>
              </a:rPr>
              <a:t>extracorporeal</a:t>
            </a:r>
            <a:r>
              <a:rPr lang="es-ES" dirty="0" smtClean="0"/>
              <a:t>)</a:t>
            </a:r>
          </a:p>
          <a:p>
            <a:r>
              <a:rPr lang="es-ES" dirty="0"/>
              <a:t>	</a:t>
            </a:r>
            <a:r>
              <a:rPr lang="es-ES" dirty="0" smtClean="0"/>
              <a:t>- </a:t>
            </a:r>
            <a:r>
              <a:rPr lang="es-ES" dirty="0" err="1" smtClean="0"/>
              <a:t>other</a:t>
            </a:r>
            <a:r>
              <a:rPr lang="es-ES" dirty="0" smtClean="0"/>
              <a:t> </a:t>
            </a:r>
            <a:r>
              <a:rPr lang="es-ES" dirty="0" err="1" smtClean="0"/>
              <a:t>tumors</a:t>
            </a:r>
            <a:r>
              <a:rPr lang="es-ES" dirty="0" smtClean="0"/>
              <a:t> are in </a:t>
            </a:r>
            <a:r>
              <a:rPr lang="es-ES" dirty="0" err="1" smtClean="0"/>
              <a:t>study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2621661" y="5424231"/>
            <a:ext cx="4395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Treatment</a:t>
            </a:r>
            <a:r>
              <a:rPr lang="es-ES" dirty="0" smtClean="0"/>
              <a:t> </a:t>
            </a:r>
            <a:r>
              <a:rPr lang="es-ES" dirty="0" err="1" smtClean="0"/>
              <a:t>Room</a:t>
            </a:r>
            <a:r>
              <a:rPr lang="es-ES" dirty="0" smtClean="0"/>
              <a:t> at FiR1 </a:t>
            </a:r>
            <a:r>
              <a:rPr lang="es-ES" dirty="0" err="1" smtClean="0"/>
              <a:t>Research</a:t>
            </a:r>
            <a:r>
              <a:rPr lang="es-ES" dirty="0" smtClean="0"/>
              <a:t> Reactor, Helsinki</a:t>
            </a:r>
            <a:endParaRPr lang="es-ES" dirty="0"/>
          </a:p>
        </p:txBody>
      </p:sp>
      <p:pic>
        <p:nvPicPr>
          <p:cNvPr id="8" name="7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0"/>
          <a:stretch>
            <a:fillRect/>
          </a:stretch>
        </p:blipFill>
        <p:spPr bwMode="auto">
          <a:xfrm>
            <a:off x="250540" y="1682087"/>
            <a:ext cx="2371121" cy="2377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2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>
          <a:xfrm>
            <a:off x="3137625" y="1110775"/>
            <a:ext cx="33316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2075" indent="182563" eaLnBrk="0" hangingPunct="0">
              <a:buFont typeface="Arial" pitchFamily="34" charset="0"/>
              <a:buChar char="•"/>
              <a:defRPr/>
            </a:pPr>
            <a:r>
              <a:rPr lang="en-US" altLang="ja-JP" sz="1100" dirty="0">
                <a:latin typeface="Calibri" panose="020F0502020204030204" pitchFamily="34" charset="0"/>
                <a:ea typeface="ＭＳ Ｐゴシック" panose="020B0600070205080204" pitchFamily="50" charset="-128"/>
                <a:cs typeface="Times New Roman" pitchFamily="18" charset="0"/>
              </a:rPr>
              <a:t>Developed for the nuclear-powered ship “Mutsu” </a:t>
            </a:r>
          </a:p>
          <a:p>
            <a:pPr marL="92075" indent="182563" eaLnBrk="0" hangingPunct="0">
              <a:buFont typeface="Arial" pitchFamily="34" charset="0"/>
              <a:buChar char="•"/>
              <a:defRPr/>
            </a:pPr>
            <a:r>
              <a:rPr lang="en-US" altLang="ja-JP" sz="1100" dirty="0">
                <a:latin typeface="Calibri" panose="020F0502020204030204" pitchFamily="34" charset="0"/>
                <a:ea typeface="ＭＳ Ｐゴシック" panose="020B0600070205080204" pitchFamily="50" charset="-128"/>
                <a:cs typeface="Times New Roman" pitchFamily="18" charset="0"/>
              </a:rPr>
              <a:t>First critical state  1965</a:t>
            </a:r>
          </a:p>
          <a:p>
            <a:pPr marL="92075" indent="182563" eaLnBrk="0" hangingPunct="0">
              <a:buFont typeface="Arial" pitchFamily="34" charset="0"/>
              <a:buChar char="•"/>
              <a:defRPr/>
            </a:pPr>
            <a:r>
              <a:rPr lang="en-US" altLang="ja-JP" sz="1100" dirty="0">
                <a:latin typeface="Calibri" panose="020F0502020204030204" pitchFamily="34" charset="0"/>
                <a:ea typeface="ＭＳ Ｐゴシック" panose="020B0600070205080204" pitchFamily="50" charset="-128"/>
                <a:cs typeface="Times New Roman" pitchFamily="18" charset="0"/>
              </a:rPr>
              <a:t>Remodeling for BNCT 1998</a:t>
            </a:r>
          </a:p>
          <a:p>
            <a:pPr marL="92075" indent="182563" eaLnBrk="0" hangingPunct="0">
              <a:buFont typeface="Arial" pitchFamily="34" charset="0"/>
              <a:buChar char="•"/>
              <a:defRPr/>
            </a:pPr>
            <a:r>
              <a:rPr lang="en-US" altLang="ja-JP" sz="1100" dirty="0">
                <a:latin typeface="Calibri" panose="020F0502020204030204" pitchFamily="34" charset="0"/>
                <a:ea typeface="ＭＳ Ｐゴシック" panose="020B0600070205080204" pitchFamily="50" charset="-128"/>
                <a:cs typeface="Times New Roman" pitchFamily="18" charset="0"/>
              </a:rPr>
              <a:t>1</a:t>
            </a:r>
            <a:r>
              <a:rPr lang="en-US" altLang="ja-JP" sz="1100" baseline="30000" dirty="0">
                <a:latin typeface="Calibri" panose="020F0502020204030204" pitchFamily="34" charset="0"/>
                <a:ea typeface="ＭＳ Ｐゴシック" panose="020B0600070205080204" pitchFamily="50" charset="-128"/>
                <a:cs typeface="Times New Roman" pitchFamily="18" charset="0"/>
              </a:rPr>
              <a:t>st</a:t>
            </a:r>
            <a:r>
              <a:rPr lang="en-US" altLang="ja-JP" sz="1100" dirty="0">
                <a:latin typeface="Calibri" panose="020F0502020204030204" pitchFamily="34" charset="0"/>
                <a:ea typeface="ＭＳ Ｐゴシック" panose="020B0600070205080204" pitchFamily="50" charset="-128"/>
                <a:cs typeface="Times New Roman" pitchFamily="18" charset="0"/>
              </a:rPr>
              <a:t> human treatment Aug 26, 1999</a:t>
            </a:r>
          </a:p>
        </p:txBody>
      </p:sp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29" y="1923952"/>
            <a:ext cx="6679084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83" y="1254790"/>
            <a:ext cx="3072341" cy="1559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733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2010" b="5026"/>
          <a:stretch>
            <a:fillRect/>
          </a:stretch>
        </p:blipFill>
        <p:spPr bwMode="auto">
          <a:xfrm>
            <a:off x="7697421" y="1254790"/>
            <a:ext cx="3207995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634082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JRR-4   </a:t>
            </a:r>
            <a:r>
              <a:rPr lang="en-US" altLang="zh-TW" sz="2800" dirty="0"/>
              <a:t>Japan Atomic Energy Agency </a:t>
            </a:r>
            <a:r>
              <a:rPr lang="en-US" altLang="zh-TW" sz="2700" dirty="0"/>
              <a:t>(JAEA) </a:t>
            </a:r>
            <a:r>
              <a:rPr lang="en-US" altLang="zh-TW" sz="2800" dirty="0"/>
              <a:t>at Tokai</a:t>
            </a:r>
            <a:endParaRPr kumimoji="1" lang="ja-JP" altLang="en-US" sz="3600" dirty="0"/>
          </a:p>
        </p:txBody>
      </p:sp>
      <p:cxnSp>
        <p:nvCxnSpPr>
          <p:cNvPr id="3" name="直線コネクタ 2"/>
          <p:cNvCxnSpPr/>
          <p:nvPr/>
        </p:nvCxnSpPr>
        <p:spPr>
          <a:xfrm flipV="1">
            <a:off x="5417521" y="2694951"/>
            <a:ext cx="2279899" cy="5506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 l="6520" r="9780" b="7245"/>
          <a:stretch>
            <a:fillRect/>
          </a:stretch>
        </p:blipFill>
        <p:spPr bwMode="auto">
          <a:xfrm>
            <a:off x="201628" y="4783182"/>
            <a:ext cx="2312829" cy="1441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 cstate="print"/>
          <a:srcRect l="9780" t="9780"/>
          <a:stretch>
            <a:fillRect/>
          </a:stretch>
        </p:blipFill>
        <p:spPr bwMode="auto">
          <a:xfrm>
            <a:off x="2687045" y="4783182"/>
            <a:ext cx="2562815" cy="1441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9" cstate="print"/>
          <a:srcRect l="12246" t="5438" b="8158"/>
          <a:stretch>
            <a:fillRect/>
          </a:stretch>
        </p:blipFill>
        <p:spPr bwMode="auto">
          <a:xfrm>
            <a:off x="5417522" y="4783183"/>
            <a:ext cx="2600289" cy="1441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直線コネクタ 12"/>
          <p:cNvCxnSpPr/>
          <p:nvPr/>
        </p:nvCxnSpPr>
        <p:spPr>
          <a:xfrm flipV="1">
            <a:off x="4277573" y="3631054"/>
            <a:ext cx="5484788" cy="12302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6557471" y="3783454"/>
            <a:ext cx="3300900" cy="10778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74479" y="4760132"/>
            <a:ext cx="3974183" cy="16211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3" name="直線コネクタ 22"/>
          <p:cNvCxnSpPr/>
          <p:nvPr/>
        </p:nvCxnSpPr>
        <p:spPr>
          <a:xfrm>
            <a:off x="9570339" y="3261620"/>
            <a:ext cx="2279899" cy="15997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0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 bwMode="auto">
          <a:xfrm>
            <a:off x="-53633" y="0"/>
            <a:ext cx="12194117" cy="836712"/>
          </a:xfrm>
          <a:prstGeom prst="rect">
            <a:avLst/>
          </a:prstGeom>
          <a:solidFill>
            <a:schemeClr val="accent2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Modern </a:t>
            </a:r>
            <a:r>
              <a:rPr lang="es-ES_tradnl" sz="4000" b="1" dirty="0" err="1">
                <a:solidFill>
                  <a:sysClr val="window" lastClr="FFFFFF"/>
                </a:solidFill>
                <a:latin typeface="Calibri" charset="0"/>
              </a:rPr>
              <a:t>c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linical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trials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under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protocol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(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reactors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) 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053672"/>
              </p:ext>
            </p:extLst>
          </p:nvPr>
        </p:nvGraphicFramePr>
        <p:xfrm>
          <a:off x="645744" y="990121"/>
          <a:ext cx="10795362" cy="5477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3944"/>
                <a:gridCol w="3206840"/>
                <a:gridCol w="2125015"/>
                <a:gridCol w="2279563"/>
              </a:tblGrid>
              <a:tr h="375040">
                <a:tc>
                  <a:txBody>
                    <a:bodyPr/>
                    <a:lstStyle/>
                    <a:p>
                      <a:r>
                        <a:rPr lang="es-ES" dirty="0" smtClean="0"/>
                        <a:t>Medical </a:t>
                      </a:r>
                      <a:r>
                        <a:rPr lang="es-ES" dirty="0" err="1" smtClean="0"/>
                        <a:t>institution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Neutron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source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Glioblastoma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Head &amp; </a:t>
                      </a:r>
                      <a:r>
                        <a:rPr lang="es-ES" dirty="0" err="1" smtClean="0"/>
                        <a:t>Neck</a:t>
                      </a:r>
                      <a:endParaRPr lang="es-ES" dirty="0"/>
                    </a:p>
                  </a:txBody>
                  <a:tcPr/>
                </a:tc>
              </a:tr>
              <a:tr h="542622">
                <a:tc>
                  <a:txBody>
                    <a:bodyPr/>
                    <a:lstStyle/>
                    <a:p>
                      <a:r>
                        <a:rPr lang="es-ES" dirty="0" smtClean="0"/>
                        <a:t>Osaka</a:t>
                      </a:r>
                      <a:r>
                        <a:rPr lang="es-ES" baseline="0" dirty="0" smtClean="0"/>
                        <a:t> Medical </a:t>
                      </a:r>
                      <a:r>
                        <a:rPr lang="es-ES" baseline="0" dirty="0" err="1" smtClean="0"/>
                        <a:t>College</a:t>
                      </a:r>
                      <a:r>
                        <a:rPr lang="es-ES" baseline="0" dirty="0" smtClean="0"/>
                        <a:t>, </a:t>
                      </a:r>
                      <a:r>
                        <a:rPr lang="es-ES" baseline="0" dirty="0" err="1" smtClean="0"/>
                        <a:t>Japan</a:t>
                      </a:r>
                      <a:r>
                        <a:rPr lang="es-ES" baseline="0" dirty="0" smtClean="0"/>
                        <a:t> &amp; </a:t>
                      </a:r>
                      <a:r>
                        <a:rPr lang="es-ES" baseline="0" dirty="0" err="1" smtClean="0"/>
                        <a:t>Kyoto</a:t>
                      </a:r>
                      <a:r>
                        <a:rPr lang="es-ES" baseline="0" dirty="0" smtClean="0"/>
                        <a:t> U., </a:t>
                      </a:r>
                      <a:r>
                        <a:rPr lang="es-ES" baseline="0" dirty="0" err="1" smtClean="0"/>
                        <a:t>Japan</a:t>
                      </a:r>
                      <a:endParaRPr lang="es-E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Kyoto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University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Research</a:t>
                      </a:r>
                      <a:r>
                        <a:rPr lang="es-ES" baseline="0" dirty="0" smtClean="0"/>
                        <a:t> reactor (KURR)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50</a:t>
                      </a:r>
                      <a:r>
                        <a:rPr lang="es-ES" baseline="0" dirty="0" smtClean="0"/>
                        <a:t> p. (1998-2008)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94 p. (2001-2008)</a:t>
                      </a:r>
                      <a:endParaRPr lang="es-ES" dirty="0"/>
                    </a:p>
                  </a:txBody>
                  <a:tcPr/>
                </a:tc>
              </a:tr>
              <a:tr h="542622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University</a:t>
                      </a:r>
                      <a:r>
                        <a:rPr lang="es-ES" dirty="0" smtClean="0"/>
                        <a:t> of </a:t>
                      </a:r>
                      <a:r>
                        <a:rPr lang="es-ES" dirty="0" err="1" smtClean="0"/>
                        <a:t>Tsukuba</a:t>
                      </a:r>
                      <a:r>
                        <a:rPr lang="es-ES" dirty="0" smtClean="0"/>
                        <a:t>, </a:t>
                      </a:r>
                      <a:r>
                        <a:rPr lang="es-ES" dirty="0" err="1" smtClean="0"/>
                        <a:t>Japan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JRR-4 reactor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24 p.</a:t>
                      </a:r>
                      <a:r>
                        <a:rPr lang="es-ES" baseline="0" dirty="0" smtClean="0"/>
                        <a:t> (2002-2007)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30 p.</a:t>
                      </a:r>
                      <a:r>
                        <a:rPr lang="es-ES" baseline="0" dirty="0" smtClean="0"/>
                        <a:t> (2003-2008)</a:t>
                      </a:r>
                      <a:endParaRPr lang="es-ES" dirty="0"/>
                    </a:p>
                  </a:txBody>
                  <a:tcPr/>
                </a:tc>
              </a:tr>
              <a:tr h="54262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University</a:t>
                      </a:r>
                      <a:r>
                        <a:rPr lang="es-ES" dirty="0" smtClean="0"/>
                        <a:t> of Tokushima, </a:t>
                      </a:r>
                      <a:r>
                        <a:rPr lang="es-ES" dirty="0" err="1" smtClean="0"/>
                        <a:t>Japan</a:t>
                      </a:r>
                      <a:endParaRPr lang="es-ES" dirty="0" smtClean="0"/>
                    </a:p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JRR-4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or</a:t>
                      </a:r>
                      <a:r>
                        <a:rPr lang="es-ES" baseline="0" dirty="0" smtClean="0"/>
                        <a:t> KURR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23 p.</a:t>
                      </a:r>
                      <a:r>
                        <a:rPr lang="es-ES" baseline="0" dirty="0" smtClean="0"/>
                        <a:t> (1998-2008)</a:t>
                      </a:r>
                      <a:endParaRPr lang="es-ES" dirty="0" smtClean="0"/>
                    </a:p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542622">
                <a:tc>
                  <a:txBody>
                    <a:bodyPr/>
                    <a:lstStyle/>
                    <a:p>
                      <a:r>
                        <a:rPr lang="es-ES" dirty="0" smtClean="0"/>
                        <a:t>Harvard</a:t>
                      </a:r>
                      <a:r>
                        <a:rPr lang="es-ES" baseline="0" dirty="0" smtClean="0"/>
                        <a:t> Medical </a:t>
                      </a:r>
                      <a:r>
                        <a:rPr lang="es-ES" baseline="0" dirty="0" err="1" smtClean="0"/>
                        <a:t>School</a:t>
                      </a:r>
                      <a:r>
                        <a:rPr lang="es-ES" baseline="0" dirty="0" smtClean="0"/>
                        <a:t>, USA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MIT </a:t>
                      </a:r>
                      <a:r>
                        <a:rPr lang="es-ES" dirty="0" err="1" smtClean="0"/>
                        <a:t>Research</a:t>
                      </a:r>
                      <a:r>
                        <a:rPr lang="es-ES" dirty="0" smtClean="0"/>
                        <a:t> Reactor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28 p. (1998-2003)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542622">
                <a:tc>
                  <a:txBody>
                    <a:bodyPr/>
                    <a:lstStyle/>
                    <a:p>
                      <a:r>
                        <a:rPr lang="es-ES" dirty="0" smtClean="0"/>
                        <a:t>Helsinki Univ.</a:t>
                      </a:r>
                      <a:r>
                        <a:rPr lang="es-ES" baseline="0" dirty="0" smtClean="0"/>
                        <a:t> Central Hospital, </a:t>
                      </a:r>
                      <a:r>
                        <a:rPr lang="es-ES" baseline="0" dirty="0" err="1" smtClean="0"/>
                        <a:t>Finland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FiR-1 reactor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52 p. (1999-2008)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35 p. (2003-2011)</a:t>
                      </a:r>
                      <a:endParaRPr lang="es-ES" dirty="0"/>
                    </a:p>
                  </a:txBody>
                  <a:tcPr/>
                </a:tc>
              </a:tr>
              <a:tr h="542622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Universität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Essen</a:t>
                      </a:r>
                      <a:r>
                        <a:rPr lang="es-ES" baseline="0" dirty="0" smtClean="0"/>
                        <a:t>, </a:t>
                      </a:r>
                      <a:r>
                        <a:rPr lang="es-ES" baseline="0" dirty="0" err="1" smtClean="0"/>
                        <a:t>Germany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High</a:t>
                      </a:r>
                      <a:r>
                        <a:rPr lang="es-ES" baseline="0" dirty="0" smtClean="0"/>
                        <a:t> flux reactor JRC </a:t>
                      </a:r>
                      <a:r>
                        <a:rPr lang="es-ES" baseline="0" dirty="0" err="1" smtClean="0"/>
                        <a:t>Petten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27 p. (1997-2006)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542622">
                <a:tc>
                  <a:txBody>
                    <a:bodyPr/>
                    <a:lstStyle/>
                    <a:p>
                      <a:r>
                        <a:rPr lang="es-ES" dirty="0" smtClean="0"/>
                        <a:t>Nyköping Hospital, </a:t>
                      </a:r>
                      <a:r>
                        <a:rPr lang="es-ES" dirty="0" err="1" smtClean="0"/>
                        <a:t>Sweden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R2-0 </a:t>
                      </a:r>
                      <a:r>
                        <a:rPr lang="es-ES" dirty="0" err="1" smtClean="0"/>
                        <a:t>Studsvik</a:t>
                      </a:r>
                      <a:r>
                        <a:rPr lang="es-ES" dirty="0" smtClean="0"/>
                        <a:t> Reactor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43 p. (2001-2005)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542622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Taipei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Veteran</a:t>
                      </a:r>
                      <a:r>
                        <a:rPr lang="es-ES" dirty="0" smtClean="0"/>
                        <a:t> General Hospital, </a:t>
                      </a:r>
                      <a:r>
                        <a:rPr lang="es-ES" dirty="0" err="1" smtClean="0"/>
                        <a:t>Taiwan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THOR </a:t>
                      </a:r>
                      <a:r>
                        <a:rPr lang="es-ES" dirty="0" err="1" smtClean="0"/>
                        <a:t>research</a:t>
                      </a:r>
                      <a:r>
                        <a:rPr lang="es-ES" dirty="0" smtClean="0"/>
                        <a:t> reactor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10 p. (2010-2011)</a:t>
                      </a:r>
                    </a:p>
                    <a:p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15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53633" y="0"/>
            <a:ext cx="12194117" cy="836712"/>
          </a:xfrm>
          <a:prstGeom prst="rect">
            <a:avLst/>
          </a:prstGeom>
          <a:solidFill>
            <a:schemeClr val="accent2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Clinical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results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for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Glioblastoma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-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Finland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862" y="836712"/>
            <a:ext cx="7392473" cy="554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3654426" y="6364267"/>
            <a:ext cx="5740908" cy="468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Joensuu </a:t>
            </a:r>
            <a:r>
              <a:rPr lang="en-US" sz="1400" dirty="0"/>
              <a:t>et al. </a:t>
            </a:r>
            <a:r>
              <a:rPr lang="en-US" sz="1400" i="1" dirty="0"/>
              <a:t>Journal of </a:t>
            </a:r>
            <a:r>
              <a:rPr lang="en-US" sz="1400" i="1" dirty="0" smtClean="0"/>
              <a:t>Neuro-Oncology</a:t>
            </a:r>
            <a:r>
              <a:rPr lang="en-US" sz="1400" dirty="0" smtClean="0"/>
              <a:t>, 2003</a:t>
            </a:r>
            <a:r>
              <a:rPr lang="en-US" sz="1400" dirty="0"/>
              <a:t>.</a:t>
            </a:r>
            <a:endParaRPr lang="es-ES" sz="1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3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53633" y="0"/>
            <a:ext cx="12194117" cy="836712"/>
          </a:xfrm>
          <a:prstGeom prst="rect">
            <a:avLst/>
          </a:prstGeom>
          <a:solidFill>
            <a:schemeClr val="accent2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Clinical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results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for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Glioblastoma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-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Japan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01" y="1560259"/>
            <a:ext cx="8388195" cy="33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94873" y="5155021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MdrkbgAdvTTe45e47d2"/>
              </a:rPr>
              <a:t>Barth </a:t>
            </a:r>
            <a:r>
              <a:rPr lang="en-US" dirty="0">
                <a:latin typeface="KqjmmbAdvTT7329fd89.I"/>
              </a:rPr>
              <a:t>et al. Radiation Oncology </a:t>
            </a:r>
            <a:r>
              <a:rPr lang="en-US" dirty="0">
                <a:latin typeface="MdrkbgAdvTTe45e47d2"/>
              </a:rPr>
              <a:t>2012, </a:t>
            </a:r>
            <a:r>
              <a:rPr lang="en-US" dirty="0">
                <a:latin typeface="SpkjvjAdvTTaf7f9f4f.B"/>
              </a:rPr>
              <a:t>7</a:t>
            </a:r>
            <a:r>
              <a:rPr lang="en-US" dirty="0">
                <a:latin typeface="MdrkbgAdvTTe45e47d2"/>
              </a:rPr>
              <a:t>:146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53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2116" y="0"/>
            <a:ext cx="12194117" cy="836712"/>
          </a:xfrm>
          <a:prstGeom prst="rect">
            <a:avLst/>
          </a:prstGeom>
          <a:solidFill>
            <a:schemeClr val="accent2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Shin-</a:t>
            </a:r>
            <a:r>
              <a:rPr lang="en-US" sz="4000" b="1" dirty="0" err="1" smtClean="0">
                <a:solidFill>
                  <a:sysClr val="window" lastClr="FFFFFF"/>
                </a:solidFill>
                <a:latin typeface="Calibri" charset="0"/>
              </a:rPr>
              <a:t>Ichi</a:t>
            </a: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n-US" sz="4000" b="1" dirty="0" err="1" smtClean="0">
                <a:solidFill>
                  <a:sysClr val="window" lastClr="FFFFFF"/>
                </a:solidFill>
                <a:latin typeface="Calibri" charset="0"/>
              </a:rPr>
              <a:t>Miyatake</a:t>
            </a: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, Osaka Medical Center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549499" y="107217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 algn="l"/>
            <a:endParaRPr lang="es-ES" sz="2400" kern="0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1" y="941026"/>
            <a:ext cx="11139056" cy="591697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852054" y="5858735"/>
            <a:ext cx="137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F-BPA-PET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17773" y="1648047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C000"/>
                </a:solidFill>
              </a:rPr>
              <a:t>：</a:t>
            </a:r>
            <a:r>
              <a:rPr kumimoji="1" lang="en-US" altLang="ja-JP" dirty="0" smtClean="0">
                <a:solidFill>
                  <a:srgbClr val="FFC000"/>
                </a:solidFill>
              </a:rPr>
              <a:t>bevacizumab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3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2116" y="0"/>
            <a:ext cx="12194117" cy="836712"/>
          </a:xfrm>
          <a:prstGeom prst="rect">
            <a:avLst/>
          </a:prstGeom>
          <a:solidFill>
            <a:schemeClr val="accent2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ysClr val="window" lastClr="FFFFFF"/>
                </a:solidFill>
                <a:latin typeface="Calibri" charset="0"/>
              </a:rPr>
              <a:t>Shin-Ichi Miyatake, Osaka Medical Center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906607"/>
            <a:ext cx="8693726" cy="595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0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65BFA10D-2CA6-4F45-9F62-77FCE424D1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8113"/>
            <a:ext cx="10363200" cy="69850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11-year survivor  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no neurological deficit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="" xmlns:a16="http://schemas.microsoft.com/office/drawing/2014/main" id="{5858A6E1-3456-4CB8-B293-725D63239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81" y="994320"/>
            <a:ext cx="2480098" cy="236279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="" xmlns:a16="http://schemas.microsoft.com/office/drawing/2014/main" id="{E2757AF0-90CF-4ED2-B1DE-4A8DEA21A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088" y="1030262"/>
            <a:ext cx="2606176" cy="229091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="" xmlns:a16="http://schemas.microsoft.com/office/drawing/2014/main" id="{4EE2C992-2404-4A8C-8C3A-B51F61746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81" y="3429000"/>
            <a:ext cx="10747640" cy="3145756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="" xmlns:a16="http://schemas.microsoft.com/office/drawing/2014/main" id="{254645F2-FB4B-4C84-965B-46E9EE8C7DD7}"/>
              </a:ext>
            </a:extLst>
          </p:cNvPr>
          <p:cNvGrpSpPr/>
          <p:nvPr/>
        </p:nvGrpSpPr>
        <p:grpSpPr>
          <a:xfrm>
            <a:off x="8951297" y="1131540"/>
            <a:ext cx="2323724" cy="2088356"/>
            <a:chOff x="1505583" y="4706851"/>
            <a:chExt cx="1779345" cy="1813913"/>
          </a:xfrm>
        </p:grpSpPr>
        <p:pic>
          <p:nvPicPr>
            <p:cNvPr id="8" name="Picture 2" descr="C:\Users\TetsuyaNeurosurg\Desktop\GBM 5-year survivor\DVC00039.JPG">
              <a:extLst>
                <a:ext uri="{FF2B5EF4-FFF2-40B4-BE49-F238E27FC236}">
                  <a16:creationId xmlns="" xmlns:a16="http://schemas.microsoft.com/office/drawing/2014/main" id="{6B1ADA2E-B7F7-4D7B-B34A-2F1AE2AE7E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8" t="18462" r="34514"/>
            <a:stretch/>
          </p:blipFill>
          <p:spPr bwMode="auto">
            <a:xfrm>
              <a:off x="1505583" y="4706851"/>
              <a:ext cx="1779345" cy="1813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直線コネクタ 8">
              <a:extLst>
                <a:ext uri="{FF2B5EF4-FFF2-40B4-BE49-F238E27FC236}">
                  <a16:creationId xmlns="" xmlns:a16="http://schemas.microsoft.com/office/drawing/2014/main" id="{CFC8F5EF-1D58-408D-9FE6-313FD4911A82}"/>
                </a:ext>
              </a:extLst>
            </p:cNvPr>
            <p:cNvCxnSpPr/>
            <p:nvPr/>
          </p:nvCxnSpPr>
          <p:spPr>
            <a:xfrm>
              <a:off x="2800706" y="5190201"/>
              <a:ext cx="21863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2 CuadroTexto"/>
          <p:cNvSpPr txBox="1"/>
          <p:nvPr/>
        </p:nvSpPr>
        <p:spPr>
          <a:xfrm>
            <a:off x="5663821" y="1445439"/>
            <a:ext cx="3016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Tetsuya</a:t>
            </a:r>
            <a:r>
              <a:rPr lang="es-ES" dirty="0" smtClean="0"/>
              <a:t> </a:t>
            </a:r>
            <a:r>
              <a:rPr lang="es-ES" dirty="0" err="1" smtClean="0"/>
              <a:t>Yamamoto</a:t>
            </a:r>
            <a:r>
              <a:rPr lang="es-ES" dirty="0" smtClean="0"/>
              <a:t>, </a:t>
            </a:r>
            <a:r>
              <a:rPr lang="es-ES" dirty="0" err="1" smtClean="0"/>
              <a:t>Neurosurgery</a:t>
            </a:r>
            <a:r>
              <a:rPr lang="es-ES" dirty="0" smtClean="0"/>
              <a:t> </a:t>
            </a:r>
            <a:r>
              <a:rPr lang="es-ES" dirty="0" err="1" smtClean="0"/>
              <a:t>Dpt</a:t>
            </a:r>
            <a:r>
              <a:rPr lang="es-ES" dirty="0" smtClean="0"/>
              <a:t>., </a:t>
            </a:r>
          </a:p>
          <a:p>
            <a:r>
              <a:rPr lang="es-ES" dirty="0" err="1" smtClean="0"/>
              <a:t>Yohohama</a:t>
            </a:r>
            <a:r>
              <a:rPr lang="es-ES" dirty="0" smtClean="0"/>
              <a:t>  City </a:t>
            </a:r>
            <a:r>
              <a:rPr lang="es-ES" dirty="0" err="1" smtClean="0"/>
              <a:t>University</a:t>
            </a:r>
            <a:r>
              <a:rPr lang="es-ES" dirty="0" smtClean="0"/>
              <a:t>,</a:t>
            </a:r>
          </a:p>
          <a:p>
            <a:r>
              <a:rPr lang="es-ES" dirty="0" err="1" smtClean="0"/>
              <a:t>Japan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861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/>
          <p:cNvPicPr>
            <a:picLocks noChangeAspect="1"/>
          </p:cNvPicPr>
          <p:nvPr/>
        </p:nvPicPr>
        <p:blipFill>
          <a:blip r:embed="rId3" cstate="print"/>
          <a:srcRect t="92440"/>
          <a:stretch>
            <a:fillRect/>
          </a:stretch>
        </p:blipFill>
        <p:spPr>
          <a:xfrm>
            <a:off x="815414" y="601308"/>
            <a:ext cx="11418828" cy="163396"/>
          </a:xfrm>
          <a:prstGeom prst="rect">
            <a:avLst/>
          </a:prstGeom>
        </p:spPr>
      </p:pic>
      <p:pic>
        <p:nvPicPr>
          <p:cNvPr id="91" name="Picture 90"/>
          <p:cNvPicPr>
            <a:picLocks/>
          </p:cNvPicPr>
          <p:nvPr/>
        </p:nvPicPr>
        <p:blipFill>
          <a:blip r:embed="rId4" cstate="print"/>
          <a:srcRect t="86772"/>
          <a:stretch>
            <a:fillRect/>
          </a:stretch>
        </p:blipFill>
        <p:spPr>
          <a:xfrm>
            <a:off x="0" y="428604"/>
            <a:ext cx="1103445" cy="14401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080325" y="64884"/>
            <a:ext cx="11111675" cy="523188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lvl="0"/>
            <a:r>
              <a:rPr lang="en-US" sz="2800" dirty="0">
                <a:solidFill>
                  <a:srgbClr val="C00000"/>
                </a:solidFill>
                <a:ea typeface="Handwriting - Dakota"/>
                <a:cs typeface="Handwriting - Dakota"/>
                <a:sym typeface="Handwriting - Dakota"/>
              </a:rPr>
              <a:t>BNCT of Explanted Liver at </a:t>
            </a:r>
            <a:r>
              <a:rPr lang="en-US" sz="2800" dirty="0" err="1">
                <a:solidFill>
                  <a:srgbClr val="C00000"/>
                </a:solidFill>
                <a:ea typeface="Handwriting - Dakota"/>
                <a:cs typeface="Handwriting - Dakota"/>
                <a:sym typeface="Handwriting - Dakota"/>
              </a:rPr>
              <a:t>Triga</a:t>
            </a:r>
            <a:r>
              <a:rPr lang="en-US" sz="2800" dirty="0">
                <a:solidFill>
                  <a:srgbClr val="C00000"/>
                </a:solidFill>
                <a:ea typeface="Handwriting - Dakota"/>
                <a:cs typeface="Handwriting - Dakota"/>
                <a:sym typeface="Handwriting - Dakota"/>
              </a:rPr>
              <a:t> reactor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679509" y="692697"/>
            <a:ext cx="10190923" cy="4525963"/>
          </a:xfrm>
          <a:prstGeom prst="rect">
            <a:avLst/>
          </a:prstGeom>
        </p:spPr>
        <p:txBody>
          <a:bodyPr lIns="91407" tIns="45704" rIns="91407" bIns="45704">
            <a:normAutofit/>
          </a:bodyPr>
          <a:lstStyle/>
          <a:p>
            <a:pPr marL="342778" indent="-342778" algn="r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it-IT" sz="2400" dirty="0"/>
          </a:p>
        </p:txBody>
      </p:sp>
      <p:pic>
        <p:nvPicPr>
          <p:cNvPr id="10" name="Picture 89"/>
          <p:cNvPicPr>
            <a:picLocks noChangeAspect="1"/>
          </p:cNvPicPr>
          <p:nvPr/>
        </p:nvPicPr>
        <p:blipFill>
          <a:blip r:embed="rId3" cstate="print"/>
          <a:srcRect t="92440"/>
          <a:stretch>
            <a:fillRect/>
          </a:stretch>
        </p:blipFill>
        <p:spPr>
          <a:xfrm>
            <a:off x="911425" y="601308"/>
            <a:ext cx="11418828" cy="163396"/>
          </a:xfrm>
          <a:prstGeom prst="rect">
            <a:avLst/>
          </a:prstGeom>
        </p:spPr>
      </p:pic>
      <p:pic>
        <p:nvPicPr>
          <p:cNvPr id="11" name="Picture 3" descr="c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5051" y="1916548"/>
            <a:ext cx="314960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9000" y="1938200"/>
            <a:ext cx="32512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c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4639" y="4132378"/>
            <a:ext cx="4501308" cy="248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103445" y="1401264"/>
            <a:ext cx="2941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j-lt"/>
                <a:cs typeface="Times New Roman" pitchFamily="18" charset="0"/>
              </a:rPr>
              <a:t>explanted</a:t>
            </a:r>
            <a:r>
              <a:rPr lang="it-IT" dirty="0" smtClean="0">
                <a:latin typeface="+mj-lt"/>
                <a:cs typeface="Times New Roman" pitchFamily="18" charset="0"/>
              </a:rPr>
              <a:t> 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4454519" y="1202887"/>
            <a:ext cx="33528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+mj-lt"/>
                <a:cs typeface="Times New Roman" pitchFamily="18" charset="0"/>
              </a:rPr>
              <a:t> </a:t>
            </a:r>
            <a:r>
              <a:rPr lang="en-US" dirty="0">
                <a:latin typeface="+mj-lt"/>
                <a:cs typeface="Times New Roman" pitchFamily="18" charset="0"/>
              </a:rPr>
              <a:t>washed and</a:t>
            </a:r>
          </a:p>
          <a:p>
            <a:pPr algn="ctr">
              <a:defRPr/>
            </a:pPr>
            <a:r>
              <a:rPr lang="en-US" dirty="0">
                <a:latin typeface="+mj-lt"/>
                <a:cs typeface="Times New Roman" pitchFamily="18" charset="0"/>
              </a:rPr>
              <a:t>refrigerated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3719433" y="717845"/>
            <a:ext cx="4532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cs typeface="Times New Roman" pitchFamily="18" charset="0"/>
              </a:rPr>
              <a:t>Liver</a:t>
            </a:r>
            <a:r>
              <a:rPr lang="it-IT" b="1" dirty="0">
                <a:cs typeface="Times New Roman" pitchFamily="18" charset="0"/>
              </a:rPr>
              <a:t> </a:t>
            </a:r>
            <a:r>
              <a:rPr lang="it-IT" b="1" dirty="0" err="1">
                <a:cs typeface="Times New Roman" pitchFamily="18" charset="0"/>
              </a:rPr>
              <a:t>metastases</a:t>
            </a:r>
            <a:r>
              <a:rPr lang="it-IT" b="1" dirty="0">
                <a:cs typeface="Times New Roman" pitchFamily="18" charset="0"/>
              </a:rPr>
              <a:t> from colon carcinoma</a:t>
            </a:r>
            <a:endParaRPr lang="it-IT" b="1" dirty="0"/>
          </a:p>
        </p:txBody>
      </p:sp>
      <p:sp>
        <p:nvSpPr>
          <p:cNvPr id="20" name="Rettangolo 19"/>
          <p:cNvSpPr/>
          <p:nvPr/>
        </p:nvSpPr>
        <p:spPr>
          <a:xfrm>
            <a:off x="774614" y="3717032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 err="1"/>
              <a:t>irradiated</a:t>
            </a:r>
            <a:r>
              <a:rPr lang="it-IT" dirty="0"/>
              <a:t> in the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column</a:t>
            </a:r>
            <a:endParaRPr lang="it-IT" dirty="0"/>
          </a:p>
        </p:txBody>
      </p:sp>
      <p:grpSp>
        <p:nvGrpSpPr>
          <p:cNvPr id="21" name="Group 9"/>
          <p:cNvGrpSpPr>
            <a:grpSpLocks/>
          </p:cNvGrpSpPr>
          <p:nvPr/>
        </p:nvGrpSpPr>
        <p:grpSpPr bwMode="auto">
          <a:xfrm>
            <a:off x="6768075" y="4164004"/>
            <a:ext cx="4704523" cy="2457078"/>
            <a:chOff x="432" y="2400"/>
            <a:chExt cx="2304" cy="1632"/>
          </a:xfrm>
        </p:grpSpPr>
        <p:pic>
          <p:nvPicPr>
            <p:cNvPr id="22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2" y="2400"/>
              <a:ext cx="2304" cy="1632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23" name="Line 12"/>
            <p:cNvSpPr>
              <a:spLocks noChangeShapeType="1"/>
            </p:cNvSpPr>
            <p:nvPr/>
          </p:nvSpPr>
          <p:spPr bwMode="auto">
            <a:xfrm flipH="1">
              <a:off x="672" y="2832"/>
              <a:ext cx="240" cy="2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24" name="Line 13"/>
            <p:cNvSpPr>
              <a:spLocks noChangeShapeType="1"/>
            </p:cNvSpPr>
            <p:nvPr/>
          </p:nvSpPr>
          <p:spPr bwMode="auto">
            <a:xfrm flipH="1">
              <a:off x="720" y="3408"/>
              <a:ext cx="216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25" name="Line 14"/>
            <p:cNvSpPr>
              <a:spLocks noChangeShapeType="1"/>
            </p:cNvSpPr>
            <p:nvPr/>
          </p:nvSpPr>
          <p:spPr bwMode="auto">
            <a:xfrm flipV="1">
              <a:off x="480" y="3648"/>
              <a:ext cx="62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it-IT"/>
            </a:p>
          </p:txBody>
        </p:sp>
      </p:grpSp>
      <p:sp>
        <p:nvSpPr>
          <p:cNvPr id="26" name="Rettangolo 25"/>
          <p:cNvSpPr/>
          <p:nvPr/>
        </p:nvSpPr>
        <p:spPr>
          <a:xfrm>
            <a:off x="7215124" y="3734076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 err="1"/>
              <a:t>destroyed</a:t>
            </a:r>
            <a:r>
              <a:rPr lang="it-IT" dirty="0"/>
              <a:t> </a:t>
            </a:r>
            <a:r>
              <a:rPr lang="it-IT" dirty="0" err="1"/>
              <a:t>metastases</a:t>
            </a:r>
            <a:endParaRPr lang="it-IT" dirty="0"/>
          </a:p>
        </p:txBody>
      </p:sp>
      <p:pic>
        <p:nvPicPr>
          <p:cNvPr id="27" name="Picture 6" descr="ra-z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42183" y="1919186"/>
            <a:ext cx="3304547" cy="1798014"/>
          </a:xfrm>
          <a:prstGeom prst="rect">
            <a:avLst/>
          </a:prstGeom>
          <a:noFill/>
        </p:spPr>
      </p:pic>
      <p:sp>
        <p:nvSpPr>
          <p:cNvPr id="28" name="Rettangolo 27"/>
          <p:cNvSpPr/>
          <p:nvPr/>
        </p:nvSpPr>
        <p:spPr>
          <a:xfrm>
            <a:off x="8383383" y="1489258"/>
            <a:ext cx="2317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+mj-lt"/>
                <a:cs typeface="Times New Roman" pitchFamily="18" charset="0"/>
              </a:rPr>
              <a:t>Triga</a:t>
            </a:r>
            <a:r>
              <a:rPr lang="en-US" dirty="0">
                <a:latin typeface="+mj-lt"/>
                <a:cs typeface="Times New Roman" pitchFamily="18" charset="0"/>
              </a:rPr>
              <a:t> Mark II reactor </a:t>
            </a:r>
            <a:endParaRPr lang="it-IT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4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/>
          <p:cNvPicPr>
            <a:picLocks noChangeAspect="1"/>
          </p:cNvPicPr>
          <p:nvPr/>
        </p:nvPicPr>
        <p:blipFill>
          <a:blip r:embed="rId2" cstate="print"/>
          <a:srcRect t="92440"/>
          <a:stretch>
            <a:fillRect/>
          </a:stretch>
        </p:blipFill>
        <p:spPr>
          <a:xfrm>
            <a:off x="815414" y="601308"/>
            <a:ext cx="11418828" cy="163396"/>
          </a:xfrm>
          <a:prstGeom prst="rect">
            <a:avLst/>
          </a:prstGeom>
        </p:spPr>
      </p:pic>
      <p:pic>
        <p:nvPicPr>
          <p:cNvPr id="91" name="Picture 90"/>
          <p:cNvPicPr>
            <a:picLocks/>
          </p:cNvPicPr>
          <p:nvPr/>
        </p:nvPicPr>
        <p:blipFill>
          <a:blip r:embed="rId3" cstate="print"/>
          <a:srcRect t="86772"/>
          <a:stretch>
            <a:fillRect/>
          </a:stretch>
        </p:blipFill>
        <p:spPr>
          <a:xfrm>
            <a:off x="0" y="428604"/>
            <a:ext cx="1103445" cy="14401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007435" y="116633"/>
            <a:ext cx="11111675" cy="523188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ea typeface="Handwriting - Dakota"/>
                <a:cs typeface="Handwriting - Dakota"/>
                <a:sym typeface="Handwriting - Dakota"/>
              </a:rPr>
              <a:t>BPA infusion and Boron concentration measurement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69706" y="775252"/>
            <a:ext cx="10190923" cy="4525963"/>
          </a:xfrm>
          <a:prstGeom prst="rect">
            <a:avLst/>
          </a:prstGeom>
        </p:spPr>
        <p:txBody>
          <a:bodyPr lIns="91407" tIns="45704" rIns="91407" bIns="45704">
            <a:normAutofit/>
          </a:bodyPr>
          <a:lstStyle/>
          <a:p>
            <a:pPr marL="342778" indent="-342778" algn="r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it-IT" sz="2400" dirty="0">
              <a:solidFill>
                <a:prstClr val="black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26613" y="825349"/>
            <a:ext cx="577573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GB" dirty="0" smtClean="0">
                <a:solidFill>
                  <a:prstClr val="black"/>
                </a:solidFill>
              </a:rPr>
              <a:t>BPA administered </a:t>
            </a:r>
            <a:r>
              <a:rPr lang="en-GB" dirty="0">
                <a:solidFill>
                  <a:prstClr val="black"/>
                </a:solidFill>
              </a:rPr>
              <a:t>at a dose of 300 mg/Kg </a:t>
            </a:r>
            <a:endParaRPr lang="en-GB" dirty="0" smtClean="0">
              <a:solidFill>
                <a:prstClr val="black"/>
              </a:solidFill>
            </a:endParaRPr>
          </a:p>
          <a:p>
            <a:pPr algn="just"/>
            <a:r>
              <a:rPr lang="en-GB" dirty="0" smtClean="0">
                <a:solidFill>
                  <a:prstClr val="black"/>
                </a:solidFill>
              </a:rPr>
              <a:t>body </a:t>
            </a:r>
            <a:r>
              <a:rPr lang="en-GB" dirty="0">
                <a:solidFill>
                  <a:prstClr val="black"/>
                </a:solidFill>
              </a:rPr>
              <a:t>weight, </a:t>
            </a:r>
            <a:endParaRPr lang="en-GB" dirty="0" smtClean="0">
              <a:solidFill>
                <a:prstClr val="black"/>
              </a:solidFill>
            </a:endParaRPr>
          </a:p>
          <a:p>
            <a:pPr algn="just"/>
            <a:r>
              <a:rPr lang="en-GB" dirty="0" smtClean="0">
                <a:solidFill>
                  <a:prstClr val="black"/>
                </a:solidFill>
              </a:rPr>
              <a:t>during </a:t>
            </a:r>
            <a:r>
              <a:rPr lang="en-GB" dirty="0">
                <a:solidFill>
                  <a:prstClr val="black"/>
                </a:solidFill>
              </a:rPr>
              <a:t>surgery,  through a colic </a:t>
            </a:r>
            <a:r>
              <a:rPr lang="en-GB" dirty="0" smtClean="0">
                <a:solidFill>
                  <a:prstClr val="black"/>
                </a:solidFill>
              </a:rPr>
              <a:t>vein.</a:t>
            </a:r>
            <a:endParaRPr lang="en-GB" dirty="0">
              <a:solidFill>
                <a:prstClr val="black"/>
              </a:solidFill>
            </a:endParaRPr>
          </a:p>
          <a:p>
            <a:pPr algn="just"/>
            <a:r>
              <a:rPr lang="en-GB" dirty="0">
                <a:solidFill>
                  <a:prstClr val="black"/>
                </a:solidFill>
              </a:rPr>
              <a:t>To measure Boron concentration </a:t>
            </a:r>
            <a:endParaRPr lang="en-GB" dirty="0" smtClean="0">
              <a:solidFill>
                <a:prstClr val="black"/>
              </a:solidFill>
            </a:endParaRPr>
          </a:p>
          <a:p>
            <a:pPr algn="just"/>
            <a:r>
              <a:rPr lang="en-GB" dirty="0" smtClean="0">
                <a:solidFill>
                  <a:prstClr val="black"/>
                </a:solidFill>
              </a:rPr>
              <a:t>some </a:t>
            </a:r>
            <a:r>
              <a:rPr lang="en-GB" dirty="0">
                <a:solidFill>
                  <a:prstClr val="black"/>
                </a:solidFill>
              </a:rPr>
              <a:t>biopsies </a:t>
            </a:r>
            <a:r>
              <a:rPr lang="en-GB" dirty="0" smtClean="0">
                <a:solidFill>
                  <a:prstClr val="black"/>
                </a:solidFill>
              </a:rPr>
              <a:t>were </a:t>
            </a:r>
            <a:r>
              <a:rPr lang="en-GB" dirty="0">
                <a:solidFill>
                  <a:prstClr val="black"/>
                </a:solidFill>
              </a:rPr>
              <a:t>taken </a:t>
            </a:r>
            <a:endParaRPr lang="en-GB" dirty="0" smtClean="0">
              <a:solidFill>
                <a:prstClr val="black"/>
              </a:solidFill>
            </a:endParaRPr>
          </a:p>
          <a:p>
            <a:pPr algn="just"/>
            <a:r>
              <a:rPr lang="en-GB" dirty="0" smtClean="0">
                <a:solidFill>
                  <a:prstClr val="black"/>
                </a:solidFill>
              </a:rPr>
              <a:t>both </a:t>
            </a:r>
            <a:r>
              <a:rPr lang="en-GB" dirty="0">
                <a:solidFill>
                  <a:prstClr val="black"/>
                </a:solidFill>
              </a:rPr>
              <a:t>from healthy and </a:t>
            </a:r>
            <a:r>
              <a:rPr lang="en-GB" dirty="0" smtClean="0">
                <a:solidFill>
                  <a:prstClr val="black"/>
                </a:solidFill>
              </a:rPr>
              <a:t>tumour</a:t>
            </a:r>
          </a:p>
          <a:p>
            <a:pPr algn="just"/>
            <a:r>
              <a:rPr lang="en-GB" dirty="0" smtClean="0">
                <a:solidFill>
                  <a:prstClr val="black"/>
                </a:solidFill>
              </a:rPr>
              <a:t>1h/2h after BPA infusion.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12" name="Picture 3" descr="neu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9200" y="3189313"/>
            <a:ext cx="5486400" cy="3006725"/>
          </a:xfrm>
          <a:prstGeom prst="rect">
            <a:avLst/>
          </a:prstGeom>
          <a:noFill/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056106" y="6309320"/>
            <a:ext cx="47045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neutron autoradiography</a:t>
            </a:r>
            <a:r>
              <a:rPr lang="it-IT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image</a:t>
            </a:r>
            <a:endParaRPr lang="en-US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 descr="isto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400" y="3151212"/>
            <a:ext cx="5486400" cy="3086100"/>
          </a:xfrm>
          <a:prstGeom prst="rect">
            <a:avLst/>
          </a:prstGeom>
          <a:noFill/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391478" y="6312556"/>
            <a:ext cx="20665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histological image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508000" y="4256113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Normal hepatocytes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3352800" y="3417913"/>
            <a:ext cx="14606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necrotic areas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3454400" y="4865713"/>
            <a:ext cx="121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tumor cells</a:t>
            </a: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flipV="1">
            <a:off x="4978400" y="4865712"/>
            <a:ext cx="467360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V="1">
            <a:off x="4368800" y="3341712"/>
            <a:ext cx="5384800" cy="152400"/>
          </a:xfrm>
          <a:prstGeom prst="line">
            <a:avLst/>
          </a:prstGeom>
          <a:noFill/>
          <a:ln w="9525">
            <a:solidFill>
              <a:srgbClr val="00CC66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>
            <a:off x="8331200" y="3417912"/>
            <a:ext cx="508000" cy="76200"/>
          </a:xfrm>
          <a:prstGeom prst="line">
            <a:avLst/>
          </a:prstGeom>
          <a:noFill/>
          <a:ln w="9525">
            <a:solidFill>
              <a:srgbClr val="00CC66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>
            <a:off x="9347200" y="3341712"/>
            <a:ext cx="1524000" cy="228600"/>
          </a:xfrm>
          <a:prstGeom prst="line">
            <a:avLst/>
          </a:prstGeom>
          <a:noFill/>
          <a:ln w="9525">
            <a:solidFill>
              <a:srgbClr val="00CC66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 flipV="1">
            <a:off x="2641600" y="4637112"/>
            <a:ext cx="47752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5" name="AutoShape 15"/>
          <p:cNvSpPr>
            <a:spLocks noChangeArrowheads="1"/>
          </p:cNvSpPr>
          <p:nvPr/>
        </p:nvSpPr>
        <p:spPr bwMode="auto">
          <a:xfrm>
            <a:off x="9144000" y="4256112"/>
            <a:ext cx="1727200" cy="1219200"/>
          </a:xfrm>
          <a:prstGeom prst="octagon">
            <a:avLst>
              <a:gd name="adj" fmla="val 29287"/>
            </a:avLst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8331200" y="3189312"/>
            <a:ext cx="3454400" cy="1066800"/>
          </a:xfrm>
          <a:prstGeom prst="octagon">
            <a:avLst>
              <a:gd name="adj" fmla="val 29287"/>
            </a:avLst>
          </a:prstGeom>
          <a:noFill/>
          <a:ln w="9525">
            <a:solidFill>
              <a:srgbClr val="00CC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1798" y="2668901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sym typeface="Handwriting - Dakota"/>
              </a:rPr>
              <a:t>Neutron autoradiography</a:t>
            </a:r>
            <a:endParaRPr lang="it-IT" dirty="0">
              <a:solidFill>
                <a:prstClr val="black"/>
              </a:solidFill>
            </a:endParaRPr>
          </a:p>
        </p:txBody>
      </p:sp>
      <p:graphicFrame>
        <p:nvGraphicFramePr>
          <p:cNvPr id="27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320421"/>
              </p:ext>
            </p:extLst>
          </p:nvPr>
        </p:nvGraphicFramePr>
        <p:xfrm>
          <a:off x="5892801" y="1332664"/>
          <a:ext cx="6226308" cy="1294956"/>
        </p:xfrm>
        <a:graphic>
          <a:graphicData uri="http://schemas.openxmlformats.org/drawingml/2006/table">
            <a:tbl>
              <a:tblPr/>
              <a:tblGrid>
                <a:gridCol w="20754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754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754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75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FIRST PATIENT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SECOND 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PAT.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TUMOR (ppm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47 </a:t>
                      </a: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</a:t>
                      </a: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 </a:t>
                      </a: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</a:t>
                      </a: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LIVER 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(ppm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 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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 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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34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TUMOR/LIVER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5.9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5.6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Rectangle 11"/>
          <p:cNvSpPr/>
          <p:nvPr/>
        </p:nvSpPr>
        <p:spPr>
          <a:xfrm>
            <a:off x="7784825" y="825348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sym typeface="Handwriting - Dakota"/>
              </a:rPr>
              <a:t>Alpha spectrometry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7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 bwMode="auto">
          <a:xfrm>
            <a:off x="-2116" y="1"/>
            <a:ext cx="12194117" cy="764705"/>
          </a:xfrm>
          <a:prstGeom prst="rect">
            <a:avLst/>
          </a:prstGeom>
          <a:solidFill>
            <a:srgbClr val="7F7F7F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dirty="0" smtClean="0">
                <a:solidFill>
                  <a:sysClr val="window" lastClr="FFFFFF"/>
                </a:solidFill>
                <a:latin typeface="Calibri" charset="0"/>
              </a:rPr>
              <a:t>Sponsors of </a:t>
            </a:r>
            <a:r>
              <a:rPr lang="es-ES" sz="4000" b="1" dirty="0" err="1" smtClean="0">
                <a:solidFill>
                  <a:sysClr val="window" lastClr="FFFFFF"/>
                </a:solidFill>
                <a:latin typeface="Calibri" charset="0"/>
              </a:rPr>
              <a:t>our</a:t>
            </a:r>
            <a:r>
              <a:rPr lang="es-ES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" sz="4000" b="1" dirty="0" err="1" smtClean="0">
                <a:solidFill>
                  <a:sysClr val="window" lastClr="FFFFFF"/>
                </a:solidFill>
                <a:latin typeface="Calibri" charset="0"/>
              </a:rPr>
              <a:t>research</a:t>
            </a:r>
            <a:r>
              <a:rPr lang="es-ES_tradnl" sz="28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endParaRPr lang="es-ES_tradnl" sz="28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39355" y="1968417"/>
            <a:ext cx="6739101" cy="1008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 algn="just" eaLnBrk="1" hangingPunct="1">
              <a:spcBef>
                <a:spcPts val="1325"/>
              </a:spcBef>
              <a:buFont typeface="Wingdings" charset="2"/>
              <a:buChar char="Ø"/>
              <a:defRPr/>
            </a:pPr>
            <a:r>
              <a:rPr lang="es-ES" sz="1600" b="1" dirty="0" err="1" smtClean="0">
                <a:solidFill>
                  <a:srgbClr val="FF0000"/>
                </a:solidFill>
                <a:latin typeface="Calibri" charset="0"/>
                <a:cs typeface="Calibri" charset="0"/>
              </a:rPr>
              <a:t>Boron</a:t>
            </a:r>
            <a:r>
              <a:rPr lang="es-ES" sz="16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  <a:latin typeface="Calibri" charset="0"/>
                <a:cs typeface="Calibri" charset="0"/>
              </a:rPr>
              <a:t>Nanostructures</a:t>
            </a:r>
            <a:r>
              <a:rPr lang="es-ES" sz="16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  <a:latin typeface="Calibri" charset="0"/>
                <a:cs typeface="Calibri" charset="0"/>
              </a:rPr>
              <a:t>for</a:t>
            </a:r>
            <a:r>
              <a:rPr lang="es-ES" sz="16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 BNCT. </a:t>
            </a:r>
            <a:r>
              <a:rPr lang="es-ES" sz="1600" b="1" dirty="0" err="1" smtClean="0">
                <a:solidFill>
                  <a:srgbClr val="FF0000"/>
                </a:solidFill>
                <a:latin typeface="Calibri" charset="0"/>
                <a:cs typeface="Calibri" charset="0"/>
              </a:rPr>
              <a:t>Research</a:t>
            </a:r>
            <a:r>
              <a:rPr lang="es-ES" sz="16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 Project 20F12/41 (</a:t>
            </a:r>
            <a:r>
              <a:rPr lang="es-ES" sz="1600" b="1" dirty="0">
                <a:solidFill>
                  <a:srgbClr val="FF0000"/>
                </a:solidFill>
                <a:latin typeface="Calibri" charset="0"/>
                <a:cs typeface="Calibri" charset="0"/>
              </a:rPr>
              <a:t>2012</a:t>
            </a:r>
            <a:r>
              <a:rPr lang="es-ES" sz="16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),</a:t>
            </a:r>
            <a:endParaRPr lang="es-ES" sz="1600" b="1" dirty="0">
              <a:solidFill>
                <a:srgbClr val="FF0000"/>
              </a:solidFill>
              <a:latin typeface="Calibri" charset="0"/>
              <a:cs typeface="Calibri" charset="0"/>
            </a:endParaRPr>
          </a:p>
          <a:p>
            <a:pPr marL="285750" indent="-285750" algn="just" eaLnBrk="1" hangingPunct="1">
              <a:spcBef>
                <a:spcPts val="1325"/>
              </a:spcBef>
              <a:buFont typeface="Wingdings" charset="2"/>
              <a:buChar char="Ø"/>
              <a:defRPr/>
            </a:pPr>
            <a:r>
              <a:rPr lang="es-ES" sz="1600" b="1" dirty="0" smtClean="0">
                <a:solidFill>
                  <a:srgbClr val="000000"/>
                </a:solidFill>
                <a:latin typeface="Calibri"/>
                <a:cs typeface="Calibri"/>
              </a:rPr>
              <a:t>New </a:t>
            </a:r>
            <a:r>
              <a:rPr lang="es-ES" sz="1600" b="1" dirty="0" err="1" smtClean="0">
                <a:solidFill>
                  <a:srgbClr val="000000"/>
                </a:solidFill>
                <a:latin typeface="Calibri"/>
                <a:cs typeface="Calibri"/>
              </a:rPr>
              <a:t>production</a:t>
            </a:r>
            <a:r>
              <a:rPr lang="es-ES" sz="16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s-ES" sz="1600" b="1" dirty="0" err="1" smtClean="0">
                <a:solidFill>
                  <a:srgbClr val="000000"/>
                </a:solidFill>
                <a:latin typeface="Calibri"/>
                <a:cs typeface="Calibri"/>
              </a:rPr>
              <a:t>routes</a:t>
            </a:r>
            <a:r>
              <a:rPr lang="es-ES" sz="16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s-ES" sz="1600" b="1" dirty="0" err="1" smtClean="0">
                <a:solidFill>
                  <a:srgbClr val="000000"/>
                </a:solidFill>
                <a:latin typeface="Calibri"/>
                <a:cs typeface="Calibri"/>
              </a:rPr>
              <a:t>for</a:t>
            </a:r>
            <a:r>
              <a:rPr lang="es-ES" sz="1600" b="1" dirty="0" smtClean="0">
                <a:solidFill>
                  <a:srgbClr val="000000"/>
                </a:solidFill>
                <a:latin typeface="Calibri"/>
                <a:cs typeface="Calibri"/>
              </a:rPr>
              <a:t> medical </a:t>
            </a:r>
            <a:r>
              <a:rPr lang="es-ES" sz="1600" b="1" dirty="0" err="1" smtClean="0">
                <a:solidFill>
                  <a:srgbClr val="000000"/>
                </a:solidFill>
                <a:latin typeface="Calibri"/>
                <a:cs typeface="Calibri"/>
              </a:rPr>
              <a:t>radioisotopes</a:t>
            </a:r>
            <a:r>
              <a:rPr lang="es-ES" sz="1600" b="1" dirty="0" smtClean="0">
                <a:solidFill>
                  <a:srgbClr val="000000"/>
                </a:solidFill>
                <a:latin typeface="Calibri"/>
                <a:cs typeface="Calibri"/>
              </a:rPr>
              <a:t>. Project P-BS-64 </a:t>
            </a:r>
            <a:r>
              <a:rPr lang="es-ES" sz="1600" b="1" dirty="0">
                <a:solidFill>
                  <a:srgbClr val="000000"/>
                </a:solidFill>
                <a:latin typeface="Calibri"/>
                <a:cs typeface="Calibri"/>
              </a:rPr>
              <a:t>(2014</a:t>
            </a:r>
            <a:r>
              <a:rPr lang="es-ES" sz="1600" b="1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endParaRPr lang="es-ES" sz="1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869" y="1968417"/>
            <a:ext cx="2688299" cy="65837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-167282" y="3172600"/>
            <a:ext cx="8736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endParaRPr lang="es-E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12 Rectángulo"/>
          <p:cNvSpPr/>
          <p:nvPr/>
        </p:nvSpPr>
        <p:spPr>
          <a:xfrm>
            <a:off x="7283231" y="2578588"/>
            <a:ext cx="30236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Internacional</a:t>
            </a:r>
            <a:r>
              <a:rPr lang="en-GB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Excellence Campus of the University of Granada </a:t>
            </a:r>
            <a:endParaRPr lang="en-GB" sz="1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283859" y="958439"/>
            <a:ext cx="5744476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s-E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Innovative</a:t>
            </a:r>
            <a:r>
              <a:rPr lang="es-E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s-E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Low</a:t>
            </a:r>
            <a:r>
              <a:rPr lang="es-E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s-E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energy</a:t>
            </a:r>
            <a:r>
              <a:rPr lang="es-E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s-E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neutron</a:t>
            </a:r>
            <a:r>
              <a:rPr lang="es-E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capture </a:t>
            </a:r>
            <a:r>
              <a:rPr lang="es-E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therapies</a:t>
            </a:r>
            <a:r>
              <a:rPr lang="es-ES" sz="1600" b="1" dirty="0" smtClean="0">
                <a:solidFill>
                  <a:srgbClr val="006600"/>
                </a:solidFill>
                <a:latin typeface="Calibri"/>
                <a:cs typeface="Calibri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s-E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    </a:t>
            </a:r>
            <a:r>
              <a:rPr lang="es-E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Excelence</a:t>
            </a:r>
            <a:r>
              <a:rPr lang="es-E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s-E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Research</a:t>
            </a:r>
            <a:r>
              <a:rPr lang="es-E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s-E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Proyect</a:t>
            </a:r>
            <a:r>
              <a:rPr lang="es-E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US" sz="1600" b="1" dirty="0" smtClean="0">
                <a:solidFill>
                  <a:srgbClr val="006600"/>
                </a:solidFill>
                <a:latin typeface="Calibri"/>
                <a:cs typeface="Calibri"/>
              </a:rPr>
              <a:t>P11-FQM-8229 </a:t>
            </a:r>
            <a:r>
              <a:rPr lang="en-US" sz="1600" b="1" dirty="0">
                <a:solidFill>
                  <a:srgbClr val="006600"/>
                </a:solidFill>
                <a:latin typeface="Calibri"/>
                <a:cs typeface="Calibri"/>
              </a:rPr>
              <a:t>(201</a:t>
            </a:r>
            <a:r>
              <a:rPr lang="es-ES" sz="1600" b="1" dirty="0">
                <a:solidFill>
                  <a:srgbClr val="006600"/>
                </a:solidFill>
                <a:latin typeface="Calibri"/>
                <a:cs typeface="Calibri"/>
              </a:rPr>
              <a:t>2</a:t>
            </a:r>
            <a:r>
              <a:rPr lang="en-US" sz="1600" b="1" dirty="0">
                <a:solidFill>
                  <a:srgbClr val="006600"/>
                </a:solidFill>
                <a:latin typeface="Calibri"/>
                <a:cs typeface="Calibri"/>
              </a:rPr>
              <a:t>-2016).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08" y="923238"/>
            <a:ext cx="2484611" cy="792088"/>
          </a:xfrm>
          <a:prstGeom prst="rect">
            <a:avLst/>
          </a:prstGeom>
        </p:spPr>
      </p:pic>
      <p:sp>
        <p:nvSpPr>
          <p:cNvPr id="14" name="Rectángulo 12"/>
          <p:cNvSpPr/>
          <p:nvPr/>
        </p:nvSpPr>
        <p:spPr>
          <a:xfrm>
            <a:off x="3200049" y="3357266"/>
            <a:ext cx="3559916" cy="58477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s-ES" sz="1600" b="1" dirty="0" err="1" smtClean="0">
                <a:solidFill>
                  <a:srgbClr val="3333FF"/>
                </a:solidFill>
                <a:latin typeface="Calibri"/>
                <a:cs typeface="Calibri"/>
              </a:rPr>
              <a:t>Computer</a:t>
            </a:r>
            <a:r>
              <a:rPr lang="es-ES" sz="1600" b="1" dirty="0" smtClean="0">
                <a:solidFill>
                  <a:srgbClr val="3333FF"/>
                </a:solidFill>
                <a:latin typeface="Calibri"/>
                <a:cs typeface="Calibri"/>
              </a:rPr>
              <a:t> Monte Carlo </a:t>
            </a:r>
            <a:r>
              <a:rPr lang="es-ES" sz="1600" b="1" dirty="0" err="1" smtClean="0">
                <a:solidFill>
                  <a:srgbClr val="3333FF"/>
                </a:solidFill>
                <a:latin typeface="Calibri"/>
                <a:cs typeface="Calibri"/>
              </a:rPr>
              <a:t>Simulations</a:t>
            </a:r>
            <a:r>
              <a:rPr lang="es-ES" sz="1600" b="1" dirty="0" smtClean="0">
                <a:solidFill>
                  <a:srgbClr val="3333FF"/>
                </a:solidFill>
                <a:latin typeface="Calibri"/>
                <a:cs typeface="Calibri"/>
              </a:rPr>
              <a:t>.</a:t>
            </a:r>
            <a:endParaRPr lang="es-ES" sz="1600" b="1" dirty="0">
              <a:solidFill>
                <a:srgbClr val="3333FF"/>
              </a:solidFill>
              <a:latin typeface="Calibri"/>
              <a:cs typeface="Calibri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3333FF"/>
                </a:solidFill>
                <a:latin typeface="Calibri"/>
                <a:cs typeface="Calibri"/>
              </a:rPr>
              <a:t>  </a:t>
            </a:r>
            <a:r>
              <a:rPr lang="en-US" sz="1600" b="1" dirty="0" smtClean="0">
                <a:solidFill>
                  <a:srgbClr val="3333FF"/>
                </a:solidFill>
                <a:latin typeface="Calibri"/>
                <a:cs typeface="Calibri"/>
              </a:rPr>
              <a:t>     FIS2015-69941-C2-1-P </a:t>
            </a:r>
            <a:r>
              <a:rPr lang="en-US" sz="1600" b="1" dirty="0">
                <a:solidFill>
                  <a:srgbClr val="3333FF"/>
                </a:solidFill>
                <a:latin typeface="Calibri"/>
                <a:cs typeface="Calibri"/>
              </a:rPr>
              <a:t>(2016-2018).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77" y="3357266"/>
            <a:ext cx="2936872" cy="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1791" y="5103400"/>
            <a:ext cx="2171842" cy="687292"/>
          </a:xfrm>
          <a:prstGeom prst="rect">
            <a:avLst/>
          </a:prstGeom>
        </p:spPr>
      </p:pic>
      <p:sp>
        <p:nvSpPr>
          <p:cNvPr id="17" name="Rectángulo 12"/>
          <p:cNvSpPr/>
          <p:nvPr/>
        </p:nvSpPr>
        <p:spPr>
          <a:xfrm>
            <a:off x="5256532" y="5899509"/>
            <a:ext cx="4579882" cy="58477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cs typeface="Calibri"/>
              </a:rPr>
              <a:t>Cofounds a PhD student at ILL Grenoble</a:t>
            </a:r>
            <a:endParaRPr lang="es-ES" sz="1600" b="1" dirty="0">
              <a:solidFill>
                <a:srgbClr val="000000">
                  <a:lumMod val="65000"/>
                  <a:lumOff val="35000"/>
                </a:srgbClr>
              </a:solidFill>
              <a:latin typeface="Calibri"/>
              <a:cs typeface="Calibri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cs typeface="Calibri"/>
              </a:rPr>
              <a:t>Founding</a:t>
            </a:r>
            <a:r>
              <a:rPr lang="es-ES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cs typeface="Calibri"/>
              </a:rPr>
              <a:t> a </a:t>
            </a:r>
            <a:r>
              <a:rPr lang="es-ES" sz="1600" b="1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cs typeface="Calibri"/>
              </a:rPr>
              <a:t>University</a:t>
            </a:r>
            <a:r>
              <a:rPr lang="es-ES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cs typeface="Calibri"/>
              </a:rPr>
              <a:t> </a:t>
            </a:r>
            <a:r>
              <a:rPr lang="es-ES" sz="1600" b="1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cs typeface="Calibri"/>
              </a:rPr>
              <a:t>Chair</a:t>
            </a:r>
            <a:r>
              <a:rPr lang="es-ES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cs typeface="Calibri"/>
              </a:rPr>
              <a:t>: </a:t>
            </a:r>
            <a:r>
              <a:rPr lang="es-ES" sz="1600" b="1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cs typeface="Calibri"/>
              </a:rPr>
              <a:t>Neutrons</a:t>
            </a:r>
            <a:r>
              <a:rPr lang="es-ES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cs typeface="Calibri"/>
              </a:rPr>
              <a:t> </a:t>
            </a:r>
            <a:r>
              <a:rPr lang="es-ES" sz="1600" b="1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cs typeface="Calibri"/>
              </a:rPr>
              <a:t>for</a:t>
            </a:r>
            <a:r>
              <a:rPr lang="es-ES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cs typeface="Calibri"/>
              </a:rPr>
              <a:t> Medicine</a:t>
            </a:r>
            <a:endParaRPr lang="es-ES" sz="1600" b="1" dirty="0">
              <a:solidFill>
                <a:srgbClr val="000000">
                  <a:lumMod val="65000"/>
                  <a:lumOff val="3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F543FA4-7236-45C9-9C98-79B8CD94A6B8}"/>
              </a:ext>
            </a:extLst>
          </p:cNvPr>
          <p:cNvSpPr/>
          <p:nvPr/>
        </p:nvSpPr>
        <p:spPr>
          <a:xfrm>
            <a:off x="5592654" y="4096660"/>
            <a:ext cx="4562636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s-E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Study</a:t>
            </a:r>
            <a:r>
              <a:rPr lang="es-E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and </a:t>
            </a:r>
            <a:r>
              <a:rPr lang="es-E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design</a:t>
            </a:r>
            <a:r>
              <a:rPr lang="es-E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of new </a:t>
            </a:r>
            <a:r>
              <a:rPr lang="es-E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neutron</a:t>
            </a:r>
            <a:r>
              <a:rPr lang="es-E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capture </a:t>
            </a:r>
            <a:r>
              <a:rPr lang="es-E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treatments</a:t>
            </a:r>
            <a:r>
              <a:rPr lang="es-ES" sz="1600" b="1" dirty="0" smtClean="0">
                <a:solidFill>
                  <a:srgbClr val="006600"/>
                </a:solidFill>
                <a:latin typeface="Calibri"/>
                <a:cs typeface="Calibri"/>
              </a:rPr>
              <a:t>. </a:t>
            </a:r>
            <a:r>
              <a:rPr lang="es-E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Spanish</a:t>
            </a:r>
            <a:r>
              <a:rPr lang="es-E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s-E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Society</a:t>
            </a:r>
            <a:r>
              <a:rPr lang="es-E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s-E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Against</a:t>
            </a:r>
            <a:r>
              <a:rPr lang="es-E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s-E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Cancer</a:t>
            </a:r>
            <a:r>
              <a:rPr lang="es-E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    (AECC) Singular </a:t>
            </a:r>
            <a:r>
              <a:rPr lang="es-E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Projects</a:t>
            </a:r>
            <a:r>
              <a:rPr lang="es-E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2016</a:t>
            </a:r>
            <a:r>
              <a:rPr lang="en-U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US" sz="1600" b="1" dirty="0">
                <a:solidFill>
                  <a:srgbClr val="006600"/>
                </a:solidFill>
                <a:latin typeface="Calibri"/>
                <a:cs typeface="Calibri"/>
              </a:rPr>
              <a:t>(201</a:t>
            </a:r>
            <a:r>
              <a:rPr lang="es-ES" sz="1600" b="1" dirty="0">
                <a:solidFill>
                  <a:srgbClr val="006600"/>
                </a:solidFill>
                <a:latin typeface="Calibri"/>
                <a:cs typeface="Calibri"/>
              </a:rPr>
              <a:t>6</a:t>
            </a:r>
            <a:r>
              <a:rPr lang="en-US" sz="1600" b="1" dirty="0">
                <a:solidFill>
                  <a:srgbClr val="006600"/>
                </a:solidFill>
                <a:latin typeface="Calibri"/>
                <a:cs typeface="Calibri"/>
              </a:rPr>
              <a:t>-201</a:t>
            </a:r>
            <a:r>
              <a:rPr lang="es-ES" sz="1600" b="1" dirty="0">
                <a:solidFill>
                  <a:srgbClr val="006600"/>
                </a:solidFill>
                <a:latin typeface="Calibri"/>
                <a:cs typeface="Calibri"/>
              </a:rPr>
              <a:t>9</a:t>
            </a:r>
            <a:r>
              <a:rPr lang="en-US" sz="1600" b="1" dirty="0">
                <a:solidFill>
                  <a:srgbClr val="006600"/>
                </a:solidFill>
                <a:latin typeface="Calibri"/>
                <a:cs typeface="Calibri"/>
              </a:rPr>
              <a:t>).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0ECD9FE9-2BAE-402D-9741-16EA51CCB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6381" y="3172600"/>
            <a:ext cx="2728605" cy="818581"/>
          </a:xfrm>
          <a:prstGeom prst="rect">
            <a:avLst/>
          </a:prstGeom>
        </p:spPr>
      </p:pic>
      <p:pic>
        <p:nvPicPr>
          <p:cNvPr id="18" name="Imagen 9">
            <a:extLst>
              <a:ext uri="{FF2B5EF4-FFF2-40B4-BE49-F238E27FC236}">
                <a16:creationId xmlns="" xmlns:a16="http://schemas.microsoft.com/office/drawing/2014/main" id="{E532BA3A-B05F-4E32-B22C-C60B43E62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5290" y="2626790"/>
            <a:ext cx="1860699" cy="327271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80" y="4123409"/>
            <a:ext cx="1563164" cy="136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2049444" y="4219772"/>
            <a:ext cx="3129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>
                <a:solidFill>
                  <a:srgbClr val="002060"/>
                </a:solidFill>
              </a:rPr>
              <a:t>Grant</a:t>
            </a:r>
            <a:r>
              <a:rPr lang="es-ES" sz="1600" b="1" dirty="0" smtClean="0">
                <a:solidFill>
                  <a:srgbClr val="002060"/>
                </a:solidFill>
              </a:rPr>
              <a:t> </a:t>
            </a:r>
            <a:r>
              <a:rPr lang="es-ES" sz="1600" b="1" dirty="0" err="1" smtClean="0">
                <a:solidFill>
                  <a:srgbClr val="002060"/>
                </a:solidFill>
              </a:rPr>
              <a:t>for</a:t>
            </a:r>
            <a:r>
              <a:rPr lang="es-ES" sz="1600" b="1" dirty="0" smtClean="0">
                <a:solidFill>
                  <a:srgbClr val="002060"/>
                </a:solidFill>
              </a:rPr>
              <a:t> </a:t>
            </a:r>
            <a:r>
              <a:rPr lang="es-ES" sz="1600" b="1" dirty="0" err="1" smtClean="0">
                <a:solidFill>
                  <a:srgbClr val="002060"/>
                </a:solidFill>
              </a:rPr>
              <a:t>testing</a:t>
            </a:r>
            <a:r>
              <a:rPr lang="es-ES" sz="1600" b="1" dirty="0" smtClean="0">
                <a:solidFill>
                  <a:srgbClr val="002060"/>
                </a:solidFill>
              </a:rPr>
              <a:t> new </a:t>
            </a:r>
            <a:r>
              <a:rPr lang="es-ES" sz="1600" b="1" dirty="0" err="1" smtClean="0">
                <a:solidFill>
                  <a:srgbClr val="002060"/>
                </a:solidFill>
              </a:rPr>
              <a:t>boron</a:t>
            </a:r>
            <a:r>
              <a:rPr lang="es-ES" sz="1600" b="1" dirty="0" smtClean="0">
                <a:solidFill>
                  <a:srgbClr val="002060"/>
                </a:solidFill>
              </a:rPr>
              <a:t> </a:t>
            </a:r>
            <a:r>
              <a:rPr lang="es-ES" sz="1600" b="1" dirty="0" err="1" smtClean="0">
                <a:solidFill>
                  <a:srgbClr val="002060"/>
                </a:solidFill>
              </a:rPr>
              <a:t>compounds</a:t>
            </a:r>
            <a:r>
              <a:rPr lang="es-ES" sz="1600" b="1" dirty="0" smtClean="0">
                <a:solidFill>
                  <a:srgbClr val="002060"/>
                </a:solidFill>
              </a:rPr>
              <a:t> (2018-2019)</a:t>
            </a:r>
            <a:endParaRPr lang="es-ES" sz="1600" b="1" dirty="0">
              <a:solidFill>
                <a:srgbClr val="00206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0" y="6058591"/>
            <a:ext cx="2674709" cy="44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30" y="5627163"/>
            <a:ext cx="3003729" cy="47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3283859" y="5790692"/>
            <a:ext cx="1696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>
                <a:solidFill>
                  <a:srgbClr val="FF0000"/>
                </a:solidFill>
              </a:rPr>
              <a:t>Donation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for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research</a:t>
            </a:r>
            <a:r>
              <a:rPr lang="es-ES" sz="1600" b="1" dirty="0" smtClean="0">
                <a:solidFill>
                  <a:srgbClr val="FF0000"/>
                </a:solidFill>
              </a:rPr>
              <a:t> (2019)</a:t>
            </a:r>
            <a:endParaRPr lang="es-E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5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53633" y="0"/>
            <a:ext cx="12194117" cy="836712"/>
          </a:xfrm>
          <a:prstGeom prst="rect">
            <a:avLst/>
          </a:prstGeom>
          <a:solidFill>
            <a:schemeClr val="accent2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Clinical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results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for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Head and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Neck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1" y="836712"/>
            <a:ext cx="4316992" cy="557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332280" y="6422923"/>
            <a:ext cx="4260987" cy="468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 smtClean="0"/>
              <a:t>Kouri</a:t>
            </a:r>
            <a:r>
              <a:rPr lang="en-US" sz="1400" dirty="0" smtClean="0"/>
              <a:t> et </a:t>
            </a:r>
            <a:r>
              <a:rPr lang="en-US" sz="1400" dirty="0"/>
              <a:t>al. </a:t>
            </a:r>
            <a:r>
              <a:rPr lang="en-US" sz="1400" i="1" dirty="0"/>
              <a:t>Radiotherapy and </a:t>
            </a:r>
            <a:r>
              <a:rPr lang="en-US" sz="1400" i="1" dirty="0" smtClean="0"/>
              <a:t>Oncology, </a:t>
            </a:r>
            <a:r>
              <a:rPr lang="en-US" sz="1400" dirty="0" smtClean="0"/>
              <a:t>2004.</a:t>
            </a:r>
            <a:endParaRPr lang="es-ES" sz="1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 bwMode="auto">
          <a:xfrm>
            <a:off x="-53633" y="0"/>
            <a:ext cx="12194117" cy="836712"/>
          </a:xfrm>
          <a:prstGeom prst="rect">
            <a:avLst/>
          </a:prstGeom>
          <a:solidFill>
            <a:schemeClr val="accent2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Clinical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results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for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Head and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Neck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1" y="836712"/>
            <a:ext cx="4316992" cy="557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332280" y="6422923"/>
            <a:ext cx="4260987" cy="468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 smtClean="0"/>
              <a:t>Kouri</a:t>
            </a:r>
            <a:r>
              <a:rPr lang="en-US" sz="1400" dirty="0" smtClean="0"/>
              <a:t> et </a:t>
            </a:r>
            <a:r>
              <a:rPr lang="en-US" sz="1400" dirty="0"/>
              <a:t>al. </a:t>
            </a:r>
            <a:r>
              <a:rPr lang="en-US" sz="1400" i="1" dirty="0"/>
              <a:t>Radiotherapy and </a:t>
            </a:r>
            <a:r>
              <a:rPr lang="en-US" sz="1400" i="1" dirty="0" smtClean="0"/>
              <a:t>Oncology, </a:t>
            </a:r>
            <a:r>
              <a:rPr lang="en-US" sz="1400" dirty="0" smtClean="0"/>
              <a:t>2004.</a:t>
            </a:r>
            <a:endParaRPr lang="es-ES" sz="1200" dirty="0" smtClean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565" y="990401"/>
            <a:ext cx="4602051" cy="303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97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 bwMode="auto">
          <a:xfrm>
            <a:off x="-53633" y="0"/>
            <a:ext cx="12194117" cy="836712"/>
          </a:xfrm>
          <a:prstGeom prst="rect">
            <a:avLst/>
          </a:prstGeom>
          <a:solidFill>
            <a:schemeClr val="accent2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Clinical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results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for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Head and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Neck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1" y="836712"/>
            <a:ext cx="4316992" cy="557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332280" y="6422923"/>
            <a:ext cx="4260987" cy="468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 smtClean="0"/>
              <a:t>Kouri</a:t>
            </a:r>
            <a:r>
              <a:rPr lang="en-US" sz="1400" dirty="0" smtClean="0"/>
              <a:t> et </a:t>
            </a:r>
            <a:r>
              <a:rPr lang="en-US" sz="1400" dirty="0"/>
              <a:t>al. </a:t>
            </a:r>
            <a:r>
              <a:rPr lang="en-US" sz="1400" i="1" dirty="0"/>
              <a:t>Radiotherapy and </a:t>
            </a:r>
            <a:r>
              <a:rPr lang="en-US" sz="1400" i="1" dirty="0" smtClean="0"/>
              <a:t>Oncology, </a:t>
            </a:r>
            <a:r>
              <a:rPr lang="en-US" sz="1400" dirty="0" smtClean="0"/>
              <a:t>2004.</a:t>
            </a:r>
            <a:endParaRPr lang="es-ES" sz="1200" dirty="0" smtClean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565" y="990401"/>
            <a:ext cx="4602051" cy="303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7" y="4411292"/>
            <a:ext cx="3810000" cy="186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0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53633" y="0"/>
            <a:ext cx="12194117" cy="836712"/>
          </a:xfrm>
          <a:prstGeom prst="rect">
            <a:avLst/>
          </a:prstGeom>
          <a:solidFill>
            <a:schemeClr val="accent2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Survival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plots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8" y="1056716"/>
            <a:ext cx="10006884" cy="480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493951" y="6181862"/>
            <a:ext cx="8822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NUPECC </a:t>
            </a:r>
            <a:r>
              <a:rPr lang="es-ES" sz="2400" b="1" dirty="0" err="1" smtClean="0"/>
              <a:t>Report</a:t>
            </a:r>
            <a:r>
              <a:rPr lang="es-ES" sz="2400" b="1" dirty="0" smtClean="0"/>
              <a:t>: </a:t>
            </a:r>
            <a:r>
              <a:rPr lang="es-ES" sz="2400" b="1" dirty="0" smtClean="0">
                <a:solidFill>
                  <a:srgbClr val="FF0000"/>
                </a:solidFill>
              </a:rPr>
              <a:t>Nuclear </a:t>
            </a:r>
            <a:r>
              <a:rPr lang="es-ES" sz="2400" b="1" dirty="0" err="1" smtClean="0">
                <a:solidFill>
                  <a:srgbClr val="FF0000"/>
                </a:solidFill>
              </a:rPr>
              <a:t>Physics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</a:rPr>
              <a:t>for</a:t>
            </a:r>
            <a:r>
              <a:rPr lang="es-ES" sz="2400" b="1" dirty="0" smtClean="0">
                <a:solidFill>
                  <a:srgbClr val="FF0000"/>
                </a:solidFill>
              </a:rPr>
              <a:t> Medicine </a:t>
            </a:r>
            <a:r>
              <a:rPr lang="es-ES" sz="2400" b="1" dirty="0" smtClean="0"/>
              <a:t>(2014)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70218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53633" y="0"/>
            <a:ext cx="12194117" cy="836712"/>
          </a:xfrm>
          <a:prstGeom prst="rect">
            <a:avLst/>
          </a:prstGeom>
          <a:solidFill>
            <a:schemeClr val="accent2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IAEA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recognizes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BNCT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progress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54" y="836724"/>
            <a:ext cx="10320203" cy="764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96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0" y="0"/>
            <a:ext cx="12194117" cy="6858000"/>
          </a:xfrm>
          <a:prstGeom prst="rect">
            <a:avLst/>
          </a:prstGeom>
          <a:solidFill>
            <a:srgbClr val="00B050"/>
          </a:solidFill>
          <a:ln>
            <a:solidFill>
              <a:srgbClr val="C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Accelerator-based neutron sources (ABNS)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1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23 Rectángulo"/>
          <p:cNvSpPr/>
          <p:nvPr/>
        </p:nvSpPr>
        <p:spPr>
          <a:xfrm>
            <a:off x="2859269" y="1090917"/>
            <a:ext cx="7101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 smtClean="0"/>
              <a:t>Complex</a:t>
            </a:r>
            <a:r>
              <a:rPr lang="es-ES" sz="2400" dirty="0" smtClean="0"/>
              <a:t> </a:t>
            </a:r>
            <a:r>
              <a:rPr lang="es-ES" sz="2400" dirty="0" err="1" smtClean="0"/>
              <a:t>dosimetry</a:t>
            </a:r>
            <a:r>
              <a:rPr lang="es-ES" sz="2400" dirty="0" smtClean="0"/>
              <a:t>: </a:t>
            </a:r>
            <a:r>
              <a:rPr lang="es-ES" sz="2400" dirty="0" err="1"/>
              <a:t>m</a:t>
            </a:r>
            <a:r>
              <a:rPr lang="es-ES" sz="2400" dirty="0" err="1" smtClean="0"/>
              <a:t>ain</a:t>
            </a:r>
            <a:r>
              <a:rPr lang="es-ES" sz="2400" dirty="0" smtClean="0"/>
              <a:t> </a:t>
            </a:r>
            <a:r>
              <a:rPr lang="es-ES" sz="2400" dirty="0" err="1" smtClean="0"/>
              <a:t>dose</a:t>
            </a:r>
            <a:r>
              <a:rPr lang="es-ES" sz="2400" dirty="0" smtClean="0"/>
              <a:t> </a:t>
            </a:r>
            <a:r>
              <a:rPr lang="es-ES" sz="2400" dirty="0" err="1" smtClean="0"/>
              <a:t>contributions</a:t>
            </a:r>
            <a:endParaRPr lang="es-ES" sz="2400" dirty="0"/>
          </a:p>
        </p:txBody>
      </p:sp>
      <p:pic>
        <p:nvPicPr>
          <p:cNvPr id="14" name="Marcador de contenido 8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t="5044" b="10119"/>
          <a:stretch>
            <a:fillRect/>
          </a:stretch>
        </p:blipFill>
        <p:spPr>
          <a:xfrm>
            <a:off x="1025452" y="2019560"/>
            <a:ext cx="3667637" cy="193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9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4972" b="14917"/>
          <a:stretch>
            <a:fillRect/>
          </a:stretch>
        </p:blipFill>
        <p:spPr>
          <a:xfrm>
            <a:off x="7309401" y="2089301"/>
            <a:ext cx="3753000" cy="173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0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t="5039" r="17889" b="5039"/>
          <a:stretch/>
        </p:blipFill>
        <p:spPr>
          <a:xfrm>
            <a:off x="582763" y="3827741"/>
            <a:ext cx="3026348" cy="23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4979" b="14924"/>
          <a:stretch>
            <a:fillRect/>
          </a:stretch>
        </p:blipFill>
        <p:spPr>
          <a:xfrm>
            <a:off x="7395801" y="4005121"/>
            <a:ext cx="3666600" cy="22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uadroTexto 12"/>
          <p:cNvSpPr txBox="1"/>
          <p:nvPr/>
        </p:nvSpPr>
        <p:spPr>
          <a:xfrm>
            <a:off x="843403" y="1846215"/>
            <a:ext cx="2024864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ctr" rtl="0" hangingPunct="0">
              <a:buNone/>
              <a:tabLst/>
            </a:pPr>
            <a:r>
              <a:rPr lang="en-GB" sz="16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Fast (and epithermal) </a:t>
            </a:r>
            <a:r>
              <a:rPr lang="en-GB" sz="16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neutrons </a:t>
            </a:r>
            <a:r>
              <a:rPr lang="en-GB" sz="16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en-GB" sz="16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en-GB" sz="16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(elastic </a:t>
            </a:r>
            <a:r>
              <a:rPr lang="en-GB" sz="16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collisions)</a:t>
            </a:r>
          </a:p>
        </p:txBody>
      </p:sp>
      <p:sp>
        <p:nvSpPr>
          <p:cNvPr id="21" name="CuadroTexto 14"/>
          <p:cNvSpPr txBox="1"/>
          <p:nvPr/>
        </p:nvSpPr>
        <p:spPr>
          <a:xfrm>
            <a:off x="7268669" y="2087042"/>
            <a:ext cx="1944000" cy="4924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marL="0" marR="0" lvl="0" indent="0" algn="ctr" rtl="0" hangingPunct="0">
              <a:buNone/>
              <a:tabLst/>
            </a:pPr>
            <a:r>
              <a:rPr lang="en-GB" sz="16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Gamma emission</a:t>
            </a:r>
          </a:p>
          <a:p>
            <a:pPr marL="0" marR="0" lvl="0" indent="0" algn="ctr" rtl="0" hangingPunct="0">
              <a:buNone/>
              <a:tabLst/>
            </a:pPr>
            <a:r>
              <a:rPr lang="en-GB" sz="16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(hydrogen </a:t>
            </a:r>
            <a:r>
              <a:rPr lang="en-GB" sz="16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capture)</a:t>
            </a:r>
          </a:p>
        </p:txBody>
      </p:sp>
      <p:sp>
        <p:nvSpPr>
          <p:cNvPr id="22" name="CuadroTexto 16"/>
          <p:cNvSpPr txBox="1"/>
          <p:nvPr/>
        </p:nvSpPr>
        <p:spPr>
          <a:xfrm>
            <a:off x="7608375" y="3179320"/>
            <a:ext cx="1728000" cy="2462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lvl="0" algn="ctr" hangingPunct="0"/>
            <a:r>
              <a:rPr lang="es-ES" sz="1600" baseline="30000" dirty="0" smtClean="0"/>
              <a:t>1</a:t>
            </a:r>
            <a:r>
              <a:rPr lang="es-ES" sz="1600" dirty="0" smtClean="0"/>
              <a:t>H(</a:t>
            </a:r>
            <a:r>
              <a:rPr lang="es-ES" sz="1600" dirty="0" err="1" smtClean="0"/>
              <a:t>nγ</a:t>
            </a:r>
            <a:r>
              <a:rPr lang="es-ES" sz="1600" dirty="0" smtClean="0"/>
              <a:t>)</a:t>
            </a:r>
            <a:r>
              <a:rPr lang="es-ES" sz="1600" baseline="30000" dirty="0" smtClean="0"/>
              <a:t> 2</a:t>
            </a:r>
            <a:r>
              <a:rPr lang="es-ES" sz="1600" dirty="0" smtClean="0"/>
              <a:t>H</a:t>
            </a:r>
            <a:endParaRPr lang="en-GB" sz="16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3" name="CuadroTexto 17"/>
          <p:cNvSpPr txBox="1"/>
          <p:nvPr/>
        </p:nvSpPr>
        <p:spPr>
          <a:xfrm>
            <a:off x="-442667" y="3761624"/>
            <a:ext cx="3816000" cy="4924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marL="0" marR="0" lvl="0" indent="0" algn="ctr" rtl="0" hangingPunct="0">
              <a:buNone/>
              <a:tabLst/>
            </a:pPr>
            <a:r>
              <a:rPr lang="en-GB" sz="16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Thermal neutrons</a:t>
            </a:r>
          </a:p>
          <a:p>
            <a:pPr marL="0" marR="0" lvl="0" indent="0" algn="ctr" rtl="0" hangingPunct="0">
              <a:buNone/>
              <a:tabLst/>
            </a:pPr>
            <a:r>
              <a:rPr lang="en-GB" sz="16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(nitrogen </a:t>
            </a:r>
            <a:r>
              <a:rPr lang="en-GB" sz="16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capture)</a:t>
            </a:r>
          </a:p>
        </p:txBody>
      </p:sp>
      <p:sp>
        <p:nvSpPr>
          <p:cNvPr id="24" name="CuadroTexto 18"/>
          <p:cNvSpPr txBox="1"/>
          <p:nvPr/>
        </p:nvSpPr>
        <p:spPr>
          <a:xfrm>
            <a:off x="6245415" y="4088875"/>
            <a:ext cx="3816000" cy="2462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marL="0" marR="0" lvl="0" indent="0" algn="ctr" rtl="0" hangingPunct="0">
              <a:buNone/>
              <a:tabLst/>
            </a:pPr>
            <a:r>
              <a:rPr lang="en-GB" sz="16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Boron capture</a:t>
            </a:r>
          </a:p>
        </p:txBody>
      </p:sp>
      <p:sp>
        <p:nvSpPr>
          <p:cNvPr id="25" name="CuadroTexto 19"/>
          <p:cNvSpPr txBox="1"/>
          <p:nvPr/>
        </p:nvSpPr>
        <p:spPr>
          <a:xfrm>
            <a:off x="1140265" y="3097680"/>
            <a:ext cx="1728000" cy="2462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lvl="0" algn="ctr" hangingPunct="0"/>
            <a:r>
              <a:rPr lang="es-ES" sz="1600" baseline="30000" dirty="0" smtClean="0"/>
              <a:t>1</a:t>
            </a:r>
            <a:r>
              <a:rPr lang="es-ES" sz="1600" dirty="0" smtClean="0"/>
              <a:t>H(</a:t>
            </a:r>
            <a:r>
              <a:rPr lang="es-ES" sz="1600" dirty="0" err="1" smtClean="0"/>
              <a:t>n,n</a:t>
            </a:r>
            <a:r>
              <a:rPr lang="es-ES" sz="1600" dirty="0" smtClean="0"/>
              <a:t>’)p</a:t>
            </a:r>
            <a:endParaRPr lang="en-GB" sz="16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7" name="CuadroTexto 13"/>
          <p:cNvSpPr txBox="1"/>
          <p:nvPr/>
        </p:nvSpPr>
        <p:spPr>
          <a:xfrm>
            <a:off x="821087" y="5312442"/>
            <a:ext cx="1728000" cy="2462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lvl="0" algn="ctr" hangingPunct="0"/>
            <a:r>
              <a:rPr lang="es-ES" sz="1600" baseline="30000" dirty="0" smtClean="0"/>
              <a:t>14</a:t>
            </a:r>
            <a:r>
              <a:rPr lang="es-ES" sz="1600" dirty="0" smtClean="0"/>
              <a:t>N(</a:t>
            </a:r>
            <a:r>
              <a:rPr lang="es-ES" sz="1600" dirty="0" err="1" smtClean="0"/>
              <a:t>n,p</a:t>
            </a:r>
            <a:r>
              <a:rPr lang="es-ES" sz="1600" dirty="0" smtClean="0"/>
              <a:t>)</a:t>
            </a:r>
            <a:r>
              <a:rPr lang="es-ES" sz="1600" baseline="30000" dirty="0"/>
              <a:t> </a:t>
            </a:r>
            <a:r>
              <a:rPr lang="es-ES" sz="1600" baseline="30000" dirty="0" smtClean="0"/>
              <a:t>14</a:t>
            </a:r>
            <a:r>
              <a:rPr lang="es-ES" sz="1600" dirty="0" smtClean="0"/>
              <a:t>C</a:t>
            </a:r>
            <a:endParaRPr lang="en-GB" sz="16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8" name="CuadroTexto 20"/>
          <p:cNvSpPr txBox="1"/>
          <p:nvPr/>
        </p:nvSpPr>
        <p:spPr>
          <a:xfrm>
            <a:off x="7516116" y="5596831"/>
            <a:ext cx="1728000" cy="2462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lvl="0" algn="ctr" hangingPunct="0"/>
            <a:r>
              <a:rPr lang="es-ES" sz="1600" baseline="30000" dirty="0" smtClean="0"/>
              <a:t>10</a:t>
            </a:r>
            <a:r>
              <a:rPr lang="es-ES" sz="1600" dirty="0" smtClean="0"/>
              <a:t>B(n,</a:t>
            </a:r>
            <a:r>
              <a:rPr lang="el-GR" sz="1600" dirty="0" smtClean="0"/>
              <a:t>α</a:t>
            </a:r>
            <a:r>
              <a:rPr lang="es-ES" sz="1600" dirty="0" smtClean="0"/>
              <a:t>)</a:t>
            </a:r>
            <a:r>
              <a:rPr lang="es-ES" sz="1600" baseline="30000" dirty="0" smtClean="0"/>
              <a:t> 7</a:t>
            </a:r>
            <a:r>
              <a:rPr lang="es-ES" sz="1600" dirty="0" smtClean="0"/>
              <a:t>Li</a:t>
            </a:r>
            <a:endParaRPr lang="en-GB" sz="16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4 Rectángulo"/>
              <p:cNvSpPr/>
              <p:nvPr/>
            </p:nvSpPr>
            <p:spPr>
              <a:xfrm>
                <a:off x="4673220" y="2502733"/>
                <a:ext cx="599587" cy="491288"/>
              </a:xfrm>
              <a:prstGeom prst="rect">
                <a:avLst/>
              </a:prstGeom>
              <a:ln>
                <a:solidFill>
                  <a:srgbClr val="30CEB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9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218" y="2502733"/>
                <a:ext cx="583557" cy="491288"/>
              </a:xfrm>
              <a:prstGeom prst="rect">
                <a:avLst/>
              </a:prstGeom>
              <a:blipFill>
                <a:blip r:embed="rId6"/>
                <a:stretch>
                  <a:fillRect b="-10976"/>
                </a:stretch>
              </a:blipFill>
              <a:ln>
                <a:solidFill>
                  <a:srgbClr val="30CEB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6 Rectángulo"/>
              <p:cNvSpPr/>
              <p:nvPr/>
            </p:nvSpPr>
            <p:spPr>
              <a:xfrm>
                <a:off x="3844397" y="4672060"/>
                <a:ext cx="582980" cy="461665"/>
              </a:xfrm>
              <a:prstGeom prst="rect">
                <a:avLst/>
              </a:prstGeom>
              <a:ln>
                <a:solidFill>
                  <a:srgbClr val="30CEB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0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397" y="4672056"/>
                <a:ext cx="56695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30CEB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7 Rectángulo"/>
              <p:cNvSpPr/>
              <p:nvPr/>
            </p:nvSpPr>
            <p:spPr>
              <a:xfrm>
                <a:off x="11073345" y="4875892"/>
                <a:ext cx="635879" cy="461665"/>
              </a:xfrm>
              <a:prstGeom prst="rect">
                <a:avLst/>
              </a:prstGeom>
              <a:ln>
                <a:solidFill>
                  <a:srgbClr val="30CEB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1" name="7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3344" y="4875888"/>
                <a:ext cx="61985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30CEB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9 Rectángulo"/>
              <p:cNvSpPr/>
              <p:nvPr/>
            </p:nvSpPr>
            <p:spPr>
              <a:xfrm>
                <a:off x="11137943" y="2391162"/>
                <a:ext cx="666336" cy="491160"/>
              </a:xfrm>
              <a:prstGeom prst="rect">
                <a:avLst/>
              </a:prstGeom>
              <a:ln>
                <a:solidFill>
                  <a:srgbClr val="30CEB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2" name="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7943" y="2391162"/>
                <a:ext cx="650306" cy="491160"/>
              </a:xfrm>
              <a:prstGeom prst="rect">
                <a:avLst/>
              </a:prstGeom>
              <a:blipFill>
                <a:blip r:embed="rId9"/>
                <a:stretch>
                  <a:fillRect b="-4819"/>
                </a:stretch>
              </a:blipFill>
              <a:ln>
                <a:solidFill>
                  <a:srgbClr val="30CEB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3 CuadroTexto"/>
              <p:cNvSpPr txBox="1"/>
              <p:nvPr/>
            </p:nvSpPr>
            <p:spPr>
              <a:xfrm>
                <a:off x="2494600" y="6218414"/>
                <a:ext cx="8567803" cy="493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s-E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s-ES" sz="24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s-E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s-E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GB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sz="2400"/>
                            <m:t> </m:t>
                          </m:r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6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598" y="6218410"/>
                <a:ext cx="8567803" cy="493277"/>
              </a:xfrm>
              <a:prstGeom prst="rect">
                <a:avLst/>
              </a:prstGeom>
              <a:blipFill>
                <a:blip r:embed="rId10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23 Rectángulo"/>
          <p:cNvSpPr/>
          <p:nvPr/>
        </p:nvSpPr>
        <p:spPr>
          <a:xfrm>
            <a:off x="3227985" y="6229447"/>
            <a:ext cx="7101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 smtClean="0"/>
              <a:t>Physical</a:t>
            </a:r>
            <a:r>
              <a:rPr lang="es-ES" sz="2000" dirty="0" smtClean="0"/>
              <a:t> </a:t>
            </a:r>
            <a:r>
              <a:rPr lang="es-ES" sz="2000" dirty="0" err="1" smtClean="0"/>
              <a:t>Dose</a:t>
            </a:r>
            <a:r>
              <a:rPr lang="es-ES" sz="2400" dirty="0" smtClean="0"/>
              <a:t>:  </a:t>
            </a:r>
            <a:endParaRPr lang="es-ES" sz="2400" dirty="0"/>
          </a:p>
        </p:txBody>
      </p:sp>
      <p:sp>
        <p:nvSpPr>
          <p:cNvPr id="2" name="Rectangle 1"/>
          <p:cNvSpPr/>
          <p:nvPr/>
        </p:nvSpPr>
        <p:spPr>
          <a:xfrm>
            <a:off x="3262177" y="6235593"/>
            <a:ext cx="5299487" cy="449366"/>
          </a:xfrm>
          <a:prstGeom prst="rect">
            <a:avLst/>
          </a:prstGeom>
          <a:noFill/>
          <a:ln>
            <a:solidFill>
              <a:srgbClr val="30C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4"/>
          <p:cNvSpPr txBox="1">
            <a:spLocks/>
          </p:cNvSpPr>
          <p:nvPr/>
        </p:nvSpPr>
        <p:spPr bwMode="auto">
          <a:xfrm>
            <a:off x="0" y="381"/>
            <a:ext cx="12194117" cy="836712"/>
          </a:xfrm>
          <a:prstGeom prst="rect">
            <a:avLst/>
          </a:prstGeom>
          <a:solidFill>
            <a:srgbClr val="00B050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Dose components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533" y="1273197"/>
            <a:ext cx="6915954" cy="424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97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1461 0.540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5" y="2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1556 0.227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32447 0.5597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24" y="2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26119 0.1946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60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26" grpId="0"/>
      <p:bldP spid="33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43" y="1473145"/>
            <a:ext cx="6455804" cy="391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442433" y="5383368"/>
            <a:ext cx="9221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Range</a:t>
            </a:r>
            <a:r>
              <a:rPr lang="es-ES" dirty="0" smtClean="0"/>
              <a:t> of “</a:t>
            </a:r>
            <a:r>
              <a:rPr lang="es-ES" dirty="0" err="1" smtClean="0"/>
              <a:t>useful</a:t>
            </a:r>
            <a:r>
              <a:rPr lang="es-ES" dirty="0" smtClean="0"/>
              <a:t>” </a:t>
            </a:r>
            <a:r>
              <a:rPr lang="es-ES" dirty="0" err="1" smtClean="0"/>
              <a:t>neutrons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deep</a:t>
            </a:r>
            <a:r>
              <a:rPr lang="es-ES" dirty="0" smtClean="0"/>
              <a:t> </a:t>
            </a:r>
            <a:r>
              <a:rPr lang="es-ES" dirty="0" err="1" smtClean="0"/>
              <a:t>seated</a:t>
            </a:r>
            <a:r>
              <a:rPr lang="es-ES" dirty="0" smtClean="0"/>
              <a:t> tumor: </a:t>
            </a:r>
            <a:r>
              <a:rPr lang="es-ES" dirty="0" err="1" smtClean="0"/>
              <a:t>epithermal</a:t>
            </a:r>
            <a:r>
              <a:rPr lang="es-ES" dirty="0" smtClean="0"/>
              <a:t> (1 eV to 20 </a:t>
            </a:r>
            <a:r>
              <a:rPr lang="es-ES" dirty="0" err="1" smtClean="0"/>
              <a:t>keV</a:t>
            </a:r>
            <a:r>
              <a:rPr lang="es-ES" dirty="0" smtClean="0"/>
              <a:t>)</a:t>
            </a:r>
          </a:p>
          <a:p>
            <a:endParaRPr lang="es-ES" dirty="0"/>
          </a:p>
          <a:p>
            <a:r>
              <a:rPr lang="es-ES" dirty="0" err="1" smtClean="0"/>
              <a:t>Optimal</a:t>
            </a:r>
            <a:r>
              <a:rPr lang="es-ES" dirty="0" smtClean="0"/>
              <a:t> </a:t>
            </a:r>
            <a:r>
              <a:rPr lang="es-ES" dirty="0" err="1" smtClean="0"/>
              <a:t>neutrons</a:t>
            </a:r>
            <a:r>
              <a:rPr lang="es-ES" dirty="0" smtClean="0"/>
              <a:t> are at 2 </a:t>
            </a:r>
            <a:r>
              <a:rPr lang="es-ES" dirty="0" err="1" smtClean="0"/>
              <a:t>keV</a:t>
            </a:r>
            <a:endParaRPr lang="es-ES" dirty="0"/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0" y="381"/>
            <a:ext cx="12194117" cy="836712"/>
          </a:xfrm>
          <a:prstGeom prst="rect">
            <a:avLst/>
          </a:prstGeom>
          <a:solidFill>
            <a:srgbClr val="00B050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What is the optimal neutron energy for BNCT?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70077" y="1103813"/>
            <a:ext cx="11165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Monoenergetic</a:t>
            </a:r>
            <a:r>
              <a:rPr lang="es-ES" dirty="0" smtClean="0"/>
              <a:t> </a:t>
            </a:r>
            <a:r>
              <a:rPr lang="es-ES" dirty="0" err="1" smtClean="0"/>
              <a:t>neutrons</a:t>
            </a:r>
            <a:r>
              <a:rPr lang="es-ES" dirty="0" smtClean="0"/>
              <a:t>: </a:t>
            </a:r>
            <a:r>
              <a:rPr lang="es-ES" dirty="0" err="1" smtClean="0"/>
              <a:t>plot</a:t>
            </a:r>
            <a:r>
              <a:rPr lang="es-ES" dirty="0" smtClean="0"/>
              <a:t> of </a:t>
            </a:r>
            <a:r>
              <a:rPr lang="es-ES" dirty="0" err="1" smtClean="0"/>
              <a:t>weighted</a:t>
            </a:r>
            <a:r>
              <a:rPr lang="es-ES" dirty="0" smtClean="0"/>
              <a:t> </a:t>
            </a:r>
            <a:r>
              <a:rPr lang="es-ES" dirty="0" err="1" smtClean="0"/>
              <a:t>dose</a:t>
            </a:r>
            <a:r>
              <a:rPr lang="es-ES" dirty="0" smtClean="0"/>
              <a:t> </a:t>
            </a:r>
            <a:r>
              <a:rPr lang="es-ES" dirty="0" smtClean="0">
                <a:solidFill>
                  <a:srgbClr val="FF0000"/>
                </a:solidFill>
              </a:rPr>
              <a:t>ratio tumor/</a:t>
            </a:r>
            <a:r>
              <a:rPr lang="es-ES" dirty="0" err="1" smtClean="0">
                <a:solidFill>
                  <a:srgbClr val="FF0000"/>
                </a:solidFill>
              </a:rPr>
              <a:t>max</a:t>
            </a:r>
            <a:r>
              <a:rPr lang="es-ES" dirty="0" smtClean="0">
                <a:solidFill>
                  <a:srgbClr val="FF0000"/>
                </a:solidFill>
              </a:rPr>
              <a:t> normal </a:t>
            </a:r>
            <a:r>
              <a:rPr lang="es-ES" dirty="0" err="1" smtClean="0">
                <a:solidFill>
                  <a:srgbClr val="FF0000"/>
                </a:solidFill>
              </a:rPr>
              <a:t>tissue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824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24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 bwMode="auto">
          <a:xfrm>
            <a:off x="-2116" y="0"/>
            <a:ext cx="12194117" cy="836712"/>
          </a:xfrm>
          <a:prstGeom prst="rect">
            <a:avLst/>
          </a:prstGeom>
          <a:solidFill>
            <a:srgbClr val="00B050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Accelerator-based compact neutron sources for BNCT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549499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endParaRPr lang="es-ES" kern="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kern="0" dirty="0" err="1" smtClean="0"/>
              <a:t>Requires</a:t>
            </a:r>
            <a:r>
              <a:rPr lang="es-ES" kern="0" dirty="0" smtClean="0"/>
              <a:t> </a:t>
            </a:r>
            <a:r>
              <a:rPr lang="es-ES" kern="0" dirty="0" err="1" smtClean="0"/>
              <a:t>low</a:t>
            </a:r>
            <a:r>
              <a:rPr lang="es-ES" kern="0" dirty="0" smtClean="0"/>
              <a:t> </a:t>
            </a:r>
            <a:r>
              <a:rPr lang="es-ES" kern="0" dirty="0" err="1" smtClean="0"/>
              <a:t>energy</a:t>
            </a:r>
            <a:r>
              <a:rPr lang="es-ES" kern="0" dirty="0" smtClean="0"/>
              <a:t> </a:t>
            </a:r>
            <a:r>
              <a:rPr lang="es-ES" kern="0" dirty="0" err="1" smtClean="0"/>
              <a:t>but</a:t>
            </a:r>
            <a:r>
              <a:rPr lang="es-ES" kern="0" dirty="0" smtClean="0"/>
              <a:t> </a:t>
            </a:r>
            <a:r>
              <a:rPr lang="es-ES" kern="0" dirty="0" err="1" smtClean="0"/>
              <a:t>high</a:t>
            </a:r>
            <a:r>
              <a:rPr lang="es-ES" kern="0" dirty="0" smtClean="0"/>
              <a:t> </a:t>
            </a:r>
            <a:r>
              <a:rPr lang="es-ES" kern="0" dirty="0" err="1" smtClean="0"/>
              <a:t>intensity</a:t>
            </a:r>
            <a:r>
              <a:rPr lang="es-ES" kern="0" dirty="0" smtClean="0"/>
              <a:t> (</a:t>
            </a:r>
            <a:r>
              <a:rPr lang="es-ES" kern="0" dirty="0" err="1" smtClean="0"/>
              <a:t>tens</a:t>
            </a:r>
            <a:r>
              <a:rPr lang="es-ES" kern="0" dirty="0" smtClean="0"/>
              <a:t> of </a:t>
            </a:r>
            <a:r>
              <a:rPr lang="es-ES" kern="0" dirty="0" err="1" smtClean="0"/>
              <a:t>mA</a:t>
            </a:r>
            <a:r>
              <a:rPr lang="es-ES" kern="0" dirty="0" smtClean="0"/>
              <a:t>) </a:t>
            </a:r>
            <a:r>
              <a:rPr lang="es-ES" kern="0" dirty="0" err="1" smtClean="0"/>
              <a:t>particle</a:t>
            </a:r>
            <a:r>
              <a:rPr lang="es-ES" kern="0" dirty="0" smtClean="0"/>
              <a:t> </a:t>
            </a:r>
            <a:r>
              <a:rPr lang="es-ES" kern="0" dirty="0" err="1" smtClean="0"/>
              <a:t>accelerator</a:t>
            </a:r>
            <a:r>
              <a:rPr lang="es-ES" kern="0" dirty="0" smtClean="0"/>
              <a:t>, </a:t>
            </a:r>
            <a:r>
              <a:rPr lang="es-ES" kern="0" dirty="0" err="1" smtClean="0"/>
              <a:t>now</a:t>
            </a:r>
            <a:r>
              <a:rPr lang="es-ES" kern="0" dirty="0" smtClean="0"/>
              <a:t> </a:t>
            </a:r>
            <a:r>
              <a:rPr lang="es-ES" kern="0" dirty="0" err="1" smtClean="0"/>
              <a:t>available</a:t>
            </a:r>
            <a:r>
              <a:rPr lang="es-ES" kern="0" dirty="0" smtClean="0"/>
              <a:t>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kern="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kern="0" dirty="0" err="1" smtClean="0"/>
              <a:t>Will</a:t>
            </a:r>
            <a:r>
              <a:rPr lang="es-ES" kern="0" dirty="0" smtClean="0"/>
              <a:t> </a:t>
            </a:r>
            <a:r>
              <a:rPr lang="es-ES" kern="0" dirty="0" err="1" smtClean="0"/>
              <a:t>allow</a:t>
            </a:r>
            <a:r>
              <a:rPr lang="es-ES" kern="0" dirty="0" smtClean="0"/>
              <a:t> in-hospital </a:t>
            </a:r>
            <a:r>
              <a:rPr lang="es-ES" kern="0" dirty="0" err="1" smtClean="0"/>
              <a:t>facilities</a:t>
            </a:r>
            <a:endParaRPr lang="es-ES" kern="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kern="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kern="0" dirty="0" smtClean="0"/>
              <a:t>More </a:t>
            </a:r>
            <a:r>
              <a:rPr lang="es-ES" kern="0" dirty="0" err="1" smtClean="0"/>
              <a:t>patients</a:t>
            </a:r>
            <a:r>
              <a:rPr lang="es-ES" kern="0" dirty="0" smtClean="0"/>
              <a:t>, more cases…</a:t>
            </a:r>
          </a:p>
          <a:p>
            <a:pPr algn="l"/>
            <a:endParaRPr lang="es-ES" kern="0" dirty="0"/>
          </a:p>
        </p:txBody>
      </p:sp>
    </p:spTree>
    <p:extLst>
      <p:ext uri="{BB962C8B-B14F-4D97-AF65-F5344CB8AC3E}">
        <p14:creationId xmlns:p14="http://schemas.microsoft.com/office/powerpoint/2010/main" val="119521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2116" y="0"/>
            <a:ext cx="12194117" cy="836712"/>
          </a:xfrm>
          <a:prstGeom prst="rect">
            <a:avLst/>
          </a:prstGeom>
          <a:solidFill>
            <a:srgbClr val="00B050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Reactions considered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549499" y="4752320"/>
            <a:ext cx="10972800" cy="137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endParaRPr lang="es-ES" kern="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kern="0" dirty="0" err="1" smtClean="0"/>
              <a:t>Reactions</a:t>
            </a:r>
            <a:r>
              <a:rPr lang="es-ES" kern="0" dirty="0" smtClean="0"/>
              <a:t> </a:t>
            </a:r>
            <a:r>
              <a:rPr lang="es-ES" kern="0" dirty="0" err="1" smtClean="0"/>
              <a:t>proposed</a:t>
            </a:r>
            <a:endParaRPr lang="es-ES" kern="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8" y="1043931"/>
            <a:ext cx="67056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420" y="1522995"/>
            <a:ext cx="4841879" cy="356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35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11651" y="764704"/>
            <a:ext cx="5683292" cy="597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Ignacio Porras, Javier </a:t>
            </a:r>
            <a:r>
              <a:rPr lang="es-ES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Praena</a:t>
            </a:r>
            <a:r>
              <a:rPr lang="es-E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Fernando Arias de </a:t>
            </a:r>
            <a:r>
              <a:rPr lang="es-E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Saavedra,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María Pedrosa, Pablo Torres-Sánchez, </a:t>
            </a:r>
            <a:r>
              <a:rPr lang="es-ES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Nataliya</a:t>
            </a:r>
            <a:r>
              <a:rPr lang="es-E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Ramos-</a:t>
            </a:r>
            <a:r>
              <a:rPr lang="es-ES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Chernenko</a:t>
            </a:r>
            <a:endParaRPr lang="es-E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Departamento</a:t>
            </a:r>
            <a:r>
              <a:rPr lang="es-E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de Física Atómica, Molecular y Nuclear, Universidad de Granada.</a:t>
            </a:r>
            <a:endParaRPr lang="en-US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M. Carmen Ruiz-Ruiz, M. José Ruiz-Magaña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Departamento</a:t>
            </a: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US" sz="14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Bioquímica</a:t>
            </a: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 </a:t>
            </a:r>
            <a:r>
              <a:rPr lang="en-US" sz="14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Biología</a:t>
            </a: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Molecular III e </a:t>
            </a:r>
            <a:r>
              <a:rPr lang="en-US" sz="14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Inmunobiología</a:t>
            </a:r>
            <a:endParaRPr lang="en-US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Centro de </a:t>
            </a:r>
            <a:r>
              <a:rPr lang="en-US" sz="14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Investigación</a:t>
            </a: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Biomédica</a:t>
            </a: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Granada.</a:t>
            </a:r>
            <a:endParaRPr lang="es-ES_tradnl" sz="2000" i="1" dirty="0">
              <a:solidFill>
                <a:srgbClr val="000000"/>
              </a:solidFill>
              <a:latin typeface="Calibri" pitchFamily="34" charset="0"/>
              <a:ea typeface="Arial Unicode MS"/>
              <a:cs typeface="Calibri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 bwMode="auto">
          <a:xfrm>
            <a:off x="-2116" y="25"/>
            <a:ext cx="12194117" cy="76470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Our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team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and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collaborators</a:t>
            </a:r>
            <a:r>
              <a:rPr lang="es-ES_tradnl" sz="28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endParaRPr lang="es-ES_tradnl" sz="28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9095533-D69B-4967-9CE7-7514FED0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823" y="1095698"/>
            <a:ext cx="1683764" cy="126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9A0BFB4E-DC3C-42A1-8E57-11BBDCFE9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399" y="980728"/>
            <a:ext cx="5683292" cy="391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José </a:t>
            </a:r>
            <a:r>
              <a:rPr lang="es-E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Expósito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UCG Oncología, H.U. Virgen de las Nieves de Granada, Junta de Andalucía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José M. Llamas, Ángel </a:t>
            </a:r>
            <a:r>
              <a:rPr lang="es-E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Ramírez, Antonio Rodríguez</a:t>
            </a:r>
            <a:endParaRPr lang="es-E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UGC Medicina Nuclear. H.U. Virgen de las Nieves de Granada, Junta de Andalucía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Juan L. </a:t>
            </a:r>
            <a:r>
              <a:rPr lang="es-E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Osorio, José C. Ramírez, Clara </a:t>
            </a:r>
            <a:r>
              <a:rPr lang="es-ES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Jover</a:t>
            </a:r>
            <a:r>
              <a:rPr lang="es-E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s-ES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Eduard</a:t>
            </a:r>
            <a:r>
              <a:rPr lang="es-E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Massana</a:t>
            </a:r>
            <a:endParaRPr lang="es-E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Servicio de </a:t>
            </a:r>
            <a:r>
              <a:rPr lang="es-ES" sz="14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Radiofísica</a:t>
            </a:r>
            <a:r>
              <a:rPr lang="es-E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 Protección Radiológica. H.U. Virgen de las Nieves de Granada, Junta de Andalucía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es-E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Neutron</a:t>
            </a:r>
            <a:r>
              <a:rPr lang="es-E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Time of Flight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s-ES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n_TOF</a:t>
            </a:r>
            <a:r>
              <a:rPr lang="es-E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s-ES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Collaboration</a:t>
            </a:r>
            <a:endParaRPr lang="es-E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CERN, Geneva, </a:t>
            </a:r>
            <a:r>
              <a:rPr lang="es-ES" sz="14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Switzerland</a:t>
            </a:r>
            <a:endParaRPr lang="es-ES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3" y="4653136"/>
            <a:ext cx="1674284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330713" y="4657163"/>
            <a:ext cx="32643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Ulli</a:t>
            </a:r>
            <a:r>
              <a:rPr lang="es-E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Köster</a:t>
            </a:r>
            <a:r>
              <a:rPr lang="es-E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s-ES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Torsten</a:t>
            </a:r>
            <a:r>
              <a:rPr lang="es-E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Soldner</a:t>
            </a:r>
            <a:r>
              <a:rPr lang="es-E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Trevor Forsyth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NPP and  Life Sciences groups</a:t>
            </a:r>
            <a:endParaRPr lang="en-US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Institute Laue-</a:t>
            </a:r>
            <a:r>
              <a:rPr lang="en-US" sz="14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Langevin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Grenoble, France</a:t>
            </a:r>
            <a:endParaRPr lang="es-ES_tradnl" sz="2000" i="1" dirty="0">
              <a:solidFill>
                <a:srgbClr val="000000"/>
              </a:solidFill>
              <a:latin typeface="Calibri" pitchFamily="34" charset="0"/>
              <a:ea typeface="Arial Unicode MS"/>
              <a:cs typeface="Calibri" pitchFamily="34" charset="0"/>
            </a:endParaRPr>
          </a:p>
        </p:txBody>
      </p:sp>
      <p:pic>
        <p:nvPicPr>
          <p:cNvPr id="10" name="Picture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31735" y="4934568"/>
            <a:ext cx="942480" cy="951120"/>
          </a:xfrm>
          <a:prstGeom prst="rect">
            <a:avLst/>
          </a:prstGeom>
        </p:spPr>
      </p:pic>
      <p:pic>
        <p:nvPicPr>
          <p:cNvPr id="12" name="Immagine 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053848" y="4934568"/>
            <a:ext cx="1588856" cy="99612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3" y="1410420"/>
            <a:ext cx="2305050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" t="9672" r="6474"/>
          <a:stretch/>
        </p:blipFill>
        <p:spPr>
          <a:xfrm>
            <a:off x="345469" y="783078"/>
            <a:ext cx="1347435" cy="139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0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2116" y="0"/>
            <a:ext cx="12194117" cy="836712"/>
          </a:xfrm>
          <a:prstGeom prst="rect">
            <a:avLst/>
          </a:prstGeom>
          <a:solidFill>
            <a:srgbClr val="00B050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Current projects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478257"/>
              </p:ext>
            </p:extLst>
          </p:nvPr>
        </p:nvGraphicFramePr>
        <p:xfrm>
          <a:off x="1134347" y="1253476"/>
          <a:ext cx="9028091" cy="4772432"/>
        </p:xfrm>
        <a:graphic>
          <a:graphicData uri="http://schemas.openxmlformats.org/drawingml/2006/table">
            <a:tbl>
              <a:tblPr/>
              <a:tblGrid>
                <a:gridCol w="2790385"/>
                <a:gridCol w="2474138"/>
                <a:gridCol w="926405"/>
                <a:gridCol w="890037"/>
                <a:gridCol w="814389"/>
                <a:gridCol w="1132737"/>
              </a:tblGrid>
              <a:tr h="43626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Verdana"/>
                          <a:ea typeface="Times New Roman"/>
                          <a:cs typeface="Arial"/>
                        </a:rPr>
                        <a:t>Institute </a:t>
                      </a:r>
                      <a:endParaRPr lang="es-E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1755" marR="71755" marT="36195" marB="3619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Verdana"/>
                          <a:ea typeface="Times New Roman"/>
                          <a:cs typeface="Arial"/>
                        </a:rPr>
                        <a:t>Accelerator</a:t>
                      </a:r>
                      <a:endParaRPr lang="es-ES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Verdana"/>
                          <a:ea typeface="Times New Roman"/>
                          <a:cs typeface="Arial"/>
                        </a:rPr>
                        <a:t>Beam energy</a:t>
                      </a:r>
                      <a:endParaRPr lang="es-ES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Verdana"/>
                          <a:ea typeface="Times New Roman"/>
                          <a:cs typeface="Arial"/>
                        </a:rPr>
                        <a:t>Intensity </a:t>
                      </a:r>
                      <a:endParaRPr lang="es-ES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Verdana"/>
                          <a:ea typeface="Times New Roman"/>
                          <a:cs typeface="Arial"/>
                        </a:rPr>
                        <a:t>Reaction</a:t>
                      </a:r>
                      <a:endParaRPr lang="es-ES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Verdana"/>
                          <a:ea typeface="Times New Roman"/>
                          <a:cs typeface="Arial"/>
                        </a:rPr>
                        <a:t>Max. n</a:t>
                      </a:r>
                      <a:endParaRPr lang="es-ES" sz="10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Verdana"/>
                          <a:ea typeface="Times New Roman"/>
                          <a:cs typeface="Arial"/>
                        </a:rPr>
                        <a:t>energy</a:t>
                      </a:r>
                      <a:endParaRPr lang="es-ES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9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Kyoto Univ, Japan (in clinical trials)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Cyclotron 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30 MeV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1 mA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300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9</a:t>
                      </a: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Be(</a:t>
                      </a:r>
                      <a:r>
                        <a:rPr lang="en-GB" sz="1200" dirty="0" err="1">
                          <a:effectLst/>
                          <a:latin typeface="+mj-lt"/>
                          <a:ea typeface="Times New Roman"/>
                          <a:cs typeface="Arial"/>
                        </a:rPr>
                        <a:t>p,n</a:t>
                      </a: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)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28 MeV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9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Helsinki Univ. Cent. Hospital, Finland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Electrostatic (Hyperion)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2.6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30 mA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+mj-lt"/>
                          <a:ea typeface="Times New Roman"/>
                          <a:cs typeface="Arial"/>
                        </a:rPr>
                        <a:t>7</a:t>
                      </a: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Li(p,n)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0.89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9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Budker Institute, Novosibirsk, Russia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Vacuum insulated Tandem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2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2 mA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+mj-lt"/>
                          <a:ea typeface="Times New Roman"/>
                          <a:cs typeface="Arial"/>
                        </a:rPr>
                        <a:t>7,</a:t>
                      </a: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Li(p,n)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0.23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9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IPPE Obninsk, Russia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Cascade generator KG-2.5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2.3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3 mA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+mj-lt"/>
                          <a:ea typeface="Times New Roman"/>
                          <a:cs typeface="Arial"/>
                        </a:rPr>
                        <a:t>7</a:t>
                      </a: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Li(p,n)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0.57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9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Birmingham Univ., UK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Electrostatic (Dynamitron) 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2.8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1 mA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+mj-lt"/>
                          <a:ea typeface="Times New Roman"/>
                          <a:cs typeface="Arial"/>
                        </a:rPr>
                        <a:t>7</a:t>
                      </a: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Li(p,n)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1.1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9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Tsukuba Univ., Japan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RFQ-DTL</a:t>
                      </a:r>
                      <a:r>
                        <a:rPr lang="en-GB" sz="1200" baseline="300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 a</a:t>
                      </a: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8 MeV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10 mA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300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9</a:t>
                      </a: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Be(</a:t>
                      </a:r>
                      <a:r>
                        <a:rPr lang="en-GB" sz="1200" dirty="0" err="1">
                          <a:effectLst/>
                          <a:latin typeface="+mj-lt"/>
                          <a:ea typeface="Times New Roman"/>
                          <a:cs typeface="Arial"/>
                        </a:rPr>
                        <a:t>p,n</a:t>
                      </a: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)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6.1 MeV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26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CNEA Bs. As., Argentina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Tandem Electrost. Quadrupole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1.4 MeV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2.5 MeV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30 mA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30 mA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+mj-lt"/>
                          <a:ea typeface="Times New Roman"/>
                          <a:cs typeface="Arial"/>
                        </a:rPr>
                        <a:t>9</a:t>
                      </a: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Be(d,n)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+mj-lt"/>
                          <a:ea typeface="Times New Roman"/>
                          <a:cs typeface="Arial"/>
                        </a:rPr>
                        <a:t>7</a:t>
                      </a: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Li(p,n)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5.7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0.79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9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INFN, Italia  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RFQ</a:t>
                      </a:r>
                      <a:r>
                        <a:rPr lang="en-GB" sz="1200" baseline="300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 a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5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50 mA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+mj-lt"/>
                          <a:ea typeface="Times New Roman"/>
                          <a:cs typeface="Arial"/>
                        </a:rPr>
                        <a:t>9</a:t>
                      </a: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Be(p,n)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3.1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9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SOREQ, Israel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RFQ-DTL</a:t>
                      </a:r>
                      <a:r>
                        <a:rPr lang="en-GB" sz="1200" baseline="30000">
                          <a:effectLst/>
                          <a:latin typeface="+mj-lt"/>
                          <a:ea typeface="Times New Roman"/>
                          <a:cs typeface="Arial"/>
                        </a:rPr>
                        <a:t> a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4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2 mA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+mj-lt"/>
                          <a:ea typeface="Times New Roman"/>
                          <a:cs typeface="Arial"/>
                        </a:rPr>
                        <a:t>7</a:t>
                      </a: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Li(p,n)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2.3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9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LBNL, USA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+mj-lt"/>
                          <a:ea typeface="Times New Roman"/>
                          <a:cs typeface="Arial"/>
                        </a:rPr>
                        <a:t>Electrostatic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2.5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50 mA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+mj-lt"/>
                          <a:ea typeface="Times New Roman"/>
                          <a:cs typeface="Arial"/>
                        </a:rPr>
                        <a:t>7</a:t>
                      </a: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Li(p,n)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0.79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9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National Cancer Center, Japan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RFQ</a:t>
                      </a:r>
                      <a:r>
                        <a:rPr lang="en-GB" sz="1200" baseline="30000">
                          <a:effectLst/>
                          <a:latin typeface="+mj-lt"/>
                          <a:ea typeface="Times New Roman"/>
                          <a:cs typeface="Arial"/>
                        </a:rPr>
                        <a:t> a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2.5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20 mA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+mj-lt"/>
                          <a:ea typeface="Times New Roman"/>
                          <a:cs typeface="Arial"/>
                        </a:rPr>
                        <a:t>7</a:t>
                      </a: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Li(p,n)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0.79 MeV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9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 smtClean="0">
                          <a:effectLst/>
                          <a:latin typeface="+mj-lt"/>
                          <a:ea typeface="Times New Roman"/>
                        </a:rPr>
                        <a:t>Xiamen</a:t>
                      </a:r>
                      <a:r>
                        <a:rPr lang="es-ES" sz="1200" dirty="0" smtClean="0"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es-ES" sz="1200" dirty="0" err="1" smtClean="0">
                          <a:effectLst/>
                          <a:latin typeface="+mj-lt"/>
                          <a:ea typeface="Times New Roman"/>
                        </a:rPr>
                        <a:t>Humanity</a:t>
                      </a:r>
                      <a:r>
                        <a:rPr lang="es-ES" sz="1200" dirty="0" smtClean="0">
                          <a:effectLst/>
                          <a:latin typeface="+mj-lt"/>
                          <a:ea typeface="Times New Roman"/>
                        </a:rPr>
                        <a:t> Hospital, China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 smtClean="0">
                          <a:effectLst/>
                          <a:latin typeface="+mj-lt"/>
                          <a:ea typeface="Times New Roman"/>
                        </a:rPr>
                        <a:t>Electrostatic</a:t>
                      </a:r>
                      <a:r>
                        <a:rPr lang="es-ES" sz="1200" baseline="0" dirty="0" smtClean="0">
                          <a:effectLst/>
                          <a:latin typeface="+mj-lt"/>
                          <a:ea typeface="Times New Roman"/>
                        </a:rPr>
                        <a:t> (VITA)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+mj-lt"/>
                          <a:ea typeface="Times New Roman"/>
                        </a:rPr>
                        <a:t>2.5 </a:t>
                      </a:r>
                      <a:r>
                        <a:rPr lang="es-ES" sz="1200" dirty="0" err="1" smtClean="0">
                          <a:effectLst/>
                          <a:latin typeface="+mj-lt"/>
                          <a:ea typeface="Times New Roman"/>
                        </a:rPr>
                        <a:t>MeV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+mj-lt"/>
                          <a:ea typeface="Times New Roman"/>
                        </a:rPr>
                        <a:t>10 </a:t>
                      </a:r>
                      <a:r>
                        <a:rPr lang="es-ES" sz="1200" dirty="0" err="1" smtClean="0">
                          <a:effectLst/>
                          <a:latin typeface="+mj-lt"/>
                          <a:ea typeface="Times New Roman"/>
                        </a:rPr>
                        <a:t>mA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300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7</a:t>
                      </a: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Li(</a:t>
                      </a:r>
                      <a:r>
                        <a:rPr lang="en-GB" sz="1200" dirty="0" err="1">
                          <a:effectLst/>
                          <a:latin typeface="+mj-lt"/>
                          <a:ea typeface="Times New Roman"/>
                          <a:cs typeface="Arial"/>
                        </a:rPr>
                        <a:t>p,n</a:t>
                      </a: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)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0.79 MeV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9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Nagoya Univ., Japan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Electrostatic (Dynamitron) 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2.8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15 mA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+mj-lt"/>
                          <a:ea typeface="Times New Roman"/>
                          <a:cs typeface="Arial"/>
                        </a:rPr>
                        <a:t>7</a:t>
                      </a: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Li(p,n)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1.1 MeV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9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 smtClean="0">
                          <a:effectLst/>
                          <a:latin typeface="+mj-lt"/>
                          <a:ea typeface="Times New Roman"/>
                        </a:rPr>
                        <a:t>Gachon</a:t>
                      </a:r>
                      <a:r>
                        <a:rPr lang="es-ES" sz="1200" dirty="0" smtClean="0">
                          <a:effectLst/>
                          <a:latin typeface="+mj-lt"/>
                          <a:ea typeface="Times New Roman"/>
                        </a:rPr>
                        <a:t> Univ.</a:t>
                      </a:r>
                      <a:r>
                        <a:rPr lang="es-ES" sz="1200" baseline="0" dirty="0" smtClean="0">
                          <a:effectLst/>
                          <a:latin typeface="+mj-lt"/>
                          <a:ea typeface="Times New Roman"/>
                        </a:rPr>
                        <a:t> Gil </a:t>
                      </a:r>
                      <a:r>
                        <a:rPr lang="es-ES" sz="1200" baseline="0" dirty="0" err="1" smtClean="0">
                          <a:effectLst/>
                          <a:latin typeface="+mj-lt"/>
                          <a:ea typeface="Times New Roman"/>
                        </a:rPr>
                        <a:t>Med</a:t>
                      </a:r>
                      <a:r>
                        <a:rPr lang="es-ES" sz="1200" baseline="0" dirty="0" smtClean="0">
                          <a:effectLst/>
                          <a:latin typeface="+mj-lt"/>
                          <a:ea typeface="Times New Roman"/>
                        </a:rPr>
                        <a:t>. Center, </a:t>
                      </a:r>
                      <a:r>
                        <a:rPr lang="es-ES" sz="1200" baseline="0" dirty="0" err="1" smtClean="0">
                          <a:effectLst/>
                          <a:latin typeface="+mj-lt"/>
                          <a:ea typeface="Times New Roman"/>
                        </a:rPr>
                        <a:t>S.Korea</a:t>
                      </a:r>
                      <a:r>
                        <a:rPr lang="es-ES" sz="1200" dirty="0" smtClean="0"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RFQ-DTL</a:t>
                      </a:r>
                      <a:r>
                        <a:rPr lang="en-GB" sz="1200" baseline="300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 a</a:t>
                      </a: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+mj-lt"/>
                          <a:ea typeface="Times New Roman"/>
                          <a:cs typeface="Arial"/>
                        </a:rPr>
                        <a:t>10 </a:t>
                      </a: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MeV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0" dirty="0" smtClean="0">
                          <a:effectLst/>
                          <a:latin typeface="+mj-lt"/>
                          <a:ea typeface="Times New Roman"/>
                          <a:cs typeface="Arial"/>
                        </a:rPr>
                        <a:t>8</a:t>
                      </a:r>
                      <a:r>
                        <a:rPr lang="en-GB" sz="1200" dirty="0" smtClean="0">
                          <a:effectLst/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mA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300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9</a:t>
                      </a: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Be(</a:t>
                      </a:r>
                      <a:r>
                        <a:rPr lang="en-GB" sz="1200" dirty="0" err="1">
                          <a:effectLst/>
                          <a:latin typeface="+mj-lt"/>
                          <a:ea typeface="Times New Roman"/>
                          <a:cs typeface="Arial"/>
                        </a:rPr>
                        <a:t>p,n</a:t>
                      </a: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)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8</a:t>
                      </a:r>
                      <a:r>
                        <a:rPr lang="en-GB" sz="1200" dirty="0" smtClean="0">
                          <a:effectLst/>
                          <a:latin typeface="+mj-lt"/>
                          <a:ea typeface="Times New Roman"/>
                          <a:cs typeface="Arial"/>
                        </a:rPr>
                        <a:t>.1 </a:t>
                      </a: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MeV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9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 smtClean="0">
                          <a:effectLst/>
                          <a:latin typeface="+mj-lt"/>
                          <a:ea typeface="Times New Roman"/>
                        </a:rPr>
                        <a:t>Southern</a:t>
                      </a:r>
                      <a:r>
                        <a:rPr lang="es-ES" sz="1200" baseline="0" dirty="0" smtClean="0"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es-ES" sz="1200" baseline="0" dirty="0" err="1" smtClean="0">
                          <a:effectLst/>
                          <a:latin typeface="+mj-lt"/>
                          <a:ea typeface="Times New Roman"/>
                        </a:rPr>
                        <a:t>Tohoku</a:t>
                      </a:r>
                      <a:r>
                        <a:rPr lang="es-ES" sz="1200" baseline="0" dirty="0" smtClean="0"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es-ES" sz="1200" baseline="0" dirty="0" err="1" smtClean="0">
                          <a:effectLst/>
                          <a:latin typeface="+mj-lt"/>
                          <a:ea typeface="Times New Roman"/>
                        </a:rPr>
                        <a:t>Hosp</a:t>
                      </a:r>
                      <a:r>
                        <a:rPr lang="es-ES" sz="1200" baseline="0" dirty="0" smtClean="0">
                          <a:effectLst/>
                          <a:latin typeface="+mj-lt"/>
                          <a:ea typeface="Times New Roman"/>
                        </a:rPr>
                        <a:t>, Fukushima, JP 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Cyclotron 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30 MeV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1 mA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300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9</a:t>
                      </a: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Be(</a:t>
                      </a:r>
                      <a:r>
                        <a:rPr lang="en-GB" sz="1200" dirty="0" err="1">
                          <a:effectLst/>
                          <a:latin typeface="+mj-lt"/>
                          <a:ea typeface="Times New Roman"/>
                          <a:cs typeface="Arial"/>
                        </a:rPr>
                        <a:t>p,n</a:t>
                      </a: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)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28 MeV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9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Granada Univ., Spain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Electrostatic (Hyperion)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2.1 MeV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30 mA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+mj-lt"/>
                          <a:ea typeface="Times New Roman"/>
                          <a:cs typeface="Arial"/>
                        </a:rPr>
                        <a:t>7</a:t>
                      </a:r>
                      <a:r>
                        <a:rPr lang="en-GB" sz="1200">
                          <a:effectLst/>
                          <a:latin typeface="+mj-lt"/>
                          <a:ea typeface="Times New Roman"/>
                          <a:cs typeface="Arial"/>
                        </a:rPr>
                        <a:t>Li(p,n)</a:t>
                      </a:r>
                      <a:endParaRPr lang="es-ES" sz="12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0.35 MeV</a:t>
                      </a:r>
                      <a:endParaRPr lang="es-E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1755" marR="7175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1 Rectángulo"/>
          <p:cNvSpPr/>
          <p:nvPr/>
        </p:nvSpPr>
        <p:spPr>
          <a:xfrm>
            <a:off x="1704975" y="6148605"/>
            <a:ext cx="7981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aseline="30000" dirty="0"/>
              <a:t>a</a:t>
            </a:r>
            <a:r>
              <a:rPr lang="en-GB" sz="1600" dirty="0"/>
              <a:t> </a:t>
            </a:r>
            <a:r>
              <a:rPr lang="en-GB" sz="1400" dirty="0"/>
              <a:t>RFQ stands for Radio Frequency Quadrupole and DTL for Drift Tube </a:t>
            </a:r>
            <a:r>
              <a:rPr lang="en-GB" sz="1400" dirty="0" err="1"/>
              <a:t>Linac</a:t>
            </a:r>
            <a:r>
              <a:rPr lang="en-GB" sz="1600" dirty="0"/>
              <a:t>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64726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2116" y="0"/>
            <a:ext cx="12194117" cy="836712"/>
          </a:xfrm>
          <a:prstGeom prst="rect">
            <a:avLst/>
          </a:prstGeom>
          <a:solidFill>
            <a:srgbClr val="00B050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Boost of BNCT in new AB-facilities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9182100" y="4056686"/>
            <a:ext cx="27796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number</a:t>
            </a:r>
            <a:r>
              <a:rPr lang="es-ES" dirty="0"/>
              <a:t> of </a:t>
            </a:r>
            <a:r>
              <a:rPr lang="es-ES" dirty="0" err="1"/>
              <a:t>projects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future</a:t>
            </a:r>
            <a:r>
              <a:rPr lang="es-ES" dirty="0"/>
              <a:t> BNCT ABNS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larger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number</a:t>
            </a:r>
            <a:r>
              <a:rPr lang="es-ES" dirty="0"/>
              <a:t> of </a:t>
            </a:r>
            <a:r>
              <a:rPr lang="es-ES" dirty="0" err="1"/>
              <a:t>facilities</a:t>
            </a:r>
            <a:r>
              <a:rPr lang="es-ES" dirty="0"/>
              <a:t> </a:t>
            </a:r>
            <a:r>
              <a:rPr lang="es-ES" dirty="0" err="1"/>
              <a:t>where</a:t>
            </a:r>
            <a:r>
              <a:rPr lang="es-ES" dirty="0"/>
              <a:t> BNCT has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applied</a:t>
            </a:r>
            <a:r>
              <a:rPr lang="es-ES" dirty="0"/>
              <a:t> </a:t>
            </a:r>
            <a:r>
              <a:rPr lang="es-ES" dirty="0" err="1"/>
              <a:t>clinically</a:t>
            </a:r>
            <a:r>
              <a:rPr lang="es-ES" dirty="0"/>
              <a:t> in </a:t>
            </a:r>
            <a:r>
              <a:rPr lang="es-ES" dirty="0" err="1" smtClean="0"/>
              <a:t>all</a:t>
            </a:r>
            <a:r>
              <a:rPr lang="es-ES" dirty="0" smtClean="0"/>
              <a:t> </a:t>
            </a:r>
            <a:r>
              <a:rPr lang="es-ES" dirty="0" err="1" smtClean="0"/>
              <a:t>history</a:t>
            </a:r>
            <a:r>
              <a:rPr lang="es-ES" dirty="0" smtClean="0"/>
              <a:t>.</a:t>
            </a:r>
          </a:p>
          <a:p>
            <a:endParaRPr lang="es-ES" dirty="0"/>
          </a:p>
          <a:p>
            <a:r>
              <a:rPr lang="es-ES" dirty="0" err="1" smtClean="0"/>
              <a:t>Most</a:t>
            </a:r>
            <a:r>
              <a:rPr lang="es-ES" dirty="0" smtClean="0"/>
              <a:t> in-hospital </a:t>
            </a:r>
            <a:r>
              <a:rPr lang="es-ES" dirty="0" err="1" smtClean="0"/>
              <a:t>facilities</a:t>
            </a:r>
            <a:endParaRPr lang="es-E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4" y="918467"/>
            <a:ext cx="894397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타원 2"/>
          <p:cNvSpPr/>
          <p:nvPr/>
        </p:nvSpPr>
        <p:spPr>
          <a:xfrm>
            <a:off x="7176655" y="2336799"/>
            <a:ext cx="203201" cy="193963"/>
          </a:xfrm>
          <a:prstGeom prst="ellipse">
            <a:avLst/>
          </a:prstGeom>
          <a:solidFill>
            <a:srgbClr val="CCF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화살표 연결선 4"/>
          <p:cNvCxnSpPr/>
          <p:nvPr/>
        </p:nvCxnSpPr>
        <p:spPr>
          <a:xfrm flipH="1">
            <a:off x="7370621" y="1040777"/>
            <a:ext cx="1173015" cy="12758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81736" y="856111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SOUTH KOREA: Incheon</a:t>
            </a:r>
            <a:endParaRPr lang="ko-KR" altLang="en-US" b="1" dirty="0"/>
          </a:p>
        </p:txBody>
      </p:sp>
      <p:sp>
        <p:nvSpPr>
          <p:cNvPr id="8" name="TextBox 10"/>
          <p:cNvSpPr txBox="1"/>
          <p:nvPr/>
        </p:nvSpPr>
        <p:spPr>
          <a:xfrm>
            <a:off x="238123" y="4610215"/>
            <a:ext cx="1881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ARGENTINA:</a:t>
            </a:r>
          </a:p>
          <a:p>
            <a:r>
              <a:rPr lang="en-US" altLang="ko-KR" b="1" dirty="0" smtClean="0"/>
              <a:t>CNEA </a:t>
            </a:r>
          </a:p>
          <a:p>
            <a:r>
              <a:rPr lang="en-US" altLang="ko-KR" b="1" dirty="0" smtClean="0"/>
              <a:t>(Buenos Aires) </a:t>
            </a:r>
            <a:endParaRPr lang="ko-KR" altLang="en-US" b="1" dirty="0"/>
          </a:p>
        </p:txBody>
      </p:sp>
      <p:sp>
        <p:nvSpPr>
          <p:cNvPr id="9" name="TextBox 10"/>
          <p:cNvSpPr txBox="1"/>
          <p:nvPr/>
        </p:nvSpPr>
        <p:spPr>
          <a:xfrm>
            <a:off x="8692474" y="1418117"/>
            <a:ext cx="29995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JAPAN: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 smtClean="0"/>
              <a:t>C-BENS (Kyoto-Osaka)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 err="1" smtClean="0"/>
              <a:t>i</a:t>
            </a:r>
            <a:r>
              <a:rPr lang="en-US" altLang="ko-KR" b="1" dirty="0" smtClean="0"/>
              <a:t>-BNCT (Tsukuba)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 err="1" smtClean="0"/>
              <a:t>Tokio</a:t>
            </a:r>
            <a:endParaRPr lang="en-US" altLang="ko-K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 smtClean="0"/>
              <a:t>Nagoya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 smtClean="0"/>
              <a:t>Fukushima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 smtClean="0"/>
              <a:t>Kanagawa</a:t>
            </a:r>
          </a:p>
        </p:txBody>
      </p:sp>
      <p:cxnSp>
        <p:nvCxnSpPr>
          <p:cNvPr id="7" name="6 Conector recto de flecha"/>
          <p:cNvCxnSpPr/>
          <p:nvPr/>
        </p:nvCxnSpPr>
        <p:spPr>
          <a:xfrm flipH="1">
            <a:off x="7821827" y="2125362"/>
            <a:ext cx="630195" cy="211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타원 2"/>
          <p:cNvSpPr/>
          <p:nvPr/>
        </p:nvSpPr>
        <p:spPr>
          <a:xfrm>
            <a:off x="3807379" y="2219693"/>
            <a:ext cx="203201" cy="193963"/>
          </a:xfrm>
          <a:prstGeom prst="ellipse">
            <a:avLst/>
          </a:prstGeom>
          <a:solidFill>
            <a:srgbClr val="CCF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0"/>
          <p:cNvSpPr txBox="1"/>
          <p:nvPr/>
        </p:nvSpPr>
        <p:spPr>
          <a:xfrm>
            <a:off x="4791171" y="912353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RUSSIA: </a:t>
            </a:r>
            <a:r>
              <a:rPr lang="en-US" altLang="ko-KR" b="1" dirty="0" err="1" smtClean="0"/>
              <a:t>Obninsk</a:t>
            </a:r>
            <a:r>
              <a:rPr lang="en-US" altLang="ko-KR" b="1" dirty="0" smtClean="0"/>
              <a:t>, Novosibirsk</a:t>
            </a:r>
            <a:endParaRPr lang="ko-KR" altLang="en-US" b="1" dirty="0"/>
          </a:p>
        </p:txBody>
      </p:sp>
      <p:cxnSp>
        <p:nvCxnSpPr>
          <p:cNvPr id="14" name="13 Conector recto de flecha"/>
          <p:cNvCxnSpPr/>
          <p:nvPr/>
        </p:nvCxnSpPr>
        <p:spPr>
          <a:xfrm flipH="1">
            <a:off x="5095103" y="1281685"/>
            <a:ext cx="1120346" cy="3478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H="1">
            <a:off x="6261178" y="1281685"/>
            <a:ext cx="915477" cy="2796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"/>
          <p:cNvSpPr txBox="1"/>
          <p:nvPr/>
        </p:nvSpPr>
        <p:spPr>
          <a:xfrm>
            <a:off x="2357784" y="924710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FINLAND: Helsinki</a:t>
            </a:r>
            <a:endParaRPr lang="ko-KR" altLang="en-US" b="1" dirty="0"/>
          </a:p>
        </p:txBody>
      </p:sp>
      <p:cxnSp>
        <p:nvCxnSpPr>
          <p:cNvPr id="20" name="19 Conector recto de flecha"/>
          <p:cNvCxnSpPr/>
          <p:nvPr/>
        </p:nvCxnSpPr>
        <p:spPr>
          <a:xfrm>
            <a:off x="3163330" y="1294042"/>
            <a:ext cx="1260389" cy="1240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10"/>
          <p:cNvSpPr txBox="1"/>
          <p:nvPr/>
        </p:nvSpPr>
        <p:spPr>
          <a:xfrm>
            <a:off x="1518145" y="149406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UK: Birmingham</a:t>
            </a:r>
            <a:endParaRPr lang="ko-KR" altLang="en-US" b="1" dirty="0"/>
          </a:p>
        </p:txBody>
      </p:sp>
      <p:sp>
        <p:nvSpPr>
          <p:cNvPr id="24" name="TextBox 10"/>
          <p:cNvSpPr txBox="1"/>
          <p:nvPr/>
        </p:nvSpPr>
        <p:spPr>
          <a:xfrm>
            <a:off x="4885321" y="2035027"/>
            <a:ext cx="153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ITALY: Pavia</a:t>
            </a:r>
            <a:endParaRPr lang="ko-KR" altLang="en-US" b="1" dirty="0"/>
          </a:p>
        </p:txBody>
      </p:sp>
      <p:sp>
        <p:nvSpPr>
          <p:cNvPr id="25" name="TextBox 10"/>
          <p:cNvSpPr txBox="1"/>
          <p:nvPr/>
        </p:nvSpPr>
        <p:spPr>
          <a:xfrm>
            <a:off x="2000208" y="2610024"/>
            <a:ext cx="195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SPAIN: Granada</a:t>
            </a:r>
            <a:endParaRPr lang="ko-KR" altLang="en-US" b="1" dirty="0"/>
          </a:p>
        </p:txBody>
      </p:sp>
      <p:sp>
        <p:nvSpPr>
          <p:cNvPr id="26" name="TextBox 10"/>
          <p:cNvSpPr txBox="1"/>
          <p:nvPr/>
        </p:nvSpPr>
        <p:spPr>
          <a:xfrm>
            <a:off x="4407073" y="279469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ISRAEL: </a:t>
            </a:r>
            <a:r>
              <a:rPr lang="en-US" altLang="ko-KR" b="1" dirty="0" err="1" smtClean="0"/>
              <a:t>Soreq</a:t>
            </a:r>
            <a:endParaRPr lang="ko-KR" altLang="en-US" b="1" dirty="0"/>
          </a:p>
        </p:txBody>
      </p:sp>
      <p:sp>
        <p:nvSpPr>
          <p:cNvPr id="27" name="TextBox 10"/>
          <p:cNvSpPr txBox="1"/>
          <p:nvPr/>
        </p:nvSpPr>
        <p:spPr>
          <a:xfrm>
            <a:off x="5502419" y="3426635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CHINA: Xiamen</a:t>
            </a:r>
            <a:endParaRPr lang="ko-KR" altLang="en-US" b="1" dirty="0"/>
          </a:p>
        </p:txBody>
      </p:sp>
      <p:cxnSp>
        <p:nvCxnSpPr>
          <p:cNvPr id="28" name="27 Conector recto de flecha"/>
          <p:cNvCxnSpPr>
            <a:stCxn id="27" idx="0"/>
          </p:cNvCxnSpPr>
          <p:nvPr/>
        </p:nvCxnSpPr>
        <p:spPr>
          <a:xfrm flipV="1">
            <a:off x="6441138" y="2979356"/>
            <a:ext cx="416863" cy="4472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flipH="1" flipV="1">
            <a:off x="5095103" y="2657418"/>
            <a:ext cx="351740" cy="2236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V="1">
            <a:off x="3261195" y="2386384"/>
            <a:ext cx="532329" cy="2236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>
            <a:off x="3076832" y="1787388"/>
            <a:ext cx="713154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/>
          <p:nvPr/>
        </p:nvCxnSpPr>
        <p:spPr>
          <a:xfrm flipV="1">
            <a:off x="1734043" y="4848239"/>
            <a:ext cx="532329" cy="2236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10"/>
          <p:cNvSpPr txBox="1"/>
          <p:nvPr/>
        </p:nvSpPr>
        <p:spPr>
          <a:xfrm>
            <a:off x="238123" y="2881059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USA: </a:t>
            </a:r>
          </a:p>
          <a:p>
            <a:r>
              <a:rPr lang="en-US" altLang="ko-KR" b="1" dirty="0" smtClean="0"/>
              <a:t>LLNL</a:t>
            </a:r>
            <a:endParaRPr lang="ko-KR" altLang="en-US" b="1" dirty="0"/>
          </a:p>
        </p:txBody>
      </p:sp>
      <p:cxnSp>
        <p:nvCxnSpPr>
          <p:cNvPr id="42" name="41 Conector recto de flecha"/>
          <p:cNvCxnSpPr/>
          <p:nvPr/>
        </p:nvCxnSpPr>
        <p:spPr>
          <a:xfrm flipV="1">
            <a:off x="644644" y="2498204"/>
            <a:ext cx="266164" cy="33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타원 2"/>
          <p:cNvSpPr/>
          <p:nvPr/>
        </p:nvSpPr>
        <p:spPr>
          <a:xfrm>
            <a:off x="4292514" y="2121337"/>
            <a:ext cx="180000" cy="180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타원 2"/>
          <p:cNvSpPr/>
          <p:nvPr/>
        </p:nvSpPr>
        <p:spPr>
          <a:xfrm>
            <a:off x="7618626" y="2336799"/>
            <a:ext cx="203201" cy="193963"/>
          </a:xfrm>
          <a:prstGeom prst="ellipse">
            <a:avLst/>
          </a:prstGeom>
          <a:solidFill>
            <a:srgbClr val="CCF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타원 2"/>
          <p:cNvSpPr/>
          <p:nvPr/>
        </p:nvSpPr>
        <p:spPr>
          <a:xfrm>
            <a:off x="7618625" y="2392217"/>
            <a:ext cx="203201" cy="193963"/>
          </a:xfrm>
          <a:prstGeom prst="ellipse">
            <a:avLst/>
          </a:prstGeom>
          <a:solidFill>
            <a:srgbClr val="CCF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6" name="35 Conector recto de flecha"/>
          <p:cNvCxnSpPr>
            <a:stCxn id="24" idx="1"/>
          </p:cNvCxnSpPr>
          <p:nvPr/>
        </p:nvCxnSpPr>
        <p:spPr>
          <a:xfrm flipH="1" flipV="1">
            <a:off x="4382514" y="2121337"/>
            <a:ext cx="502807" cy="983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6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2116" y="0"/>
            <a:ext cx="12194117" cy="836712"/>
          </a:xfrm>
          <a:prstGeom prst="rect">
            <a:avLst/>
          </a:prstGeom>
          <a:solidFill>
            <a:srgbClr val="00B050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Japan projects 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05307" y="1216656"/>
            <a:ext cx="26530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/>
              <a:t>Japan</a:t>
            </a:r>
            <a:r>
              <a:rPr lang="es-ES" sz="2000" dirty="0" smtClean="0"/>
              <a:t> </a:t>
            </a:r>
            <a:r>
              <a:rPr lang="es-ES" sz="2000" dirty="0" err="1" smtClean="0"/>
              <a:t>is</a:t>
            </a:r>
            <a:r>
              <a:rPr lang="es-ES" sz="2000" dirty="0" smtClean="0"/>
              <a:t>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world</a:t>
            </a:r>
            <a:r>
              <a:rPr lang="es-ES" sz="2000" dirty="0" smtClean="0"/>
              <a:t> leader in BNCT</a:t>
            </a:r>
          </a:p>
          <a:p>
            <a:endParaRPr lang="es-ES" sz="2000" dirty="0"/>
          </a:p>
          <a:p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first</a:t>
            </a:r>
            <a:r>
              <a:rPr lang="es-ES" sz="2000" dirty="0" smtClean="0"/>
              <a:t> and </a:t>
            </a:r>
            <a:r>
              <a:rPr lang="es-ES" sz="2000" dirty="0" err="1" smtClean="0"/>
              <a:t>only</a:t>
            </a:r>
            <a:r>
              <a:rPr lang="es-ES" sz="2000" dirty="0" smtClean="0"/>
              <a:t>  ABNS </a:t>
            </a:r>
            <a:r>
              <a:rPr lang="es-ES" sz="2000" dirty="0" err="1" smtClean="0"/>
              <a:t>doing</a:t>
            </a:r>
            <a:r>
              <a:rPr lang="es-ES" sz="2000" dirty="0" smtClean="0"/>
              <a:t> </a:t>
            </a:r>
            <a:r>
              <a:rPr lang="es-ES" sz="2000" dirty="0" err="1" smtClean="0"/>
              <a:t>clinical</a:t>
            </a:r>
            <a:r>
              <a:rPr lang="es-ES" sz="2000" dirty="0" smtClean="0"/>
              <a:t> </a:t>
            </a:r>
            <a:r>
              <a:rPr lang="es-ES" sz="2000" dirty="0" err="1" smtClean="0"/>
              <a:t>trials</a:t>
            </a:r>
            <a:r>
              <a:rPr lang="es-ES" sz="2000" dirty="0" smtClean="0"/>
              <a:t> </a:t>
            </a:r>
            <a:r>
              <a:rPr lang="es-ES" sz="2000" dirty="0" err="1" smtClean="0"/>
              <a:t>is</a:t>
            </a:r>
            <a:r>
              <a:rPr lang="es-ES" sz="2000" dirty="0" smtClean="0"/>
              <a:t> C-BENS at </a:t>
            </a:r>
            <a:r>
              <a:rPr lang="es-ES" sz="2000" dirty="0" err="1" smtClean="0"/>
              <a:t>Kyoto</a:t>
            </a:r>
            <a:endParaRPr lang="es-ES" sz="2000" dirty="0" smtClean="0"/>
          </a:p>
          <a:p>
            <a:endParaRPr lang="es-ES" sz="2000" dirty="0"/>
          </a:p>
          <a:p>
            <a:r>
              <a:rPr lang="es-ES" sz="2000" dirty="0" err="1" smtClean="0"/>
              <a:t>Six</a:t>
            </a:r>
            <a:r>
              <a:rPr lang="es-ES" sz="2000" dirty="0" smtClean="0"/>
              <a:t> </a:t>
            </a:r>
            <a:r>
              <a:rPr lang="es-ES" sz="2000" dirty="0" err="1" smtClean="0"/>
              <a:t>different</a:t>
            </a:r>
            <a:r>
              <a:rPr lang="es-ES" sz="2000" dirty="0" smtClean="0"/>
              <a:t> </a:t>
            </a:r>
            <a:r>
              <a:rPr lang="es-ES" sz="2000" dirty="0" err="1" smtClean="0"/>
              <a:t>projects</a:t>
            </a:r>
            <a:r>
              <a:rPr lang="es-ES" sz="2000" dirty="0" smtClean="0"/>
              <a:t> </a:t>
            </a:r>
            <a:r>
              <a:rPr lang="es-ES" sz="2000" dirty="0" err="1" smtClean="0"/>
              <a:t>for</a:t>
            </a:r>
            <a:r>
              <a:rPr lang="es-ES" sz="2000" dirty="0" smtClean="0"/>
              <a:t> BNCT </a:t>
            </a:r>
            <a:r>
              <a:rPr lang="es-ES" sz="2000" dirty="0" err="1" smtClean="0"/>
              <a:t>with</a:t>
            </a:r>
            <a:r>
              <a:rPr lang="es-ES" sz="2000" dirty="0" smtClean="0"/>
              <a:t> </a:t>
            </a:r>
            <a:r>
              <a:rPr lang="es-ES" sz="2000" dirty="0" err="1" smtClean="0"/>
              <a:t>different</a:t>
            </a:r>
            <a:r>
              <a:rPr lang="es-ES" sz="2000" dirty="0" smtClean="0"/>
              <a:t> </a:t>
            </a:r>
            <a:r>
              <a:rPr lang="es-ES" sz="2000" dirty="0" err="1" smtClean="0"/>
              <a:t>accelerators</a:t>
            </a:r>
            <a:r>
              <a:rPr lang="es-ES" sz="2000" dirty="0" smtClean="0"/>
              <a:t> in </a:t>
            </a:r>
            <a:r>
              <a:rPr lang="es-ES" sz="2000" dirty="0" err="1" smtClean="0"/>
              <a:t>development</a:t>
            </a:r>
            <a:endParaRPr lang="es-ES" sz="2000" dirty="0" smtClean="0"/>
          </a:p>
          <a:p>
            <a:endParaRPr lang="es-ES" sz="2000" dirty="0"/>
          </a:p>
          <a:p>
            <a:r>
              <a:rPr lang="es-ES" sz="2000" dirty="0" smtClean="0"/>
              <a:t>New </a:t>
            </a:r>
            <a:r>
              <a:rPr lang="es-ES" sz="2000" dirty="0" err="1" smtClean="0"/>
              <a:t>treatments</a:t>
            </a:r>
            <a:r>
              <a:rPr lang="es-ES" sz="2000" dirty="0" smtClean="0"/>
              <a:t> </a:t>
            </a:r>
            <a:r>
              <a:rPr lang="es-ES" sz="2000" dirty="0" err="1" smtClean="0"/>
              <a:t>foreseen</a:t>
            </a:r>
            <a:r>
              <a:rPr lang="es-ES" sz="2000" dirty="0" smtClean="0"/>
              <a:t>: </a:t>
            </a:r>
            <a:r>
              <a:rPr lang="es-ES" sz="2000" dirty="0" err="1" smtClean="0"/>
              <a:t>pancreatic</a:t>
            </a:r>
            <a:r>
              <a:rPr lang="es-ES" sz="2000" dirty="0" smtClean="0"/>
              <a:t> </a:t>
            </a:r>
            <a:r>
              <a:rPr lang="es-ES" sz="2000" dirty="0" err="1" smtClean="0"/>
              <a:t>cancer</a:t>
            </a:r>
            <a:r>
              <a:rPr lang="es-ES" sz="2000" dirty="0" smtClean="0"/>
              <a:t>, </a:t>
            </a:r>
            <a:r>
              <a:rPr lang="es-ES" sz="2000" dirty="0" err="1" smtClean="0"/>
              <a:t>other</a:t>
            </a:r>
            <a:r>
              <a:rPr lang="es-ES" sz="2000" dirty="0" smtClean="0"/>
              <a:t> </a:t>
            </a:r>
            <a:r>
              <a:rPr lang="es-ES" sz="2000" dirty="0" err="1" smtClean="0"/>
              <a:t>disseminated</a:t>
            </a:r>
            <a:r>
              <a:rPr lang="es-ES" sz="2000" dirty="0" smtClean="0"/>
              <a:t> </a:t>
            </a:r>
            <a:r>
              <a:rPr lang="es-ES" sz="2000" dirty="0" err="1" smtClean="0"/>
              <a:t>tumors</a:t>
            </a:r>
            <a:endParaRPr lang="es-ES" sz="2000" dirty="0" smtClean="0"/>
          </a:p>
          <a:p>
            <a:endParaRPr lang="es-ES" sz="2000" dirty="0"/>
          </a:p>
        </p:txBody>
      </p:sp>
      <p:pic>
        <p:nvPicPr>
          <p:cNvPr id="12290" name="Picture 2" descr="Resultado de imagen de bnct national cancer center toky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0" y="1216656"/>
            <a:ext cx="5789843" cy="433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726546" y="5859887"/>
            <a:ext cx="5615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Project at </a:t>
            </a:r>
            <a:r>
              <a:rPr lang="es-ES" dirty="0" err="1" smtClean="0"/>
              <a:t>National</a:t>
            </a:r>
            <a:r>
              <a:rPr lang="es-ES" dirty="0" smtClean="0"/>
              <a:t> </a:t>
            </a:r>
            <a:r>
              <a:rPr lang="es-ES" dirty="0" err="1" smtClean="0"/>
              <a:t>Cancer</a:t>
            </a:r>
            <a:r>
              <a:rPr lang="es-ES" dirty="0" smtClean="0"/>
              <a:t> Center, Tokio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768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2116" y="0"/>
            <a:ext cx="12194117" cy="836712"/>
          </a:xfrm>
          <a:prstGeom prst="rect">
            <a:avLst/>
          </a:prstGeom>
          <a:solidFill>
            <a:srgbClr val="00B050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Finnish project 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8345510" y="1471106"/>
            <a:ext cx="26530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New </a:t>
            </a:r>
            <a:r>
              <a:rPr lang="es-ES" sz="2000" dirty="0" err="1" smtClean="0"/>
              <a:t>facility</a:t>
            </a:r>
            <a:r>
              <a:rPr lang="es-ES" sz="2000" dirty="0" smtClean="0"/>
              <a:t> in </a:t>
            </a:r>
            <a:r>
              <a:rPr lang="es-ES" sz="2000" dirty="0" err="1" smtClean="0"/>
              <a:t>Finland</a:t>
            </a:r>
            <a:r>
              <a:rPr lang="es-ES" sz="2000" dirty="0" smtClean="0"/>
              <a:t> </a:t>
            </a:r>
            <a:r>
              <a:rPr lang="es-ES" sz="2000" dirty="0" err="1" smtClean="0"/>
              <a:t>expected</a:t>
            </a:r>
            <a:r>
              <a:rPr lang="es-ES" sz="2000" dirty="0" smtClean="0"/>
              <a:t> </a:t>
            </a:r>
            <a:r>
              <a:rPr lang="es-ES" sz="2000" dirty="0" err="1" smtClean="0"/>
              <a:t>for</a:t>
            </a:r>
            <a:r>
              <a:rPr lang="es-ES" sz="2000" dirty="0" smtClean="0"/>
              <a:t>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end</a:t>
            </a:r>
            <a:r>
              <a:rPr lang="es-ES" sz="2000" dirty="0" smtClean="0"/>
              <a:t> of 2019 at Helsinki </a:t>
            </a:r>
            <a:r>
              <a:rPr lang="es-ES" sz="2000" dirty="0" err="1" smtClean="0"/>
              <a:t>University</a:t>
            </a:r>
            <a:r>
              <a:rPr lang="es-ES" sz="2000" dirty="0" smtClean="0"/>
              <a:t> Central Hospital</a:t>
            </a:r>
          </a:p>
          <a:p>
            <a:endParaRPr lang="es-ES" sz="2000" dirty="0"/>
          </a:p>
          <a:p>
            <a:r>
              <a:rPr lang="es-ES" sz="2000" dirty="0" err="1" smtClean="0"/>
              <a:t>Electrostatic</a:t>
            </a:r>
            <a:r>
              <a:rPr lang="es-ES" sz="2000" dirty="0" smtClean="0"/>
              <a:t> </a:t>
            </a:r>
            <a:r>
              <a:rPr lang="es-ES" sz="2000" dirty="0" err="1" smtClean="0"/>
              <a:t>accelerator</a:t>
            </a:r>
            <a:r>
              <a:rPr lang="es-ES" sz="2000" dirty="0" smtClean="0"/>
              <a:t> of </a:t>
            </a:r>
            <a:r>
              <a:rPr lang="es-ES" sz="2000" dirty="0" err="1" smtClean="0"/>
              <a:t>Neutron</a:t>
            </a:r>
            <a:r>
              <a:rPr lang="es-ES" sz="2000" dirty="0" smtClean="0"/>
              <a:t> </a:t>
            </a:r>
            <a:r>
              <a:rPr lang="es-ES" sz="2000" dirty="0" err="1" smtClean="0"/>
              <a:t>Therapeutics</a:t>
            </a:r>
            <a:endParaRPr lang="es-ES" sz="2000" dirty="0" smtClean="0"/>
          </a:p>
          <a:p>
            <a:endParaRPr lang="es-ES" sz="2000" dirty="0"/>
          </a:p>
          <a:p>
            <a:r>
              <a:rPr lang="es-ES" sz="2000" dirty="0" err="1" smtClean="0"/>
              <a:t>Only</a:t>
            </a:r>
            <a:r>
              <a:rPr lang="es-ES" sz="2000" dirty="0" smtClean="0"/>
              <a:t> </a:t>
            </a:r>
            <a:r>
              <a:rPr lang="es-ES" sz="2000" dirty="0" err="1" smtClean="0"/>
              <a:t>facility</a:t>
            </a:r>
            <a:r>
              <a:rPr lang="es-ES" sz="2000" dirty="0" smtClean="0"/>
              <a:t> in </a:t>
            </a:r>
            <a:r>
              <a:rPr lang="es-ES" sz="2000" dirty="0" err="1" smtClean="0"/>
              <a:t>Europe</a:t>
            </a:r>
            <a:r>
              <a:rPr lang="es-ES" sz="2000" dirty="0" smtClean="0"/>
              <a:t> </a:t>
            </a:r>
            <a:r>
              <a:rPr lang="es-ES" sz="2000" dirty="0" err="1" smtClean="0"/>
              <a:t>expected</a:t>
            </a:r>
            <a:r>
              <a:rPr lang="es-ES" sz="2000" dirty="0" smtClean="0"/>
              <a:t> </a:t>
            </a:r>
            <a:r>
              <a:rPr lang="es-ES" sz="2000" dirty="0" err="1" smtClean="0"/>
              <a:t>soon</a:t>
            </a:r>
            <a:endParaRPr lang="es-ES" sz="2000" dirty="0"/>
          </a:p>
        </p:txBody>
      </p:sp>
      <p:pic>
        <p:nvPicPr>
          <p:cNvPr id="8194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9" y="1471106"/>
            <a:ext cx="7143750" cy="40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83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87" y="76742"/>
            <a:ext cx="1285875" cy="581025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2770067" y="190506"/>
            <a:ext cx="61515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600" b="1" dirty="0">
                <a:latin typeface="Arial" panose="020B0604020202020204" pitchFamily="34" charset="0"/>
                <a:cs typeface="Arial" panose="020B0604020202020204" pitchFamily="34" charset="0"/>
              </a:rPr>
              <a:t>LINAC based A-BNCT center in Korea</a:t>
            </a:r>
            <a:endParaRPr lang="ko-KR" alt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59520" y="6334464"/>
            <a:ext cx="2724332" cy="430887"/>
          </a:xfrm>
          <a:prstGeom prst="rect">
            <a:avLst/>
          </a:prstGeom>
          <a:solidFill>
            <a:srgbClr val="CCFFFF">
              <a:alpha val="50980"/>
            </a:srgb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100" b="1" dirty="0">
                <a:latin typeface="Arial Narrow" panose="020B0606020202030204" pitchFamily="34" charset="0"/>
                <a:ea typeface="+mj-ea"/>
              </a:rPr>
              <a:t>Building : 35.3 x 21.8 m</a:t>
            </a:r>
            <a:r>
              <a:rPr lang="en-US" altLang="ko-KR" sz="1100" b="1" baseline="30000" dirty="0">
                <a:latin typeface="Arial Narrow" panose="020B0606020202030204" pitchFamily="34" charset="0"/>
                <a:ea typeface="+mj-ea"/>
              </a:rPr>
              <a:t>2</a:t>
            </a:r>
            <a:r>
              <a:rPr lang="en-US" altLang="ko-KR" sz="1100" b="1" dirty="0">
                <a:latin typeface="Arial Narrow" panose="020B0606020202030204" pitchFamily="34" charset="0"/>
                <a:ea typeface="+mj-ea"/>
              </a:rPr>
              <a:t>  with shielding</a:t>
            </a:r>
          </a:p>
          <a:p>
            <a:r>
              <a:rPr lang="en-US" altLang="ko-KR" sz="1100" b="1" dirty="0">
                <a:latin typeface="Arial Narrow" panose="020B0606020202030204" pitchFamily="34" charset="0"/>
                <a:ea typeface="+mj-ea"/>
              </a:rPr>
              <a:t>Utility : Electricity, Cooling, Air Cond. </a:t>
            </a:r>
            <a:endParaRPr lang="ko-KR" altLang="en-US" sz="1100" b="1" dirty="0">
              <a:latin typeface="Arial Narrow" panose="020B0606020202030204" pitchFamily="34" charset="0"/>
              <a:ea typeface="+mj-ea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2988533" y="1857234"/>
            <a:ext cx="5844570" cy="4906163"/>
            <a:chOff x="247547" y="1076201"/>
            <a:chExt cx="6964470" cy="6094592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20" y="1076201"/>
              <a:ext cx="6874797" cy="607226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7" name="직사각형 16"/>
            <p:cNvSpPr/>
            <p:nvPr/>
          </p:nvSpPr>
          <p:spPr>
            <a:xfrm rot="18866777">
              <a:off x="6631286" y="3143711"/>
              <a:ext cx="122410" cy="26709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/>
            </a:p>
          </p:txBody>
        </p:sp>
        <p:sp>
          <p:nvSpPr>
            <p:cNvPr id="18" name="직사각형 17"/>
            <p:cNvSpPr/>
            <p:nvPr/>
          </p:nvSpPr>
          <p:spPr>
            <a:xfrm rot="2268203">
              <a:off x="6703430" y="4857468"/>
              <a:ext cx="113900" cy="30748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41676" y="4169051"/>
              <a:ext cx="1293561" cy="305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Accelerator Room</a:t>
              </a:r>
              <a:endParaRPr lang="ko-KR" altLang="en-US" sz="1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60961" y="2429153"/>
              <a:ext cx="1452104" cy="305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Treatment  Room  #1</a:t>
              </a:r>
              <a:endParaRPr lang="ko-KR" altLang="en-US" sz="1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73255" y="3404341"/>
              <a:ext cx="1452104" cy="305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Treatment  Room  #2</a:t>
              </a:r>
              <a:endParaRPr lang="ko-KR" altLang="en-US" sz="1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15540" y="4859816"/>
              <a:ext cx="1452104" cy="497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Treatment  Room  #3</a:t>
              </a:r>
            </a:p>
            <a:p>
              <a:pPr algn="ctr"/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(BNCT Lab.)</a:t>
              </a:r>
              <a:endParaRPr lang="ko-KR" altLang="en-US" sz="1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72510" y="6021485"/>
              <a:ext cx="2009871" cy="305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Treatment  Preparation Room </a:t>
              </a:r>
              <a:endParaRPr lang="ko-KR" altLang="en-US" sz="1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74704" y="4964706"/>
              <a:ext cx="733884" cy="497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Control  </a:t>
              </a:r>
            </a:p>
            <a:p>
              <a:pPr algn="ctr"/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Room</a:t>
              </a:r>
              <a:endParaRPr lang="ko-KR" altLang="en-US" sz="1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78533" y="5896418"/>
              <a:ext cx="766358" cy="497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Injection </a:t>
              </a:r>
            </a:p>
            <a:p>
              <a:pPr algn="ctr"/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Room</a:t>
              </a:r>
              <a:endParaRPr lang="ko-KR" altLang="en-US" sz="1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19943" y="4913593"/>
              <a:ext cx="982205" cy="68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Radiation </a:t>
              </a:r>
            </a:p>
            <a:p>
              <a:pPr algn="ctr"/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Safety </a:t>
              </a:r>
            </a:p>
            <a:p>
              <a:pPr algn="ctr"/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Management</a:t>
              </a:r>
              <a:endParaRPr lang="ko-KR" altLang="en-US" sz="1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65920" y="6864929"/>
              <a:ext cx="754896" cy="305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Entrance</a:t>
              </a:r>
              <a:endParaRPr lang="ko-KR" altLang="en-US" sz="1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59401" y="6864928"/>
              <a:ext cx="1156029" cy="305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Emergency Exit</a:t>
              </a:r>
              <a:endParaRPr lang="ko-KR" altLang="en-US" sz="1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439068" y="5317181"/>
              <a:ext cx="1102544" cy="305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Post-treatment</a:t>
              </a:r>
              <a:endParaRPr lang="ko-KR" altLang="en-US" sz="1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7547" y="3889746"/>
              <a:ext cx="867595" cy="68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Moderator </a:t>
              </a:r>
            </a:p>
            <a:p>
              <a:pPr algn="ctr"/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Assembly</a:t>
              </a:r>
            </a:p>
            <a:p>
              <a:pPr algn="ctr"/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(Inside)</a:t>
              </a:r>
              <a:endParaRPr lang="ko-KR" altLang="en-US" sz="1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직선 화살표 연결선 30"/>
            <p:cNvCxnSpPr/>
            <p:nvPr/>
          </p:nvCxnSpPr>
          <p:spPr>
            <a:xfrm flipV="1">
              <a:off x="1025469" y="3905600"/>
              <a:ext cx="1936246" cy="293203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651534" y="5915612"/>
              <a:ext cx="821751" cy="305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>
                  <a:solidFill>
                    <a:srgbClr val="0000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Reception</a:t>
              </a:r>
              <a:endParaRPr lang="ko-KR" altLang="en-US" sz="1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b="2239"/>
          <a:stretch/>
        </p:blipFill>
        <p:spPr>
          <a:xfrm>
            <a:off x="149769" y="5111274"/>
            <a:ext cx="2251352" cy="1618349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395540" y="6425507"/>
            <a:ext cx="795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22861" latinLnBrk="1">
              <a:defRPr/>
            </a:pPr>
            <a:r>
              <a:rPr lang="en-US" altLang="ko-KR" sz="1200" b="1" dirty="0">
                <a:solidFill>
                  <a:srgbClr val="FFFF00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BNCT Lab</a:t>
            </a:r>
            <a:endParaRPr lang="ko-KR" altLang="en-US" sz="1200" b="1" dirty="0">
              <a:solidFill>
                <a:srgbClr val="FFFF00"/>
              </a:solidFill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24" y="977381"/>
            <a:ext cx="2229206" cy="168845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TextBox 59"/>
          <p:cNvSpPr txBox="1"/>
          <p:nvPr/>
        </p:nvSpPr>
        <p:spPr>
          <a:xfrm>
            <a:off x="1403417" y="2388840"/>
            <a:ext cx="1063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22861" latinLnBrk="1">
              <a:defRPr/>
            </a:pPr>
            <a:r>
              <a:rPr lang="en-US" altLang="ko-KR" sz="1200" b="1" dirty="0">
                <a:solidFill>
                  <a:srgbClr val="FFFF00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Dosimetry Lab</a:t>
            </a:r>
            <a:endParaRPr lang="ko-KR" altLang="en-US" sz="1200" b="1" dirty="0">
              <a:solidFill>
                <a:srgbClr val="FFFF00"/>
              </a:solidFill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367" y="4562518"/>
            <a:ext cx="2195608" cy="16467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004" y="2733810"/>
            <a:ext cx="2016661" cy="15124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004" y="978408"/>
            <a:ext cx="2016661" cy="15124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62" y="957090"/>
            <a:ext cx="2022758" cy="15170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49" y="957090"/>
            <a:ext cx="2023720" cy="15177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9" y="2823625"/>
            <a:ext cx="2749007" cy="20617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1" name="TextBox 60"/>
          <p:cNvSpPr txBox="1"/>
          <p:nvPr/>
        </p:nvSpPr>
        <p:spPr>
          <a:xfrm>
            <a:off x="299787" y="4855837"/>
            <a:ext cx="2589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22861" latinLnBrk="1">
              <a:defRPr/>
            </a:pPr>
            <a:r>
              <a:rPr lang="en-US" altLang="ko-KR" sz="1200" b="1" dirty="0">
                <a:latin typeface="Arial Narrow" panose="020B0606020202030204" pitchFamily="34" charset="0"/>
                <a:ea typeface="맑은 고딕" panose="020B0503020000020004" pitchFamily="50" charset="-127"/>
              </a:rPr>
              <a:t>Be Target &amp; Moderator Assembly (BSA) </a:t>
            </a:r>
            <a:endParaRPr lang="ko-KR" altLang="en-US" sz="1200" b="1" dirty="0"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979710" y="4205624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22861" latinLnBrk="1">
              <a:defRPr/>
            </a:pPr>
            <a:r>
              <a:rPr lang="en-US" altLang="ko-KR" sz="1200" b="1" dirty="0">
                <a:latin typeface="Arial Narrow" panose="020B0606020202030204" pitchFamily="34" charset="0"/>
                <a:ea typeface="맑은 고딕" panose="020B0503020000020004" pitchFamily="50" charset="-127"/>
              </a:rPr>
              <a:t>Proton Injector</a:t>
            </a:r>
            <a:endParaRPr lang="ko-KR" altLang="en-US" sz="1200" b="1" dirty="0"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341169" y="2474880"/>
            <a:ext cx="450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22861" latinLnBrk="1">
              <a:defRPr/>
            </a:pPr>
            <a:r>
              <a:rPr lang="en-US" altLang="ko-KR" sz="1200" b="1" dirty="0">
                <a:latin typeface="Arial Narrow" panose="020B0606020202030204" pitchFamily="34" charset="0"/>
                <a:ea typeface="맑은 고딕" panose="020B0503020000020004" pitchFamily="50" charset="-127"/>
              </a:rPr>
              <a:t>RFQ</a:t>
            </a:r>
            <a:endParaRPr lang="ko-KR" altLang="en-US" sz="1200" b="1" dirty="0"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966342" y="2490905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22861" latinLnBrk="1">
              <a:defRPr/>
            </a:pPr>
            <a:r>
              <a:rPr lang="en-US" altLang="ko-KR" sz="1200" b="1" dirty="0">
                <a:latin typeface="Arial Narrow" panose="020B0606020202030204" pitchFamily="34" charset="0"/>
                <a:ea typeface="맑은 고딕" panose="020B0503020000020004" pitchFamily="50" charset="-127"/>
              </a:rPr>
              <a:t>DTL</a:t>
            </a:r>
            <a:endParaRPr lang="ko-KR" altLang="en-US" sz="1200" b="1" dirty="0"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036736" y="2466489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22861" latinLnBrk="1">
              <a:defRPr/>
            </a:pPr>
            <a:r>
              <a:rPr lang="en-US" altLang="ko-KR" sz="1200" b="1" dirty="0">
                <a:latin typeface="Arial Narrow" panose="020B0606020202030204" pitchFamily="34" charset="0"/>
                <a:ea typeface="맑은 고딕" panose="020B0503020000020004" pitchFamily="50" charset="-127"/>
              </a:rPr>
              <a:t>BTL</a:t>
            </a:r>
            <a:endParaRPr lang="ko-KR" altLang="en-US" sz="1200" b="1" dirty="0"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482001" y="5941239"/>
            <a:ext cx="1026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22861" latinLnBrk="1">
              <a:defRPr/>
            </a:pPr>
            <a:r>
              <a:rPr lang="en-US" altLang="ko-KR" sz="1200" b="1" dirty="0">
                <a:solidFill>
                  <a:srgbClr val="FFFF00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Control Room</a:t>
            </a:r>
            <a:endParaRPr lang="ko-KR" altLang="en-US" sz="1200" b="1" dirty="0">
              <a:solidFill>
                <a:srgbClr val="FFFF00"/>
              </a:solidFill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68" name="Picture 16" descr="다원시스에 대한 이미지 검색결과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655" y="253751"/>
            <a:ext cx="1441847" cy="36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itle 4"/>
          <p:cNvSpPr txBox="1">
            <a:spLocks/>
          </p:cNvSpPr>
          <p:nvPr/>
        </p:nvSpPr>
        <p:spPr bwMode="auto">
          <a:xfrm>
            <a:off x="1822216" y="18371"/>
            <a:ext cx="8186465" cy="836712"/>
          </a:xfrm>
          <a:prstGeom prst="rect">
            <a:avLst/>
          </a:prstGeom>
          <a:solidFill>
            <a:srgbClr val="00B050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ysClr val="window" lastClr="FFFFFF"/>
                </a:solidFill>
                <a:latin typeface="Calibri" charset="0"/>
              </a:rPr>
              <a:t>LINAC based A-BNCT center in Korea</a:t>
            </a:r>
          </a:p>
        </p:txBody>
      </p:sp>
    </p:spTree>
    <p:extLst>
      <p:ext uri="{BB962C8B-B14F-4D97-AF65-F5344CB8AC3E}">
        <p14:creationId xmlns:p14="http://schemas.microsoft.com/office/powerpoint/2010/main" val="4096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2116" y="0"/>
            <a:ext cx="12194117" cy="836712"/>
          </a:xfrm>
          <a:prstGeom prst="rect">
            <a:avLst/>
          </a:prstGeom>
          <a:solidFill>
            <a:srgbClr val="00B050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Elements of ABNS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pic>
        <p:nvPicPr>
          <p:cNvPr id="7" name="Imagen 4"/>
          <p:cNvPicPr>
            <a:picLocks noChangeAspect="1"/>
          </p:cNvPicPr>
          <p:nvPr/>
        </p:nvPicPr>
        <p:blipFill rotWithShape="1">
          <a:blip r:embed="rId3"/>
          <a:srcRect l="1834" t="2278" r="2742" b="27597"/>
          <a:stretch/>
        </p:blipFill>
        <p:spPr>
          <a:xfrm>
            <a:off x="369195" y="946193"/>
            <a:ext cx="6629400" cy="256540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8233893" y="5402173"/>
            <a:ext cx="39581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spectrum</a:t>
            </a:r>
            <a:r>
              <a:rPr lang="es-ES" dirty="0" smtClean="0"/>
              <a:t> can </a:t>
            </a:r>
            <a:r>
              <a:rPr lang="es-ES" dirty="0" err="1" smtClean="0"/>
              <a:t>also</a:t>
            </a:r>
            <a:r>
              <a:rPr lang="es-ES" dirty="0" smtClean="0"/>
              <a:t> be </a:t>
            </a:r>
            <a:r>
              <a:rPr lang="es-ES" dirty="0" err="1" smtClean="0"/>
              <a:t>improved</a:t>
            </a:r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213150" y="4606138"/>
            <a:ext cx="3779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BSA (</a:t>
            </a:r>
            <a:r>
              <a:rPr lang="es-ES" dirty="0" err="1" smtClean="0"/>
              <a:t>Beam</a:t>
            </a:r>
            <a:r>
              <a:rPr lang="es-ES" dirty="0" smtClean="0"/>
              <a:t> </a:t>
            </a:r>
            <a:r>
              <a:rPr lang="es-ES" dirty="0" err="1" smtClean="0"/>
              <a:t>Shape</a:t>
            </a:r>
            <a:endParaRPr lang="es-ES" dirty="0" smtClean="0"/>
          </a:p>
          <a:p>
            <a:r>
              <a:rPr lang="es-ES" dirty="0" err="1" smtClean="0"/>
              <a:t>Assembly</a:t>
            </a:r>
            <a:r>
              <a:rPr lang="es-ES" dirty="0" smtClean="0"/>
              <a:t>): </a:t>
            </a:r>
            <a:r>
              <a:rPr lang="es-ES" dirty="0" err="1" smtClean="0"/>
              <a:t>moderator</a:t>
            </a:r>
            <a:r>
              <a:rPr lang="es-ES" dirty="0" smtClean="0"/>
              <a:t> (MgF2, </a:t>
            </a:r>
            <a:r>
              <a:rPr lang="es-ES" dirty="0" err="1" smtClean="0"/>
              <a:t>AlF</a:t>
            </a:r>
            <a:r>
              <a:rPr lang="es-ES" dirty="0" smtClean="0"/>
              <a:t>, etc.), reflector (Bi, Pb), </a:t>
            </a:r>
            <a:r>
              <a:rPr lang="es-ES" dirty="0" err="1" smtClean="0"/>
              <a:t>filter</a:t>
            </a:r>
            <a:r>
              <a:rPr lang="es-ES" dirty="0" smtClean="0"/>
              <a:t> and </a:t>
            </a:r>
            <a:r>
              <a:rPr lang="es-ES" dirty="0" err="1" smtClean="0"/>
              <a:t>shielding</a:t>
            </a:r>
            <a:r>
              <a:rPr lang="es-ES" dirty="0" smtClean="0"/>
              <a:t> (Li-</a:t>
            </a:r>
            <a:r>
              <a:rPr lang="es-ES" dirty="0" err="1" smtClean="0"/>
              <a:t>poly</a:t>
            </a:r>
            <a:r>
              <a:rPr lang="es-ES" dirty="0" smtClean="0"/>
              <a:t>, </a:t>
            </a:r>
            <a:r>
              <a:rPr lang="es-ES" dirty="0" err="1" smtClean="0"/>
              <a:t>LiF</a:t>
            </a:r>
            <a:r>
              <a:rPr lang="es-ES" dirty="0" smtClean="0"/>
              <a:t>)</a:t>
            </a:r>
            <a:endParaRPr lang="es-ES" dirty="0"/>
          </a:p>
        </p:txBody>
      </p:sp>
      <p:cxnSp>
        <p:nvCxnSpPr>
          <p:cNvPr id="4" name="3 Conector recto de flecha"/>
          <p:cNvCxnSpPr/>
          <p:nvPr/>
        </p:nvCxnSpPr>
        <p:spPr>
          <a:xfrm flipV="1">
            <a:off x="4844955" y="2562899"/>
            <a:ext cx="152048" cy="17770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232012" y="4373906"/>
            <a:ext cx="317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Neutron</a:t>
            </a:r>
            <a:r>
              <a:rPr lang="es-ES" dirty="0" smtClean="0"/>
              <a:t> </a:t>
            </a:r>
            <a:r>
              <a:rPr lang="es-ES" dirty="0" err="1" smtClean="0"/>
              <a:t>producing</a:t>
            </a:r>
            <a:r>
              <a:rPr lang="es-ES" dirty="0" smtClean="0"/>
              <a:t> target</a:t>
            </a:r>
            <a:endParaRPr lang="es-ES" dirty="0"/>
          </a:p>
        </p:txBody>
      </p:sp>
      <p:cxnSp>
        <p:nvCxnSpPr>
          <p:cNvPr id="5" name="4 Conector recto de flecha"/>
          <p:cNvCxnSpPr/>
          <p:nvPr/>
        </p:nvCxnSpPr>
        <p:spPr>
          <a:xfrm flipV="1">
            <a:off x="3002507" y="2562898"/>
            <a:ext cx="1842448" cy="17770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14 Imagen" descr="http://tro.amegroups.com/article/viewFile/4713/html/2319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576" y="2097088"/>
            <a:ext cx="4120999" cy="2993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44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2116" y="0"/>
            <a:ext cx="12194117" cy="836712"/>
          </a:xfrm>
          <a:prstGeom prst="rect">
            <a:avLst/>
          </a:prstGeom>
          <a:solidFill>
            <a:srgbClr val="00B050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International Society for Neutron Capture Therapy 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 rotWithShape="1">
          <a:blip r:embed="rId3"/>
          <a:srcRect l="39103" t="33350" r="39772" b="28404"/>
          <a:stretch/>
        </p:blipFill>
        <p:spPr>
          <a:xfrm>
            <a:off x="7833360" y="1246632"/>
            <a:ext cx="3863340" cy="3934334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4"/>
          <a:srcRect t="8819" r="38571"/>
          <a:stretch/>
        </p:blipFill>
        <p:spPr>
          <a:xfrm>
            <a:off x="1531180" y="2808984"/>
            <a:ext cx="4976207" cy="334518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44699" y="1117843"/>
            <a:ext cx="7099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ISNCT: </a:t>
            </a:r>
            <a:r>
              <a:rPr lang="es-ES" sz="2400" dirty="0" err="1" smtClean="0"/>
              <a:t>Involves</a:t>
            </a:r>
            <a:r>
              <a:rPr lang="es-ES" sz="2400" dirty="0" smtClean="0"/>
              <a:t> </a:t>
            </a:r>
            <a:r>
              <a:rPr lang="es-ES" sz="2400" dirty="0" err="1" smtClean="0"/>
              <a:t>multidisciplinary</a:t>
            </a:r>
            <a:r>
              <a:rPr lang="es-ES" sz="2400" dirty="0" smtClean="0"/>
              <a:t> </a:t>
            </a:r>
            <a:r>
              <a:rPr lang="es-ES" sz="2400" dirty="0" err="1" smtClean="0"/>
              <a:t>researchers</a:t>
            </a:r>
            <a:r>
              <a:rPr lang="es-ES" sz="2400" dirty="0" smtClean="0"/>
              <a:t> in </a:t>
            </a:r>
            <a:r>
              <a:rPr lang="es-ES" sz="2400" dirty="0" err="1" smtClean="0"/>
              <a:t>the</a:t>
            </a:r>
            <a:r>
              <a:rPr lang="es-ES" sz="2400" dirty="0" smtClean="0"/>
              <a:t> </a:t>
            </a:r>
            <a:r>
              <a:rPr lang="es-ES" sz="2400" dirty="0" err="1" smtClean="0"/>
              <a:t>field</a:t>
            </a:r>
            <a:r>
              <a:rPr lang="es-ES" sz="2400" dirty="0" smtClean="0"/>
              <a:t> </a:t>
            </a:r>
            <a:r>
              <a:rPr lang="es-ES" sz="2400" dirty="0" err="1" smtClean="0"/>
              <a:t>collaborate</a:t>
            </a:r>
            <a:r>
              <a:rPr lang="es-ES" sz="2400" dirty="0" smtClean="0"/>
              <a:t> in a </a:t>
            </a:r>
            <a:r>
              <a:rPr lang="es-ES" sz="2400" dirty="0" err="1" smtClean="0"/>
              <a:t>spirit</a:t>
            </a:r>
            <a:r>
              <a:rPr lang="es-ES" sz="2400" dirty="0" smtClean="0"/>
              <a:t> of </a:t>
            </a:r>
            <a:r>
              <a:rPr lang="es-ES" sz="2400" dirty="0" err="1" smtClean="0"/>
              <a:t>close</a:t>
            </a:r>
            <a:r>
              <a:rPr lang="es-ES" sz="2400" dirty="0"/>
              <a:t> </a:t>
            </a:r>
            <a:r>
              <a:rPr lang="es-ES" sz="2400" dirty="0" err="1" smtClean="0"/>
              <a:t>collaboration</a:t>
            </a:r>
            <a:endParaRPr lang="es-ES" sz="2400" dirty="0" smtClean="0"/>
          </a:p>
          <a:p>
            <a:endParaRPr lang="es-ES" sz="2400" dirty="0"/>
          </a:p>
          <a:p>
            <a:r>
              <a:rPr lang="es-ES" sz="2400" dirty="0" err="1" smtClean="0"/>
              <a:t>Promotes</a:t>
            </a:r>
            <a:r>
              <a:rPr lang="es-ES" sz="2400" dirty="0" smtClean="0"/>
              <a:t> </a:t>
            </a:r>
            <a:r>
              <a:rPr lang="es-ES" sz="2400" dirty="0" err="1" smtClean="0"/>
              <a:t>the</a:t>
            </a:r>
            <a:r>
              <a:rPr lang="es-ES" sz="2400" dirty="0" smtClean="0"/>
              <a:t> </a:t>
            </a:r>
            <a:r>
              <a:rPr lang="es-ES" sz="2400" dirty="0" err="1" smtClean="0"/>
              <a:t>future</a:t>
            </a:r>
            <a:r>
              <a:rPr lang="es-ES" sz="2400" dirty="0" smtClean="0"/>
              <a:t> </a:t>
            </a:r>
            <a:r>
              <a:rPr lang="es-ES" sz="2400" dirty="0" err="1" smtClean="0"/>
              <a:t>development</a:t>
            </a:r>
            <a:r>
              <a:rPr lang="es-ES" sz="2400" dirty="0" smtClean="0"/>
              <a:t> of BNCT</a:t>
            </a:r>
            <a:endParaRPr lang="es-ES" sz="2400" dirty="0"/>
          </a:p>
        </p:txBody>
      </p:sp>
      <p:sp>
        <p:nvSpPr>
          <p:cNvPr id="3" name="2 CuadroTexto"/>
          <p:cNvSpPr txBox="1"/>
          <p:nvPr/>
        </p:nvSpPr>
        <p:spPr>
          <a:xfrm>
            <a:off x="7923512" y="6104296"/>
            <a:ext cx="3863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/>
              <a:t>www.isnct.net</a:t>
            </a:r>
            <a:endParaRPr lang="es-ES" sz="4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7833360" y="5180966"/>
            <a:ext cx="3863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0070C0"/>
                </a:solidFill>
              </a:rPr>
              <a:t>President</a:t>
            </a:r>
            <a:r>
              <a:rPr lang="es-ES" dirty="0" smtClean="0">
                <a:solidFill>
                  <a:srgbClr val="0070C0"/>
                </a:solidFill>
              </a:rPr>
              <a:t>: Ignacio Porras</a:t>
            </a:r>
          </a:p>
          <a:p>
            <a:r>
              <a:rPr lang="es-ES" dirty="0" smtClean="0">
                <a:solidFill>
                  <a:srgbClr val="0070C0"/>
                </a:solidFill>
              </a:rPr>
              <a:t>Vice-</a:t>
            </a:r>
            <a:r>
              <a:rPr lang="es-ES" dirty="0" err="1" smtClean="0">
                <a:solidFill>
                  <a:srgbClr val="0070C0"/>
                </a:solidFill>
              </a:rPr>
              <a:t>President</a:t>
            </a:r>
            <a:r>
              <a:rPr lang="es-ES" dirty="0" smtClean="0">
                <a:solidFill>
                  <a:srgbClr val="0070C0"/>
                </a:solidFill>
              </a:rPr>
              <a:t>: </a:t>
            </a:r>
            <a:r>
              <a:rPr lang="es-ES" dirty="0" err="1" smtClean="0">
                <a:solidFill>
                  <a:srgbClr val="0070C0"/>
                </a:solidFill>
              </a:rPr>
              <a:t>Akira</a:t>
            </a:r>
            <a:r>
              <a:rPr lang="es-ES" dirty="0" smtClean="0">
                <a:solidFill>
                  <a:srgbClr val="0070C0"/>
                </a:solidFill>
              </a:rPr>
              <a:t> </a:t>
            </a:r>
            <a:r>
              <a:rPr lang="es-ES" dirty="0" err="1" smtClean="0">
                <a:solidFill>
                  <a:srgbClr val="0070C0"/>
                </a:solidFill>
              </a:rPr>
              <a:t>Matsumura</a:t>
            </a:r>
            <a:endParaRPr lang="es-ES" dirty="0" smtClean="0">
              <a:solidFill>
                <a:srgbClr val="0070C0"/>
              </a:solidFill>
            </a:endParaRPr>
          </a:p>
          <a:p>
            <a:r>
              <a:rPr lang="es-ES" dirty="0" smtClean="0">
                <a:solidFill>
                  <a:srgbClr val="0070C0"/>
                </a:solidFill>
              </a:rPr>
              <a:t>Gen. </a:t>
            </a:r>
            <a:r>
              <a:rPr lang="es-ES" dirty="0" err="1" smtClean="0">
                <a:solidFill>
                  <a:srgbClr val="0070C0"/>
                </a:solidFill>
              </a:rPr>
              <a:t>Secretary</a:t>
            </a:r>
            <a:r>
              <a:rPr lang="es-ES" dirty="0" smtClean="0">
                <a:solidFill>
                  <a:srgbClr val="0070C0"/>
                </a:solidFill>
              </a:rPr>
              <a:t>: Silva </a:t>
            </a:r>
            <a:r>
              <a:rPr lang="es-ES" dirty="0" err="1" smtClean="0">
                <a:solidFill>
                  <a:srgbClr val="0070C0"/>
                </a:solidFill>
              </a:rPr>
              <a:t>Bortolussi</a:t>
            </a:r>
            <a:endParaRPr lang="es-E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1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2116" y="0"/>
            <a:ext cx="12194117" cy="6858000"/>
          </a:xfrm>
          <a:prstGeom prst="rect">
            <a:avLst/>
          </a:prstGeom>
          <a:solidFill>
            <a:srgbClr val="C00000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Open research problems in BNCT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0" y="2975019"/>
            <a:ext cx="12194117" cy="83671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The boron carrier 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1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570" y="5110578"/>
            <a:ext cx="268473" cy="22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777" y="5441352"/>
            <a:ext cx="195015" cy="16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846" y="5447580"/>
            <a:ext cx="290481" cy="2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23 Rectángulo"/>
          <p:cNvSpPr/>
          <p:nvPr/>
        </p:nvSpPr>
        <p:spPr>
          <a:xfrm>
            <a:off x="4715408" y="5316508"/>
            <a:ext cx="671530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err="1"/>
              <a:t>b</a:t>
            </a:r>
            <a:r>
              <a:rPr lang="es-ES" sz="2000" dirty="0" err="1" smtClean="0"/>
              <a:t>oron-rich</a:t>
            </a:r>
            <a:r>
              <a:rPr lang="es-ES" sz="2000" dirty="0" smtClean="0"/>
              <a:t> </a:t>
            </a:r>
            <a:r>
              <a:rPr lang="es-ES" sz="2000" dirty="0" err="1" smtClean="0"/>
              <a:t>dendrimers</a:t>
            </a:r>
            <a:r>
              <a:rPr lang="es-ES" sz="2000" dirty="0" smtClean="0"/>
              <a:t> </a:t>
            </a:r>
            <a:r>
              <a:rPr lang="es-ES" sz="2000" dirty="0" err="1" smtClean="0"/>
              <a:t>with</a:t>
            </a:r>
            <a:r>
              <a:rPr lang="es-ES" sz="2000" dirty="0" smtClean="0"/>
              <a:t> </a:t>
            </a:r>
            <a:r>
              <a:rPr lang="es-ES" sz="2000" dirty="0" err="1" smtClean="0"/>
              <a:t>porphyrin</a:t>
            </a:r>
            <a:r>
              <a:rPr lang="es-ES" sz="2000" dirty="0" smtClean="0"/>
              <a:t> </a:t>
            </a:r>
            <a:r>
              <a:rPr lang="es-ES" sz="2000" dirty="0" err="1" smtClean="0"/>
              <a:t>nucleus</a:t>
            </a:r>
            <a:r>
              <a:rPr lang="es-ES" sz="2000" dirty="0" smtClean="0"/>
              <a:t>:</a:t>
            </a:r>
          </a:p>
          <a:p>
            <a:r>
              <a:rPr lang="es-ES" sz="2000" dirty="0"/>
              <a:t>J</a:t>
            </a:r>
            <a:r>
              <a:rPr lang="es-ES" sz="2000" dirty="0" smtClean="0"/>
              <a:t>. Cabrera et al., </a:t>
            </a:r>
            <a:r>
              <a:rPr lang="sv-SE" sz="2000" i="1" dirty="0"/>
              <a:t>Inorg. Chem.</a:t>
            </a:r>
            <a:r>
              <a:rPr lang="sv-SE" sz="2000" dirty="0"/>
              <a:t>, 2015, 54 (10), </a:t>
            </a:r>
            <a:r>
              <a:rPr lang="sv-SE" sz="2000" dirty="0" smtClean="0"/>
              <a:t>5021–5031</a:t>
            </a:r>
            <a:endParaRPr lang="es-ES" sz="2000" dirty="0" smtClean="0"/>
          </a:p>
          <a:p>
            <a:endParaRPr lang="es-ES" sz="2400" dirty="0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308103"/>
              </p:ext>
            </p:extLst>
          </p:nvPr>
        </p:nvGraphicFramePr>
        <p:xfrm>
          <a:off x="5078804" y="1621611"/>
          <a:ext cx="3707679" cy="3694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CS ChemDraw Drawing" r:id="rId6" imgW="6265139" imgH="6245208" progId="">
                  <p:embed/>
                </p:oleObj>
              </mc:Choice>
              <mc:Fallback>
                <p:oleObj name="CS ChemDraw Drawing" r:id="rId6" imgW="6265139" imgH="62452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8804" y="1621611"/>
                        <a:ext cx="3707679" cy="36948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808" y="1391086"/>
            <a:ext cx="2247900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9381424" y="4187248"/>
            <a:ext cx="20046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10 </a:t>
            </a:r>
            <a:r>
              <a:rPr lang="es-ES" dirty="0" err="1" smtClean="0"/>
              <a:t>atoms</a:t>
            </a:r>
            <a:r>
              <a:rPr lang="es-ES" dirty="0" smtClean="0"/>
              <a:t> of </a:t>
            </a:r>
            <a:r>
              <a:rPr lang="es-ES" dirty="0" err="1" smtClean="0"/>
              <a:t>boron</a:t>
            </a:r>
            <a:r>
              <a:rPr lang="es-ES" dirty="0" smtClean="0"/>
              <a:t> in </a:t>
            </a:r>
            <a:r>
              <a:rPr lang="es-ES" dirty="0" err="1" smtClean="0"/>
              <a:t>each</a:t>
            </a:r>
            <a:r>
              <a:rPr lang="es-ES" dirty="0" smtClean="0"/>
              <a:t> </a:t>
            </a:r>
          </a:p>
          <a:p>
            <a:pPr algn="ctr"/>
            <a:r>
              <a:rPr lang="es-ES" dirty="0" err="1" smtClean="0"/>
              <a:t>carborane</a:t>
            </a:r>
            <a:r>
              <a:rPr lang="es-ES" dirty="0" smtClean="0"/>
              <a:t> </a:t>
            </a:r>
            <a:r>
              <a:rPr lang="es-ES" dirty="0" err="1" smtClean="0"/>
              <a:t>cage</a:t>
            </a:r>
            <a:endParaRPr lang="es-ES" dirty="0" smtClean="0"/>
          </a:p>
        </p:txBody>
      </p:sp>
      <p:cxnSp>
        <p:nvCxnSpPr>
          <p:cNvPr id="11" name="10 Conector recto de flecha"/>
          <p:cNvCxnSpPr/>
          <p:nvPr/>
        </p:nvCxnSpPr>
        <p:spPr>
          <a:xfrm flipV="1">
            <a:off x="8786483" y="2537806"/>
            <a:ext cx="712269" cy="263962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contenido 2"/>
          <p:cNvSpPr>
            <a:spLocks noGrp="1"/>
          </p:cNvSpPr>
          <p:nvPr>
            <p:ph idx="1"/>
          </p:nvPr>
        </p:nvSpPr>
        <p:spPr>
          <a:xfrm>
            <a:off x="651612" y="1078762"/>
            <a:ext cx="3063435" cy="5976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 err="1"/>
              <a:t>Until</a:t>
            </a:r>
            <a:r>
              <a:rPr lang="es-ES" dirty="0"/>
              <a:t> </a:t>
            </a:r>
            <a:r>
              <a:rPr lang="es-ES" dirty="0" err="1" smtClean="0"/>
              <a:t>now</a:t>
            </a:r>
            <a:r>
              <a:rPr lang="es-ES" dirty="0" smtClean="0"/>
              <a:t>:</a:t>
            </a:r>
            <a:endParaRPr lang="es-ES" u="sng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8" y="1783669"/>
            <a:ext cx="2762251" cy="15430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t="6031" r="3595" b="3386"/>
          <a:stretch/>
        </p:blipFill>
        <p:spPr>
          <a:xfrm>
            <a:off x="838649" y="3969426"/>
            <a:ext cx="3078619" cy="2563519"/>
          </a:xfrm>
          <a:prstGeom prst="rect">
            <a:avLst/>
          </a:prstGeom>
        </p:spPr>
      </p:pic>
      <p:sp>
        <p:nvSpPr>
          <p:cNvPr id="18" name="23 Rectángulo"/>
          <p:cNvSpPr/>
          <p:nvPr/>
        </p:nvSpPr>
        <p:spPr>
          <a:xfrm>
            <a:off x="98503" y="1702695"/>
            <a:ext cx="874535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 smtClean="0"/>
              <a:t>BPA</a:t>
            </a:r>
          </a:p>
          <a:p>
            <a:endParaRPr lang="es-ES" dirty="0"/>
          </a:p>
        </p:txBody>
      </p:sp>
      <p:sp>
        <p:nvSpPr>
          <p:cNvPr id="16" name="23 Rectángulo"/>
          <p:cNvSpPr/>
          <p:nvPr/>
        </p:nvSpPr>
        <p:spPr>
          <a:xfrm>
            <a:off x="76830" y="3986698"/>
            <a:ext cx="92204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 smtClean="0"/>
              <a:t>BSH</a:t>
            </a:r>
          </a:p>
          <a:p>
            <a:endParaRPr lang="es-ES" dirty="0"/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6076932" y="882703"/>
            <a:ext cx="3646953" cy="597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dirty="0" err="1" smtClean="0"/>
              <a:t>Nanoparticles</a:t>
            </a:r>
            <a:r>
              <a:rPr lang="es-ES" dirty="0" smtClean="0"/>
              <a:t>:</a:t>
            </a:r>
            <a:endParaRPr lang="es-ES" u="sng" dirty="0"/>
          </a:p>
        </p:txBody>
      </p:sp>
      <p:sp>
        <p:nvSpPr>
          <p:cNvPr id="2" name="Rectángulo 1"/>
          <p:cNvSpPr/>
          <p:nvPr/>
        </p:nvSpPr>
        <p:spPr>
          <a:xfrm>
            <a:off x="98504" y="1652809"/>
            <a:ext cx="4155865" cy="2145400"/>
          </a:xfrm>
          <a:prstGeom prst="rect">
            <a:avLst/>
          </a:prstGeom>
          <a:noFill/>
          <a:ln w="28575">
            <a:solidFill>
              <a:srgbClr val="30C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105398" y="3936782"/>
            <a:ext cx="4155865" cy="2856689"/>
          </a:xfrm>
          <a:prstGeom prst="rect">
            <a:avLst/>
          </a:prstGeom>
          <a:noFill/>
          <a:ln w="28575">
            <a:solidFill>
              <a:srgbClr val="30C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/>
          <p:cNvSpPr/>
          <p:nvPr/>
        </p:nvSpPr>
        <p:spPr>
          <a:xfrm>
            <a:off x="4525448" y="1553846"/>
            <a:ext cx="6860595" cy="4488725"/>
          </a:xfrm>
          <a:prstGeom prst="rect">
            <a:avLst/>
          </a:prstGeom>
          <a:noFill/>
          <a:ln w="28575">
            <a:solidFill>
              <a:srgbClr val="30C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3 Rectángulo"/>
          <p:cNvSpPr/>
          <p:nvPr/>
        </p:nvSpPr>
        <p:spPr>
          <a:xfrm>
            <a:off x="1729900" y="3326719"/>
            <a:ext cx="2568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err="1"/>
              <a:t>b</a:t>
            </a:r>
            <a:r>
              <a:rPr lang="es-ES" sz="2000" dirty="0" err="1" smtClean="0"/>
              <a:t>oronophenylalanine</a:t>
            </a:r>
            <a:endParaRPr lang="es-ES" sz="1400" dirty="0"/>
          </a:p>
        </p:txBody>
      </p:sp>
      <p:sp>
        <p:nvSpPr>
          <p:cNvPr id="26" name="23 Rectángulo"/>
          <p:cNvSpPr/>
          <p:nvPr/>
        </p:nvSpPr>
        <p:spPr>
          <a:xfrm>
            <a:off x="1712455" y="6324725"/>
            <a:ext cx="24436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/>
              <a:t>s</a:t>
            </a:r>
            <a:r>
              <a:rPr lang="es-ES" sz="2000" dirty="0" err="1" smtClean="0"/>
              <a:t>odium</a:t>
            </a:r>
            <a:r>
              <a:rPr lang="es-ES" dirty="0" smtClean="0"/>
              <a:t> </a:t>
            </a:r>
            <a:r>
              <a:rPr lang="es-ES" sz="2000" dirty="0" err="1" smtClean="0"/>
              <a:t>borocaptate</a:t>
            </a:r>
            <a:endParaRPr lang="es-ES" sz="2000" dirty="0"/>
          </a:p>
          <a:p>
            <a:endParaRPr lang="es-ES" sz="1200" dirty="0"/>
          </a:p>
        </p:txBody>
      </p:sp>
      <p:sp>
        <p:nvSpPr>
          <p:cNvPr id="27" name="Title 4"/>
          <p:cNvSpPr txBox="1">
            <a:spLocks/>
          </p:cNvSpPr>
          <p:nvPr/>
        </p:nvSpPr>
        <p:spPr bwMode="auto">
          <a:xfrm>
            <a:off x="0" y="-21445"/>
            <a:ext cx="12194117" cy="836712"/>
          </a:xfrm>
          <a:prstGeom prst="rect">
            <a:avLst/>
          </a:prstGeom>
          <a:solidFill>
            <a:srgbClr val="C00000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Nanoparticles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21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2116" y="0"/>
            <a:ext cx="12194117" cy="836712"/>
          </a:xfrm>
          <a:prstGeom prst="rect">
            <a:avLst/>
          </a:prstGeom>
          <a:solidFill>
            <a:srgbClr val="7F7F7F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Outline 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007437" y="1258971"/>
            <a:ext cx="699015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dirty="0" err="1" smtClean="0">
                <a:solidFill>
                  <a:srgbClr val="FFFFFF"/>
                </a:solidFill>
              </a:rPr>
              <a:t>Introduction</a:t>
            </a:r>
            <a:r>
              <a:rPr lang="es-ES" sz="2400" b="1" dirty="0" smtClean="0">
                <a:solidFill>
                  <a:srgbClr val="FFFFFF"/>
                </a:solidFill>
              </a:rPr>
              <a:t> to BNCT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007432" y="3364723"/>
            <a:ext cx="6990156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dirty="0" err="1" smtClean="0">
                <a:solidFill>
                  <a:srgbClr val="FFFFFF"/>
                </a:solidFill>
              </a:rPr>
              <a:t>Conclusions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007437" y="1974888"/>
            <a:ext cx="6990151" cy="461665"/>
          </a:xfrm>
          <a:prstGeom prst="rect">
            <a:avLst/>
          </a:prstGeom>
          <a:solidFill>
            <a:srgbClr val="0095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dirty="0" err="1" smtClean="0">
                <a:solidFill>
                  <a:srgbClr val="FFFFFF"/>
                </a:solidFill>
              </a:rPr>
              <a:t>Accelerator-based</a:t>
            </a:r>
            <a:r>
              <a:rPr lang="es-ES" sz="2400" b="1" dirty="0">
                <a:solidFill>
                  <a:srgbClr val="FFFFFF"/>
                </a:solidFill>
              </a:rPr>
              <a:t> </a:t>
            </a:r>
            <a:r>
              <a:rPr lang="es-ES" sz="2400" b="1" dirty="0" err="1" smtClean="0">
                <a:solidFill>
                  <a:srgbClr val="FFFFFF"/>
                </a:solidFill>
              </a:rPr>
              <a:t>neutron</a:t>
            </a:r>
            <a:r>
              <a:rPr lang="es-ES" sz="2400" b="1" dirty="0" smtClean="0">
                <a:solidFill>
                  <a:srgbClr val="FFFFFF"/>
                </a:solidFill>
              </a:rPr>
              <a:t> </a:t>
            </a:r>
            <a:r>
              <a:rPr lang="es-ES" sz="2400" b="1" dirty="0" err="1" smtClean="0">
                <a:solidFill>
                  <a:srgbClr val="FFFFFF"/>
                </a:solidFill>
              </a:rPr>
              <a:t>sources</a:t>
            </a:r>
            <a:r>
              <a:rPr lang="es-ES" sz="2400" b="1" dirty="0" smtClean="0">
                <a:solidFill>
                  <a:srgbClr val="FFFFFF"/>
                </a:solidFill>
              </a:rPr>
              <a:t> </a:t>
            </a:r>
            <a:r>
              <a:rPr lang="es-ES" sz="2400" b="1" dirty="0" err="1" smtClean="0">
                <a:solidFill>
                  <a:srgbClr val="FFFFFF"/>
                </a:solidFill>
              </a:rPr>
              <a:t>for</a:t>
            </a:r>
            <a:r>
              <a:rPr lang="es-ES" sz="2400" b="1" dirty="0" smtClean="0">
                <a:solidFill>
                  <a:srgbClr val="FFFFFF"/>
                </a:solidFill>
              </a:rPr>
              <a:t> BNCT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07432" y="2669906"/>
            <a:ext cx="6990156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dirty="0" err="1" smtClean="0">
                <a:solidFill>
                  <a:srgbClr val="FFFFFF"/>
                </a:solidFill>
              </a:rPr>
              <a:t>Research</a:t>
            </a:r>
            <a:r>
              <a:rPr lang="es-ES" sz="2400" b="1" dirty="0" smtClean="0">
                <a:solidFill>
                  <a:srgbClr val="FFFFFF"/>
                </a:solidFill>
              </a:rPr>
              <a:t> </a:t>
            </a:r>
            <a:r>
              <a:rPr lang="es-ES" sz="2400" b="1" dirty="0" err="1" smtClean="0">
                <a:solidFill>
                  <a:srgbClr val="FFFFFF"/>
                </a:solidFill>
              </a:rPr>
              <a:t>problems</a:t>
            </a:r>
            <a:endParaRPr lang="es-E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2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2116" y="0"/>
            <a:ext cx="12194117" cy="836712"/>
          </a:xfrm>
          <a:prstGeom prst="rect">
            <a:avLst/>
          </a:prstGeom>
          <a:solidFill>
            <a:srgbClr val="C00000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Functionalized liposomes 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32" y="1407106"/>
            <a:ext cx="8960195" cy="442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21972" y="1107583"/>
            <a:ext cx="11397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BNCT </a:t>
            </a:r>
            <a:r>
              <a:rPr lang="es-ES" sz="2800" dirty="0" err="1" smtClean="0"/>
              <a:t>will</a:t>
            </a:r>
            <a:r>
              <a:rPr lang="es-ES" sz="2800" dirty="0" smtClean="0"/>
              <a:t> </a:t>
            </a:r>
            <a:r>
              <a:rPr lang="es-ES" sz="2800" dirty="0" err="1" smtClean="0"/>
              <a:t>probably</a:t>
            </a:r>
            <a:r>
              <a:rPr lang="es-ES" sz="2800" dirty="0" smtClean="0"/>
              <a:t> </a:t>
            </a:r>
            <a:r>
              <a:rPr lang="es-ES" sz="2800" dirty="0" err="1" smtClean="0"/>
              <a:t>benefit</a:t>
            </a:r>
            <a:r>
              <a:rPr lang="es-ES" sz="2800" dirty="0" smtClean="0"/>
              <a:t> </a:t>
            </a:r>
            <a:r>
              <a:rPr lang="es-ES" sz="2800" dirty="0" err="1" smtClean="0"/>
              <a:t>from</a:t>
            </a:r>
            <a:r>
              <a:rPr lang="es-ES" sz="2800" dirty="0" smtClean="0"/>
              <a:t> </a:t>
            </a:r>
            <a:r>
              <a:rPr lang="es-ES" sz="2800" dirty="0" err="1" smtClean="0"/>
              <a:t>the</a:t>
            </a:r>
            <a:r>
              <a:rPr lang="es-ES" sz="2800" dirty="0" smtClean="0"/>
              <a:t> </a:t>
            </a:r>
            <a:r>
              <a:rPr lang="es-ES" sz="2800" dirty="0" err="1" smtClean="0"/>
              <a:t>important</a:t>
            </a:r>
            <a:r>
              <a:rPr lang="es-ES" sz="2800" dirty="0" smtClean="0"/>
              <a:t> </a:t>
            </a:r>
            <a:r>
              <a:rPr lang="es-ES" sz="2800" dirty="0" err="1" smtClean="0"/>
              <a:t>advances</a:t>
            </a:r>
            <a:r>
              <a:rPr lang="es-ES" sz="2800" dirty="0" smtClean="0"/>
              <a:t> in </a:t>
            </a:r>
            <a:r>
              <a:rPr lang="es-ES" sz="2800" dirty="0" err="1" smtClean="0"/>
              <a:t>nanobiotechnology</a:t>
            </a:r>
            <a:r>
              <a:rPr lang="es-ES" sz="2800" dirty="0" smtClean="0"/>
              <a:t> </a:t>
            </a:r>
            <a:r>
              <a:rPr lang="es-ES" sz="2800" dirty="0" err="1" smtClean="0"/>
              <a:t>for</a:t>
            </a:r>
            <a:r>
              <a:rPr lang="es-ES" sz="2800" dirty="0" smtClean="0"/>
              <a:t> tumor </a:t>
            </a:r>
            <a:r>
              <a:rPr lang="es-ES" sz="2800" dirty="0" err="1" smtClean="0"/>
              <a:t>targeting</a:t>
            </a:r>
            <a:endParaRPr lang="es-ES" sz="2800" dirty="0"/>
          </a:p>
        </p:txBody>
      </p:sp>
      <p:sp>
        <p:nvSpPr>
          <p:cNvPr id="3" name="2 Rectángulo"/>
          <p:cNvSpPr/>
          <p:nvPr/>
        </p:nvSpPr>
        <p:spPr>
          <a:xfrm>
            <a:off x="934431" y="5992094"/>
            <a:ext cx="9396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/>
              <a:t>Hiroyuki</a:t>
            </a:r>
            <a:r>
              <a:rPr lang="es-ES" dirty="0" smtClean="0"/>
              <a:t> </a:t>
            </a:r>
            <a:r>
              <a:rPr lang="es-ES" dirty="0" err="1" smtClean="0"/>
              <a:t>Nakamura</a:t>
            </a:r>
            <a:r>
              <a:rPr lang="es-ES" dirty="0" smtClean="0"/>
              <a:t>, </a:t>
            </a:r>
            <a:r>
              <a:rPr lang="es-ES" dirty="0" err="1" smtClean="0"/>
              <a:t>Future</a:t>
            </a:r>
            <a:r>
              <a:rPr lang="es-ES" dirty="0" smtClean="0"/>
              <a:t> </a:t>
            </a:r>
            <a:r>
              <a:rPr lang="es-ES" dirty="0" err="1"/>
              <a:t>Med</a:t>
            </a:r>
            <a:r>
              <a:rPr lang="es-ES" dirty="0"/>
              <a:t> </a:t>
            </a:r>
            <a:r>
              <a:rPr lang="es-ES" dirty="0" err="1" smtClean="0"/>
              <a:t>Chem</a:t>
            </a:r>
            <a:r>
              <a:rPr lang="es-ES" dirty="0" smtClean="0"/>
              <a:t>. 2013, 5(6</a:t>
            </a:r>
            <a:r>
              <a:rPr lang="es-ES" dirty="0"/>
              <a:t>):715-30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101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0" y="2975019"/>
            <a:ext cx="12194117" cy="83671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The treatment planning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1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2116" y="0"/>
            <a:ext cx="12194117" cy="836712"/>
          </a:xfrm>
          <a:prstGeom prst="rect">
            <a:avLst/>
          </a:prstGeom>
          <a:solidFill>
            <a:srgbClr val="C00000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Sources of </a:t>
            </a:r>
            <a:r>
              <a:rPr lang="en-US" sz="4000" b="1" dirty="0" err="1" smtClean="0">
                <a:solidFill>
                  <a:sysClr val="window" lastClr="FFFFFF"/>
                </a:solidFill>
                <a:latin typeface="Calibri" charset="0"/>
              </a:rPr>
              <a:t>uncertaintites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407831" y="1265359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endParaRPr lang="es-ES" kern="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kern="0" dirty="0" err="1" smtClean="0"/>
              <a:t>Physical</a:t>
            </a:r>
            <a:r>
              <a:rPr lang="es-ES" kern="0" dirty="0" smtClean="0"/>
              <a:t> </a:t>
            </a:r>
            <a:r>
              <a:rPr lang="es-ES" kern="0" dirty="0" err="1" smtClean="0"/>
              <a:t>dose</a:t>
            </a:r>
            <a:r>
              <a:rPr lang="es-ES" kern="0" dirty="0" smtClean="0"/>
              <a:t> &gt; Cross </a:t>
            </a:r>
            <a:r>
              <a:rPr lang="es-ES" kern="0" dirty="0" err="1" smtClean="0"/>
              <a:t>section</a:t>
            </a:r>
            <a:r>
              <a:rPr lang="es-ES" kern="0" dirty="0" smtClean="0"/>
              <a:t> of </a:t>
            </a:r>
            <a:r>
              <a:rPr lang="es-ES" kern="0" dirty="0" err="1" smtClean="0"/>
              <a:t>processes</a:t>
            </a:r>
            <a:r>
              <a:rPr lang="es-ES" kern="0" dirty="0" smtClean="0"/>
              <a:t> </a:t>
            </a:r>
            <a:r>
              <a:rPr lang="es-ES" kern="0" dirty="0" err="1" smtClean="0"/>
              <a:t>not</a:t>
            </a:r>
            <a:r>
              <a:rPr lang="es-ES" kern="0" dirty="0" smtClean="0"/>
              <a:t> </a:t>
            </a:r>
            <a:r>
              <a:rPr lang="es-ES" kern="0" dirty="0" err="1" smtClean="0"/>
              <a:t>well</a:t>
            </a:r>
            <a:r>
              <a:rPr lang="es-ES" kern="0" dirty="0" smtClean="0"/>
              <a:t> </a:t>
            </a:r>
            <a:r>
              <a:rPr lang="es-ES" kern="0" dirty="0" err="1" smtClean="0"/>
              <a:t>known</a:t>
            </a:r>
            <a:r>
              <a:rPr lang="es-ES" kern="0" dirty="0" smtClean="0"/>
              <a:t> – </a:t>
            </a:r>
            <a:r>
              <a:rPr lang="es-ES" kern="0" dirty="0" smtClean="0">
                <a:solidFill>
                  <a:srgbClr val="FF0000"/>
                </a:solidFill>
              </a:rPr>
              <a:t>Nuclear data (</a:t>
            </a:r>
            <a:r>
              <a:rPr lang="es-ES" kern="0" dirty="0" err="1" smtClean="0">
                <a:solidFill>
                  <a:srgbClr val="FF0000"/>
                </a:solidFill>
              </a:rPr>
              <a:t>n_tof</a:t>
            </a:r>
            <a:r>
              <a:rPr lang="es-ES" kern="0" dirty="0" smtClean="0">
                <a:solidFill>
                  <a:srgbClr val="FF0000"/>
                </a:solidFill>
              </a:rPr>
              <a:t> at CERN)</a:t>
            </a:r>
            <a:endParaRPr lang="es-ES" kern="0" dirty="0">
              <a:solidFill>
                <a:srgbClr val="FF00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kern="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kern="0" dirty="0" err="1" smtClean="0"/>
              <a:t>Equivalent</a:t>
            </a:r>
            <a:r>
              <a:rPr lang="es-ES" kern="0" dirty="0" smtClean="0"/>
              <a:t> (</a:t>
            </a:r>
            <a:r>
              <a:rPr lang="es-ES" kern="0" dirty="0" err="1" smtClean="0"/>
              <a:t>biological</a:t>
            </a:r>
            <a:r>
              <a:rPr lang="es-ES" kern="0" dirty="0" smtClean="0"/>
              <a:t>) </a:t>
            </a:r>
            <a:r>
              <a:rPr lang="es-ES" kern="0" dirty="0" err="1" smtClean="0"/>
              <a:t>dose</a:t>
            </a:r>
            <a:r>
              <a:rPr lang="es-ES" kern="0" dirty="0" smtClean="0"/>
              <a:t> &gt; </a:t>
            </a:r>
            <a:r>
              <a:rPr lang="es-ES" kern="0" dirty="0" err="1" smtClean="0"/>
              <a:t>requires</a:t>
            </a:r>
            <a:r>
              <a:rPr lang="es-ES" kern="0" dirty="0" smtClean="0"/>
              <a:t> RBE </a:t>
            </a:r>
            <a:r>
              <a:rPr lang="es-ES" kern="0" dirty="0" err="1" smtClean="0"/>
              <a:t>factors</a:t>
            </a:r>
            <a:r>
              <a:rPr lang="es-ES" kern="0" dirty="0" smtClean="0"/>
              <a:t> </a:t>
            </a:r>
            <a:r>
              <a:rPr lang="es-ES" kern="0" dirty="0" err="1" smtClean="0"/>
              <a:t>not</a:t>
            </a:r>
            <a:r>
              <a:rPr lang="es-ES" kern="0" dirty="0" smtClean="0"/>
              <a:t> </a:t>
            </a:r>
            <a:r>
              <a:rPr lang="es-ES" kern="0" dirty="0" err="1" smtClean="0"/>
              <a:t>well</a:t>
            </a:r>
            <a:r>
              <a:rPr lang="es-ES" kern="0" dirty="0" smtClean="0"/>
              <a:t> </a:t>
            </a:r>
            <a:r>
              <a:rPr lang="es-ES" kern="0" dirty="0" err="1" smtClean="0"/>
              <a:t>known</a:t>
            </a:r>
            <a:r>
              <a:rPr lang="es-ES" kern="0" dirty="0" smtClean="0"/>
              <a:t> – </a:t>
            </a:r>
            <a:r>
              <a:rPr lang="es-ES" kern="0" dirty="0" err="1" smtClean="0">
                <a:solidFill>
                  <a:srgbClr val="FF0000"/>
                </a:solidFill>
              </a:rPr>
              <a:t>Radiobiological</a:t>
            </a:r>
            <a:r>
              <a:rPr lang="es-ES" kern="0" dirty="0" smtClean="0">
                <a:solidFill>
                  <a:srgbClr val="FF0000"/>
                </a:solidFill>
              </a:rPr>
              <a:t> data </a:t>
            </a:r>
            <a:r>
              <a:rPr lang="es-ES" kern="0" dirty="0" err="1" smtClean="0">
                <a:solidFill>
                  <a:srgbClr val="FF0000"/>
                </a:solidFill>
              </a:rPr>
              <a:t>from</a:t>
            </a:r>
            <a:r>
              <a:rPr lang="es-ES" kern="0" dirty="0" smtClean="0">
                <a:solidFill>
                  <a:srgbClr val="FF0000"/>
                </a:solidFill>
              </a:rPr>
              <a:t> ILL</a:t>
            </a:r>
            <a:endParaRPr lang="es-ES" kern="0" dirty="0">
              <a:solidFill>
                <a:srgbClr val="FF0000"/>
              </a:solidFill>
            </a:endParaRPr>
          </a:p>
          <a:p>
            <a:pPr algn="l"/>
            <a:endParaRPr lang="es-ES" kern="0" dirty="0" smtClean="0"/>
          </a:p>
        </p:txBody>
      </p:sp>
    </p:spTree>
    <p:extLst>
      <p:ext uri="{BB962C8B-B14F-4D97-AF65-F5344CB8AC3E}">
        <p14:creationId xmlns:p14="http://schemas.microsoft.com/office/powerpoint/2010/main" val="352567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8737440" y="6245280"/>
            <a:ext cx="2844480" cy="475920"/>
          </a:xfrm>
          <a:prstGeom prst="rect">
            <a:avLst/>
          </a:prstGeom>
        </p:spPr>
        <p:txBody>
          <a:bodyPr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8737440" y="6245280"/>
            <a:ext cx="2844480" cy="475920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 algn="r"/>
            <a:endParaRPr dirty="0">
              <a:solidFill>
                <a:prstClr val="black"/>
              </a:solidFill>
            </a:endParaRPr>
          </a:p>
        </p:txBody>
      </p:sp>
      <p:sp>
        <p:nvSpPr>
          <p:cNvPr id="175" name="CustomShape 4"/>
          <p:cNvSpPr/>
          <p:nvPr/>
        </p:nvSpPr>
        <p:spPr>
          <a:xfrm>
            <a:off x="-1920" y="0"/>
            <a:ext cx="12193440" cy="837720"/>
          </a:xfrm>
          <a:prstGeom prst="rect">
            <a:avLst/>
          </a:prstGeom>
          <a:solidFill>
            <a:srgbClr val="C00000"/>
          </a:solidFill>
          <a:ln w="9360">
            <a:solidFill>
              <a:srgbClr val="000000"/>
            </a:solidFill>
            <a:miter/>
          </a:ln>
        </p:spPr>
        <p:txBody>
          <a:bodyPr lIns="90000" tIns="45000" rIns="90000" bIns="45000" anchor="ctr"/>
          <a:lstStyle/>
          <a:p>
            <a:r>
              <a:rPr lang="en-US" sz="3200" b="1" dirty="0" smtClean="0">
                <a:solidFill>
                  <a:srgbClr val="FFFFFF"/>
                </a:solidFill>
                <a:latin typeface="Calibri"/>
                <a:ea typeface="Arial Unicode MS"/>
              </a:rPr>
              <a:t>Most important processes contributing to dose in brain </a:t>
            </a:r>
            <a:r>
              <a:rPr lang="en-US" sz="3200" b="1" dirty="0" smtClean="0">
                <a:solidFill>
                  <a:prstClr val="white"/>
                </a:solidFill>
                <a:latin typeface="Calibri"/>
                <a:ea typeface="Arial Unicode MS"/>
              </a:rPr>
              <a:t>(healthy tissue)  </a:t>
            </a:r>
            <a:endParaRPr sz="1600" dirty="0">
              <a:solidFill>
                <a:prstClr val="white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00" y="1227488"/>
            <a:ext cx="106680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1373316" y="629857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dirty="0" smtClean="0">
                <a:solidFill>
                  <a:prstClr val="black"/>
                </a:solidFill>
              </a:rPr>
              <a:t>44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69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www-nds.iaea.org/exfor/servlet/X4sPlotZvd2?File=X4R315_x4&amp;ID=210268444_2&amp;zooxy=1&amp;zoox0=1&amp;zooy0=5&amp;zoox1=690&amp;zooy1=4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687" y="706671"/>
            <a:ext cx="6369753" cy="439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TextShape 1"/>
          <p:cNvSpPr txBox="1"/>
          <p:nvPr/>
        </p:nvSpPr>
        <p:spPr>
          <a:xfrm>
            <a:off x="8737440" y="6245280"/>
            <a:ext cx="2844480" cy="475920"/>
          </a:xfrm>
          <a:prstGeom prst="rect">
            <a:avLst/>
          </a:prstGeom>
        </p:spPr>
        <p:txBody>
          <a:bodyPr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8737440" y="6245280"/>
            <a:ext cx="2844480" cy="475920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 algn="r"/>
            <a:endParaRPr dirty="0">
              <a:solidFill>
                <a:prstClr val="black"/>
              </a:solidFill>
            </a:endParaRPr>
          </a:p>
        </p:txBody>
      </p:sp>
      <p:sp>
        <p:nvSpPr>
          <p:cNvPr id="174" name="CustomShape 3"/>
          <p:cNvSpPr/>
          <p:nvPr/>
        </p:nvSpPr>
        <p:spPr>
          <a:xfrm>
            <a:off x="7286949" y="3685080"/>
            <a:ext cx="1418624" cy="348623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 lvl="0"/>
            <a:r>
              <a:rPr lang="es-ES" sz="1600" dirty="0" err="1" smtClean="0">
                <a:solidFill>
                  <a:prstClr val="black"/>
                </a:solidFill>
              </a:rPr>
              <a:t>Guber</a:t>
            </a:r>
            <a:r>
              <a:rPr lang="es-E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(2002)</a:t>
            </a:r>
          </a:p>
          <a:p>
            <a:pPr lvl="0"/>
            <a:endParaRPr dirty="0">
              <a:solidFill>
                <a:prstClr val="black"/>
              </a:solidFill>
            </a:endParaRPr>
          </a:p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242" name="AutoShape 2" descr="https://www-nds.iaea.org/exfor/servlet/X4sPlotZvd2?File=E4R869_e4&amp;ID=114893404_7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11184565" y="624528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dirty="0" smtClean="0">
                <a:solidFill>
                  <a:prstClr val="black"/>
                </a:solidFill>
              </a:rPr>
              <a:t>45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3" y="968768"/>
            <a:ext cx="6192838" cy="413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003837" y="3388933"/>
            <a:ext cx="15712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</a:rPr>
              <a:t>Wagemans</a:t>
            </a:r>
            <a:r>
              <a:rPr kumimoji="0" lang="en-US" altLang="es-E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</a:rPr>
              <a:t> (2001) </a:t>
            </a:r>
            <a:endParaRPr kumimoji="0" lang="en-US" alt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2" name="20 Rectángulo"/>
          <p:cNvSpPr>
            <a:spLocks noChangeArrowheads="1"/>
          </p:cNvSpPr>
          <p:nvPr/>
        </p:nvSpPr>
        <p:spPr bwMode="auto">
          <a:xfrm>
            <a:off x="3442192" y="4165354"/>
            <a:ext cx="1347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</a:rPr>
              <a:t>Koehler (1993)</a:t>
            </a:r>
            <a:r>
              <a:rPr kumimoji="0" lang="en-U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</a:rPr>
              <a:t> </a:t>
            </a:r>
          </a:p>
        </p:txBody>
      </p:sp>
      <p:sp>
        <p:nvSpPr>
          <p:cNvPr id="13" name="5 Elipse"/>
          <p:cNvSpPr/>
          <p:nvPr/>
        </p:nvSpPr>
        <p:spPr>
          <a:xfrm rot="5400000">
            <a:off x="4333519" y="3769218"/>
            <a:ext cx="520700" cy="352425"/>
          </a:xfrm>
          <a:prstGeom prst="ellipse">
            <a:avLst/>
          </a:prstGeom>
          <a:noFill/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5 Elipse"/>
          <p:cNvSpPr/>
          <p:nvPr/>
        </p:nvSpPr>
        <p:spPr>
          <a:xfrm rot="5400000">
            <a:off x="1098315" y="2651351"/>
            <a:ext cx="351978" cy="413532"/>
          </a:xfrm>
          <a:prstGeom prst="ellipse">
            <a:avLst/>
          </a:prstGeom>
          <a:noFill/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26188" y="1764405"/>
            <a:ext cx="247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14N(</a:t>
            </a:r>
            <a:r>
              <a:rPr lang="es-ES" dirty="0" err="1" smtClean="0"/>
              <a:t>n,p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175" name="CustomShape 4"/>
          <p:cNvSpPr/>
          <p:nvPr/>
        </p:nvSpPr>
        <p:spPr>
          <a:xfrm>
            <a:off x="0" y="0"/>
            <a:ext cx="12193440" cy="837720"/>
          </a:xfrm>
          <a:prstGeom prst="rect">
            <a:avLst/>
          </a:prstGeom>
          <a:solidFill>
            <a:srgbClr val="C00000"/>
          </a:solidFill>
          <a:ln w="9360">
            <a:solidFill>
              <a:srgbClr val="000000"/>
            </a:solidFill>
            <a:miter/>
          </a:ln>
        </p:spPr>
        <p:txBody>
          <a:bodyPr lIns="90000" tIns="45000" rIns="90000" bIns="45000" anchor="ctr"/>
          <a:lstStyle/>
          <a:p>
            <a:r>
              <a:rPr lang="en-US" sz="3600" b="1" dirty="0" smtClean="0">
                <a:solidFill>
                  <a:srgbClr val="FFFFFF"/>
                </a:solidFill>
                <a:latin typeface="Calibri"/>
                <a:ea typeface="Arial Unicode MS"/>
              </a:rPr>
              <a:t> Cross section measurements at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Arial Unicode MS"/>
              </a:rPr>
              <a:t>n_TOF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286949" y="1502534"/>
            <a:ext cx="247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35Cl(</a:t>
            </a:r>
            <a:r>
              <a:rPr lang="es-ES" dirty="0" err="1" smtClean="0"/>
              <a:t>n,g</a:t>
            </a:r>
            <a:r>
              <a:rPr lang="es-ES" dirty="0" smtClean="0"/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178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8737440" y="6245280"/>
            <a:ext cx="2844480" cy="475920"/>
          </a:xfrm>
          <a:prstGeom prst="rect">
            <a:avLst/>
          </a:prstGeom>
        </p:spPr>
        <p:txBody>
          <a:bodyPr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8737440" y="6245280"/>
            <a:ext cx="2844480" cy="475920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 algn="r"/>
            <a:endParaRPr dirty="0">
              <a:solidFill>
                <a:prstClr val="black"/>
              </a:solidFill>
            </a:endParaRPr>
          </a:p>
        </p:txBody>
      </p:sp>
      <p:sp>
        <p:nvSpPr>
          <p:cNvPr id="175" name="CustomShape 4"/>
          <p:cNvSpPr/>
          <p:nvPr/>
        </p:nvSpPr>
        <p:spPr>
          <a:xfrm>
            <a:off x="-1920" y="0"/>
            <a:ext cx="12193440" cy="837720"/>
          </a:xfrm>
          <a:prstGeom prst="rect">
            <a:avLst/>
          </a:prstGeom>
          <a:solidFill>
            <a:srgbClr val="C00000"/>
          </a:solidFill>
          <a:ln w="9360">
            <a:solidFill>
              <a:srgbClr val="000000"/>
            </a:solidFill>
            <a:miter/>
          </a:ln>
        </p:spPr>
        <p:txBody>
          <a:bodyPr lIns="90000" tIns="45000" rIns="90000" bIns="45000" anchor="ctr"/>
          <a:lstStyle/>
          <a:p>
            <a:r>
              <a:rPr lang="en-US" sz="3200" b="1" baseline="30000" dirty="0" smtClean="0">
                <a:solidFill>
                  <a:srgbClr val="FFFFFF"/>
                </a:solidFill>
                <a:latin typeface="Calibri"/>
                <a:ea typeface="Arial Unicode MS"/>
              </a:rPr>
              <a:t>14</a:t>
            </a:r>
            <a:r>
              <a:rPr lang="en-US" sz="3200" b="1" dirty="0" smtClean="0">
                <a:solidFill>
                  <a:srgbClr val="FFFFFF"/>
                </a:solidFill>
                <a:latin typeface="Calibri"/>
                <a:ea typeface="Arial Unicode MS"/>
              </a:rPr>
              <a:t>N(</a:t>
            </a:r>
            <a:r>
              <a:rPr lang="en-US" sz="3200" b="1" dirty="0" err="1" smtClean="0">
                <a:solidFill>
                  <a:srgbClr val="FFFFFF"/>
                </a:solidFill>
                <a:latin typeface="Calibri"/>
                <a:ea typeface="Arial Unicode MS"/>
              </a:rPr>
              <a:t>n,p</a:t>
            </a:r>
            <a:r>
              <a:rPr lang="en-US" sz="3200" b="1" dirty="0" smtClean="0">
                <a:solidFill>
                  <a:srgbClr val="FFFFFF"/>
                </a:solidFill>
                <a:latin typeface="Calibri"/>
                <a:ea typeface="Arial Unicode MS"/>
              </a:rPr>
              <a:t>) cross section measured at n_TOF-EAR2</a:t>
            </a:r>
            <a:r>
              <a:rPr lang="en-US" sz="3200" b="1" dirty="0" smtClean="0">
                <a:solidFill>
                  <a:prstClr val="white"/>
                </a:solidFill>
                <a:latin typeface="Calibri"/>
                <a:ea typeface="Arial Unicode MS"/>
              </a:rPr>
              <a:t>  </a:t>
            </a:r>
            <a:endParaRPr sz="1600" dirty="0">
              <a:solidFill>
                <a:prstClr val="white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1373316" y="629857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dirty="0" smtClean="0">
                <a:solidFill>
                  <a:prstClr val="black"/>
                </a:solidFill>
              </a:rPr>
              <a:t>44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84" y="2119209"/>
            <a:ext cx="4166636" cy="246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330880" y="464291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(</a:t>
            </a:r>
            <a:r>
              <a:rPr lang="es-ES" dirty="0" err="1" smtClean="0"/>
              <a:t>preliminary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626"/>
            <a:ext cx="7806519" cy="390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28048" y="5486400"/>
            <a:ext cx="5636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Measured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Micromegas</a:t>
            </a:r>
            <a:r>
              <a:rPr lang="es-ES" dirty="0" smtClean="0"/>
              <a:t> and </a:t>
            </a:r>
            <a:r>
              <a:rPr lang="es-ES" dirty="0" err="1" smtClean="0"/>
              <a:t>silicon</a:t>
            </a:r>
            <a:r>
              <a:rPr lang="es-ES" dirty="0" smtClean="0"/>
              <a:t> </a:t>
            </a:r>
            <a:r>
              <a:rPr lang="es-ES" dirty="0" err="1" smtClean="0"/>
              <a:t>detectors</a:t>
            </a:r>
            <a:endParaRPr lang="es-ES" dirty="0" smtClean="0"/>
          </a:p>
          <a:p>
            <a:r>
              <a:rPr lang="es-ES" dirty="0"/>
              <a:t>i</a:t>
            </a:r>
            <a:r>
              <a:rPr lang="es-ES" dirty="0" smtClean="0"/>
              <a:t>n 2018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827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8737440" y="6245280"/>
            <a:ext cx="2844480" cy="475920"/>
          </a:xfrm>
          <a:prstGeom prst="rect">
            <a:avLst/>
          </a:prstGeom>
        </p:spPr>
        <p:txBody>
          <a:bodyPr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8737440" y="6245280"/>
            <a:ext cx="2844480" cy="475920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 algn="r"/>
            <a:endParaRPr dirty="0">
              <a:solidFill>
                <a:prstClr val="black"/>
              </a:solidFill>
            </a:endParaRPr>
          </a:p>
        </p:txBody>
      </p:sp>
      <p:sp>
        <p:nvSpPr>
          <p:cNvPr id="175" name="CustomShape 4"/>
          <p:cNvSpPr/>
          <p:nvPr/>
        </p:nvSpPr>
        <p:spPr>
          <a:xfrm>
            <a:off x="-1920" y="0"/>
            <a:ext cx="12193440" cy="837720"/>
          </a:xfrm>
          <a:prstGeom prst="rect">
            <a:avLst/>
          </a:prstGeom>
          <a:solidFill>
            <a:srgbClr val="C00000"/>
          </a:solidFill>
          <a:ln w="9360">
            <a:solidFill>
              <a:srgbClr val="000000"/>
            </a:solidFill>
            <a:miter/>
          </a:ln>
        </p:spPr>
        <p:txBody>
          <a:bodyPr lIns="90000" tIns="45000" rIns="90000" bIns="45000" anchor="ctr"/>
          <a:lstStyle/>
          <a:p>
            <a:r>
              <a:rPr lang="en-US" sz="3200" b="1" baseline="30000" dirty="0" smtClean="0">
                <a:solidFill>
                  <a:srgbClr val="FFFFFF"/>
                </a:solidFill>
                <a:latin typeface="Calibri"/>
                <a:ea typeface="Arial Unicode MS"/>
              </a:rPr>
              <a:t>35</a:t>
            </a:r>
            <a:r>
              <a:rPr lang="en-US" sz="3200" b="1" dirty="0" smtClean="0">
                <a:solidFill>
                  <a:srgbClr val="FFFFFF"/>
                </a:solidFill>
                <a:latin typeface="Calibri"/>
                <a:ea typeface="Arial Unicode MS"/>
              </a:rPr>
              <a:t>Cl(n,</a:t>
            </a:r>
            <a:r>
              <a:rPr lang="el-GR" sz="3200" b="1" dirty="0" smtClean="0">
                <a:solidFill>
                  <a:srgbClr val="FFFFFF"/>
                </a:solidFill>
                <a:latin typeface="Calibri"/>
                <a:ea typeface="Arial Unicode MS"/>
              </a:rPr>
              <a:t>γ</a:t>
            </a:r>
            <a:r>
              <a:rPr lang="en-US" sz="3200" b="1" dirty="0" smtClean="0">
                <a:solidFill>
                  <a:srgbClr val="FFFFFF"/>
                </a:solidFill>
                <a:latin typeface="Calibri"/>
                <a:ea typeface="Arial Unicode MS"/>
              </a:rPr>
              <a:t>) </a:t>
            </a:r>
            <a:r>
              <a:rPr lang="en-US" sz="3200" b="1" dirty="0">
                <a:solidFill>
                  <a:srgbClr val="FFFFFF"/>
                </a:solidFill>
                <a:latin typeface="Calibri"/>
                <a:ea typeface="Arial Unicode MS"/>
              </a:rPr>
              <a:t>cross section measured at </a:t>
            </a:r>
            <a:r>
              <a:rPr lang="en-US" sz="3200" b="1" dirty="0" smtClean="0">
                <a:solidFill>
                  <a:srgbClr val="FFFFFF"/>
                </a:solidFill>
                <a:latin typeface="Calibri"/>
                <a:ea typeface="Arial Unicode MS"/>
              </a:rPr>
              <a:t>n_TOF-EAR1</a:t>
            </a:r>
            <a:r>
              <a:rPr lang="en-US" sz="3200" b="1" dirty="0" smtClean="0">
                <a:solidFill>
                  <a:prstClr val="white"/>
                </a:solidFill>
                <a:latin typeface="Calibri"/>
                <a:ea typeface="Arial Unicode MS"/>
              </a:rPr>
              <a:t>  </a:t>
            </a:r>
            <a:endParaRPr sz="1600" dirty="0">
              <a:solidFill>
                <a:prstClr val="white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1373316" y="629857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dirty="0" smtClean="0">
                <a:solidFill>
                  <a:prstClr val="black"/>
                </a:solidFill>
              </a:rPr>
              <a:t>44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="" xmlns:a16="http://schemas.microsoft.com/office/drawing/2014/main" id="{12F5F521-7A8B-464A-BE84-0430FBCC2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94" y="1480610"/>
            <a:ext cx="2769042" cy="3692056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="" xmlns:a16="http://schemas.microsoft.com/office/drawing/2014/main" id="{F6721317-53DC-F34D-A306-43AA0D6A5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2" b="2863"/>
          <a:stretch/>
        </p:blipFill>
        <p:spPr>
          <a:xfrm>
            <a:off x="3805925" y="1071177"/>
            <a:ext cx="4931515" cy="2726118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="" xmlns:a16="http://schemas.microsoft.com/office/drawing/2014/main" id="{B63BC464-6316-6A4C-B4D3-651DCE3AA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408" y="3878887"/>
            <a:ext cx="4102906" cy="2979113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757925" y="56522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dirty="0" err="1">
                <a:solidFill>
                  <a:srgbClr val="FF0000"/>
                </a:solidFill>
              </a:rPr>
              <a:t>M</a:t>
            </a:r>
            <a:r>
              <a:rPr lang="es-ES" dirty="0" err="1" smtClean="0">
                <a:solidFill>
                  <a:srgbClr val="FF0000"/>
                </a:solidFill>
              </a:rPr>
              <a:t>easured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>
                <a:solidFill>
                  <a:srgbClr val="FF0000"/>
                </a:solidFill>
              </a:rPr>
              <a:t>at </a:t>
            </a:r>
            <a:r>
              <a:rPr lang="es-ES" dirty="0" err="1">
                <a:solidFill>
                  <a:srgbClr val="FF0000"/>
                </a:solidFill>
              </a:rPr>
              <a:t>n_TOF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smtClean="0">
                <a:solidFill>
                  <a:srgbClr val="FF0000"/>
                </a:solidFill>
              </a:rPr>
              <a:t>in 2018</a:t>
            </a:r>
            <a:endParaRPr lang="es-ES" dirty="0">
              <a:solidFill>
                <a:srgbClr val="FF0000"/>
              </a:solidFill>
            </a:endParaRPr>
          </a:p>
          <a:p>
            <a:pPr lvl="0"/>
            <a:r>
              <a:rPr lang="es-ES" dirty="0">
                <a:solidFill>
                  <a:prstClr val="black"/>
                </a:solidFill>
              </a:rPr>
              <a:t>- 4 C6D6 </a:t>
            </a:r>
            <a:r>
              <a:rPr lang="es-ES" dirty="0" err="1" smtClean="0">
                <a:solidFill>
                  <a:prstClr val="black"/>
                </a:solidFill>
              </a:rPr>
              <a:t>detectors</a:t>
            </a:r>
            <a:r>
              <a:rPr lang="es-ES" dirty="0" smtClean="0">
                <a:solidFill>
                  <a:prstClr val="black"/>
                </a:solidFill>
              </a:rPr>
              <a:t> (n </a:t>
            </a:r>
            <a:r>
              <a:rPr lang="es-ES" dirty="0" err="1" smtClean="0">
                <a:solidFill>
                  <a:prstClr val="black"/>
                </a:solidFill>
              </a:rPr>
              <a:t>insensitive</a:t>
            </a:r>
            <a:r>
              <a:rPr lang="es-ES" dirty="0" smtClean="0">
                <a:solidFill>
                  <a:prstClr val="black"/>
                </a:solidFill>
              </a:rPr>
              <a:t>)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5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CuadroTexto"/>
              <p:cNvSpPr txBox="1"/>
              <p:nvPr/>
            </p:nvSpPr>
            <p:spPr>
              <a:xfrm>
                <a:off x="281955" y="3270699"/>
                <a:ext cx="8567803" cy="493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𝑊</m:t>
                          </m:r>
                        </m:sub>
                      </m:sSub>
                      <m:r>
                        <a:rPr lang="es-E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s-ES" sz="2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s-E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s-ES" sz="2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s-ES" sz="24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s-E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s-E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s-ES" sz="24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γ</m:t>
                              </m:r>
                            </m:sub>
                          </m:sSub>
                          <m:r>
                            <a:rPr lang="es-E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GB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sz="2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s-E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s-ES" sz="24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s-E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55" y="3270699"/>
                <a:ext cx="8567803" cy="493277"/>
              </a:xfrm>
              <a:prstGeom prst="rect">
                <a:avLst/>
              </a:prstGeom>
              <a:blipFill rotWithShape="1">
                <a:blip r:embed="rId2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3 CuadroTexto"/>
              <p:cNvSpPr txBox="1"/>
              <p:nvPr/>
            </p:nvSpPr>
            <p:spPr>
              <a:xfrm>
                <a:off x="1127960" y="1318715"/>
                <a:ext cx="8567803" cy="493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s-E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s-ES" sz="24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s-E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s-E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GB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sz="2400"/>
                            <m:t> </m:t>
                          </m:r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0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60" y="1318715"/>
                <a:ext cx="8567803" cy="493277"/>
              </a:xfrm>
              <a:prstGeom prst="rect">
                <a:avLst/>
              </a:prstGeom>
              <a:blipFill rotWithShape="1"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23 Rectángulo"/>
          <p:cNvSpPr/>
          <p:nvPr/>
        </p:nvSpPr>
        <p:spPr>
          <a:xfrm>
            <a:off x="1127960" y="1302009"/>
            <a:ext cx="7101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 smtClean="0"/>
              <a:t>Physical</a:t>
            </a:r>
            <a:r>
              <a:rPr lang="es-ES" sz="2400" dirty="0" smtClean="0"/>
              <a:t> </a:t>
            </a:r>
            <a:r>
              <a:rPr lang="es-ES" sz="2400" dirty="0" err="1" smtClean="0"/>
              <a:t>Dose</a:t>
            </a:r>
            <a:r>
              <a:rPr lang="es-ES" sz="2400" dirty="0" smtClean="0"/>
              <a:t>:</a:t>
            </a:r>
            <a:endParaRPr lang="es-ES" sz="2400" dirty="0"/>
          </a:p>
        </p:txBody>
      </p:sp>
      <p:sp>
        <p:nvSpPr>
          <p:cNvPr id="43" name="23 Rectángulo"/>
          <p:cNvSpPr/>
          <p:nvPr/>
        </p:nvSpPr>
        <p:spPr>
          <a:xfrm>
            <a:off x="98500" y="2074296"/>
            <a:ext cx="54960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/>
              <a:t>		</a:t>
            </a:r>
            <a:endParaRPr lang="es-ES" sz="2400" dirty="0"/>
          </a:p>
        </p:txBody>
      </p:sp>
      <p:sp>
        <p:nvSpPr>
          <p:cNvPr id="8" name="Rectangle 7"/>
          <p:cNvSpPr/>
          <p:nvPr/>
        </p:nvSpPr>
        <p:spPr>
          <a:xfrm>
            <a:off x="8137539" y="3720850"/>
            <a:ext cx="1066800" cy="54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4180083"/>
                  </p:ext>
                </p:extLst>
              </p:nvPr>
            </p:nvGraphicFramePr>
            <p:xfrm>
              <a:off x="728663" y="3852613"/>
              <a:ext cx="3893587" cy="246246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3893587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</a:tblGrid>
                  <a:tr h="759484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en-US" sz="1600" dirty="0"/>
                            <a:t>weighting </a:t>
                          </a:r>
                          <a:r>
                            <a:rPr lang="en-US" altLang="en-US" sz="1600" dirty="0" smtClean="0"/>
                            <a:t>factors currently used </a:t>
                          </a:r>
                          <a:endParaRPr lang="en-US" altLang="en-US" sz="1600" dirty="0"/>
                        </a:p>
                        <a:p>
                          <a:pPr algn="ctr"/>
                          <a:r>
                            <a:rPr lang="en-US" altLang="en-US" sz="1600" dirty="0"/>
                            <a:t>(</a:t>
                          </a:r>
                          <a:r>
                            <a:rPr lang="en-US" altLang="en-US" sz="1600" dirty="0" err="1"/>
                            <a:t>Coderre</a:t>
                          </a:r>
                          <a:r>
                            <a:rPr lang="en-US" altLang="en-US" sz="1600" dirty="0"/>
                            <a:t> et al.) </a:t>
                          </a:r>
                          <a:endParaRPr lang="en-GB" sz="1600" dirty="0"/>
                        </a:p>
                      </a:txBody>
                      <a:tcPr>
                        <a:solidFill>
                          <a:srgbClr val="30CEB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47179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smtClean="0">
                                        <a:latin typeface="Cambria Math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sz="1600" smtClean="0">
                                        <a:latin typeface="Cambria Math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GB" sz="1600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smtClean="0">
                                        <a:latin typeface="Cambria Math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sz="1600" smtClean="0">
                                        <a:latin typeface="Cambria Math"/>
                                      </a:rPr>
                                      <m:t>𝑓</m:t>
                                    </m:r>
                                  </m:sub>
                                </m:sSub>
                                <m:r>
                                  <a:rPr lang="en-GB" sz="160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GB" sz="16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  <m:r>
                                  <a:rPr lang="en-GB" sz="1600" b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GB" sz="16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oMath>
                            </m:oMathPara>
                          </a14:m>
                          <a:endParaRPr lang="en-GB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C6F2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4717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smtClean="0">
                                        <a:latin typeface="Cambria Math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sz="1600" smtClean="0">
                                        <a:latin typeface="Cambria Math"/>
                                      </a:rPr>
                                      <m:t>𝛾</m:t>
                                    </m:r>
                                  </m:sub>
                                </m:sSub>
                                <m:r>
                                  <a:rPr lang="en-GB" sz="160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GB" sz="16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GB" sz="1600" b="1" dirty="0"/>
                        </a:p>
                      </a:txBody>
                      <a:tcPr>
                        <a:solidFill>
                          <a:srgbClr val="E7F9F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75948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smtClean="0"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sz="1600" smtClean="0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GB" sz="1600" smtClean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GB" sz="16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𝟑</m:t>
                              </m:r>
                              <m:r>
                                <a:rPr lang="en-GB" sz="1600" b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en-GB" sz="16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𝟖</m:t>
                              </m:r>
                            </m:oMath>
                          </a14:m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en-GB" sz="1600" dirty="0"/>
                            <a:t>(tumour)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smtClean="0"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sz="1600" smtClean="0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GB" sz="1600" smtClean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GB" sz="16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𝟏</m:t>
                              </m:r>
                              <m:r>
                                <a:rPr lang="en-GB" sz="1600" b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en-GB" sz="16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oMath>
                          </a14:m>
                          <a:r>
                            <a:rPr lang="en-GB" sz="1600" dirty="0"/>
                            <a:t> (Healthy tissue)</a:t>
                          </a:r>
                        </a:p>
                      </a:txBody>
                      <a:tcPr>
                        <a:solidFill>
                          <a:srgbClr val="C6F2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4180083"/>
                  </p:ext>
                </p:extLst>
              </p:nvPr>
            </p:nvGraphicFramePr>
            <p:xfrm>
              <a:off x="728663" y="3852613"/>
              <a:ext cx="3893587" cy="246246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389358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</a:tblGrid>
                  <a:tr h="759484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en-US" sz="1600" dirty="0"/>
                            <a:t>weighting </a:t>
                          </a:r>
                          <a:r>
                            <a:rPr lang="en-US" altLang="en-US" sz="1600" dirty="0" smtClean="0"/>
                            <a:t>factors currently used </a:t>
                          </a:r>
                          <a:endParaRPr lang="en-US" altLang="en-US" sz="1600" dirty="0"/>
                        </a:p>
                        <a:p>
                          <a:pPr algn="ctr"/>
                          <a:r>
                            <a:rPr lang="en-US" altLang="en-US" sz="1600" dirty="0"/>
                            <a:t>(</a:t>
                          </a:r>
                          <a:r>
                            <a:rPr lang="en-US" altLang="en-US" sz="1600" dirty="0" err="1"/>
                            <a:t>Coderre</a:t>
                          </a:r>
                          <a:r>
                            <a:rPr lang="en-US" altLang="en-US" sz="1600" dirty="0"/>
                            <a:t> et al.) </a:t>
                          </a:r>
                          <a:endParaRPr lang="en-GB" sz="1600" dirty="0"/>
                        </a:p>
                      </a:txBody>
                      <a:tcPr>
                        <a:solidFill>
                          <a:srgbClr val="30CEB0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471793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57" t="-166234" r="-157" b="-2623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47170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57" t="-266234" r="-157" b="-1623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759484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57" t="-225600" r="-1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425" y="1283457"/>
            <a:ext cx="4155467" cy="2734642"/>
          </a:xfrm>
          <a:prstGeom prst="rect">
            <a:avLst/>
          </a:prstGeom>
        </p:spPr>
      </p:pic>
      <p:sp>
        <p:nvSpPr>
          <p:cNvPr id="14" name="23 Rectángulo"/>
          <p:cNvSpPr/>
          <p:nvPr/>
        </p:nvSpPr>
        <p:spPr>
          <a:xfrm>
            <a:off x="98500" y="2070370"/>
            <a:ext cx="65166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/>
              <a:t>To introduce </a:t>
            </a:r>
            <a:r>
              <a:rPr lang="es-ES" sz="2400" dirty="0" err="1" smtClean="0"/>
              <a:t>relative</a:t>
            </a:r>
            <a:r>
              <a:rPr lang="es-ES" sz="2400" dirty="0" smtClean="0"/>
              <a:t> </a:t>
            </a:r>
            <a:r>
              <a:rPr lang="es-ES" sz="2400" dirty="0" err="1" smtClean="0"/>
              <a:t>different</a:t>
            </a:r>
            <a:r>
              <a:rPr lang="es-ES" sz="2400" dirty="0" smtClean="0"/>
              <a:t> </a:t>
            </a:r>
            <a:r>
              <a:rPr lang="es-ES" sz="2400" dirty="0" err="1" smtClean="0"/>
              <a:t>biological</a:t>
            </a:r>
            <a:r>
              <a:rPr lang="es-ES" sz="2400" dirty="0" smtClean="0"/>
              <a:t> </a:t>
            </a:r>
            <a:r>
              <a:rPr lang="es-ES" sz="2400" dirty="0" err="1" smtClean="0"/>
              <a:t>effect</a:t>
            </a:r>
            <a:r>
              <a:rPr lang="es-ES" sz="2400" dirty="0" smtClean="0"/>
              <a:t>:</a:t>
            </a:r>
          </a:p>
          <a:p>
            <a:r>
              <a:rPr lang="es-ES" sz="2400" dirty="0" err="1" smtClean="0"/>
              <a:t>Weighting</a:t>
            </a:r>
            <a:r>
              <a:rPr lang="es-ES" sz="2400" dirty="0" smtClean="0"/>
              <a:t> </a:t>
            </a:r>
            <a:r>
              <a:rPr lang="es-ES" sz="2400" dirty="0" err="1" smtClean="0"/>
              <a:t>factors</a:t>
            </a:r>
            <a:r>
              <a:rPr lang="es-ES" sz="2400" dirty="0" smtClean="0"/>
              <a:t> (RBE).</a:t>
            </a:r>
          </a:p>
          <a:p>
            <a:r>
              <a:rPr lang="es-ES" sz="2400" dirty="0" smtClean="0"/>
              <a:t>	</a:t>
            </a:r>
            <a:r>
              <a:rPr lang="es-ES" sz="2400" dirty="0" err="1" smtClean="0"/>
              <a:t>Weighted</a:t>
            </a:r>
            <a:r>
              <a:rPr lang="es-ES" sz="2400" dirty="0" smtClean="0"/>
              <a:t> </a:t>
            </a:r>
            <a:r>
              <a:rPr lang="es-ES" sz="2400" dirty="0" err="1" smtClean="0"/>
              <a:t>dose</a:t>
            </a:r>
            <a:r>
              <a:rPr lang="es-ES" sz="2400" dirty="0" smtClean="0"/>
              <a:t>:	</a:t>
            </a:r>
            <a:r>
              <a:rPr lang="es-ES" sz="2400" dirty="0"/>
              <a:t>	</a:t>
            </a:r>
            <a:r>
              <a:rPr lang="es-ES" sz="2400" dirty="0" smtClean="0"/>
              <a:t>	</a:t>
            </a:r>
            <a:endParaRPr lang="es-ES" sz="2400" dirty="0"/>
          </a:p>
        </p:txBody>
      </p:sp>
      <p:sp>
        <p:nvSpPr>
          <p:cNvPr id="15" name="CustomShape 4"/>
          <p:cNvSpPr/>
          <p:nvPr/>
        </p:nvSpPr>
        <p:spPr>
          <a:xfrm>
            <a:off x="-1441" y="15974"/>
            <a:ext cx="12193440" cy="837720"/>
          </a:xfrm>
          <a:prstGeom prst="rect">
            <a:avLst/>
          </a:prstGeom>
          <a:solidFill>
            <a:srgbClr val="C00000"/>
          </a:solidFill>
          <a:ln w="9360">
            <a:solidFill>
              <a:srgbClr val="000000"/>
            </a:solidFill>
            <a:miter/>
          </a:ln>
        </p:spPr>
        <p:txBody>
          <a:bodyPr lIns="90000" tIns="45000" rIns="90000" bIns="45000" anchor="ctr"/>
          <a:lstStyle/>
          <a:p>
            <a:r>
              <a:rPr lang="en-US" sz="3200" b="1" dirty="0">
                <a:solidFill>
                  <a:srgbClr val="FFFFFF"/>
                </a:solidFill>
                <a:latin typeface="Calibri"/>
                <a:ea typeface="Arial Unicode MS"/>
              </a:rPr>
              <a:t>B</a:t>
            </a:r>
            <a:r>
              <a:rPr lang="en-US" sz="3200" b="1" dirty="0" smtClean="0">
                <a:solidFill>
                  <a:srgbClr val="FFFFFF"/>
                </a:solidFill>
                <a:latin typeface="Calibri"/>
                <a:ea typeface="Arial Unicode MS"/>
              </a:rPr>
              <a:t>iological </a:t>
            </a:r>
            <a:r>
              <a:rPr lang="en-US" sz="3200" b="1" dirty="0">
                <a:solidFill>
                  <a:srgbClr val="FFFFFF"/>
                </a:solidFill>
                <a:latin typeface="Calibri"/>
                <a:ea typeface="Arial Unicode MS"/>
              </a:rPr>
              <a:t>dose in BNCT </a:t>
            </a:r>
            <a:endParaRPr sz="16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CuadroTexto"/>
              <p:cNvSpPr txBox="1"/>
              <p:nvPr/>
            </p:nvSpPr>
            <p:spPr>
              <a:xfrm>
                <a:off x="5137162" y="3993900"/>
                <a:ext cx="6421425" cy="2438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/>
                  <a:t>A </a:t>
                </a:r>
                <a:r>
                  <a:rPr lang="es-ES" dirty="0" err="1" smtClean="0"/>
                  <a:t>major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source</a:t>
                </a:r>
                <a:r>
                  <a:rPr lang="es-ES" dirty="0" smtClean="0"/>
                  <a:t> of </a:t>
                </a:r>
                <a:r>
                  <a:rPr lang="es-ES" dirty="0" err="1" smtClean="0"/>
                  <a:t>uncertainty</a:t>
                </a:r>
                <a:r>
                  <a:rPr lang="es-ES" dirty="0" smtClean="0"/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s-E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s-ES" b="0" i="1" smtClean="0">
                        <a:solidFill>
                          <a:srgbClr val="FF0000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s-E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s-E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s-ES" dirty="0" smtClean="0"/>
                  <a:t> </a:t>
                </a:r>
                <a:r>
                  <a:rPr lang="es-ES" dirty="0" err="1"/>
                  <a:t>c</a:t>
                </a:r>
                <a:r>
                  <a:rPr lang="es-ES" dirty="0" err="1" smtClean="0"/>
                  <a:t>ould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not</a:t>
                </a:r>
                <a:r>
                  <a:rPr lang="es-ES" dirty="0" smtClean="0"/>
                  <a:t> be </a:t>
                </a:r>
                <a:r>
                  <a:rPr lang="es-ES" dirty="0" err="1" smtClean="0"/>
                  <a:t>separated</a:t>
                </a:r>
                <a:r>
                  <a:rPr lang="es-ES" dirty="0" smtClean="0"/>
                  <a:t> (</a:t>
                </a:r>
                <a:r>
                  <a:rPr lang="es-ES" dirty="0" err="1" smtClean="0"/>
                  <a:t>assumed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the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same</a:t>
                </a:r>
                <a:r>
                  <a:rPr lang="es-ES" dirty="0" smtClean="0"/>
                  <a:t>)</a:t>
                </a:r>
              </a:p>
              <a:p>
                <a:pPr marL="285750" indent="-285750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In </a:t>
                </a:r>
                <a:r>
                  <a:rPr lang="es-ES" dirty="0" err="1" smtClean="0"/>
                  <a:t>current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measurements</a:t>
                </a:r>
                <a:r>
                  <a:rPr lang="es-ES" dirty="0" smtClean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s-E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s-ES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s-ES" dirty="0" smtClean="0"/>
                  <a:t> , gamma </a:t>
                </a:r>
                <a:r>
                  <a:rPr lang="es-ES" dirty="0" err="1" smtClean="0"/>
                  <a:t>dose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is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dominating</a:t>
                </a:r>
                <a:r>
                  <a:rPr lang="es-ES" dirty="0" smtClean="0"/>
                  <a:t> -&gt; </a:t>
                </a:r>
                <a:r>
                  <a:rPr lang="es-ES" dirty="0" err="1" smtClean="0"/>
                  <a:t>loss</a:t>
                </a:r>
                <a:r>
                  <a:rPr lang="es-ES" dirty="0" smtClean="0"/>
                  <a:t> of </a:t>
                </a:r>
                <a:r>
                  <a:rPr lang="es-ES" dirty="0" err="1" smtClean="0"/>
                  <a:t>precision</a:t>
                </a:r>
                <a:r>
                  <a:rPr lang="es-ES" dirty="0" smtClean="0"/>
                  <a:t> </a:t>
                </a:r>
                <a:endParaRPr lang="es-E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s-E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s-ES" b="0" i="1" smtClean="0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r>
                      <a:rPr lang="en-GB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s-E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s-E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s-ES" dirty="0" smtClean="0"/>
                  <a:t> </a:t>
                </a:r>
                <a:r>
                  <a:rPr lang="es-ES" dirty="0" err="1" smtClean="0"/>
                  <a:t>should</a:t>
                </a:r>
                <a:r>
                  <a:rPr lang="es-ES" dirty="0"/>
                  <a:t> </a:t>
                </a:r>
                <a:r>
                  <a:rPr lang="es-ES" dirty="0" smtClean="0"/>
                  <a:t>be </a:t>
                </a:r>
                <a:r>
                  <a:rPr lang="es-ES" dirty="0" err="1" smtClean="0"/>
                  <a:t>measured</a:t>
                </a:r>
                <a:r>
                  <a:rPr lang="es-ES" dirty="0" smtClean="0"/>
                  <a:t> in a </a:t>
                </a:r>
                <a:r>
                  <a:rPr lang="es-ES" dirty="0" err="1" smtClean="0"/>
                  <a:t>pure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thermal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beam</a:t>
                </a:r>
                <a:r>
                  <a:rPr lang="es-ES" dirty="0" smtClean="0"/>
                  <a:t> (</a:t>
                </a:r>
                <a:r>
                  <a:rPr lang="es-ES" dirty="0" err="1" smtClean="0"/>
                  <a:t>or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equivalent</a:t>
                </a:r>
                <a:r>
                  <a:rPr lang="es-ES" dirty="0" smtClean="0"/>
                  <a:t>, </a:t>
                </a:r>
                <a:r>
                  <a:rPr lang="es-ES" dirty="0" err="1" smtClean="0"/>
                  <a:t>like</a:t>
                </a:r>
                <a:r>
                  <a:rPr lang="es-ES" dirty="0" smtClean="0"/>
                  <a:t> PF1b at ILL)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s-E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s-ES" dirty="0" smtClean="0"/>
                  <a:t> </a:t>
                </a:r>
                <a:r>
                  <a:rPr lang="es-ES" dirty="0" err="1" smtClean="0"/>
                  <a:t>depends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on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facility</a:t>
                </a:r>
                <a:r>
                  <a:rPr lang="es-ES" dirty="0" smtClean="0"/>
                  <a:t>, </a:t>
                </a:r>
                <a:r>
                  <a:rPr lang="es-ES" dirty="0" err="1" smtClean="0"/>
                  <a:t>requires</a:t>
                </a:r>
                <a:r>
                  <a:rPr lang="es-E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s-E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endParaRPr lang="es-ES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γ</m:t>
                        </m:r>
                      </m:sub>
                    </m:sSub>
                  </m:oMath>
                </a14:m>
                <a:r>
                  <a:rPr lang="es-ES" dirty="0" smtClean="0"/>
                  <a:t> </a:t>
                </a:r>
                <a:r>
                  <a:rPr lang="es-ES" dirty="0" err="1" smtClean="0"/>
                  <a:t>assumed</a:t>
                </a:r>
                <a:r>
                  <a:rPr lang="es-ES" dirty="0" smtClean="0"/>
                  <a:t> 1, </a:t>
                </a:r>
                <a:r>
                  <a:rPr lang="es-ES" dirty="0" err="1" smtClean="0"/>
                  <a:t>should</a:t>
                </a:r>
                <a:r>
                  <a:rPr lang="es-ES" dirty="0" smtClean="0"/>
                  <a:t> be </a:t>
                </a:r>
                <a:r>
                  <a:rPr lang="es-ES" dirty="0" err="1" smtClean="0"/>
                  <a:t>confirmed</a:t>
                </a:r>
                <a:endParaRPr lang="es-ES" dirty="0"/>
              </a:p>
            </p:txBody>
          </p:sp>
        </mc:Choice>
        <mc:Fallback xmlns="">
          <p:sp>
            <p:nvSpPr>
              <p:cNvPr id="2" name="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162" y="3993900"/>
                <a:ext cx="6421425" cy="2438103"/>
              </a:xfrm>
              <a:prstGeom prst="rect">
                <a:avLst/>
              </a:prstGeom>
              <a:blipFill rotWithShape="1">
                <a:blip r:embed="rId6"/>
                <a:stretch>
                  <a:fillRect l="-855" t="-1250" b="-2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981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8" grpId="0" animBg="1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2" t="15741" r="17813" b="24630"/>
          <a:stretch/>
        </p:blipFill>
        <p:spPr>
          <a:xfrm>
            <a:off x="9113531" y="1264264"/>
            <a:ext cx="2494407" cy="2059484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295811" y="1051930"/>
            <a:ext cx="6401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PF1B - </a:t>
            </a:r>
            <a:r>
              <a:rPr lang="en-US" b="1" dirty="0" smtClean="0"/>
              <a:t>cold </a:t>
            </a:r>
            <a:r>
              <a:rPr lang="en-US" b="1" dirty="0"/>
              <a:t>neutron beam </a:t>
            </a:r>
            <a:r>
              <a:rPr lang="en-US" b="1" dirty="0" smtClean="0"/>
              <a:t>facility</a:t>
            </a:r>
          </a:p>
          <a:p>
            <a:r>
              <a:rPr lang="en-US" b="1" dirty="0" smtClean="0"/>
              <a:t>PF1B </a:t>
            </a:r>
            <a:r>
              <a:rPr lang="en-US" dirty="0" smtClean="0"/>
              <a:t>is dedicated to the particle and nuclear physics experiments. It provides an intense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30CEB0"/>
                </a:solidFill>
              </a:rPr>
              <a:t>polarized or </a:t>
            </a:r>
            <a:r>
              <a:rPr lang="en-US" dirty="0" err="1" smtClean="0">
                <a:solidFill>
                  <a:srgbClr val="30CEB0"/>
                </a:solidFill>
              </a:rPr>
              <a:t>unpolarized</a:t>
            </a:r>
            <a:r>
              <a:rPr lang="en-US" dirty="0" smtClean="0">
                <a:solidFill>
                  <a:srgbClr val="30CEB0"/>
                </a:solidFill>
              </a:rPr>
              <a:t> cold neutron beam.</a:t>
            </a:r>
            <a:endParaRPr lang="en-US" dirty="0">
              <a:solidFill>
                <a:srgbClr val="30CEB0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r="9298"/>
          <a:stretch/>
        </p:blipFill>
        <p:spPr bwMode="auto">
          <a:xfrm>
            <a:off x="145054" y="2250125"/>
            <a:ext cx="6241891" cy="331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45057" y="5695836"/>
            <a:ext cx="6426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Bent</a:t>
            </a:r>
            <a:r>
              <a:rPr lang="es-ES" dirty="0" smtClean="0"/>
              <a:t> </a:t>
            </a:r>
            <a:r>
              <a:rPr lang="es-ES" dirty="0" err="1" smtClean="0"/>
              <a:t>guide</a:t>
            </a:r>
            <a:r>
              <a:rPr lang="es-ES" dirty="0" smtClean="0"/>
              <a:t>: </a:t>
            </a:r>
            <a:r>
              <a:rPr lang="es-ES" dirty="0" err="1" smtClean="0"/>
              <a:t>avoid</a:t>
            </a:r>
            <a:r>
              <a:rPr lang="es-ES" dirty="0" smtClean="0"/>
              <a:t> </a:t>
            </a:r>
            <a:r>
              <a:rPr lang="es-ES" dirty="0" err="1" smtClean="0"/>
              <a:t>contamination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gammas and </a:t>
            </a:r>
            <a:r>
              <a:rPr lang="es-ES" dirty="0" err="1" smtClean="0"/>
              <a:t>fast</a:t>
            </a:r>
            <a:r>
              <a:rPr lang="es-ES" dirty="0" smtClean="0"/>
              <a:t> </a:t>
            </a:r>
            <a:r>
              <a:rPr lang="es-ES" dirty="0" err="1" smtClean="0"/>
              <a:t>neutrons</a:t>
            </a:r>
            <a:r>
              <a:rPr lang="es-ES" dirty="0" smtClean="0"/>
              <a:t>.</a:t>
            </a:r>
          </a:p>
          <a:p>
            <a:r>
              <a:rPr lang="es-ES" dirty="0" err="1" smtClean="0"/>
              <a:t>Additional</a:t>
            </a:r>
            <a:r>
              <a:rPr lang="es-ES" dirty="0" smtClean="0"/>
              <a:t> </a:t>
            </a:r>
            <a:r>
              <a:rPr lang="es-ES" dirty="0" err="1" smtClean="0"/>
              <a:t>collimation</a:t>
            </a:r>
            <a:r>
              <a:rPr lang="es-ES" dirty="0" smtClean="0"/>
              <a:t> </a:t>
            </a:r>
            <a:r>
              <a:rPr lang="es-ES" dirty="0" err="1" smtClean="0"/>
              <a:t>after</a:t>
            </a:r>
            <a:r>
              <a:rPr lang="es-ES" dirty="0" smtClean="0"/>
              <a:t> </a:t>
            </a:r>
            <a:r>
              <a:rPr lang="es-ES" dirty="0" err="1" smtClean="0"/>
              <a:t>guide</a:t>
            </a:r>
            <a:r>
              <a:rPr lang="es-ES" dirty="0" smtClean="0"/>
              <a:t> </a:t>
            </a:r>
            <a:r>
              <a:rPr lang="es-ES" dirty="0" err="1" smtClean="0"/>
              <a:t>exit</a:t>
            </a:r>
            <a:r>
              <a:rPr lang="es-ES" dirty="0" smtClean="0"/>
              <a:t> to </a:t>
            </a:r>
            <a:r>
              <a:rPr lang="es-ES" dirty="0" err="1" smtClean="0"/>
              <a:t>minimize</a:t>
            </a:r>
            <a:r>
              <a:rPr lang="es-ES" dirty="0" smtClean="0"/>
              <a:t> lateral captures</a:t>
            </a:r>
            <a:endParaRPr lang="es-ES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504" y="4550240"/>
            <a:ext cx="4975851" cy="19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8576607" y="3394586"/>
            <a:ext cx="3539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2 cm Ø </a:t>
            </a:r>
            <a:r>
              <a:rPr lang="es-ES" dirty="0" err="1" smtClean="0"/>
              <a:t>beam</a:t>
            </a:r>
            <a:r>
              <a:rPr lang="es-ES" dirty="0" smtClean="0"/>
              <a:t> at Experimental </a:t>
            </a:r>
            <a:r>
              <a:rPr lang="es-ES" dirty="0" err="1" smtClean="0"/>
              <a:t>Zone</a:t>
            </a:r>
            <a:endParaRPr lang="es-ES" dirty="0" smtClean="0"/>
          </a:p>
          <a:p>
            <a:r>
              <a:rPr lang="es-ES" dirty="0" smtClean="0"/>
              <a:t>Capture flux 2 10</a:t>
            </a:r>
            <a:r>
              <a:rPr lang="es-ES" baseline="30000" dirty="0" smtClean="0"/>
              <a:t>9</a:t>
            </a:r>
            <a:r>
              <a:rPr lang="es-ES" dirty="0" smtClean="0"/>
              <a:t> n/(s cm</a:t>
            </a:r>
            <a:r>
              <a:rPr lang="es-ES" baseline="30000" dirty="0" smtClean="0"/>
              <a:t>2</a:t>
            </a:r>
            <a:r>
              <a:rPr lang="es-ES" dirty="0" smtClean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240146" y="2738624"/>
                <a:ext cx="1607363" cy="969304"/>
              </a:xfrm>
              <a:prstGeom prst="rect">
                <a:avLst/>
              </a:prstGeom>
              <a:ln w="12700">
                <a:solidFill>
                  <a:srgbClr val="30CEB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s-ES" b="1" dirty="0" smtClean="0">
                    <a:solidFill>
                      <a:srgbClr val="30CEB0"/>
                    </a:solidFill>
                  </a:rPr>
                  <a:t>-</a:t>
                </a:r>
                <a:r>
                  <a:rPr lang="es-E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i="1">
                        <a:latin typeface="Cambria Math"/>
                      </a:rPr>
                      <m:t>0</m:t>
                    </m:r>
                  </m:oMath>
                </a14:m>
                <a:endParaRPr lang="es-ES" dirty="0" smtClean="0"/>
              </a:p>
              <a:p>
                <a:endParaRPr lang="es-ES" dirty="0"/>
              </a:p>
              <a:p>
                <a:r>
                  <a:rPr lang="es-ES" b="1" dirty="0" smtClean="0">
                    <a:solidFill>
                      <a:srgbClr val="30CEB0"/>
                    </a:solidFill>
                  </a:rPr>
                  <a:t>-</a:t>
                </a:r>
                <a:r>
                  <a:rPr lang="es-E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γ</m:t>
                        </m:r>
                      </m:sub>
                    </m:sSub>
                  </m:oMath>
                </a14:m>
                <a:r>
                  <a:rPr lang="es-ES" dirty="0" smtClean="0"/>
                  <a:t> </a:t>
                </a:r>
                <a:r>
                  <a:rPr lang="es-ES" dirty="0" err="1" smtClean="0"/>
                  <a:t>low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value</a:t>
                </a:r>
                <a:endParaRPr lang="es-E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143" y="2738624"/>
                <a:ext cx="1510093" cy="969304"/>
              </a:xfrm>
              <a:prstGeom prst="rect">
                <a:avLst/>
              </a:prstGeom>
              <a:blipFill>
                <a:blip r:embed="rId6"/>
                <a:stretch>
                  <a:fillRect l="-3213" t="-1863" r="-2410" b="-6211"/>
                </a:stretch>
              </a:blipFill>
              <a:ln w="12700">
                <a:solidFill>
                  <a:srgbClr val="30CEB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stomShape 4"/>
          <p:cNvSpPr/>
          <p:nvPr/>
        </p:nvSpPr>
        <p:spPr>
          <a:xfrm>
            <a:off x="-1441" y="15974"/>
            <a:ext cx="12193440" cy="837720"/>
          </a:xfrm>
          <a:prstGeom prst="rect">
            <a:avLst/>
          </a:prstGeom>
          <a:solidFill>
            <a:srgbClr val="C00000"/>
          </a:solidFill>
          <a:ln w="9360">
            <a:solidFill>
              <a:srgbClr val="000000"/>
            </a:solidFill>
            <a:miter/>
          </a:ln>
        </p:spPr>
        <p:txBody>
          <a:bodyPr lIns="90000" tIns="45000" rIns="90000" bIns="45000" anchor="ctr"/>
          <a:lstStyle/>
          <a:p>
            <a:r>
              <a:rPr lang="en-US" sz="3200" b="1" dirty="0" smtClean="0">
                <a:solidFill>
                  <a:srgbClr val="FFFFFF"/>
                </a:solidFill>
                <a:latin typeface="Calibri"/>
                <a:ea typeface="Arial Unicode MS"/>
              </a:rPr>
              <a:t>Thermal and boron factor: determination at ILL </a:t>
            </a:r>
            <a:endParaRPr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6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H:\WhatsApp\Media\WhatsApp Images\IMG-20170621-WA0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3" r="28405"/>
          <a:stretch/>
        </p:blipFill>
        <p:spPr bwMode="auto">
          <a:xfrm>
            <a:off x="1840695" y="1688048"/>
            <a:ext cx="1966453" cy="207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27"/>
          <a:stretch/>
        </p:blipFill>
        <p:spPr bwMode="auto">
          <a:xfrm>
            <a:off x="4852588" y="1680788"/>
            <a:ext cx="2660531" cy="217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2 CuadroTexto"/>
          <p:cNvSpPr txBox="1"/>
          <p:nvPr/>
        </p:nvSpPr>
        <p:spPr>
          <a:xfrm>
            <a:off x="306861" y="1044309"/>
            <a:ext cx="4092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</a:t>
            </a:r>
            <a:r>
              <a:rPr lang="fr-FR" dirty="0" smtClean="0"/>
              <a:t>. </a:t>
            </a:r>
            <a:r>
              <a:rPr lang="fr-FR" dirty="0" err="1" smtClean="0"/>
              <a:t>Fill</a:t>
            </a:r>
            <a:r>
              <a:rPr lang="fr-FR" dirty="0"/>
              <a:t> </a:t>
            </a:r>
            <a:r>
              <a:rPr lang="fr-FR" dirty="0" smtClean="0"/>
              <a:t>quartz cuvettes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cell</a:t>
            </a:r>
            <a:r>
              <a:rPr lang="fr-FR" dirty="0" smtClean="0"/>
              <a:t> culture and let </a:t>
            </a:r>
            <a:r>
              <a:rPr lang="fr-FR" dirty="0" err="1" smtClean="0"/>
              <a:t>them</a:t>
            </a:r>
            <a:r>
              <a:rPr lang="fr-FR" dirty="0" smtClean="0"/>
              <a:t> </a:t>
            </a:r>
            <a:r>
              <a:rPr lang="fr-FR" dirty="0" err="1" smtClean="0"/>
              <a:t>attach</a:t>
            </a:r>
            <a:r>
              <a:rPr lang="fr-FR" dirty="0" smtClean="0"/>
              <a:t> to one </a:t>
            </a:r>
            <a:r>
              <a:rPr lang="fr-FR" dirty="0" err="1" smtClean="0"/>
              <a:t>side</a:t>
            </a:r>
            <a:endParaRPr lang="es-ES" dirty="0"/>
          </a:p>
        </p:txBody>
      </p:sp>
      <p:pic>
        <p:nvPicPr>
          <p:cNvPr id="9" name="Picture 10" descr="H:\WhatsApp\Media\WhatsApp Images\IMG-20170621-WA00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8" t="25266" r="33872"/>
          <a:stretch/>
        </p:blipFill>
        <p:spPr bwMode="auto">
          <a:xfrm>
            <a:off x="306863" y="1690641"/>
            <a:ext cx="1425677" cy="207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 CuadroTexto"/>
          <p:cNvSpPr txBox="1"/>
          <p:nvPr/>
        </p:nvSpPr>
        <p:spPr>
          <a:xfrm>
            <a:off x="4595777" y="1034454"/>
            <a:ext cx="358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2</a:t>
            </a:r>
            <a:r>
              <a:rPr lang="fr-FR" dirty="0" smtClean="0"/>
              <a:t>. Place the cuvette on the setup at Pf1b and </a:t>
            </a:r>
            <a:r>
              <a:rPr lang="fr-FR" dirty="0" err="1" smtClean="0"/>
              <a:t>irradiate</a:t>
            </a:r>
            <a:r>
              <a:rPr lang="fr-FR" dirty="0" smtClean="0"/>
              <a:t>. (2,4 Gy/h)</a:t>
            </a:r>
            <a:endParaRPr lang="es-ES" dirty="0"/>
          </a:p>
        </p:txBody>
      </p:sp>
      <p:sp>
        <p:nvSpPr>
          <p:cNvPr id="11" name="2 CuadroTexto"/>
          <p:cNvSpPr txBox="1"/>
          <p:nvPr/>
        </p:nvSpPr>
        <p:spPr>
          <a:xfrm>
            <a:off x="8558560" y="1034455"/>
            <a:ext cx="3742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3</a:t>
            </a:r>
            <a:r>
              <a:rPr lang="fr-FR" dirty="0" smtClean="0"/>
              <a:t>. </a:t>
            </a:r>
            <a:r>
              <a:rPr lang="fr-FR" dirty="0" err="1" smtClean="0"/>
              <a:t>Take</a:t>
            </a:r>
            <a:r>
              <a:rPr lang="fr-FR" dirty="0" smtClean="0"/>
              <a:t> the </a:t>
            </a:r>
            <a:r>
              <a:rPr lang="fr-FR" dirty="0" err="1" smtClean="0"/>
              <a:t>irradiated</a:t>
            </a:r>
            <a:r>
              <a:rPr lang="fr-FR" dirty="0" smtClean="0"/>
              <a:t> cuvettes, </a:t>
            </a:r>
            <a:r>
              <a:rPr lang="fr-FR" dirty="0" err="1" smtClean="0"/>
              <a:t>recover</a:t>
            </a:r>
            <a:r>
              <a:rPr lang="fr-FR" dirty="0" smtClean="0"/>
              <a:t> the </a:t>
            </a:r>
            <a:r>
              <a:rPr lang="fr-FR" dirty="0" err="1" smtClean="0"/>
              <a:t>cells</a:t>
            </a:r>
            <a:r>
              <a:rPr lang="fr-FR" dirty="0" smtClean="0"/>
              <a:t> and </a:t>
            </a:r>
            <a:r>
              <a:rPr lang="fr-FR" dirty="0" err="1" smtClean="0"/>
              <a:t>prepare</a:t>
            </a:r>
            <a:r>
              <a:rPr lang="fr-FR" dirty="0" smtClean="0"/>
              <a:t> for </a:t>
            </a:r>
            <a:r>
              <a:rPr lang="fr-FR" dirty="0" err="1" smtClean="0"/>
              <a:t>clonogenicity</a:t>
            </a:r>
            <a:r>
              <a:rPr lang="fr-FR" dirty="0" smtClean="0"/>
              <a:t> </a:t>
            </a:r>
            <a:endParaRPr lang="es-ES" dirty="0"/>
          </a:p>
        </p:txBody>
      </p:sp>
      <p:pic>
        <p:nvPicPr>
          <p:cNvPr id="12" name="Picture 11" descr="H:\WhatsApp\Media\WhatsApp Images\IMG-20170621-WA0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214" y="1957783"/>
            <a:ext cx="2947132" cy="165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2 CuadroTexto"/>
          <p:cNvSpPr txBox="1"/>
          <p:nvPr/>
        </p:nvSpPr>
        <p:spPr>
          <a:xfrm>
            <a:off x="204616" y="3951966"/>
            <a:ext cx="494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4</a:t>
            </a:r>
            <a:r>
              <a:rPr lang="fr-FR" dirty="0" smtClean="0"/>
              <a:t>. </a:t>
            </a:r>
            <a:r>
              <a:rPr lang="fr-FR" dirty="0" err="1" smtClean="0"/>
              <a:t>After</a:t>
            </a:r>
            <a:r>
              <a:rPr lang="fr-FR" dirty="0" smtClean="0"/>
              <a:t> 8 </a:t>
            </a:r>
            <a:r>
              <a:rPr lang="fr-FR" dirty="0" err="1" smtClean="0"/>
              <a:t>days</a:t>
            </a:r>
            <a:r>
              <a:rPr lang="fr-FR" dirty="0" smtClean="0"/>
              <a:t>, analyse the </a:t>
            </a:r>
            <a:r>
              <a:rPr lang="fr-FR" dirty="0" err="1" smtClean="0"/>
              <a:t>clonogenicity</a:t>
            </a:r>
            <a:r>
              <a:rPr lang="fr-FR" dirty="0" smtClean="0"/>
              <a:t> </a:t>
            </a:r>
            <a:r>
              <a:rPr lang="fr-FR" dirty="0" err="1" smtClean="0"/>
              <a:t>assays</a:t>
            </a:r>
            <a:r>
              <a:rPr lang="fr-FR" dirty="0" smtClean="0"/>
              <a:t>:</a:t>
            </a:r>
            <a:endParaRPr lang="es-ES" dirty="0"/>
          </a:p>
        </p:txBody>
      </p:sp>
      <p:pic>
        <p:nvPicPr>
          <p:cNvPr id="14" name="Imagen 6" descr="C:\Users\planck4\Desktop\Septiembre\IMG_20170620_19380052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20080" r="29326" b="66300"/>
          <a:stretch/>
        </p:blipFill>
        <p:spPr bwMode="auto">
          <a:xfrm>
            <a:off x="806093" y="4567138"/>
            <a:ext cx="3297691" cy="1141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4" descr="C:\Users\planck4\Desktop\Septiembre\IMG_20170620_19364912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0" r="24435" b="56619"/>
          <a:stretch/>
        </p:blipFill>
        <p:spPr bwMode="auto">
          <a:xfrm>
            <a:off x="806093" y="5694950"/>
            <a:ext cx="3264093" cy="11171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2 CuadroTexto"/>
          <p:cNvSpPr txBox="1"/>
          <p:nvPr/>
        </p:nvSpPr>
        <p:spPr>
          <a:xfrm>
            <a:off x="-30309" y="5138078"/>
            <a:ext cx="71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0 Gy</a:t>
            </a:r>
            <a:endParaRPr lang="es-ES" dirty="0"/>
          </a:p>
        </p:txBody>
      </p:sp>
      <p:sp>
        <p:nvSpPr>
          <p:cNvPr id="18" name="2 CuadroTexto"/>
          <p:cNvSpPr txBox="1"/>
          <p:nvPr/>
        </p:nvSpPr>
        <p:spPr>
          <a:xfrm>
            <a:off x="-29314" y="6068855"/>
            <a:ext cx="71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</a:t>
            </a:r>
            <a:r>
              <a:rPr lang="fr-FR" dirty="0" smtClean="0"/>
              <a:t> Gy</a:t>
            </a:r>
            <a:endParaRPr lang="es-ES" dirty="0"/>
          </a:p>
        </p:txBody>
      </p:sp>
      <p:sp>
        <p:nvSpPr>
          <p:cNvPr id="24" name="2 CuadroTexto"/>
          <p:cNvSpPr txBox="1"/>
          <p:nvPr/>
        </p:nvSpPr>
        <p:spPr>
          <a:xfrm>
            <a:off x="5716491" y="4207300"/>
            <a:ext cx="1158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5. </a:t>
            </a:r>
            <a:r>
              <a:rPr lang="fr-FR" dirty="0" err="1" smtClean="0"/>
              <a:t>Results</a:t>
            </a:r>
            <a:r>
              <a:rPr lang="fr-FR" dirty="0" smtClean="0"/>
              <a:t>:</a:t>
            </a:r>
            <a:endParaRPr lang="es-ES" dirty="0"/>
          </a:p>
        </p:txBody>
      </p:sp>
      <p:graphicFrame>
        <p:nvGraphicFramePr>
          <p:cNvPr id="19" name="Graphique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3697647"/>
              </p:ext>
            </p:extLst>
          </p:nvPr>
        </p:nvGraphicFramePr>
        <p:xfrm>
          <a:off x="6779491" y="3943931"/>
          <a:ext cx="4742872" cy="2914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CustomShape 4"/>
          <p:cNvSpPr/>
          <p:nvPr/>
        </p:nvSpPr>
        <p:spPr>
          <a:xfrm>
            <a:off x="0" y="0"/>
            <a:ext cx="12193440" cy="837720"/>
          </a:xfrm>
          <a:prstGeom prst="rect">
            <a:avLst/>
          </a:prstGeom>
          <a:solidFill>
            <a:srgbClr val="C00000"/>
          </a:solidFill>
          <a:ln w="9360">
            <a:solidFill>
              <a:srgbClr val="000000"/>
            </a:solidFill>
            <a:miter/>
          </a:ln>
        </p:spPr>
        <p:txBody>
          <a:bodyPr lIns="90000" tIns="45000" rIns="90000" bIns="45000" anchor="ctr"/>
          <a:lstStyle/>
          <a:p>
            <a:r>
              <a:rPr lang="en-US" sz="3200" b="1" dirty="0" smtClean="0">
                <a:solidFill>
                  <a:srgbClr val="FFFFFF"/>
                </a:solidFill>
                <a:latin typeface="Calibri"/>
                <a:ea typeface="Arial Unicode MS"/>
              </a:rPr>
              <a:t>ILL irradiation procedure </a:t>
            </a:r>
            <a:endParaRPr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3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17" grpId="0"/>
      <p:bldP spid="18" grpId="0"/>
      <p:bldP spid="24" grpId="0"/>
      <p:bldGraphic spid="1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8737440" y="6245280"/>
            <a:ext cx="2844480" cy="4759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73" name="CustomShape 2"/>
          <p:cNvSpPr/>
          <p:nvPr/>
        </p:nvSpPr>
        <p:spPr>
          <a:xfrm>
            <a:off x="8737440" y="6245280"/>
            <a:ext cx="2844480" cy="475920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endParaRPr dirty="0"/>
          </a:p>
        </p:txBody>
      </p:sp>
      <p:sp>
        <p:nvSpPr>
          <p:cNvPr id="174" name="CustomShape 3"/>
          <p:cNvSpPr/>
          <p:nvPr/>
        </p:nvSpPr>
        <p:spPr>
          <a:xfrm>
            <a:off x="125184" y="1628800"/>
            <a:ext cx="11963040" cy="3290040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sz="1600" dirty="0"/>
          </a:p>
        </p:txBody>
      </p:sp>
      <p:sp>
        <p:nvSpPr>
          <p:cNvPr id="175" name="CustomShape 4"/>
          <p:cNvSpPr/>
          <p:nvPr/>
        </p:nvSpPr>
        <p:spPr>
          <a:xfrm>
            <a:off x="-1920" y="0"/>
            <a:ext cx="12193440" cy="6858000"/>
          </a:xfrm>
          <a:prstGeom prst="rect">
            <a:avLst/>
          </a:prstGeom>
          <a:solidFill>
            <a:schemeClr val="accent2"/>
          </a:solidFill>
          <a:ln w="9360">
            <a:solidFill>
              <a:srgbClr val="000000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Arial Unicode MS"/>
              </a:rPr>
              <a:t>Introduction to Boron 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Arial Unicode MS"/>
              </a:rPr>
              <a:t>Neutron Capture Therapy 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Arial Unicode MS"/>
              </a:rPr>
              <a:t>(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Arial Unicode MS"/>
              </a:rPr>
              <a:t>BNCT)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31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342" y="1624195"/>
            <a:ext cx="5351585" cy="129564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 need a lot of samples</a:t>
            </a:r>
          </a:p>
          <a:p>
            <a:r>
              <a:rPr lang="en-US" sz="2400" dirty="0" smtClean="0"/>
              <a:t>The samples need to be prepared in a level P2 lab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085992" y="1857864"/>
            <a:ext cx="3838094" cy="923435"/>
          </a:xfrm>
          <a:prstGeom prst="rect">
            <a:avLst/>
          </a:prstGeom>
          <a:ln w="19050">
            <a:solidFill>
              <a:srgbClr val="30CEB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P2 lab inside the ILL7 (instruments hall)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6013937" y="2092573"/>
            <a:ext cx="1652955" cy="358897"/>
          </a:xfrm>
          <a:prstGeom prst="rightArrow">
            <a:avLst/>
          </a:prstGeom>
          <a:solidFill>
            <a:srgbClr val="7BE1CE"/>
          </a:solidFill>
          <a:ln>
            <a:solidFill>
              <a:srgbClr val="30C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9387718">
            <a:off x="7669874" y="1657809"/>
            <a:ext cx="8691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NEW!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8" y="3084367"/>
            <a:ext cx="5552267" cy="31231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21" y="3084367"/>
            <a:ext cx="5552265" cy="3123149"/>
          </a:xfrm>
          <a:prstGeom prst="rect">
            <a:avLst/>
          </a:prstGeom>
        </p:spPr>
      </p:pic>
      <p:sp>
        <p:nvSpPr>
          <p:cNvPr id="11" name="CustomShape 4"/>
          <p:cNvSpPr/>
          <p:nvPr/>
        </p:nvSpPr>
        <p:spPr>
          <a:xfrm>
            <a:off x="0" y="0"/>
            <a:ext cx="12193440" cy="837720"/>
          </a:xfrm>
          <a:prstGeom prst="rect">
            <a:avLst/>
          </a:prstGeom>
          <a:solidFill>
            <a:srgbClr val="C00000"/>
          </a:solidFill>
          <a:ln w="9360">
            <a:solidFill>
              <a:srgbClr val="000000"/>
            </a:solidFill>
            <a:miter/>
          </a:ln>
        </p:spPr>
        <p:txBody>
          <a:bodyPr lIns="90000" tIns="45000" rIns="90000" bIns="45000" anchor="ctr"/>
          <a:lstStyle/>
          <a:p>
            <a:r>
              <a:rPr lang="en-US" sz="3200" b="1" dirty="0" smtClean="0">
                <a:solidFill>
                  <a:srgbClr val="FFFFFF"/>
                </a:solidFill>
                <a:latin typeface="Calibri"/>
                <a:ea typeface="Arial Unicode MS"/>
              </a:rPr>
              <a:t>A new class 2 Bio Lab was built for this purpose </a:t>
            </a:r>
            <a:endParaRPr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 CuadroTexto"/>
          <p:cNvSpPr txBox="1"/>
          <p:nvPr/>
        </p:nvSpPr>
        <p:spPr>
          <a:xfrm>
            <a:off x="571500" y="1279222"/>
            <a:ext cx="6786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A375 (melanoma </a:t>
            </a:r>
            <a:r>
              <a:rPr lang="es-ES" sz="2400" b="1" dirty="0" err="1" smtClean="0"/>
              <a:t>cells</a:t>
            </a:r>
            <a:r>
              <a:rPr lang="es-ES" sz="2400" b="1" dirty="0" smtClean="0"/>
              <a:t>) in </a:t>
            </a:r>
            <a:r>
              <a:rPr lang="es-ES" sz="2400" b="1" dirty="0" err="1" smtClean="0"/>
              <a:t>quartz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cuvettes</a:t>
            </a:r>
            <a:endParaRPr lang="es-E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10 CuadroTexto"/>
              <p:cNvSpPr txBox="1"/>
              <p:nvPr/>
            </p:nvSpPr>
            <p:spPr>
              <a:xfrm>
                <a:off x="6948609" y="1371555"/>
                <a:ext cx="3386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  <m:sub>
                        <m:r>
                          <a:rPr lang="es-ES" i="1">
                            <a:latin typeface="Cambria Math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s-ES" dirty="0" smtClean="0"/>
                  <a:t>= 0.187 Gy</a:t>
                </a:r>
                <a:r>
                  <a:rPr lang="es-ES" baseline="30000" dirty="0" smtClean="0"/>
                  <a:t>-1 </a:t>
                </a:r>
                <a:r>
                  <a:rPr lang="es-E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i="1" smtClean="0"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  <m:sub>
                        <m:r>
                          <a:rPr lang="es-ES" i="1">
                            <a:latin typeface="Cambria Math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s-ES" dirty="0"/>
                  <a:t>=</a:t>
                </a:r>
                <a:r>
                  <a:rPr lang="es-ES" dirty="0" smtClean="0"/>
                  <a:t> 0.035 Gy</a:t>
                </a:r>
                <a:r>
                  <a:rPr lang="es-ES" baseline="30000" dirty="0" smtClean="0"/>
                  <a:t>-2</a:t>
                </a:r>
                <a:endParaRPr lang="es-ES" dirty="0"/>
              </a:p>
            </p:txBody>
          </p:sp>
        </mc:Choice>
        <mc:Fallback xmlns="">
          <p:sp>
            <p:nvSpPr>
              <p:cNvPr id="20" name="1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609" y="1371555"/>
                <a:ext cx="3386504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stomShape 4"/>
          <p:cNvSpPr/>
          <p:nvPr/>
        </p:nvSpPr>
        <p:spPr>
          <a:xfrm>
            <a:off x="0" y="0"/>
            <a:ext cx="12193440" cy="837720"/>
          </a:xfrm>
          <a:prstGeom prst="rect">
            <a:avLst/>
          </a:prstGeom>
          <a:solidFill>
            <a:srgbClr val="C00000"/>
          </a:solidFill>
          <a:ln w="9360">
            <a:solidFill>
              <a:srgbClr val="000000"/>
            </a:solidFill>
            <a:miter/>
          </a:ln>
        </p:spPr>
        <p:txBody>
          <a:bodyPr lIns="90000" tIns="45000" rIns="90000" bIns="45000" anchor="ctr"/>
          <a:lstStyle/>
          <a:p>
            <a:r>
              <a:rPr lang="en-US" sz="3200" b="1" dirty="0" smtClean="0">
                <a:solidFill>
                  <a:srgbClr val="FFFFFF"/>
                </a:solidFill>
                <a:latin typeface="Calibri"/>
                <a:ea typeface="Arial Unicode MS"/>
              </a:rPr>
              <a:t>First results: </a:t>
            </a:r>
            <a:r>
              <a:rPr lang="en-US" sz="3200" b="1" dirty="0">
                <a:solidFill>
                  <a:srgbClr val="FFFFFF"/>
                </a:solidFill>
                <a:latin typeface="Calibri"/>
                <a:ea typeface="Arial Unicode MS"/>
              </a:rPr>
              <a:t>thermal factor</a:t>
            </a:r>
          </a:p>
        </p:txBody>
      </p:sp>
      <p:pic>
        <p:nvPicPr>
          <p:cNvPr id="10" name="Picture 17" descr="C:\Users\mpedrosa\Desktop\Abril 19\Articulo cold_neutron_a375\graphs and figures\Figure 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9" y="1878635"/>
            <a:ext cx="6189656" cy="350996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Rectángulo"/>
              <p:cNvSpPr/>
              <p:nvPr/>
            </p:nvSpPr>
            <p:spPr>
              <a:xfrm>
                <a:off x="4194511" y="2653282"/>
                <a:ext cx="2031325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b="0" i="1" smtClean="0">
                        <a:latin typeface="Cambria Math"/>
                      </a:rPr>
                      <m:t>𝑆</m:t>
                    </m:r>
                    <m:sSup>
                      <m:sSupPr>
                        <m:ctrlPr>
                          <a:rPr lang="es-E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s-E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sSub>
                          <m:sSubPr>
                            <m:ctrlPr>
                              <a:rPr lang="es-E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sup>
                    </m:sSup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	</a:t>
                </a:r>
                <a:endParaRPr lang="es-ES" dirty="0"/>
              </a:p>
            </p:txBody>
          </p:sp>
        </mc:Choice>
        <mc:Fallback xmlns="">
          <p:sp>
            <p:nvSpPr>
              <p:cNvPr id="2" name="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511" y="2653282"/>
                <a:ext cx="2031325" cy="37427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Rectángulo"/>
              <p:cNvSpPr/>
              <p:nvPr/>
            </p:nvSpPr>
            <p:spPr>
              <a:xfrm>
                <a:off x="2582864" y="5390442"/>
                <a:ext cx="28087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𝜶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b="1" dirty="0"/>
                  <a:t> = 1.327 ± 0.049 Gy</a:t>
                </a:r>
                <a:r>
                  <a:rPr lang="en-US" b="1" baseline="30000" dirty="0"/>
                  <a:t>-1</a:t>
                </a:r>
                <a:r>
                  <a:rPr lang="en-US" b="1" dirty="0"/>
                  <a:t> </a:t>
                </a:r>
                <a:endParaRPr lang="es-ES" b="1" dirty="0"/>
              </a:p>
            </p:txBody>
          </p:sp>
        </mc:Choice>
        <mc:Fallback xmlns="">
          <p:sp>
            <p:nvSpPr>
              <p:cNvPr id="3" name="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864" y="5390442"/>
                <a:ext cx="2808718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11475" b="-2623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3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7535111"/>
                  </p:ext>
                </p:extLst>
              </p:nvPr>
            </p:nvGraphicFramePr>
            <p:xfrm>
              <a:off x="6703928" y="2086192"/>
              <a:ext cx="5242706" cy="281724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82785"/>
                    <a:gridCol w="1238017"/>
                    <a:gridCol w="1262739"/>
                    <a:gridCol w="1459165"/>
                  </a:tblGrid>
                  <a:tr h="28479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i="1" dirty="0" err="1" smtClean="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Survival</a:t>
                          </a:r>
                          <a:r>
                            <a:rPr lang="es-ES" sz="1800" i="1" baseline="0" dirty="0" smtClean="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 </a:t>
                          </a:r>
                          <a:r>
                            <a:rPr lang="es-ES" sz="1800" i="1" dirty="0" smtClean="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(%)</a:t>
                          </a:r>
                          <a:endParaRPr lang="es-ES" sz="18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400" i="1">
                                      <a:effectLst/>
                                      <a:latin typeface="Cambria Math"/>
                                      <a:ea typeface="Calibri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effectLst/>
                                      <a:latin typeface="Cambria Math"/>
                                      <a:ea typeface="Calibri"/>
                                      <a:cs typeface="Calibri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effectLst/>
                                      <a:latin typeface="Cambria Math"/>
                                      <a:ea typeface="Calibri"/>
                                      <a:cs typeface="Calibri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4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(Gy)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400" i="1">
                                      <a:effectLst/>
                                      <a:latin typeface="Cambria Math"/>
                                      <a:ea typeface="Calibri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effectLst/>
                                      <a:latin typeface="Cambria Math"/>
                                      <a:ea typeface="Calibri"/>
                                      <a:cs typeface="Calibri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effectLst/>
                                      <a:latin typeface="Cambria Math"/>
                                      <a:ea typeface="Calibri"/>
                                      <a:cs typeface="Calibri"/>
                                    </a:rPr>
                                    <m:t>𝛾</m:t>
                                  </m:r>
                                  <m:r>
                                    <a:rPr lang="en-GB" sz="1400" i="1">
                                      <a:effectLst/>
                                      <a:latin typeface="Cambria Math"/>
                                      <a:ea typeface="Calibri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GB" sz="1400" i="1">
                                      <a:effectLst/>
                                      <a:latin typeface="Cambria Math"/>
                                      <a:ea typeface="Calibri"/>
                                      <a:cs typeface="Calibri"/>
                                    </a:rPr>
                                    <m:t>𝑟𝑒𝑓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4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 (Gy)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400" b="1" i="1" spc="75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Arial"/>
                                      <a:cs typeface="CMU Serif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1" i="1" spc="75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Arial"/>
                                      <a:cs typeface="CMU Serif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GB" sz="1400" b="1" i="1" spc="75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Arial"/>
                                      <a:cs typeface="CMU Serif"/>
                                    </a:rPr>
                                    <m:t>𝒕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400" b="1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 (RBE)</a:t>
                          </a:r>
                          <a:endParaRPr lang="es-ES" sz="18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002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100 - limit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Limit </a:t>
                          </a:r>
                          <a:r>
                            <a:rPr lang="en-US" sz="1800">
                              <a:effectLst/>
                              <a:latin typeface="Calibri"/>
                              <a:ea typeface="Calibri"/>
                              <a:cs typeface="Calibri"/>
                            </a:rPr>
                            <a:t>→</a:t>
                          </a:r>
                          <a:r>
                            <a:rPr lang="en-US" sz="180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 0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Limit </a:t>
                          </a:r>
                          <a:r>
                            <a:rPr lang="en-US" sz="1800">
                              <a:effectLst/>
                              <a:latin typeface="Calibri"/>
                              <a:ea typeface="Calibri"/>
                              <a:cs typeface="Calibri"/>
                            </a:rPr>
                            <a:t>→</a:t>
                          </a:r>
                          <a:r>
                            <a:rPr lang="en-US" sz="180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 0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7.096 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s-ES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</m:ctrlPr>
                                </m:sSubSupPr>
                                <m:e>
                                  <m:r>
                                    <a:rPr lang="es-ES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s-ES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lang="es-ES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∗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s-ES" sz="1800" b="1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Times New Roman"/>
                              <a:cs typeface="Times New Roman"/>
                            </a:rPr>
                            <a:t>)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002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75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0.217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1.247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5.753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002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50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0.522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2.519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4.823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002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37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0.749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3.290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4.392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002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25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1.045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4.166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3.987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002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10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1.735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5.868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3.382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002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5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2.258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6.958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3.082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002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1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3.470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9.106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2.624</a:t>
                          </a:r>
                          <a:endParaRPr lang="es-ES" sz="18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3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7535111"/>
                  </p:ext>
                </p:extLst>
              </p:nvPr>
            </p:nvGraphicFramePr>
            <p:xfrm>
              <a:off x="6703928" y="2086192"/>
              <a:ext cx="5242706" cy="279330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82785"/>
                    <a:gridCol w="1238017"/>
                    <a:gridCol w="1262739"/>
                    <a:gridCol w="1459165"/>
                  </a:tblGrid>
                  <a:tr h="28479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i="1" dirty="0" err="1" smtClean="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Survival</a:t>
                          </a:r>
                          <a:r>
                            <a:rPr lang="es-ES" sz="1800" i="1" baseline="0" dirty="0" smtClean="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 </a:t>
                          </a:r>
                          <a:r>
                            <a:rPr lang="es-ES" sz="1800" i="1" dirty="0" smtClean="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(%)</a:t>
                          </a:r>
                          <a:endParaRPr lang="es-ES" sz="18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l="-103431" t="-23404" r="-218627" b="-9255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l="-200483" t="-23404" r="-115459" b="-9255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l="-260251" t="-23404" b="-925532"/>
                          </a:stretch>
                        </a:blipFill>
                      </a:tcPr>
                    </a:tc>
                  </a:tr>
                  <a:tr h="3002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100 - limit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Limit </a:t>
                          </a:r>
                          <a:r>
                            <a:rPr lang="en-US" sz="1800">
                              <a:effectLst/>
                              <a:latin typeface="Calibri"/>
                              <a:ea typeface="Calibri"/>
                              <a:cs typeface="Calibri"/>
                            </a:rPr>
                            <a:t>→</a:t>
                          </a:r>
                          <a:r>
                            <a:rPr lang="en-US" sz="180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 0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Limit </a:t>
                          </a:r>
                          <a:r>
                            <a:rPr lang="en-US" sz="1800">
                              <a:effectLst/>
                              <a:latin typeface="Calibri"/>
                              <a:ea typeface="Calibri"/>
                              <a:cs typeface="Calibri"/>
                            </a:rPr>
                            <a:t>→</a:t>
                          </a:r>
                          <a:r>
                            <a:rPr lang="en-US" sz="180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 0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l="-260251" t="-118367" b="-787755"/>
                          </a:stretch>
                        </a:blipFill>
                      </a:tcPr>
                    </a:tc>
                  </a:tr>
                  <a:tr h="31546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75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0.217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1.247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5.753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1546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50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0.522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2.519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4.823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1546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37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0.749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3.290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4.392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1546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25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1.045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4.166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3.987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1546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10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1.735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5.868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3.382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1546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5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2.258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6.958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3.082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1546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1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3.470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9.106</a:t>
                          </a:r>
                          <a:endParaRPr lang="es-ES" sz="18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2.624</a:t>
                          </a:r>
                          <a:endParaRPr lang="es-ES" sz="18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4 CuadroTexto"/>
          <p:cNvSpPr txBox="1"/>
          <p:nvPr/>
        </p:nvSpPr>
        <p:spPr>
          <a:xfrm>
            <a:off x="571500" y="5900144"/>
            <a:ext cx="10887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We</a:t>
            </a:r>
            <a:r>
              <a:rPr lang="es-ES" dirty="0" smtClean="0"/>
              <a:t> are in a experimental </a:t>
            </a:r>
            <a:r>
              <a:rPr lang="es-ES" dirty="0" err="1" smtClean="0"/>
              <a:t>campaign</a:t>
            </a:r>
            <a:r>
              <a:rPr lang="es-ES" dirty="0" smtClean="0"/>
              <a:t> of </a:t>
            </a:r>
            <a:r>
              <a:rPr lang="es-ES" dirty="0" err="1" smtClean="0"/>
              <a:t>measuring</a:t>
            </a:r>
            <a:r>
              <a:rPr lang="es-ES" dirty="0" smtClean="0"/>
              <a:t> </a:t>
            </a:r>
            <a:r>
              <a:rPr lang="es-ES" dirty="0" err="1" smtClean="0"/>
              <a:t>these</a:t>
            </a:r>
            <a:r>
              <a:rPr lang="es-ES" dirty="0" smtClean="0"/>
              <a:t> </a:t>
            </a:r>
            <a:r>
              <a:rPr lang="es-ES" dirty="0" err="1" smtClean="0"/>
              <a:t>weighting</a:t>
            </a:r>
            <a:r>
              <a:rPr lang="es-ES" dirty="0" smtClean="0"/>
              <a:t> </a:t>
            </a:r>
            <a:r>
              <a:rPr lang="es-ES" dirty="0" err="1" smtClean="0"/>
              <a:t>factors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different</a:t>
            </a:r>
            <a:r>
              <a:rPr lang="es-ES" dirty="0" smtClean="0"/>
              <a:t> </a:t>
            </a:r>
            <a:r>
              <a:rPr lang="es-ES" dirty="0" err="1" smtClean="0"/>
              <a:t>cell</a:t>
            </a:r>
            <a:r>
              <a:rPr lang="es-ES" dirty="0" smtClean="0"/>
              <a:t> </a:t>
            </a:r>
            <a:r>
              <a:rPr lang="es-ES" dirty="0" err="1" smtClean="0"/>
              <a:t>lines</a:t>
            </a:r>
            <a:r>
              <a:rPr lang="es-ES" dirty="0" smtClean="0"/>
              <a:t> of </a:t>
            </a:r>
            <a:r>
              <a:rPr lang="es-ES" dirty="0" err="1" smtClean="0"/>
              <a:t>both</a:t>
            </a:r>
            <a:r>
              <a:rPr lang="es-ES" dirty="0" smtClean="0"/>
              <a:t> tumor and normal </a:t>
            </a:r>
            <a:r>
              <a:rPr lang="es-ES" dirty="0" err="1" smtClean="0"/>
              <a:t>cells</a:t>
            </a:r>
            <a:r>
              <a:rPr lang="es-ES" dirty="0"/>
              <a:t> </a:t>
            </a:r>
            <a:r>
              <a:rPr lang="es-ES" dirty="0" smtClean="0"/>
              <a:t>(ILL-PhD </a:t>
            </a:r>
            <a:r>
              <a:rPr lang="es-ES" dirty="0" err="1" smtClean="0"/>
              <a:t>fellowship</a:t>
            </a:r>
            <a:r>
              <a:rPr lang="es-ES" dirty="0" smtClean="0"/>
              <a:t> of </a:t>
            </a:r>
            <a:r>
              <a:rPr lang="es-ES" dirty="0" err="1" smtClean="0"/>
              <a:t>Maria</a:t>
            </a:r>
            <a:r>
              <a:rPr lang="es-ES" dirty="0" smtClean="0"/>
              <a:t> Pedrosa)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4387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 bwMode="auto">
          <a:xfrm>
            <a:off x="0" y="0"/>
            <a:ext cx="12194117" cy="6858000"/>
          </a:xfrm>
          <a:prstGeom prst="rect">
            <a:avLst/>
          </a:prstGeom>
          <a:solidFill>
            <a:srgbClr val="7030A0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Conclusions 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75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2116" y="0"/>
            <a:ext cx="12194117" cy="836712"/>
          </a:xfrm>
          <a:prstGeom prst="rect">
            <a:avLst/>
          </a:prstGeom>
          <a:solidFill>
            <a:srgbClr val="7030A0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Conclusions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549499" y="107217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kern="0" dirty="0" smtClean="0"/>
              <a:t>BNCT </a:t>
            </a:r>
            <a:r>
              <a:rPr lang="es-ES" kern="0" dirty="0" err="1" smtClean="0"/>
              <a:t>is</a:t>
            </a:r>
            <a:r>
              <a:rPr lang="es-ES" kern="0" dirty="0" smtClean="0"/>
              <a:t> </a:t>
            </a:r>
            <a:r>
              <a:rPr lang="es-ES" kern="0" dirty="0" err="1" smtClean="0"/>
              <a:t>the</a:t>
            </a:r>
            <a:r>
              <a:rPr lang="es-ES" kern="0" dirty="0" smtClean="0"/>
              <a:t> “</a:t>
            </a:r>
            <a:r>
              <a:rPr lang="es-ES" kern="0" dirty="0" err="1" smtClean="0"/>
              <a:t>last</a:t>
            </a:r>
            <a:r>
              <a:rPr lang="es-ES" kern="0" dirty="0" smtClean="0"/>
              <a:t> line” in </a:t>
            </a:r>
            <a:r>
              <a:rPr lang="es-ES" kern="0" dirty="0" err="1" smtClean="0"/>
              <a:t>the</a:t>
            </a:r>
            <a:r>
              <a:rPr lang="es-ES" kern="0" dirty="0" smtClean="0"/>
              <a:t> </a:t>
            </a:r>
            <a:r>
              <a:rPr lang="es-ES" kern="0" dirty="0" err="1" smtClean="0"/>
              <a:t>fight</a:t>
            </a:r>
            <a:r>
              <a:rPr lang="es-ES" kern="0" dirty="0" smtClean="0"/>
              <a:t> of </a:t>
            </a:r>
            <a:r>
              <a:rPr lang="es-ES" kern="0" dirty="0" err="1" smtClean="0"/>
              <a:t>cancer</a:t>
            </a:r>
            <a:r>
              <a:rPr lang="es-ES" kern="0" dirty="0" smtClean="0"/>
              <a:t> (</a:t>
            </a:r>
            <a:r>
              <a:rPr lang="es-ES" kern="0" dirty="0" err="1" smtClean="0"/>
              <a:t>provides</a:t>
            </a:r>
            <a:r>
              <a:rPr lang="es-ES" kern="0" dirty="0" smtClean="0"/>
              <a:t> a hope </a:t>
            </a:r>
            <a:r>
              <a:rPr lang="es-ES" kern="0" dirty="0" err="1" smtClean="0"/>
              <a:t>when</a:t>
            </a:r>
            <a:r>
              <a:rPr lang="es-ES" kern="0" dirty="0" smtClean="0"/>
              <a:t> </a:t>
            </a:r>
            <a:r>
              <a:rPr lang="es-ES" kern="0" dirty="0" err="1" smtClean="0"/>
              <a:t>everything</a:t>
            </a:r>
            <a:r>
              <a:rPr lang="es-ES" kern="0" dirty="0" smtClean="0"/>
              <a:t> </a:t>
            </a:r>
            <a:r>
              <a:rPr lang="es-ES" kern="0" dirty="0" err="1" smtClean="0"/>
              <a:t>else</a:t>
            </a:r>
            <a:r>
              <a:rPr lang="es-ES" kern="0" dirty="0" smtClean="0"/>
              <a:t> </a:t>
            </a:r>
            <a:r>
              <a:rPr lang="es-ES" kern="0" dirty="0" err="1" smtClean="0"/>
              <a:t>fails</a:t>
            </a:r>
            <a:r>
              <a:rPr lang="es-ES" kern="0" dirty="0" smtClean="0"/>
              <a:t>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kern="0" dirty="0" err="1" smtClean="0"/>
              <a:t>Every</a:t>
            </a:r>
            <a:r>
              <a:rPr lang="es-ES" kern="0" dirty="0" smtClean="0"/>
              <a:t> new </a:t>
            </a:r>
            <a:r>
              <a:rPr lang="es-ES" kern="0" dirty="0" err="1" smtClean="0"/>
              <a:t>application</a:t>
            </a:r>
            <a:r>
              <a:rPr lang="es-ES" kern="0" dirty="0" smtClean="0"/>
              <a:t> </a:t>
            </a:r>
            <a:r>
              <a:rPr lang="es-ES" kern="0" dirty="0" err="1" smtClean="0"/>
              <a:t>tried</a:t>
            </a:r>
            <a:r>
              <a:rPr lang="es-ES" kern="0" dirty="0" smtClean="0"/>
              <a:t> has led to a </a:t>
            </a:r>
            <a:r>
              <a:rPr lang="es-ES" kern="0" dirty="0" err="1" smtClean="0"/>
              <a:t>great</a:t>
            </a:r>
            <a:r>
              <a:rPr lang="es-ES" kern="0" dirty="0" smtClean="0"/>
              <a:t> </a:t>
            </a:r>
            <a:r>
              <a:rPr lang="es-ES" kern="0" dirty="0" err="1" smtClean="0"/>
              <a:t>success</a:t>
            </a:r>
            <a:endParaRPr lang="es-ES" kern="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kern="0" dirty="0" err="1"/>
              <a:t>Accelerator-based</a:t>
            </a:r>
            <a:r>
              <a:rPr lang="es-ES" kern="0" dirty="0"/>
              <a:t> </a:t>
            </a:r>
            <a:r>
              <a:rPr lang="es-ES" kern="0" dirty="0" err="1"/>
              <a:t>neutron</a:t>
            </a:r>
            <a:r>
              <a:rPr lang="es-ES" kern="0" dirty="0"/>
              <a:t> </a:t>
            </a:r>
            <a:r>
              <a:rPr lang="es-ES" kern="0" dirty="0" err="1"/>
              <a:t>sources</a:t>
            </a:r>
            <a:r>
              <a:rPr lang="es-ES" kern="0" dirty="0"/>
              <a:t> </a:t>
            </a:r>
            <a:r>
              <a:rPr lang="es-ES" kern="0" dirty="0" err="1"/>
              <a:t>will</a:t>
            </a:r>
            <a:r>
              <a:rPr lang="es-ES" kern="0" dirty="0"/>
              <a:t> </a:t>
            </a:r>
            <a:r>
              <a:rPr lang="es-ES" kern="0" dirty="0" err="1"/>
              <a:t>allow</a:t>
            </a:r>
            <a:r>
              <a:rPr lang="es-ES" kern="0" dirty="0"/>
              <a:t>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kern="0" dirty="0" err="1"/>
              <a:t>Increase</a:t>
            </a:r>
            <a:r>
              <a:rPr lang="es-ES" kern="0" dirty="0"/>
              <a:t> </a:t>
            </a:r>
            <a:r>
              <a:rPr lang="es-ES" kern="0" dirty="0" err="1"/>
              <a:t>statistics</a:t>
            </a:r>
            <a:r>
              <a:rPr lang="es-ES" kern="0" dirty="0"/>
              <a:t> (</a:t>
            </a:r>
            <a:r>
              <a:rPr lang="es-ES" kern="0" dirty="0" err="1"/>
              <a:t>randomized</a:t>
            </a:r>
            <a:r>
              <a:rPr lang="es-ES" kern="0" dirty="0"/>
              <a:t> </a:t>
            </a:r>
            <a:r>
              <a:rPr lang="es-ES" kern="0" dirty="0" err="1"/>
              <a:t>clinical</a:t>
            </a:r>
            <a:r>
              <a:rPr lang="es-ES" kern="0" dirty="0"/>
              <a:t> </a:t>
            </a:r>
            <a:r>
              <a:rPr lang="es-ES" kern="0" dirty="0" err="1"/>
              <a:t>trials</a:t>
            </a:r>
            <a:r>
              <a:rPr lang="es-ES" kern="0" dirty="0"/>
              <a:t>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kern="0" dirty="0" err="1"/>
              <a:t>Improved</a:t>
            </a:r>
            <a:r>
              <a:rPr lang="es-ES" kern="0" dirty="0"/>
              <a:t> </a:t>
            </a:r>
            <a:r>
              <a:rPr lang="es-ES" kern="0" dirty="0" err="1"/>
              <a:t>treatments</a:t>
            </a:r>
            <a:endParaRPr lang="es-ES" kern="0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kern="0" dirty="0" err="1"/>
              <a:t>Increased</a:t>
            </a:r>
            <a:r>
              <a:rPr lang="es-ES" kern="0" dirty="0"/>
              <a:t> </a:t>
            </a:r>
            <a:r>
              <a:rPr lang="es-ES" kern="0" dirty="0" err="1"/>
              <a:t>visibility</a:t>
            </a:r>
            <a:r>
              <a:rPr lang="es-ES" kern="0" dirty="0"/>
              <a:t> (more </a:t>
            </a:r>
            <a:r>
              <a:rPr lang="es-ES" kern="0" dirty="0" err="1"/>
              <a:t>public</a:t>
            </a:r>
            <a:r>
              <a:rPr lang="es-ES" kern="0" dirty="0"/>
              <a:t> and </a:t>
            </a:r>
            <a:r>
              <a:rPr lang="es-ES" kern="0" dirty="0" err="1"/>
              <a:t>private</a:t>
            </a:r>
            <a:r>
              <a:rPr lang="es-ES" kern="0" dirty="0"/>
              <a:t> </a:t>
            </a:r>
            <a:r>
              <a:rPr lang="es-ES" kern="0" dirty="0" err="1"/>
              <a:t>funding</a:t>
            </a:r>
            <a:r>
              <a:rPr lang="es-ES" kern="0" dirty="0"/>
              <a:t>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kern="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kern="0" dirty="0" smtClean="0"/>
              <a:t>Great </a:t>
            </a:r>
            <a:r>
              <a:rPr lang="es-ES" kern="0" dirty="0" err="1" smtClean="0"/>
              <a:t>potential</a:t>
            </a:r>
            <a:r>
              <a:rPr lang="es-ES" kern="0" dirty="0" smtClean="0"/>
              <a:t> (</a:t>
            </a:r>
            <a:r>
              <a:rPr lang="es-ES" kern="0" dirty="0" err="1" smtClean="0"/>
              <a:t>translation</a:t>
            </a:r>
            <a:r>
              <a:rPr lang="es-ES" kern="0" dirty="0" smtClean="0"/>
              <a:t> of </a:t>
            </a:r>
            <a:r>
              <a:rPr lang="es-ES" kern="0" dirty="0" err="1" smtClean="0"/>
              <a:t>research</a:t>
            </a:r>
            <a:r>
              <a:rPr lang="es-ES" kern="0" dirty="0" smtClean="0"/>
              <a:t> </a:t>
            </a:r>
            <a:r>
              <a:rPr lang="es-ES" kern="0" dirty="0" err="1" smtClean="0"/>
              <a:t>results</a:t>
            </a:r>
            <a:r>
              <a:rPr lang="es-ES" kern="0" dirty="0" smtClean="0"/>
              <a:t>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kern="0" dirty="0" smtClean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kern="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kern="0" dirty="0" smtClean="0"/>
          </a:p>
        </p:txBody>
      </p:sp>
    </p:spTree>
    <p:extLst>
      <p:ext uri="{BB962C8B-B14F-4D97-AF65-F5344CB8AC3E}">
        <p14:creationId xmlns:p14="http://schemas.microsoft.com/office/powerpoint/2010/main" val="138096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2138" y="0"/>
            <a:ext cx="10515600" cy="1325563"/>
          </a:xfrm>
        </p:spPr>
        <p:txBody>
          <a:bodyPr/>
          <a:lstStyle/>
          <a:p>
            <a:r>
              <a:rPr lang="es-ES" b="1" dirty="0" err="1" smtClean="0"/>
              <a:t>Thank</a:t>
            </a:r>
            <a:r>
              <a:rPr lang="es-ES" b="1" dirty="0" smtClean="0"/>
              <a:t> </a:t>
            </a:r>
            <a:r>
              <a:rPr lang="es-ES" b="1" dirty="0" err="1" smtClean="0"/>
              <a:t>you</a:t>
            </a:r>
            <a:r>
              <a:rPr lang="es-ES" b="1" dirty="0" smtClean="0"/>
              <a:t> </a:t>
            </a:r>
            <a:r>
              <a:rPr lang="es-ES" b="1" dirty="0" err="1" smtClean="0"/>
              <a:t>for</a:t>
            </a:r>
            <a:r>
              <a:rPr lang="es-ES" b="1" dirty="0" smtClean="0"/>
              <a:t> </a:t>
            </a:r>
            <a:r>
              <a:rPr lang="es-ES" b="1" dirty="0" err="1" smtClean="0"/>
              <a:t>your</a:t>
            </a:r>
            <a:r>
              <a:rPr lang="es-ES" b="1" dirty="0" smtClean="0"/>
              <a:t> </a:t>
            </a:r>
            <a:r>
              <a:rPr lang="es-ES" b="1" dirty="0" err="1" smtClean="0"/>
              <a:t>attention</a:t>
            </a:r>
            <a:r>
              <a:rPr lang="es-ES" b="1" dirty="0" smtClean="0"/>
              <a:t>!</a:t>
            </a:r>
            <a:endParaRPr lang="es-ES" b="1" dirty="0"/>
          </a:p>
        </p:txBody>
      </p:sp>
      <p:sp>
        <p:nvSpPr>
          <p:cNvPr id="4" name="AutoShape 2" descr="Resultado de imagen de alhamb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49" y="1117811"/>
            <a:ext cx="7252951" cy="482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18" y="1311010"/>
            <a:ext cx="2449621" cy="244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28556" y="3760631"/>
            <a:ext cx="44056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19th International </a:t>
            </a:r>
            <a:r>
              <a:rPr lang="es-ES" sz="2400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Conference</a:t>
            </a:r>
            <a:r>
              <a:rPr lang="es-ES" sz="2400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on</a:t>
            </a:r>
            <a:r>
              <a:rPr lang="es-ES" sz="2400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s-ES" sz="2400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Neutron</a:t>
            </a:r>
            <a:r>
              <a:rPr lang="es-ES" sz="2400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 Capture </a:t>
            </a:r>
            <a:r>
              <a:rPr lang="es-ES" sz="2400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Therapy</a:t>
            </a:r>
            <a:endParaRPr lang="es-ES" sz="2400" dirty="0" smtClean="0">
              <a:solidFill>
                <a:srgbClr val="0070C0"/>
              </a:solidFill>
              <a:latin typeface="Eras Bold ITC" panose="020B0907030504020204" pitchFamily="34" charset="0"/>
            </a:endParaRPr>
          </a:p>
          <a:p>
            <a:endParaRPr lang="es-ES" sz="2400" dirty="0">
              <a:solidFill>
                <a:srgbClr val="0070C0"/>
              </a:solidFill>
              <a:latin typeface="Eras Bold ITC" panose="020B0907030504020204" pitchFamily="34" charset="0"/>
            </a:endParaRPr>
          </a:p>
          <a:p>
            <a:r>
              <a:rPr lang="es-ES" sz="2400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Granada (</a:t>
            </a:r>
            <a:r>
              <a:rPr lang="es-ES" sz="2400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Spain</a:t>
            </a:r>
            <a:r>
              <a:rPr lang="es-ES" sz="2400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), </a:t>
            </a:r>
          </a:p>
          <a:p>
            <a:r>
              <a:rPr lang="es-ES" sz="2400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13-18 </a:t>
            </a:r>
            <a:r>
              <a:rPr lang="es-ES" sz="2400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September</a:t>
            </a:r>
            <a:r>
              <a:rPr lang="es-ES" sz="2400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 2020 </a:t>
            </a:r>
          </a:p>
          <a:p>
            <a:endParaRPr lang="es-ES" sz="2400" dirty="0" smtClean="0">
              <a:solidFill>
                <a:srgbClr val="0070C0"/>
              </a:solidFill>
              <a:latin typeface="Eras Bold ITC" panose="020B0907030504020204" pitchFamily="34" charset="0"/>
            </a:endParaRPr>
          </a:p>
          <a:p>
            <a:endParaRPr lang="es-ES" sz="2400" dirty="0">
              <a:solidFill>
                <a:srgbClr val="0070C0"/>
              </a:solidFill>
              <a:latin typeface="Eras Bold ITC" panose="020B090703050402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580300" y="6119328"/>
            <a:ext cx="8800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Eras Bold ITC" panose="020B0907030504020204" pitchFamily="34" charset="0"/>
              </a:rPr>
              <a:t>E-mail </a:t>
            </a:r>
            <a:r>
              <a:rPr lang="es-ES" sz="2400" dirty="0">
                <a:latin typeface="Eras Bold ITC" panose="020B0907030504020204" pitchFamily="34" charset="0"/>
                <a:hlinkClick r:id="rId4"/>
              </a:rPr>
              <a:t>porras@ugr.es</a:t>
            </a:r>
            <a:r>
              <a:rPr lang="es-ES" sz="2400" dirty="0">
                <a:latin typeface="Eras Bold ITC" panose="020B0907030504020204" pitchFamily="34" charset="0"/>
              </a:rPr>
              <a:t> </a:t>
            </a:r>
            <a:r>
              <a:rPr lang="es-ES" sz="2400" dirty="0" err="1">
                <a:latin typeface="Eras Bold ITC" panose="020B0907030504020204" pitchFamily="34" charset="0"/>
              </a:rPr>
              <a:t>for</a:t>
            </a:r>
            <a:r>
              <a:rPr lang="es-ES" sz="2400" dirty="0">
                <a:latin typeface="Eras Bold ITC" panose="020B0907030504020204" pitchFamily="34" charset="0"/>
              </a:rPr>
              <a:t> </a:t>
            </a:r>
            <a:r>
              <a:rPr lang="es-ES" sz="2400" dirty="0" err="1" smtClean="0">
                <a:latin typeface="Eras Bold ITC" panose="020B0907030504020204" pitchFamily="34" charset="0"/>
              </a:rPr>
              <a:t>being</a:t>
            </a:r>
            <a:r>
              <a:rPr lang="es-ES" sz="2400" dirty="0" smtClean="0">
                <a:latin typeface="Eras Bold ITC" panose="020B0907030504020204" pitchFamily="34" charset="0"/>
              </a:rPr>
              <a:t> </a:t>
            </a:r>
            <a:r>
              <a:rPr lang="es-ES" sz="2400" dirty="0" err="1" smtClean="0">
                <a:latin typeface="Eras Bold ITC" panose="020B0907030504020204" pitchFamily="34" charset="0"/>
              </a:rPr>
              <a:t>included</a:t>
            </a:r>
            <a:r>
              <a:rPr lang="es-ES" sz="2400" dirty="0" smtClean="0">
                <a:latin typeface="Eras Bold ITC" panose="020B0907030504020204" pitchFamily="34" charset="0"/>
              </a:rPr>
              <a:t> in </a:t>
            </a:r>
            <a:r>
              <a:rPr lang="es-ES" sz="2400" dirty="0" err="1" smtClean="0">
                <a:latin typeface="Eras Bold ITC" panose="020B0907030504020204" pitchFamily="34" charset="0"/>
              </a:rPr>
              <a:t>the</a:t>
            </a:r>
            <a:r>
              <a:rPr lang="es-ES" sz="2400" dirty="0" smtClean="0">
                <a:latin typeface="Eras Bold ITC" panose="020B0907030504020204" pitchFamily="34" charset="0"/>
              </a:rPr>
              <a:t> </a:t>
            </a:r>
            <a:r>
              <a:rPr lang="es-ES" sz="2400" dirty="0" err="1" smtClean="0">
                <a:latin typeface="Eras Bold ITC" panose="020B0907030504020204" pitchFamily="34" charset="0"/>
              </a:rPr>
              <a:t>info</a:t>
            </a:r>
            <a:r>
              <a:rPr lang="es-ES" sz="2400" dirty="0" smtClean="0">
                <a:latin typeface="Eras Bold ITC" panose="020B0907030504020204" pitchFamily="34" charset="0"/>
              </a:rPr>
              <a:t> </a:t>
            </a:r>
            <a:r>
              <a:rPr lang="es-ES" sz="2400" dirty="0" err="1" smtClean="0">
                <a:latin typeface="Eras Bold ITC" panose="020B0907030504020204" pitchFamily="34" charset="0"/>
              </a:rPr>
              <a:t>list</a:t>
            </a:r>
            <a:endParaRPr lang="es-ES" sz="2400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1" y="865192"/>
            <a:ext cx="2745316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lum bright="-6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436" y="939800"/>
            <a:ext cx="2150533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-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Oval 3"/>
          <p:cNvSpPr>
            <a:spLocks noChangeArrowheads="1"/>
          </p:cNvSpPr>
          <p:nvPr/>
        </p:nvSpPr>
        <p:spPr bwMode="auto">
          <a:xfrm>
            <a:off x="9148236" y="1779592"/>
            <a:ext cx="397933" cy="295275"/>
          </a:xfrm>
          <a:prstGeom prst="ellipse">
            <a:avLst/>
          </a:prstGeom>
          <a:solidFill>
            <a:srgbClr val="FFD9D9">
              <a:alpha val="87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mtClean="0">
              <a:solidFill>
                <a:srgbClr val="FFFFFF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12" y="1355728"/>
            <a:ext cx="4237567" cy="526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t="896" r="11888" b="3212"/>
          <a:stretch>
            <a:fillRect/>
          </a:stretch>
        </p:blipFill>
        <p:spPr bwMode="auto">
          <a:xfrm>
            <a:off x="2057400" y="1357313"/>
            <a:ext cx="4233333" cy="526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925" t="896" r="11888" b="32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532" y="3581400"/>
            <a:ext cx="2925233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grayscl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14" y="3576658"/>
            <a:ext cx="2925233" cy="207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344" name="Group 8"/>
          <p:cNvGrpSpPr>
            <a:grpSpLocks/>
          </p:cNvGrpSpPr>
          <p:nvPr/>
        </p:nvGrpSpPr>
        <p:grpSpPr bwMode="auto">
          <a:xfrm>
            <a:off x="1416065" y="6140471"/>
            <a:ext cx="1746249" cy="866775"/>
            <a:chOff x="669" y="3868"/>
            <a:chExt cx="825" cy="546"/>
          </a:xfrm>
        </p:grpSpPr>
        <p:sp>
          <p:nvSpPr>
            <p:cNvPr id="14345" name="AutoShape 9"/>
            <p:cNvSpPr>
              <a:spLocks noChangeArrowheads="1"/>
            </p:cNvSpPr>
            <p:nvPr/>
          </p:nvSpPr>
          <p:spPr bwMode="auto">
            <a:xfrm>
              <a:off x="669" y="3885"/>
              <a:ext cx="542" cy="485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666699"/>
                </a:gs>
                <a:gs pos="100000">
                  <a:srgbClr val="FEFEF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46" name="Rectangle 10"/>
            <p:cNvSpPr>
              <a:spLocks noChangeArrowheads="1"/>
            </p:cNvSpPr>
            <p:nvPr/>
          </p:nvSpPr>
          <p:spPr bwMode="auto">
            <a:xfrm rot="19140000">
              <a:off x="1016" y="3986"/>
              <a:ext cx="451" cy="253"/>
            </a:xfrm>
            <a:prstGeom prst="rect">
              <a:avLst/>
            </a:prstGeom>
            <a:gradFill rotWithShape="0">
              <a:gsLst>
                <a:gs pos="0">
                  <a:srgbClr val="FEFEFE"/>
                </a:gs>
                <a:gs pos="50000">
                  <a:srgbClr val="FFFFFF"/>
                </a:gs>
                <a:gs pos="100000">
                  <a:srgbClr val="FEFEF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47" name="Rectangle 11"/>
            <p:cNvSpPr>
              <a:spLocks noChangeArrowheads="1"/>
            </p:cNvSpPr>
            <p:nvPr/>
          </p:nvSpPr>
          <p:spPr bwMode="auto">
            <a:xfrm rot="19020000">
              <a:off x="1089" y="4218"/>
              <a:ext cx="225" cy="1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4348" name="Group 12"/>
          <p:cNvGrpSpPr>
            <a:grpSpLocks/>
          </p:cNvGrpSpPr>
          <p:nvPr/>
        </p:nvGrpSpPr>
        <p:grpSpPr bwMode="auto">
          <a:xfrm>
            <a:off x="1416053" y="1162054"/>
            <a:ext cx="999067" cy="1274763"/>
            <a:chOff x="669" y="732"/>
            <a:chExt cx="472" cy="803"/>
          </a:xfrm>
        </p:grpSpPr>
        <p:pic>
          <p:nvPicPr>
            <p:cNvPr id="14349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60" r="30258" b="11208"/>
            <a:stretch>
              <a:fillRect/>
            </a:stretch>
          </p:blipFill>
          <p:spPr bwMode="auto">
            <a:xfrm>
              <a:off x="669" y="732"/>
              <a:ext cx="473" cy="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31960" r="30258" b="1120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350" name="Rectangle 14"/>
            <p:cNvSpPr>
              <a:spLocks noChangeArrowheads="1"/>
            </p:cNvSpPr>
            <p:nvPr/>
          </p:nvSpPr>
          <p:spPr bwMode="auto">
            <a:xfrm>
              <a:off x="739" y="1383"/>
              <a:ext cx="84" cy="1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4351" name="Freeform 15"/>
          <p:cNvSpPr>
            <a:spLocks noChangeArrowheads="1"/>
          </p:cNvSpPr>
          <p:nvPr/>
        </p:nvSpPr>
        <p:spPr bwMode="auto">
          <a:xfrm>
            <a:off x="1631965" y="2192359"/>
            <a:ext cx="1492249" cy="1184275"/>
          </a:xfrm>
          <a:custGeom>
            <a:avLst/>
            <a:gdLst>
              <a:gd name="T0" fmla="*/ 0 w 708"/>
              <a:gd name="T1" fmla="*/ 0 h 746"/>
              <a:gd name="T2" fmla="*/ 2147483647 w 708"/>
              <a:gd name="T3" fmla="*/ 2147483647 h 746"/>
              <a:gd name="T4" fmla="*/ 2147483647 w 708"/>
              <a:gd name="T5" fmla="*/ 2147483647 h 746"/>
              <a:gd name="T6" fmla="*/ 2147483647 w 708"/>
              <a:gd name="T7" fmla="*/ 2147483647 h 746"/>
              <a:gd name="T8" fmla="*/ 2147483647 w 708"/>
              <a:gd name="T9" fmla="*/ 2147483647 h 746"/>
              <a:gd name="T10" fmla="*/ 2147483647 w 708"/>
              <a:gd name="T11" fmla="*/ 2147483647 h 746"/>
              <a:gd name="T12" fmla="*/ 2147483647 w 708"/>
              <a:gd name="T13" fmla="*/ 2147483647 h 746"/>
              <a:gd name="T14" fmla="*/ 0 w 708"/>
              <a:gd name="T15" fmla="*/ 0 h 746"/>
              <a:gd name="T16" fmla="*/ 708 w 708"/>
              <a:gd name="T17" fmla="*/ 746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708" h="746">
                <a:moveTo>
                  <a:pt x="0" y="0"/>
                </a:moveTo>
                <a:cubicBezTo>
                  <a:pt x="5" y="64"/>
                  <a:pt x="10" y="128"/>
                  <a:pt x="21" y="195"/>
                </a:cubicBezTo>
                <a:cubicBezTo>
                  <a:pt x="32" y="262"/>
                  <a:pt x="42" y="336"/>
                  <a:pt x="69" y="405"/>
                </a:cubicBezTo>
                <a:cubicBezTo>
                  <a:pt x="96" y="474"/>
                  <a:pt x="134" y="558"/>
                  <a:pt x="180" y="609"/>
                </a:cubicBezTo>
                <a:cubicBezTo>
                  <a:pt x="226" y="660"/>
                  <a:pt x="290" y="692"/>
                  <a:pt x="348" y="714"/>
                </a:cubicBezTo>
                <a:cubicBezTo>
                  <a:pt x="406" y="736"/>
                  <a:pt x="471" y="746"/>
                  <a:pt x="531" y="744"/>
                </a:cubicBezTo>
                <a:cubicBezTo>
                  <a:pt x="591" y="742"/>
                  <a:pt x="649" y="722"/>
                  <a:pt x="708" y="702"/>
                </a:cubicBezTo>
              </a:path>
            </a:pathLst>
          </a:custGeom>
          <a:noFill/>
          <a:ln w="12600">
            <a:solidFill>
              <a:srgbClr val="66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mtClean="0">
              <a:solidFill>
                <a:srgbClr val="FFFFFF"/>
              </a:solidFill>
            </a:endParaRP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1972747" y="2392363"/>
            <a:ext cx="57151" cy="4032250"/>
          </a:xfrm>
          <a:prstGeom prst="rect">
            <a:avLst/>
          </a:prstGeom>
          <a:gradFill rotWithShape="0">
            <a:gsLst>
              <a:gs pos="0">
                <a:srgbClr val="666699"/>
              </a:gs>
              <a:gs pos="50000">
                <a:srgbClr val="A0A0BF"/>
              </a:gs>
              <a:gs pos="100000">
                <a:srgbClr val="666699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mtClean="0">
              <a:solidFill>
                <a:srgbClr val="FFFFFF"/>
              </a:solidFill>
            </a:endParaRP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1964267" y="2365396"/>
            <a:ext cx="76200" cy="119063"/>
          </a:xfrm>
          <a:prstGeom prst="rect">
            <a:avLst/>
          </a:prstGeom>
          <a:gradFill rotWithShape="0">
            <a:gsLst>
              <a:gs pos="0">
                <a:srgbClr val="666699"/>
              </a:gs>
              <a:gs pos="50000">
                <a:srgbClr val="9494B7"/>
              </a:gs>
              <a:gs pos="100000">
                <a:srgbClr val="666699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mtClean="0">
              <a:solidFill>
                <a:srgbClr val="FFFFFF"/>
              </a:solidFill>
            </a:endParaRPr>
          </a:p>
        </p:txBody>
      </p:sp>
      <p:sp>
        <p:nvSpPr>
          <p:cNvPr id="14354" name="Freeform 18"/>
          <p:cNvSpPr>
            <a:spLocks noChangeArrowheads="1"/>
          </p:cNvSpPr>
          <p:nvPr/>
        </p:nvSpPr>
        <p:spPr bwMode="auto">
          <a:xfrm>
            <a:off x="1631965" y="2192359"/>
            <a:ext cx="1492249" cy="1184275"/>
          </a:xfrm>
          <a:custGeom>
            <a:avLst/>
            <a:gdLst>
              <a:gd name="T0" fmla="*/ 0 w 708"/>
              <a:gd name="T1" fmla="*/ 0 h 746"/>
              <a:gd name="T2" fmla="*/ 2147483647 w 708"/>
              <a:gd name="T3" fmla="*/ 2147483647 h 746"/>
              <a:gd name="T4" fmla="*/ 2147483647 w 708"/>
              <a:gd name="T5" fmla="*/ 2147483647 h 746"/>
              <a:gd name="T6" fmla="*/ 2147483647 w 708"/>
              <a:gd name="T7" fmla="*/ 2147483647 h 746"/>
              <a:gd name="T8" fmla="*/ 2147483647 w 708"/>
              <a:gd name="T9" fmla="*/ 2147483647 h 746"/>
              <a:gd name="T10" fmla="*/ 2147483647 w 708"/>
              <a:gd name="T11" fmla="*/ 2147483647 h 746"/>
              <a:gd name="T12" fmla="*/ 2147483647 w 708"/>
              <a:gd name="T13" fmla="*/ 2147483647 h 746"/>
              <a:gd name="T14" fmla="*/ 0 w 708"/>
              <a:gd name="T15" fmla="*/ 0 h 746"/>
              <a:gd name="T16" fmla="*/ 708 w 708"/>
              <a:gd name="T17" fmla="*/ 746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708" h="746">
                <a:moveTo>
                  <a:pt x="0" y="0"/>
                </a:moveTo>
                <a:cubicBezTo>
                  <a:pt x="5" y="64"/>
                  <a:pt x="10" y="128"/>
                  <a:pt x="21" y="195"/>
                </a:cubicBezTo>
                <a:cubicBezTo>
                  <a:pt x="32" y="262"/>
                  <a:pt x="42" y="336"/>
                  <a:pt x="69" y="405"/>
                </a:cubicBezTo>
                <a:cubicBezTo>
                  <a:pt x="96" y="474"/>
                  <a:pt x="134" y="558"/>
                  <a:pt x="180" y="609"/>
                </a:cubicBezTo>
                <a:cubicBezTo>
                  <a:pt x="226" y="660"/>
                  <a:pt x="290" y="692"/>
                  <a:pt x="348" y="714"/>
                </a:cubicBezTo>
                <a:cubicBezTo>
                  <a:pt x="406" y="736"/>
                  <a:pt x="471" y="746"/>
                  <a:pt x="531" y="744"/>
                </a:cubicBezTo>
                <a:cubicBezTo>
                  <a:pt x="591" y="742"/>
                  <a:pt x="649" y="722"/>
                  <a:pt x="708" y="702"/>
                </a:cubicBezTo>
              </a:path>
            </a:pathLst>
          </a:custGeom>
          <a:noFill/>
          <a:ln w="3816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mtClean="0">
              <a:solidFill>
                <a:srgbClr val="FFFFFF"/>
              </a:solidFill>
            </a:endParaRPr>
          </a:p>
        </p:txBody>
      </p:sp>
      <p:sp>
        <p:nvSpPr>
          <p:cNvPr id="14355" name="Freeform 19"/>
          <p:cNvSpPr>
            <a:spLocks noChangeArrowheads="1"/>
          </p:cNvSpPr>
          <p:nvPr/>
        </p:nvSpPr>
        <p:spPr bwMode="auto">
          <a:xfrm>
            <a:off x="1468967" y="1731963"/>
            <a:ext cx="304800" cy="366712"/>
          </a:xfrm>
          <a:custGeom>
            <a:avLst/>
            <a:gdLst>
              <a:gd name="T0" fmla="*/ 2147483647 w 144"/>
              <a:gd name="T1" fmla="*/ 0 h 231"/>
              <a:gd name="T2" fmla="*/ 0 w 144"/>
              <a:gd name="T3" fmla="*/ 0 h 231"/>
              <a:gd name="T4" fmla="*/ 2147483647 w 144"/>
              <a:gd name="T5" fmla="*/ 2147483647 h 231"/>
              <a:gd name="T6" fmla="*/ 2147483647 w 144"/>
              <a:gd name="T7" fmla="*/ 2147483647 h 231"/>
              <a:gd name="T8" fmla="*/ 2147483647 w 144"/>
              <a:gd name="T9" fmla="*/ 2147483647 h 231"/>
              <a:gd name="T10" fmla="*/ 2147483647 w 144"/>
              <a:gd name="T11" fmla="*/ 2147483647 h 231"/>
              <a:gd name="T12" fmla="*/ 2147483647 w 144"/>
              <a:gd name="T13" fmla="*/ 2147483647 h 231"/>
              <a:gd name="T14" fmla="*/ 2147483647 w 144"/>
              <a:gd name="T15" fmla="*/ 2147483647 h 231"/>
              <a:gd name="T16" fmla="*/ 2147483647 w 144"/>
              <a:gd name="T17" fmla="*/ 2147483647 h 231"/>
              <a:gd name="T18" fmla="*/ 2147483647 w 144"/>
              <a:gd name="T19" fmla="*/ 0 h 231"/>
              <a:gd name="T20" fmla="*/ 0 w 144"/>
              <a:gd name="T21" fmla="*/ 0 h 231"/>
              <a:gd name="T22" fmla="*/ 144 w 144"/>
              <a:gd name="T23" fmla="*/ 231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144" h="231">
                <a:moveTo>
                  <a:pt x="132" y="0"/>
                </a:moveTo>
                <a:lnTo>
                  <a:pt x="0" y="0"/>
                </a:lnTo>
                <a:lnTo>
                  <a:pt x="3" y="117"/>
                </a:lnTo>
                <a:lnTo>
                  <a:pt x="6" y="192"/>
                </a:lnTo>
                <a:lnTo>
                  <a:pt x="63" y="213"/>
                </a:lnTo>
                <a:lnTo>
                  <a:pt x="75" y="231"/>
                </a:lnTo>
                <a:lnTo>
                  <a:pt x="90" y="210"/>
                </a:lnTo>
                <a:lnTo>
                  <a:pt x="138" y="186"/>
                </a:lnTo>
                <a:lnTo>
                  <a:pt x="144" y="165"/>
                </a:lnTo>
                <a:lnTo>
                  <a:pt x="132" y="0"/>
                </a:lnTo>
                <a:close/>
              </a:path>
            </a:pathLst>
          </a:custGeom>
          <a:solidFill>
            <a:srgbClr val="FF0000">
              <a:alpha val="57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mtClean="0">
              <a:solidFill>
                <a:srgbClr val="FFFFFF"/>
              </a:solidFill>
            </a:endParaRPr>
          </a:p>
        </p:txBody>
      </p:sp>
      <p:sp>
        <p:nvSpPr>
          <p:cNvPr id="14356" name="Oval 20"/>
          <p:cNvSpPr>
            <a:spLocks noChangeArrowheads="1"/>
          </p:cNvSpPr>
          <p:nvPr/>
        </p:nvSpPr>
        <p:spPr bwMode="auto">
          <a:xfrm>
            <a:off x="3934885" y="1754192"/>
            <a:ext cx="211667" cy="155575"/>
          </a:xfrm>
          <a:prstGeom prst="ellipse">
            <a:avLst/>
          </a:prstGeom>
          <a:gradFill rotWithShape="0">
            <a:gsLst>
              <a:gs pos="0">
                <a:srgbClr val="FE6262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mtClean="0">
              <a:solidFill>
                <a:srgbClr val="FFFFFF"/>
              </a:solidFill>
            </a:endParaRP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133364" y="1431935"/>
            <a:ext cx="1519767" cy="117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altLang="es-ES" sz="1400" smtClean="0">
                <a:solidFill>
                  <a:srgbClr val="000000"/>
                </a:solidFill>
              </a:rPr>
              <a:t>BNCT treatment starts with a 2 hour intravenous boron compound infusion </a:t>
            </a: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2417237" y="1029826"/>
            <a:ext cx="2305051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altLang="es-ES" sz="1200" dirty="0" smtClean="0">
                <a:solidFill>
                  <a:srgbClr val="000000"/>
                </a:solidFill>
              </a:rPr>
              <a:t>Boron is accumulating in the cancer cells</a:t>
            </a:r>
          </a:p>
        </p:txBody>
      </p:sp>
      <p:sp>
        <p:nvSpPr>
          <p:cNvPr id="14359" name="AutoShape 23"/>
          <p:cNvSpPr>
            <a:spLocks noChangeArrowheads="1"/>
          </p:cNvSpPr>
          <p:nvPr/>
        </p:nvSpPr>
        <p:spPr bwMode="auto">
          <a:xfrm>
            <a:off x="6252635" y="1771652"/>
            <a:ext cx="977900" cy="365125"/>
          </a:xfrm>
          <a:prstGeom prst="rightArrow">
            <a:avLst>
              <a:gd name="adj1" fmla="val 50000"/>
              <a:gd name="adj2" fmla="val 50217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mtClean="0">
              <a:solidFill>
                <a:srgbClr val="FFFFFF"/>
              </a:solidFill>
            </a:endParaRP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5401736" y="1031472"/>
            <a:ext cx="2582333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altLang="es-ES" sz="1200" dirty="0" smtClean="0">
                <a:solidFill>
                  <a:srgbClr val="000000"/>
                </a:solidFill>
              </a:rPr>
              <a:t>Targeted neutron irradiation is given according</a:t>
            </a:r>
            <a:r>
              <a:rPr lang="fi-FI" altLang="es-ES" sz="1200" i="1" dirty="0" smtClean="0">
                <a:solidFill>
                  <a:srgbClr val="000000"/>
                </a:solidFill>
              </a:rPr>
              <a:t> to </a:t>
            </a:r>
            <a:r>
              <a:rPr lang="fi-FI" altLang="es-ES" sz="1200" dirty="0" smtClean="0">
                <a:solidFill>
                  <a:srgbClr val="000000"/>
                </a:solidFill>
              </a:rPr>
              <a:t>the Monte Carlo dose plan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9381247" y="4357689"/>
            <a:ext cx="88868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altLang="es-ES" sz="1200" baseline="30000" smtClean="0">
                <a:solidFill>
                  <a:srgbClr val="000000"/>
                </a:solidFill>
              </a:rPr>
              <a:t>10</a:t>
            </a:r>
            <a:r>
              <a:rPr lang="fi-FI" altLang="es-ES" sz="1200" smtClean="0">
                <a:solidFill>
                  <a:srgbClr val="000000"/>
                </a:solidFill>
              </a:rPr>
              <a:t>B[n,</a:t>
            </a:r>
            <a:r>
              <a:rPr lang="fi-FI" altLang="es-ES" sz="1200" smtClean="0">
                <a:solidFill>
                  <a:srgbClr val="000000"/>
                </a:solidFill>
                <a:latin typeface="Symbol" pitchFamily="18" charset="2"/>
              </a:rPr>
              <a:t></a:t>
            </a:r>
            <a:r>
              <a:rPr lang="fi-FI" altLang="es-ES" sz="1200" dirty="0" smtClean="0">
                <a:solidFill>
                  <a:srgbClr val="000000"/>
                </a:solidFill>
              </a:rPr>
              <a:t>]</a:t>
            </a:r>
            <a:r>
              <a:rPr lang="fi-FI" altLang="es-ES" sz="1200" baseline="30000" dirty="0" smtClean="0">
                <a:solidFill>
                  <a:srgbClr val="000000"/>
                </a:solidFill>
              </a:rPr>
              <a:t>7</a:t>
            </a:r>
            <a:r>
              <a:rPr lang="fi-FI" altLang="es-ES" sz="1200" dirty="0" smtClean="0">
                <a:solidFill>
                  <a:srgbClr val="000000"/>
                </a:solidFill>
              </a:rPr>
              <a:t>Li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altLang="es-ES" sz="1200" dirty="0" smtClean="0">
                <a:solidFill>
                  <a:srgbClr val="000000"/>
                </a:solidFill>
              </a:rPr>
              <a:t>rection</a:t>
            </a:r>
          </a:p>
        </p:txBody>
      </p:sp>
      <p:sp>
        <p:nvSpPr>
          <p:cNvPr id="14362" name="Oval 26"/>
          <p:cNvSpPr>
            <a:spLocks noChangeArrowheads="1"/>
          </p:cNvSpPr>
          <p:nvPr/>
        </p:nvSpPr>
        <p:spPr bwMode="auto">
          <a:xfrm>
            <a:off x="8265598" y="4070367"/>
            <a:ext cx="1291167" cy="9683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EFEF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mtClean="0">
              <a:solidFill>
                <a:srgbClr val="FFFFFF"/>
              </a:solidFill>
            </a:endParaRPr>
          </a:p>
        </p:txBody>
      </p:sp>
      <p:sp>
        <p:nvSpPr>
          <p:cNvPr id="14363" name="Oval 27"/>
          <p:cNvSpPr>
            <a:spLocks noChangeArrowheads="1"/>
          </p:cNvSpPr>
          <p:nvPr/>
        </p:nvSpPr>
        <p:spPr bwMode="auto">
          <a:xfrm>
            <a:off x="9188465" y="3544892"/>
            <a:ext cx="1291167" cy="9683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EFEF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mtClean="0">
              <a:solidFill>
                <a:srgbClr val="FFFFFF"/>
              </a:solidFill>
            </a:endParaRPr>
          </a:p>
        </p:txBody>
      </p:sp>
      <p:sp>
        <p:nvSpPr>
          <p:cNvPr id="14364" name="Oval 28"/>
          <p:cNvSpPr>
            <a:spLocks noChangeArrowheads="1"/>
          </p:cNvSpPr>
          <p:nvPr/>
        </p:nvSpPr>
        <p:spPr bwMode="auto">
          <a:xfrm>
            <a:off x="9190581" y="4646634"/>
            <a:ext cx="1291167" cy="9683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EFEF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mtClean="0">
              <a:solidFill>
                <a:srgbClr val="FFFFFF"/>
              </a:solidFill>
            </a:endParaRPr>
          </a:p>
        </p:txBody>
      </p:sp>
      <p:sp>
        <p:nvSpPr>
          <p:cNvPr id="14365" name="Oval 29"/>
          <p:cNvSpPr>
            <a:spLocks noChangeArrowheads="1"/>
          </p:cNvSpPr>
          <p:nvPr/>
        </p:nvSpPr>
        <p:spPr bwMode="auto">
          <a:xfrm>
            <a:off x="7141633" y="4468813"/>
            <a:ext cx="228600" cy="171450"/>
          </a:xfrm>
          <a:prstGeom prst="ellipse">
            <a:avLst/>
          </a:prstGeom>
          <a:gradFill rotWithShape="0">
            <a:gsLst>
              <a:gs pos="0">
                <a:srgbClr val="E87468"/>
              </a:gs>
              <a:gs pos="100000">
                <a:srgbClr val="6A352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mtClean="0">
              <a:solidFill>
                <a:srgbClr val="FFFFFF"/>
              </a:solidFill>
            </a:endParaRPr>
          </a:p>
        </p:txBody>
      </p:sp>
      <p:sp>
        <p:nvSpPr>
          <p:cNvPr id="14366" name="Text Box 30"/>
          <p:cNvSpPr txBox="1">
            <a:spLocks noChangeArrowheads="1"/>
          </p:cNvSpPr>
          <p:nvPr/>
        </p:nvSpPr>
        <p:spPr bwMode="auto">
          <a:xfrm>
            <a:off x="6690784" y="4616451"/>
            <a:ext cx="1132416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altLang="es-ES" sz="1200" smtClean="0">
                <a:solidFill>
                  <a:srgbClr val="000000"/>
                </a:solidFill>
              </a:rPr>
              <a:t>neutron</a:t>
            </a:r>
          </a:p>
        </p:txBody>
      </p:sp>
      <p:sp>
        <p:nvSpPr>
          <p:cNvPr id="14367" name="Text Box 31"/>
          <p:cNvSpPr txBox="1">
            <a:spLocks noChangeArrowheads="1"/>
          </p:cNvSpPr>
          <p:nvPr/>
        </p:nvSpPr>
        <p:spPr bwMode="auto">
          <a:xfrm>
            <a:off x="10564298" y="3751264"/>
            <a:ext cx="1240367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altLang="es-ES" sz="12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Alpha particle</a:t>
            </a:r>
          </a:p>
        </p:txBody>
      </p:sp>
      <p:sp>
        <p:nvSpPr>
          <p:cNvPr id="14368" name="Text Box 32"/>
          <p:cNvSpPr txBox="1">
            <a:spLocks noChangeArrowheads="1"/>
          </p:cNvSpPr>
          <p:nvPr/>
        </p:nvSpPr>
        <p:spPr bwMode="auto">
          <a:xfrm>
            <a:off x="10115565" y="5202239"/>
            <a:ext cx="124036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altLang="es-ES" sz="12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  <a:r>
              <a:rPr lang="fi-FI" altLang="es-ES" sz="12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 recoil nucleus</a:t>
            </a:r>
          </a:p>
        </p:txBody>
      </p:sp>
      <p:grpSp>
        <p:nvGrpSpPr>
          <p:cNvPr id="14369" name="Group 33"/>
          <p:cNvGrpSpPr>
            <a:grpSpLocks/>
          </p:cNvGrpSpPr>
          <p:nvPr/>
        </p:nvGrpSpPr>
        <p:grpSpPr bwMode="auto">
          <a:xfrm>
            <a:off x="9618135" y="3862390"/>
            <a:ext cx="429684" cy="312737"/>
            <a:chOff x="4544" y="2433"/>
            <a:chExt cx="203" cy="197"/>
          </a:xfrm>
        </p:grpSpPr>
        <p:sp>
          <p:nvSpPr>
            <p:cNvPr id="14370" name="Oval 34"/>
            <p:cNvSpPr>
              <a:spLocks noChangeArrowheads="1"/>
            </p:cNvSpPr>
            <p:nvPr/>
          </p:nvSpPr>
          <p:spPr bwMode="auto">
            <a:xfrm>
              <a:off x="4583" y="2524"/>
              <a:ext cx="106" cy="107"/>
            </a:xfrm>
            <a:prstGeom prst="ellipse">
              <a:avLst/>
            </a:prstGeom>
            <a:gradFill rotWithShape="0">
              <a:gsLst>
                <a:gs pos="0">
                  <a:srgbClr val="B1B1CB"/>
                </a:gs>
                <a:gs pos="100000">
                  <a:srgbClr val="51515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71" name="Oval 35"/>
            <p:cNvSpPr>
              <a:spLocks noChangeArrowheads="1"/>
            </p:cNvSpPr>
            <p:nvPr/>
          </p:nvSpPr>
          <p:spPr bwMode="auto">
            <a:xfrm>
              <a:off x="4603" y="2433"/>
              <a:ext cx="106" cy="107"/>
            </a:xfrm>
            <a:prstGeom prst="ellipse">
              <a:avLst/>
            </a:prstGeom>
            <a:gradFill rotWithShape="0">
              <a:gsLst>
                <a:gs pos="0">
                  <a:srgbClr val="E87468"/>
                </a:gs>
                <a:gs pos="100000">
                  <a:srgbClr val="6A352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72" name="Oval 36"/>
            <p:cNvSpPr>
              <a:spLocks noChangeArrowheads="1"/>
            </p:cNvSpPr>
            <p:nvPr/>
          </p:nvSpPr>
          <p:spPr bwMode="auto">
            <a:xfrm>
              <a:off x="4641" y="2489"/>
              <a:ext cx="106" cy="107"/>
            </a:xfrm>
            <a:prstGeom prst="ellipse">
              <a:avLst/>
            </a:prstGeom>
            <a:gradFill rotWithShape="0">
              <a:gsLst>
                <a:gs pos="0">
                  <a:srgbClr val="E87468"/>
                </a:gs>
                <a:gs pos="100000">
                  <a:srgbClr val="6A352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73" name="Oval 37"/>
            <p:cNvSpPr>
              <a:spLocks noChangeArrowheads="1"/>
            </p:cNvSpPr>
            <p:nvPr/>
          </p:nvSpPr>
          <p:spPr bwMode="auto">
            <a:xfrm>
              <a:off x="4544" y="2469"/>
              <a:ext cx="106" cy="107"/>
            </a:xfrm>
            <a:prstGeom prst="ellipse">
              <a:avLst/>
            </a:prstGeom>
            <a:gradFill rotWithShape="0">
              <a:gsLst>
                <a:gs pos="0">
                  <a:srgbClr val="B1B1CB"/>
                </a:gs>
                <a:gs pos="100000">
                  <a:srgbClr val="51515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4374" name="Group 38"/>
          <p:cNvGrpSpPr>
            <a:grpSpLocks/>
          </p:cNvGrpSpPr>
          <p:nvPr/>
        </p:nvGrpSpPr>
        <p:grpSpPr bwMode="auto">
          <a:xfrm>
            <a:off x="9577919" y="4938713"/>
            <a:ext cx="510116" cy="374650"/>
            <a:chOff x="4525" y="3111"/>
            <a:chExt cx="241" cy="236"/>
          </a:xfrm>
        </p:grpSpPr>
        <p:sp>
          <p:nvSpPr>
            <p:cNvPr id="14375" name="Oval 39"/>
            <p:cNvSpPr>
              <a:spLocks noChangeArrowheads="1"/>
            </p:cNvSpPr>
            <p:nvPr/>
          </p:nvSpPr>
          <p:spPr bwMode="auto">
            <a:xfrm>
              <a:off x="4560" y="3111"/>
              <a:ext cx="108" cy="107"/>
            </a:xfrm>
            <a:prstGeom prst="ellipse">
              <a:avLst/>
            </a:prstGeom>
            <a:gradFill rotWithShape="0">
              <a:gsLst>
                <a:gs pos="0">
                  <a:srgbClr val="E87468"/>
                </a:gs>
                <a:gs pos="100000">
                  <a:srgbClr val="6A352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76" name="Oval 40"/>
            <p:cNvSpPr>
              <a:spLocks noChangeArrowheads="1"/>
            </p:cNvSpPr>
            <p:nvPr/>
          </p:nvSpPr>
          <p:spPr bwMode="auto">
            <a:xfrm>
              <a:off x="4563" y="3241"/>
              <a:ext cx="107" cy="107"/>
            </a:xfrm>
            <a:prstGeom prst="ellipse">
              <a:avLst/>
            </a:prstGeom>
            <a:gradFill rotWithShape="0">
              <a:gsLst>
                <a:gs pos="0">
                  <a:srgbClr val="B1B1CB"/>
                </a:gs>
                <a:gs pos="100000">
                  <a:srgbClr val="51515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77" name="Oval 41"/>
            <p:cNvSpPr>
              <a:spLocks noChangeArrowheads="1"/>
            </p:cNvSpPr>
            <p:nvPr/>
          </p:nvSpPr>
          <p:spPr bwMode="auto">
            <a:xfrm>
              <a:off x="4660" y="3194"/>
              <a:ext cx="107" cy="107"/>
            </a:xfrm>
            <a:prstGeom prst="ellipse">
              <a:avLst/>
            </a:prstGeom>
            <a:gradFill rotWithShape="0">
              <a:gsLst>
                <a:gs pos="0">
                  <a:srgbClr val="B1B1CB"/>
                </a:gs>
                <a:gs pos="100000">
                  <a:srgbClr val="51515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78" name="Oval 42"/>
            <p:cNvSpPr>
              <a:spLocks noChangeArrowheads="1"/>
            </p:cNvSpPr>
            <p:nvPr/>
          </p:nvSpPr>
          <p:spPr bwMode="auto">
            <a:xfrm>
              <a:off x="4639" y="3124"/>
              <a:ext cx="107" cy="107"/>
            </a:xfrm>
            <a:prstGeom prst="ellipse">
              <a:avLst/>
            </a:prstGeom>
            <a:gradFill rotWithShape="0">
              <a:gsLst>
                <a:gs pos="0">
                  <a:srgbClr val="E87468"/>
                </a:gs>
                <a:gs pos="100000">
                  <a:srgbClr val="6A352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79" name="Oval 43"/>
            <p:cNvSpPr>
              <a:spLocks noChangeArrowheads="1"/>
            </p:cNvSpPr>
            <p:nvPr/>
          </p:nvSpPr>
          <p:spPr bwMode="auto">
            <a:xfrm>
              <a:off x="4632" y="3238"/>
              <a:ext cx="107" cy="107"/>
            </a:xfrm>
            <a:prstGeom prst="ellipse">
              <a:avLst/>
            </a:prstGeom>
            <a:gradFill rotWithShape="0">
              <a:gsLst>
                <a:gs pos="0">
                  <a:srgbClr val="E87468"/>
                </a:gs>
                <a:gs pos="100000">
                  <a:srgbClr val="6A352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80" name="Oval 44"/>
            <p:cNvSpPr>
              <a:spLocks noChangeArrowheads="1"/>
            </p:cNvSpPr>
            <p:nvPr/>
          </p:nvSpPr>
          <p:spPr bwMode="auto">
            <a:xfrm>
              <a:off x="4525" y="3184"/>
              <a:ext cx="107" cy="107"/>
            </a:xfrm>
            <a:prstGeom prst="ellipse">
              <a:avLst/>
            </a:prstGeom>
            <a:gradFill rotWithShape="0">
              <a:gsLst>
                <a:gs pos="0">
                  <a:srgbClr val="E87468"/>
                </a:gs>
                <a:gs pos="100000">
                  <a:srgbClr val="6A352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81" name="Oval 45"/>
            <p:cNvSpPr>
              <a:spLocks noChangeArrowheads="1"/>
            </p:cNvSpPr>
            <p:nvPr/>
          </p:nvSpPr>
          <p:spPr bwMode="auto">
            <a:xfrm>
              <a:off x="4576" y="3159"/>
              <a:ext cx="107" cy="107"/>
            </a:xfrm>
            <a:prstGeom prst="ellipse">
              <a:avLst/>
            </a:prstGeom>
            <a:gradFill rotWithShape="0">
              <a:gsLst>
                <a:gs pos="0">
                  <a:srgbClr val="B1B1CB"/>
                </a:gs>
                <a:gs pos="100000">
                  <a:srgbClr val="51515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4382" name="Text Box 46"/>
          <p:cNvSpPr txBox="1">
            <a:spLocks noChangeArrowheads="1"/>
          </p:cNvSpPr>
          <p:nvPr/>
        </p:nvSpPr>
        <p:spPr bwMode="auto">
          <a:xfrm>
            <a:off x="8278284" y="4803462"/>
            <a:ext cx="1132416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altLang="es-ES" sz="120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r>
              <a:rPr lang="fi-FI" altLang="es-ES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 -nucleus</a:t>
            </a:r>
          </a:p>
        </p:txBody>
      </p:sp>
      <p:grpSp>
        <p:nvGrpSpPr>
          <p:cNvPr id="14383" name="Group 47"/>
          <p:cNvGrpSpPr>
            <a:grpSpLocks/>
          </p:cNvGrpSpPr>
          <p:nvPr/>
        </p:nvGrpSpPr>
        <p:grpSpPr bwMode="auto">
          <a:xfrm>
            <a:off x="8636003" y="4338659"/>
            <a:ext cx="546100" cy="427037"/>
            <a:chOff x="4080" y="2733"/>
            <a:chExt cx="258" cy="269"/>
          </a:xfrm>
        </p:grpSpPr>
        <p:sp>
          <p:nvSpPr>
            <p:cNvPr id="14384" name="Oval 48"/>
            <p:cNvSpPr>
              <a:spLocks noChangeArrowheads="1"/>
            </p:cNvSpPr>
            <p:nvPr/>
          </p:nvSpPr>
          <p:spPr bwMode="auto">
            <a:xfrm>
              <a:off x="4109" y="2756"/>
              <a:ext cx="107" cy="107"/>
            </a:xfrm>
            <a:prstGeom prst="ellipse">
              <a:avLst/>
            </a:prstGeom>
            <a:gradFill rotWithShape="0">
              <a:gsLst>
                <a:gs pos="0">
                  <a:srgbClr val="E87468"/>
                </a:gs>
                <a:gs pos="100000">
                  <a:srgbClr val="6A352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85" name="Oval 49"/>
            <p:cNvSpPr>
              <a:spLocks noChangeArrowheads="1"/>
            </p:cNvSpPr>
            <p:nvPr/>
          </p:nvSpPr>
          <p:spPr bwMode="auto">
            <a:xfrm>
              <a:off x="4220" y="2880"/>
              <a:ext cx="107" cy="108"/>
            </a:xfrm>
            <a:prstGeom prst="ellipse">
              <a:avLst/>
            </a:prstGeom>
            <a:gradFill rotWithShape="0">
              <a:gsLst>
                <a:gs pos="0">
                  <a:srgbClr val="E87468"/>
                </a:gs>
                <a:gs pos="100000">
                  <a:srgbClr val="6A352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86" name="Oval 50"/>
            <p:cNvSpPr>
              <a:spLocks noChangeArrowheads="1"/>
            </p:cNvSpPr>
            <p:nvPr/>
          </p:nvSpPr>
          <p:spPr bwMode="auto">
            <a:xfrm>
              <a:off x="4159" y="2733"/>
              <a:ext cx="107" cy="107"/>
            </a:xfrm>
            <a:prstGeom prst="ellipse">
              <a:avLst/>
            </a:prstGeom>
            <a:gradFill rotWithShape="0">
              <a:gsLst>
                <a:gs pos="0">
                  <a:srgbClr val="B1B1CB"/>
                </a:gs>
                <a:gs pos="100000">
                  <a:srgbClr val="51515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87" name="Oval 51"/>
            <p:cNvSpPr>
              <a:spLocks noChangeArrowheads="1"/>
            </p:cNvSpPr>
            <p:nvPr/>
          </p:nvSpPr>
          <p:spPr bwMode="auto">
            <a:xfrm>
              <a:off x="4091" y="2862"/>
              <a:ext cx="107" cy="107"/>
            </a:xfrm>
            <a:prstGeom prst="ellipse">
              <a:avLst/>
            </a:prstGeom>
            <a:gradFill rotWithShape="0">
              <a:gsLst>
                <a:gs pos="0">
                  <a:srgbClr val="B1B1CB"/>
                </a:gs>
                <a:gs pos="100000">
                  <a:srgbClr val="51515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88" name="Oval 52"/>
            <p:cNvSpPr>
              <a:spLocks noChangeArrowheads="1"/>
            </p:cNvSpPr>
            <p:nvPr/>
          </p:nvSpPr>
          <p:spPr bwMode="auto">
            <a:xfrm>
              <a:off x="4176" y="2896"/>
              <a:ext cx="107" cy="107"/>
            </a:xfrm>
            <a:prstGeom prst="ellipse">
              <a:avLst/>
            </a:prstGeom>
            <a:gradFill rotWithShape="0">
              <a:gsLst>
                <a:gs pos="0">
                  <a:srgbClr val="B1B1CB"/>
                </a:gs>
                <a:gs pos="100000">
                  <a:srgbClr val="51515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89" name="Oval 53"/>
            <p:cNvSpPr>
              <a:spLocks noChangeArrowheads="1"/>
            </p:cNvSpPr>
            <p:nvPr/>
          </p:nvSpPr>
          <p:spPr bwMode="auto">
            <a:xfrm>
              <a:off x="4232" y="2819"/>
              <a:ext cx="107" cy="107"/>
            </a:xfrm>
            <a:prstGeom prst="ellipse">
              <a:avLst/>
            </a:prstGeom>
            <a:gradFill rotWithShape="0">
              <a:gsLst>
                <a:gs pos="0">
                  <a:srgbClr val="B1B1CB"/>
                </a:gs>
                <a:gs pos="100000">
                  <a:srgbClr val="51515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90" name="Oval 54"/>
            <p:cNvSpPr>
              <a:spLocks noChangeArrowheads="1"/>
            </p:cNvSpPr>
            <p:nvPr/>
          </p:nvSpPr>
          <p:spPr bwMode="auto">
            <a:xfrm>
              <a:off x="4212" y="2760"/>
              <a:ext cx="107" cy="107"/>
            </a:xfrm>
            <a:prstGeom prst="ellipse">
              <a:avLst/>
            </a:prstGeom>
            <a:gradFill rotWithShape="0">
              <a:gsLst>
                <a:gs pos="0">
                  <a:srgbClr val="E87468"/>
                </a:gs>
                <a:gs pos="100000">
                  <a:srgbClr val="6A352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91" name="Oval 55"/>
            <p:cNvSpPr>
              <a:spLocks noChangeArrowheads="1"/>
            </p:cNvSpPr>
            <p:nvPr/>
          </p:nvSpPr>
          <p:spPr bwMode="auto">
            <a:xfrm>
              <a:off x="4173" y="2806"/>
              <a:ext cx="107" cy="107"/>
            </a:xfrm>
            <a:prstGeom prst="ellipse">
              <a:avLst/>
            </a:prstGeom>
            <a:gradFill rotWithShape="0">
              <a:gsLst>
                <a:gs pos="0">
                  <a:srgbClr val="E87468"/>
                </a:gs>
                <a:gs pos="100000">
                  <a:srgbClr val="6A352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92" name="Oval 56"/>
            <p:cNvSpPr>
              <a:spLocks noChangeArrowheads="1"/>
            </p:cNvSpPr>
            <p:nvPr/>
          </p:nvSpPr>
          <p:spPr bwMode="auto">
            <a:xfrm>
              <a:off x="4125" y="2895"/>
              <a:ext cx="107" cy="107"/>
            </a:xfrm>
            <a:prstGeom prst="ellipse">
              <a:avLst/>
            </a:prstGeom>
            <a:gradFill rotWithShape="0">
              <a:gsLst>
                <a:gs pos="0">
                  <a:srgbClr val="E87468"/>
                </a:gs>
                <a:gs pos="100000">
                  <a:srgbClr val="6A352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  <p:sp>
          <p:nvSpPr>
            <p:cNvPr id="14393" name="Oval 57"/>
            <p:cNvSpPr>
              <a:spLocks noChangeArrowheads="1"/>
            </p:cNvSpPr>
            <p:nvPr/>
          </p:nvSpPr>
          <p:spPr bwMode="auto">
            <a:xfrm>
              <a:off x="4080" y="2801"/>
              <a:ext cx="107" cy="107"/>
            </a:xfrm>
            <a:prstGeom prst="ellipse">
              <a:avLst/>
            </a:prstGeom>
            <a:gradFill rotWithShape="0">
              <a:gsLst>
                <a:gs pos="0">
                  <a:srgbClr val="B1B1CB"/>
                </a:gs>
                <a:gs pos="100000">
                  <a:srgbClr val="51515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4394" name="Line 58"/>
          <p:cNvSpPr>
            <a:spLocks noChangeShapeType="1"/>
          </p:cNvSpPr>
          <p:nvPr/>
        </p:nvSpPr>
        <p:spPr bwMode="auto">
          <a:xfrm>
            <a:off x="7454914" y="4565650"/>
            <a:ext cx="1113367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mtClean="0">
              <a:solidFill>
                <a:srgbClr val="FFFFFF"/>
              </a:solidFill>
            </a:endParaRPr>
          </a:p>
        </p:txBody>
      </p:sp>
      <p:sp>
        <p:nvSpPr>
          <p:cNvPr id="14395" name="Line 59"/>
          <p:cNvSpPr>
            <a:spLocks noChangeShapeType="1"/>
          </p:cNvSpPr>
          <p:nvPr/>
        </p:nvSpPr>
        <p:spPr bwMode="auto">
          <a:xfrm flipV="1">
            <a:off x="9268887" y="4175125"/>
            <a:ext cx="383116" cy="2428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mtClean="0">
              <a:solidFill>
                <a:srgbClr val="FFFFFF"/>
              </a:solidFill>
            </a:endParaRPr>
          </a:p>
        </p:txBody>
      </p:sp>
      <p:sp>
        <p:nvSpPr>
          <p:cNvPr id="14396" name="Line 60"/>
          <p:cNvSpPr>
            <a:spLocks noChangeShapeType="1"/>
          </p:cNvSpPr>
          <p:nvPr/>
        </p:nvSpPr>
        <p:spPr bwMode="auto">
          <a:xfrm>
            <a:off x="9266768" y="4710113"/>
            <a:ext cx="383117" cy="233362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mtClean="0">
              <a:solidFill>
                <a:srgbClr val="FFFFFF"/>
              </a:solidFill>
            </a:endParaRPr>
          </a:p>
        </p:txBody>
      </p:sp>
      <p:sp>
        <p:nvSpPr>
          <p:cNvPr id="14397" name="Text Box 61"/>
          <p:cNvSpPr txBox="1">
            <a:spLocks noChangeArrowheads="1"/>
          </p:cNvSpPr>
          <p:nvPr/>
        </p:nvSpPr>
        <p:spPr bwMode="auto">
          <a:xfrm>
            <a:off x="5397500" y="6643708"/>
            <a:ext cx="210612" cy="2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s-ES" sz="800" smtClean="0">
                <a:solidFill>
                  <a:srgbClr val="333399"/>
                </a:solidFill>
              </a:rPr>
              <a:t> </a:t>
            </a:r>
          </a:p>
        </p:txBody>
      </p:sp>
      <p:sp>
        <p:nvSpPr>
          <p:cNvPr id="14398" name="Text Box 62"/>
          <p:cNvSpPr txBox="1">
            <a:spLocks noChangeArrowheads="1"/>
          </p:cNvSpPr>
          <p:nvPr/>
        </p:nvSpPr>
        <p:spPr bwMode="auto">
          <a:xfrm>
            <a:off x="6394453" y="5672138"/>
            <a:ext cx="5444067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altLang="es-ES" sz="1200" dirty="0" smtClean="0">
                <a:solidFill>
                  <a:srgbClr val="000000"/>
                </a:solidFill>
              </a:rPr>
              <a:t>The boron atoms </a:t>
            </a:r>
            <a:r>
              <a:rPr lang="fi-FI" altLang="es-ES" sz="1200" smtClean="0">
                <a:solidFill>
                  <a:srgbClr val="000000"/>
                </a:solidFill>
              </a:rPr>
              <a:t>capture neutrons, </a:t>
            </a:r>
            <a:r>
              <a:rPr lang="fi-FI" altLang="es-ES" sz="1200" dirty="0" smtClean="0">
                <a:solidFill>
                  <a:srgbClr val="000000"/>
                </a:solidFill>
              </a:rPr>
              <a:t>leading to nuclear reaction emitting alpha and lithium recoil particles that cause extensive radiation damage in the cancer cells </a:t>
            </a:r>
          </a:p>
        </p:txBody>
      </p:sp>
      <p:sp>
        <p:nvSpPr>
          <p:cNvPr id="14399" name="Text Box 63"/>
          <p:cNvSpPr txBox="1">
            <a:spLocks noChangeArrowheads="1"/>
          </p:cNvSpPr>
          <p:nvPr/>
        </p:nvSpPr>
        <p:spPr bwMode="auto">
          <a:xfrm>
            <a:off x="10356853" y="2090739"/>
            <a:ext cx="1420283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s-ES" sz="1200" smtClean="0">
                <a:solidFill>
                  <a:srgbClr val="000000"/>
                </a:solidFill>
              </a:rPr>
              <a:t>~2x20min</a:t>
            </a:r>
          </a:p>
        </p:txBody>
      </p:sp>
      <p:sp>
        <p:nvSpPr>
          <p:cNvPr id="14400" name="Line 64"/>
          <p:cNvSpPr>
            <a:spLocks noChangeShapeType="1"/>
          </p:cNvSpPr>
          <p:nvPr/>
        </p:nvSpPr>
        <p:spPr bwMode="auto">
          <a:xfrm>
            <a:off x="3352800" y="1384300"/>
            <a:ext cx="448733" cy="350838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mtClean="0">
              <a:solidFill>
                <a:srgbClr val="FFFFFF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722288" y="6424613"/>
            <a:ext cx="746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(</a:t>
            </a:r>
            <a:r>
              <a:rPr lang="es-ES" sz="1600" b="1" dirty="0" err="1" smtClean="0"/>
              <a:t>Courtesy</a:t>
            </a:r>
            <a:r>
              <a:rPr lang="es-ES" sz="1600" b="1" dirty="0" smtClean="0"/>
              <a:t> of L. </a:t>
            </a:r>
            <a:r>
              <a:rPr lang="es-ES" sz="1600" b="1" dirty="0" err="1" smtClean="0"/>
              <a:t>Kankaanranta</a:t>
            </a:r>
            <a:r>
              <a:rPr lang="es-ES" sz="1600" b="1" dirty="0" smtClean="0"/>
              <a:t> &amp; M. </a:t>
            </a:r>
            <a:r>
              <a:rPr lang="es-ES" sz="1600" b="1" dirty="0" err="1" smtClean="0"/>
              <a:t>Kortesniemi</a:t>
            </a:r>
            <a:r>
              <a:rPr lang="es-ES" sz="1600" b="1" dirty="0" smtClean="0"/>
              <a:t>, HUCH) </a:t>
            </a:r>
            <a:endParaRPr lang="es-ES" sz="1600" b="1" dirty="0"/>
          </a:p>
        </p:txBody>
      </p:sp>
      <p:sp>
        <p:nvSpPr>
          <p:cNvPr id="68" name="Title 4"/>
          <p:cNvSpPr txBox="1">
            <a:spLocks/>
          </p:cNvSpPr>
          <p:nvPr/>
        </p:nvSpPr>
        <p:spPr bwMode="auto">
          <a:xfrm>
            <a:off x="0" y="14"/>
            <a:ext cx="12194117" cy="764705"/>
          </a:xfrm>
          <a:prstGeom prst="rect">
            <a:avLst/>
          </a:prstGeom>
          <a:solidFill>
            <a:schemeClr val="accent2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ysClr val="window" lastClr="FFFFFF"/>
                </a:solidFill>
                <a:latin typeface="Calibri" charset="0"/>
              </a:rPr>
              <a:t>BNCT: Effective Treatment  In One Day </a:t>
            </a:r>
          </a:p>
        </p:txBody>
      </p:sp>
    </p:spTree>
    <p:extLst>
      <p:ext uri="{BB962C8B-B14F-4D97-AF65-F5344CB8AC3E}">
        <p14:creationId xmlns:p14="http://schemas.microsoft.com/office/powerpoint/2010/main" val="36506493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2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 additive="repl">
                                        <p:cTn id="9" dur="3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2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3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1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6" dur="1000"/>
                                        <p:tgtEl>
                                          <p:spTgt spid="1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1" dur="10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2" dur="10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6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9" dur="1000"/>
                                        <p:tgtEl>
                                          <p:spTgt spid="14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0" dur="1000" fill="hold"/>
                                        <p:tgtEl>
                                          <p:spTgt spid="14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" dur="1000" fill="hold"/>
                                        <p:tgtEl>
                                          <p:spTgt spid="14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5" dur="5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8" dur="500"/>
                                        <p:tgtEl>
                                          <p:spTgt spid="14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3" dur="1000"/>
                                        <p:tgtEl>
                                          <p:spTgt spid="1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7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80" dur="1000"/>
                                        <p:tgtEl>
                                          <p:spTgt spid="1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83" dur="1000"/>
                                        <p:tgtEl>
                                          <p:spTgt spid="1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7" dur="5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0" dur="5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3" dur="5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6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9" dur="5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2" dur="500"/>
                                        <p:tgtEl>
                                          <p:spTgt spid="1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5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0" dur="500"/>
                                        <p:tgtEl>
                                          <p:spTgt spid="1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2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14354" grpId="0" animBg="1"/>
      <p:bldP spid="14355" grpId="0" animBg="1"/>
      <p:bldP spid="14356" grpId="0" animBg="1"/>
      <p:bldP spid="14359" grpId="0" animBg="1"/>
      <p:bldP spid="14363" grpId="0" animBg="1"/>
      <p:bldP spid="14364" grpId="0" animBg="1"/>
      <p:bldP spid="14365" grpId="0" animBg="1"/>
      <p:bldP spid="14394" grpId="0" animBg="1"/>
      <p:bldP spid="14395" grpId="0" animBg="1"/>
      <p:bldP spid="14396" grpId="0" animBg="1"/>
      <p:bldP spid="144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53633" y="0"/>
            <a:ext cx="12194117" cy="836712"/>
          </a:xfrm>
          <a:prstGeom prst="rect">
            <a:avLst/>
          </a:prstGeom>
          <a:solidFill>
            <a:schemeClr val="accent2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Key: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diferent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depth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dirty="0" err="1" smtClean="0">
                <a:solidFill>
                  <a:sysClr val="window" lastClr="FFFFFF"/>
                </a:solidFill>
                <a:latin typeface="Calibri" charset="0"/>
              </a:rPr>
              <a:t>dose</a:t>
            </a:r>
            <a:r>
              <a:rPr lang="es-ES_tradnl" sz="4000" b="1" dirty="0" smtClean="0">
                <a:solidFill>
                  <a:sysClr val="window" lastClr="FFFFFF"/>
                </a:solidFill>
                <a:latin typeface="Calibri" charset="0"/>
              </a:rPr>
              <a:t> </a:t>
            </a:r>
            <a:r>
              <a:rPr lang="es-ES_tradnl" sz="4000" b="1" smtClean="0">
                <a:solidFill>
                  <a:sysClr val="window" lastClr="FFFFFF"/>
                </a:solidFill>
                <a:latin typeface="Calibri" charset="0"/>
              </a:rPr>
              <a:t>profiles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405" y="1325187"/>
            <a:ext cx="6912467" cy="47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4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-2116" y="0"/>
            <a:ext cx="12194117" cy="836712"/>
          </a:xfrm>
          <a:prstGeom prst="rect">
            <a:avLst/>
          </a:prstGeom>
          <a:solidFill>
            <a:schemeClr val="accent2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Pioneers of BNCT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0" y="5473005"/>
            <a:ext cx="404665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 </a:t>
            </a:r>
            <a:r>
              <a:rPr lang="en-US" b="1" dirty="0" smtClean="0"/>
              <a:t>Gordon </a:t>
            </a:r>
            <a:r>
              <a:rPr lang="en-US" b="1" dirty="0"/>
              <a:t>L. </a:t>
            </a:r>
            <a:r>
              <a:rPr lang="en-US" b="1" dirty="0" err="1" smtClean="0"/>
              <a:t>Locher</a:t>
            </a:r>
            <a:r>
              <a:rPr lang="en-US" b="1" dirty="0" smtClean="0"/>
              <a:t> </a:t>
            </a:r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r>
              <a:rPr lang="en-US" sz="1400" i="1" dirty="0" smtClean="0"/>
              <a:t>Biological </a:t>
            </a:r>
            <a:r>
              <a:rPr lang="en-US" sz="1400" i="1" dirty="0"/>
              <a:t>effects and therapeutic </a:t>
            </a:r>
            <a:endParaRPr lang="en-US" sz="1400" i="1" dirty="0" smtClean="0"/>
          </a:p>
          <a:p>
            <a:pPr algn="ctr"/>
            <a:r>
              <a:rPr lang="en-US" sz="1400" i="1" dirty="0" smtClean="0"/>
              <a:t>possibilities </a:t>
            </a:r>
            <a:r>
              <a:rPr lang="en-US" sz="1400" i="1" dirty="0"/>
              <a:t>of neutrons</a:t>
            </a:r>
            <a:r>
              <a:rPr lang="en-US" sz="1400" dirty="0" smtClean="0"/>
              <a:t>. </a:t>
            </a:r>
          </a:p>
          <a:p>
            <a:pPr algn="ctr"/>
            <a:r>
              <a:rPr lang="en-US" sz="1400" i="1" dirty="0" err="1" smtClean="0"/>
              <a:t>Am.J</a:t>
            </a:r>
            <a:r>
              <a:rPr lang="en-US" sz="1400" i="1" dirty="0" smtClean="0"/>
              <a:t>. Roentgen. </a:t>
            </a:r>
            <a:r>
              <a:rPr lang="en-US" sz="1400" i="1" dirty="0"/>
              <a:t>Radium </a:t>
            </a:r>
            <a:r>
              <a:rPr lang="en-US" sz="1400" i="1" dirty="0" err="1" smtClean="0"/>
              <a:t>Ther</a:t>
            </a:r>
            <a:r>
              <a:rPr lang="en-US" sz="1400" dirty="0" smtClean="0"/>
              <a:t>. 36</a:t>
            </a:r>
            <a:r>
              <a:rPr lang="en-US" sz="1400" dirty="0"/>
              <a:t>, </a:t>
            </a:r>
            <a:r>
              <a:rPr lang="en-US" sz="1400" dirty="0" smtClean="0"/>
              <a:t>1 (</a:t>
            </a:r>
            <a:r>
              <a:rPr lang="en-US" sz="1400" b="1" dirty="0" smtClean="0">
                <a:solidFill>
                  <a:srgbClr val="FF0000"/>
                </a:solidFill>
              </a:rPr>
              <a:t>1936</a:t>
            </a:r>
            <a:r>
              <a:rPr lang="en-US" sz="1400" dirty="0" smtClean="0"/>
              <a:t>).</a:t>
            </a:r>
            <a:endParaRPr lang="es-ES" sz="14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057" y="889448"/>
            <a:ext cx="73914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111594" y="5486824"/>
            <a:ext cx="3332393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William H. </a:t>
            </a:r>
            <a:r>
              <a:rPr lang="es-ES" sz="2000" b="1" dirty="0" err="1" smtClean="0"/>
              <a:t>Sweet</a:t>
            </a:r>
            <a:endParaRPr lang="es-ES" b="1" dirty="0"/>
          </a:p>
          <a:p>
            <a:pPr algn="ctr"/>
            <a:endParaRPr lang="es-ES" dirty="0" smtClean="0"/>
          </a:p>
          <a:p>
            <a:pPr algn="ctr"/>
            <a:r>
              <a:rPr lang="es-ES" dirty="0" err="1" smtClean="0"/>
              <a:t>First</a:t>
            </a:r>
            <a:r>
              <a:rPr lang="es-ES" dirty="0" smtClean="0"/>
              <a:t> BNCT </a:t>
            </a:r>
            <a:r>
              <a:rPr lang="es-ES" dirty="0" err="1" smtClean="0"/>
              <a:t>clinical</a:t>
            </a:r>
            <a:r>
              <a:rPr lang="es-ES" dirty="0" smtClean="0"/>
              <a:t> </a:t>
            </a:r>
            <a:r>
              <a:rPr lang="es-ES" dirty="0" err="1" smtClean="0"/>
              <a:t>trials</a:t>
            </a:r>
            <a:endParaRPr lang="es-ES" dirty="0" smtClean="0"/>
          </a:p>
          <a:p>
            <a:pPr algn="ctr"/>
            <a:r>
              <a:rPr lang="es-ES" dirty="0" smtClean="0"/>
              <a:t>MGH + BNL, USA 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7935547" y="5473005"/>
            <a:ext cx="3332393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/>
              <a:t>Hiroshi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Hatanaka</a:t>
            </a:r>
            <a:endParaRPr lang="es-ES" b="1" dirty="0" smtClean="0"/>
          </a:p>
          <a:p>
            <a:pPr algn="ctr"/>
            <a:endParaRPr lang="es-ES" dirty="0" smtClean="0"/>
          </a:p>
          <a:p>
            <a:pPr algn="ctr"/>
            <a:r>
              <a:rPr lang="es-ES" dirty="0" err="1" smtClean="0"/>
              <a:t>Developed</a:t>
            </a:r>
            <a:r>
              <a:rPr lang="es-ES" dirty="0" smtClean="0"/>
              <a:t> BNCT </a:t>
            </a:r>
            <a:r>
              <a:rPr lang="es-ES" dirty="0" err="1" smtClean="0"/>
              <a:t>programme</a:t>
            </a:r>
            <a:r>
              <a:rPr lang="es-ES" dirty="0" smtClean="0"/>
              <a:t> in </a:t>
            </a:r>
            <a:r>
              <a:rPr lang="es-ES" dirty="0" err="1" smtClean="0"/>
              <a:t>Japan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7170" name="Picture 2" descr="http://national-radiation-instrument-catalog.com/Locher%20demonstrated%20Herbach%20and%20Rademan%2019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03" y="996254"/>
            <a:ext cx="2809875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02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 bwMode="auto">
          <a:xfrm>
            <a:off x="-2116" y="0"/>
            <a:ext cx="12194117" cy="836712"/>
          </a:xfrm>
          <a:prstGeom prst="rect">
            <a:avLst/>
          </a:prstGeom>
          <a:solidFill>
            <a:schemeClr val="accent2"/>
          </a:solidFill>
          <a:ln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ysClr val="window" lastClr="FFFFFF"/>
                </a:solidFill>
                <a:latin typeface="Calibri" charset="0"/>
              </a:rPr>
              <a:t>Early clinical trials in the 50’s for brain tumors</a:t>
            </a:r>
            <a:endParaRPr lang="es-ES_tradnl" sz="4000" b="1" dirty="0">
              <a:solidFill>
                <a:sysClr val="window" lastClr="FFFFFF"/>
              </a:solidFill>
              <a:latin typeface="Calibri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21" y="975712"/>
            <a:ext cx="5927920" cy="424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43" y="2568660"/>
            <a:ext cx="5812247" cy="417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60608" y="5550794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Brookhaven</a:t>
            </a:r>
            <a:r>
              <a:rPr lang="es-ES" dirty="0" smtClean="0"/>
              <a:t> Medical </a:t>
            </a:r>
            <a:r>
              <a:rPr lang="es-ES" dirty="0" err="1" smtClean="0"/>
              <a:t>Research</a:t>
            </a:r>
            <a:r>
              <a:rPr lang="es-ES" dirty="0" smtClean="0"/>
              <a:t> Reactor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966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tx1"/>
          </a:solidFill>
        </a:ln>
      </a:spPr>
      <a:bodyPr wrap="square" anchor="ctr">
        <a:spAutoFit/>
      </a:bodyPr>
      <a:lstStyle>
        <a:defPPr algn="ctr">
          <a:defRPr sz="1200"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8030</TotalTime>
  <Words>2719</Words>
  <Application>Microsoft Office PowerPoint</Application>
  <PresentationFormat>Personalizado</PresentationFormat>
  <Paragraphs>625</Paragraphs>
  <Slides>54</Slides>
  <Notes>39</Notes>
  <HiddenSlides>0</HiddenSlides>
  <MMClips>0</MMClips>
  <ScaleCrop>false</ScaleCrop>
  <HeadingPairs>
    <vt:vector size="6" baseType="variant">
      <vt:variant>
        <vt:lpstr>Tema</vt:lpstr>
      </vt:variant>
      <vt:variant>
        <vt:i4>6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1" baseType="lpstr">
      <vt:lpstr>Tema de Office</vt:lpstr>
      <vt:lpstr>Diseño predeterminado</vt:lpstr>
      <vt:lpstr>1_Diseño predeterminado</vt:lpstr>
      <vt:lpstr>2_Diseño predeterminado</vt:lpstr>
      <vt:lpstr>Office Theme</vt:lpstr>
      <vt:lpstr>デザインの設定</vt:lpstr>
      <vt:lpstr>CS ChemDraw Drawing</vt:lpstr>
      <vt:lpstr>Perspectives in Boron Neutron Capture Therapy (BNCT) of cancer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JRR-4   Japan Atomic Energy Agency (JAEA) at Tokai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11-year survivor  no neurological deficit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Dosis biológica de la terapia contra el cáncer por captura de neutrones en Boro (BNCT)</dc:title>
  <dc:creator>PC</dc:creator>
  <cp:lastModifiedBy>ips</cp:lastModifiedBy>
  <cp:revision>359</cp:revision>
  <dcterms:created xsi:type="dcterms:W3CDTF">2017-05-10T09:24:50Z</dcterms:created>
  <dcterms:modified xsi:type="dcterms:W3CDTF">2019-08-18T19:25:27Z</dcterms:modified>
</cp:coreProperties>
</file>